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Abel"/>
      <p:regular r:id="rId22"/>
    </p:embeddedFont>
    <p:embeddedFont>
      <p:font typeface="Unica One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bel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RobotoMono-regular.fntdata"/><Relationship Id="rId23" Type="http://schemas.openxmlformats.org/officeDocument/2006/relationships/font" Target="fonts/Unic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a/2481265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b1894c8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7b1894c8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7abd77a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7abd77a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7b1894c80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7b1894c80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7abd77a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7abd77a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7abd77a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7abd77a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7abd77a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7abd77a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7b1894c8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7b1894c8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7b1894c8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7b1894c8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Github is and what version control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7b1894c8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7b1894c8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7b1894c8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7b1894c8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7b1894c80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7b1894c80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7b1894c80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7b1894c80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7abd77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7abd77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7abd77a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7abd77a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For Complex Numbers, you have to use j to indicate an imaginary number (instead of the usual i) we see in math class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learn more about that, check out this great Stackoverflow Post!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https://stackoverflow.com/a/24812657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gramiz.com/python-programming/li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the-basics-of-indexing-and-slicing-python-lists-2d12c90a94c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ullstackpython.com/blog/python-basic-data-types-booleans.html" TargetMode="External"/><Relationship Id="rId4" Type="http://schemas.openxmlformats.org/officeDocument/2006/relationships/hyperlink" Target="https://www.digitalocean.com/community/tutorials/understanding-boolean-logic-in-python-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realpython.com/python-encodings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21" name="Google Shape;321;p47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are the foundations of everything in Python! Let’s take a look at them!</a:t>
            </a:r>
            <a:endParaRPr/>
          </a:p>
        </p:txBody>
      </p:sp>
      <p:sp>
        <p:nvSpPr>
          <p:cNvPr id="322" name="Google Shape;322;p47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</a:t>
            </a:r>
            <a:endParaRPr/>
          </a:p>
        </p:txBody>
      </p:sp>
      <p:cxnSp>
        <p:nvCxnSpPr>
          <p:cNvPr id="323" name="Google Shape;323;p47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Lists</a:t>
            </a:r>
            <a:endParaRPr sz="2300"/>
          </a:p>
        </p:txBody>
      </p:sp>
      <p:sp>
        <p:nvSpPr>
          <p:cNvPr id="398" name="Google Shape;398;p56"/>
          <p:cNvSpPr txBox="1"/>
          <p:nvPr/>
        </p:nvSpPr>
        <p:spPr>
          <a:xfrm>
            <a:off x="491250" y="1289275"/>
            <a:ext cx="4592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Lists are one of the most useful aspects of Python, and like other data types, they are unique to Python!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Lists 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denoted with brackets [ ], and they can have any data you want in them (strings, numbers, floats, etc…)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object in a list is separated by a comma (think about lists of objects in English, same idea!)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can even have lists inside of lists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we want to grab something from a list (the term which is used is called “unpacking”), we can use list indexing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Put the name of the variable which your list is stored in and then the number which your object is located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NOTE! For all languages (not just Python) counting starts at 0, not 1! (so for favorite_colors on the right, the object at index 0 would be red)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5414375" y="365300"/>
            <a:ext cx="3584400" cy="483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integer_list = [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7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7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7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5414375" y="1289275"/>
            <a:ext cx="3584400" cy="9297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favorite_colors = [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"green"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"blue"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5414375" y="2659350"/>
            <a:ext cx="3584400" cy="9297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random_list = 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"water"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212.432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5414375" y="4029425"/>
            <a:ext cx="3584400" cy="7788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(integer_list[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(integer_list[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Hopefully it will be really low-stress!</a:t>
            </a:r>
            <a:endParaRPr/>
          </a:p>
        </p:txBody>
      </p:sp>
      <p:sp>
        <p:nvSpPr>
          <p:cNvPr id="408" name="Google Shape;408;p57"/>
          <p:cNvSpPr txBox="1"/>
          <p:nvPr>
            <p:ph idx="1" type="subTitle"/>
          </p:nvPr>
        </p:nvSpPr>
        <p:spPr>
          <a:xfrm>
            <a:off x="1159200" y="11028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 with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1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Our data Types</a:t>
            </a:r>
            <a:endParaRPr b="1" sz="61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List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414" name="Google Shape;414;p58"/>
          <p:cNvSpPr txBox="1"/>
          <p:nvPr/>
        </p:nvSpPr>
        <p:spPr>
          <a:xfrm>
            <a:off x="488100" y="1219375"/>
            <a:ext cx="81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be presented with a list. Try to access certain parts of that list by using the index of the list.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5" name="Google Shape;415;p58"/>
          <p:cNvSpPr txBox="1"/>
          <p:nvPr/>
        </p:nvSpPr>
        <p:spPr>
          <a:xfrm>
            <a:off x="488100" y="3379250"/>
            <a:ext cx="816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Please access the list, and print out the following things from the list: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“hello”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third object in the list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list object that is in the list ([2,5,789,'another list!'])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Print out “789” in the imbedded list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Print out the dictionary without writing normal_list[5]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621750" y="1773463"/>
            <a:ext cx="7900500" cy="11400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normal_list = 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4.375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'look!'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789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'another list!'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],{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}]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String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422" name="Google Shape;422;p59"/>
          <p:cNvSpPr txBox="1"/>
          <p:nvPr/>
        </p:nvSpPr>
        <p:spPr>
          <a:xfrm>
            <a:off x="0" y="1747775"/>
            <a:ext cx="4504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the </a:t>
            </a: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type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of all of the variables mentioned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of you will share, so be ready to tell why it is that type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Can you make more variables of each of those types?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at least 4 new variables and be ready to share them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Finally do some math with those variables!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 at least 2 operations with those variables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adding the string with an integer or a float!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another variable that has string as its’ type and try to add those 2 strings together, what happens?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720000" y="1290950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be presented with variables. Please work with those variables to do a couple things: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5260975" y="2254325"/>
            <a:ext cx="2895300" cy="19422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var_one = </a:t>
            </a:r>
            <a:r>
              <a:rPr lang="en" sz="17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var_two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3.575695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4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z =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7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7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sz="17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List </a:t>
            </a:r>
            <a:r>
              <a:rPr b="1" lang="en" sz="2300"/>
              <a:t>practice</a:t>
            </a:r>
            <a:endParaRPr sz="2300"/>
          </a:p>
        </p:txBody>
      </p:sp>
      <p:sp>
        <p:nvSpPr>
          <p:cNvPr id="430" name="Google Shape;430;p60"/>
          <p:cNvSpPr txBox="1"/>
          <p:nvPr/>
        </p:nvSpPr>
        <p:spPr>
          <a:xfrm>
            <a:off x="0" y="1318325"/>
            <a:ext cx="450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we mentioned, strings are so useful in programming languages and we will use them all the time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introduced you to string splicing last presentation but didn’t really go over it, so now it is time to practice!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Your Task:</a:t>
            </a:r>
            <a:endParaRPr b="1" sz="1200" u="sng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use string slicing to take the following words out of the following longer words: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‘star’ out of ‘startle’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‘trump’ out of ‘trumped’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‘ace’ out of ‘bracelet’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‘one’ from ‘money’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Challenges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out ‘inch’ from ‘China’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Rearrange ‘WORDS’ to ‘SWORD’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TIP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For these, instead of doing every individual letter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use [#:#] to take out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chunks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of words (look at example on the left)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4694900" y="365300"/>
            <a:ext cx="3980100" cy="22425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my_var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 am so annoying"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]+ my_var[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#I am noisy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4258475" y="2940150"/>
            <a:ext cx="2636400" cy="1761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attic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"attic"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 + attic[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#Cat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7063050" y="2940150"/>
            <a:ext cx="1950000" cy="1761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corner = </a:t>
            </a:r>
            <a:r>
              <a:rPr lang="en" sz="19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"corner"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(corner[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#Corn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Godfather of the Cell Phone</a:t>
            </a:r>
            <a:endParaRPr i="1"/>
          </a:p>
        </p:txBody>
      </p:sp>
      <p:sp>
        <p:nvSpPr>
          <p:cNvPr id="331" name="Google Shape;331;p48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hard to imagine, but cell phones were once not a 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Martin Cooper, who worked at Motorola, created the </a:t>
            </a:r>
            <a:r>
              <a:rPr b="1" lang="en"/>
              <a:t> DynaTAC</a:t>
            </a:r>
            <a:r>
              <a:rPr lang="en"/>
              <a:t>, the first prototype cell phone in 1973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would take 10 years for the first commercial phone call to occur in Chicago on </a:t>
            </a:r>
            <a:r>
              <a:rPr b="1" lang="en"/>
              <a:t>October 13, 1983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call was between Motorola president Bob Barnett and Alexander Graham Bell’s grandson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network the call was made on was created by Ameritech, which launched </a:t>
            </a:r>
            <a:r>
              <a:rPr b="1" lang="en"/>
              <a:t>1G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entire area of Chicago, if they owned the </a:t>
            </a:r>
            <a:r>
              <a:rPr b="1" lang="en"/>
              <a:t>$9,000 phone</a:t>
            </a:r>
            <a:r>
              <a:rPr lang="en"/>
              <a:t>, would be able to make calls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incredible that know, we have data networks that are as fast as some WiFi networks, and phones that can fit into our pockets!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don’t cost $9,000, which is nice too</a:t>
            </a:r>
            <a:endParaRPr/>
          </a:p>
        </p:txBody>
      </p:sp>
      <p:sp>
        <p:nvSpPr>
          <p:cNvPr id="332" name="Google Shape;332;p48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Cooper</a:t>
            </a:r>
            <a:endParaRPr/>
          </a:p>
        </p:txBody>
      </p:sp>
      <p:sp>
        <p:nvSpPr>
          <p:cNvPr id="333" name="Google Shape;333;p48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 b="0" l="7192" r="7183" t="0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3322750" y="1408825"/>
            <a:ext cx="2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An overview of all Python data types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is quite a few data types. Luckily, we have a nifty chart to help you out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3206687" y="396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simple, hopefully routine, practice about data types!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3280152" y="2394638"/>
            <a:ext cx="28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Delving into the most important 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data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 ty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pes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3280150" y="2854075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cover the data types we will use the most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16149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9047" y="26368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worry! We won’t use all of them frequently</a:t>
            </a:r>
            <a:endParaRPr/>
          </a:p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An overview of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Python Data types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62" y="636000"/>
            <a:ext cx="7975078" cy="26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584400" y="3840675"/>
            <a:ext cx="797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Here are all of the data types in Python! Some of them we use all the time (</a:t>
            </a:r>
            <a:r>
              <a:rPr lang="en" sz="19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strings, integers, lists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), and others we almost never use in this club (sequences, complex)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2022900" y="4071600"/>
            <a:ext cx="5098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ones you should know really well!</a:t>
            </a:r>
            <a:endParaRPr/>
          </a:p>
        </p:txBody>
      </p:sp>
      <p:sp>
        <p:nvSpPr>
          <p:cNvPr id="366" name="Google Shape;366;p52"/>
          <p:cNvSpPr txBox="1"/>
          <p:nvPr>
            <p:ph idx="1" type="subTitle"/>
          </p:nvPr>
        </p:nvSpPr>
        <p:spPr>
          <a:xfrm>
            <a:off x="1159200" y="8317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deep dive into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Important </a:t>
            </a:r>
            <a:r>
              <a:rPr b="1" lang="en" sz="5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Python Data types</a:t>
            </a:r>
            <a:endParaRPr b="1" sz="5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Numeric </a:t>
            </a:r>
            <a:r>
              <a:rPr lang="en" sz="2300"/>
              <a:t>Data Types</a:t>
            </a:r>
            <a:endParaRPr sz="2300"/>
          </a:p>
        </p:txBody>
      </p:sp>
      <p:sp>
        <p:nvSpPr>
          <p:cNvPr id="372" name="Google Shape;372;p53"/>
          <p:cNvSpPr txBox="1"/>
          <p:nvPr/>
        </p:nvSpPr>
        <p:spPr>
          <a:xfrm>
            <a:off x="491250" y="1189225"/>
            <a:ext cx="45921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never worked with programming languages before (or even if you have!) you might be puzzled why we have these things called data types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That is because different types of data take up different amounts of memory in our computer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we just had “one-size fits all” data type, it would have to have enough memory for all types of numbers, and all types of words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Python, we have 3 types of numeric data types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Integer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3, 7, 11, 20432423, 29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Float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2.0, 1.0, 43.23256, 3.14159265359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Complex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■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2 + 4j, 2423 + 423j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use Integer and Float quite often, but for our purposes, we will really never use complex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5446125" y="1189225"/>
            <a:ext cx="3511800" cy="3524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3"/>
          <p:cNvSpPr txBox="1"/>
          <p:nvPr/>
        </p:nvSpPr>
        <p:spPr>
          <a:xfrm>
            <a:off x="5520025" y="1257625"/>
            <a:ext cx="33255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#Integers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#Float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#Complex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14j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Booleans</a:t>
            </a:r>
            <a:endParaRPr sz="2300"/>
          </a:p>
        </p:txBody>
      </p:sp>
      <p:sp>
        <p:nvSpPr>
          <p:cNvPr id="380" name="Google Shape;380;p54"/>
          <p:cNvSpPr txBox="1"/>
          <p:nvPr/>
        </p:nvSpPr>
        <p:spPr>
          <a:xfrm>
            <a:off x="491250" y="1189225"/>
            <a:ext cx="4592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worked with programming languages in the past, this concept may be very familiar!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simply the keywords ‘True’ and ‘False’ in Python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 is important that these words when you type them are capitalized, if not, you will get an error in your code because Python doesn’t know what you are referring to!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Booleans also include the various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comparison operators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Python includes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== (Equal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■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note of the double equals, remember, one equals is used for variables!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!= (Not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&lt; (Less Than)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&gt; (Greater Than)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&lt;= (Less than or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&gt;= (Greater than or equal to)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1" name="Google Shape;381;p54"/>
          <p:cNvSpPr/>
          <p:nvPr/>
        </p:nvSpPr>
        <p:spPr>
          <a:xfrm>
            <a:off x="5446125" y="1189225"/>
            <a:ext cx="3511800" cy="3524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5515425" y="212150"/>
            <a:ext cx="3373200" cy="8706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in_quarantine = </a:t>
            </a: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can_go_outside = </a:t>
            </a: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9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5584875" y="1324075"/>
            <a:ext cx="3234300" cy="32001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numx =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numy = </a:t>
            </a:r>
            <a:r>
              <a:rPr lang="en" sz="19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&lt;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==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#False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!=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#True</a:t>
            </a:r>
            <a:endParaRPr sz="1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(numx &gt;= numy) </a:t>
            </a:r>
            <a:r>
              <a:rPr lang="en" sz="19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#False</a:t>
            </a:r>
            <a:endParaRPr sz="19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strings</a:t>
            </a:r>
            <a:endParaRPr sz="2300"/>
          </a:p>
        </p:txBody>
      </p:sp>
      <p:sp>
        <p:nvSpPr>
          <p:cNvPr id="389" name="Google Shape;389;p55"/>
          <p:cNvSpPr txBox="1"/>
          <p:nvPr/>
        </p:nvSpPr>
        <p:spPr>
          <a:xfrm>
            <a:off x="491250" y="1289275"/>
            <a:ext cx="4592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Probably one of the most used data types in all of coding -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strings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are a fundamental part of any, any language you will ever use!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From Python to C++, you will use strings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Single and Double quotes do the same exact thing, but if you start with a single quote, you must end with a double quote and vice versa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Strings are made up of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Unicode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characters: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These Unicode characters relate back to Binary, which we won’t go over here (many of you might be very familiar with it already!)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●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Like you will see with dictionaries in just a few slides, you can splice strings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allows us to grab specific characters from a string and use it for something else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bel"/>
              <a:buChar char="○"/>
            </a:pPr>
            <a:r>
              <a:rPr b="1"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Indexing starts at 0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not one, this is super important for all program languages 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0" name="Google Shape;390;p55"/>
          <p:cNvSpPr txBox="1"/>
          <p:nvPr/>
        </p:nvSpPr>
        <p:spPr>
          <a:xfrm>
            <a:off x="5443100" y="166450"/>
            <a:ext cx="3570900" cy="14763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"Today is Fillip's Birthday everyone!"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"Make sure to wish him Happy Birthday!"</a:t>
            </a:r>
            <a:endParaRPr sz="18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55"/>
          <p:cNvSpPr txBox="1"/>
          <p:nvPr/>
        </p:nvSpPr>
        <p:spPr>
          <a:xfrm>
            <a:off x="5443100" y="1858275"/>
            <a:ext cx="3570900" cy="4812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birthday = </a:t>
            </a:r>
            <a:r>
              <a:rPr lang="en" sz="1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"October 5th"</a:t>
            </a:r>
            <a:endParaRPr sz="1800">
              <a:solidFill>
                <a:srgbClr val="9CCC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5443100" y="2571750"/>
            <a:ext cx="3570900" cy="2226900"/>
          </a:xfrm>
          <a:prstGeom prst="rect">
            <a:avLst/>
          </a:prstGeom>
          <a:solidFill>
            <a:srgbClr val="21212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alphabet = </a:t>
            </a:r>
            <a:r>
              <a:rPr lang="en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"abcdefghijk"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letter_a = alphabet[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letter_unknown = alphabet [</a:t>
            </a:r>
            <a:r>
              <a:rPr lang="en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(letter_a) </a:t>
            </a: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#a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(letter_unknown) </a:t>
            </a: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#Which letter would this print?</a:t>
            </a:r>
            <a:endParaRPr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