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Abel"/>
      <p:regular r:id="rId21"/>
    </p:embeddedFont>
    <p:embeddedFont>
      <p:font typeface="Unica One"/>
      <p:regular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UnicaOne-regular.fntdata"/><Relationship Id="rId21" Type="http://schemas.openxmlformats.org/officeDocument/2006/relationships/font" Target="fonts/Abel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lit.com/@ArnavSareen/CompSci-Public#main.py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lpython.com/python-f-strings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Bwi9gTM4dEstVxQAUh6Qy5LINeXgl0UfRWhBJpGvjHg/edit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python-programming/list-comprehension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python-programming/list-comprehens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1851338c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1851338c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1851338c1_0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1851338c1_0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1851338c1_0_2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1851338c1_0_2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851338c1_0_2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851338c1_0_2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https://replit.com/@ArnavSareen/CompSci-Public#main.py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1851338c1_0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1851338c1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rPr>
              <a:t>hispanic_americans = [[{"name": "Ellen Ochoa", "occupation": "Astronaut", "age": 63}], [{"name": "Jennifer Lopez", "occupation": "Singer", "age": 52}], [{"name": "Carlos Santana", "occupation": "Guitarist", "age": 74}], [{"name": "Danny Trejo", "occupation": "Actor", "age": 77}]]</a:t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1851338c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1851338c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1851338c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1851338c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what Github is and what version control 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1851338c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1851338c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1851338c1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1851338c1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An </a:t>
            </a: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in depth</a:t>
            </a:r>
            <a:r>
              <a:rPr lang="en">
                <a:latin typeface="Unica One"/>
                <a:ea typeface="Unica One"/>
                <a:cs typeface="Unica One"/>
                <a:sym typeface="Unica One"/>
              </a:rPr>
              <a:t> explanation of formatting in python and its history!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https://realpython.com/python-f-strings/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1851338c1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1851338c1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1851338c1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1851338c1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If you want to review the more ‘basic’ list methods: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https://docs.google.com/presentation/d/1Bwi9gTM4dEstVxQAUh6Qy5LINeXgl0UfRWhBJpGvjHg/edit?usp=sharing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1851338c1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1851338c1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Very good explanation of List Comprehension: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https://www.programiz.com/python-programming/list-comprehension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1851338c1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1851338c1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nica One"/>
                <a:ea typeface="Unica One"/>
                <a:cs typeface="Unica One"/>
                <a:sym typeface="Unica One"/>
              </a:rPr>
              <a:t>Very good explanation of List Comprehension: </a:t>
            </a:r>
            <a:r>
              <a:rPr lang="en" u="sng">
                <a:solidFill>
                  <a:schemeClr val="hlink"/>
                </a:solidFill>
                <a:latin typeface="Unica One"/>
                <a:ea typeface="Unica One"/>
                <a:cs typeface="Unica One"/>
                <a:sym typeface="Unica One"/>
                <a:hlinkClick r:id="rId2"/>
              </a:rPr>
              <a:t>https://www.programiz.com/python-programming/list-comprehension</a:t>
            </a:r>
            <a:endParaRPr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21" name="Google Shape;321;p47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flew through list methods and comprehension last time. Let’s spend some more time with them!</a:t>
            </a:r>
            <a:endParaRPr/>
          </a:p>
        </p:txBody>
      </p:sp>
      <p:sp>
        <p:nvSpPr>
          <p:cNvPr id="322" name="Google Shape;322;p47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Methods and Comprehension II</a:t>
            </a:r>
            <a:endParaRPr/>
          </a:p>
        </p:txBody>
      </p:sp>
      <p:cxnSp>
        <p:nvCxnSpPr>
          <p:cNvPr id="323" name="Google Shape;323;p47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24" name="Google Shape;3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2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practice from last week, but also A </a:t>
            </a:r>
            <a:r>
              <a:rPr lang="en"/>
              <a:t>new one!</a:t>
            </a:r>
            <a:endParaRPr/>
          </a:p>
        </p:txBody>
      </p:sp>
      <p:sp>
        <p:nvSpPr>
          <p:cNvPr id="415" name="Google Shape;415;p56"/>
          <p:cNvSpPr txBox="1"/>
          <p:nvPr>
            <p:ph idx="1" type="subTitle"/>
          </p:nvPr>
        </p:nvSpPr>
        <p:spPr>
          <a:xfrm>
            <a:off x="1159200" y="104260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Practice with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8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Lists</a:t>
            </a:r>
            <a:endParaRPr b="1" sz="8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2"/>
                </a:solidFill>
              </a:rPr>
              <a:t>One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496200" y="1193325"/>
            <a:ext cx="8151600" cy="3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Abel"/>
              <a:buChar char="●"/>
            </a:pPr>
            <a:r>
              <a:rPr b="1" lang="en" sz="2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2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Abel"/>
              <a:buChar char="○"/>
            </a:pPr>
            <a:r>
              <a:rPr lang="en" sz="2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Sticking with our fall theme, there is certainly an abundance of fall holidays!</a:t>
            </a:r>
            <a:endParaRPr sz="2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Abel"/>
              <a:buChar char="○"/>
            </a:pPr>
            <a:r>
              <a:rPr lang="en" sz="2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Python create the following list:</a:t>
            </a:r>
            <a:endParaRPr sz="2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651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Abel"/>
              <a:buChar char="■"/>
            </a:pPr>
            <a:r>
              <a:rPr lang="en" sz="21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fall </a:t>
            </a:r>
            <a:r>
              <a:rPr lang="en" sz="21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1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1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2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"Halloween"</a:t>
            </a:r>
            <a:r>
              <a:rPr lang="en" sz="21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1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"Thanksgiving"</a:t>
            </a:r>
            <a:r>
              <a:rPr lang="en" sz="21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1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"Oktoberfest"</a:t>
            </a:r>
            <a:r>
              <a:rPr lang="en" sz="21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"Diwali"</a:t>
            </a:r>
            <a:r>
              <a:rPr lang="en" sz="21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"Dia de los Muertos"</a:t>
            </a:r>
            <a:r>
              <a:rPr lang="en" sz="21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1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1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"Rosh Hashanah"</a:t>
            </a:r>
            <a:r>
              <a:rPr lang="en" sz="21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15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778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50"/>
              <a:buFont typeface="Abel"/>
              <a:buChar char="○"/>
            </a:pPr>
            <a:r>
              <a:rPr lang="en" sz="23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out each of the fall holidays above!</a:t>
            </a:r>
            <a:endParaRPr sz="23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5906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4"/>
                </a:solidFill>
              </a:rPr>
              <a:t>Two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427" name="Google Shape;427;p58"/>
          <p:cNvSpPr txBox="1"/>
          <p:nvPr/>
        </p:nvSpPr>
        <p:spPr>
          <a:xfrm>
            <a:off x="496175" y="1275900"/>
            <a:ext cx="8151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●"/>
            </a:pPr>
            <a:r>
              <a:rPr b="1"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○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function called </a:t>
            </a:r>
            <a:r>
              <a:rPr b="1"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list_methods</a:t>
            </a:r>
            <a:endParaRPr b="1"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■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function should take three arguments, a list, a string that specifies a list method and a value if applicable </a:t>
            </a:r>
            <a:endParaRPr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●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Remember your default parameters for functions! </a:t>
            </a:r>
            <a:endParaRPr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●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function should at use at least 4 different list methods</a:t>
            </a:r>
            <a:endParaRPr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7465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bel"/>
              <a:buChar char="●"/>
            </a:pPr>
            <a:r>
              <a:rPr lang="en" sz="2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Try some basic error handling if they enter something random!</a:t>
            </a:r>
            <a:endParaRPr sz="2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9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2"/>
                </a:solidFill>
              </a:rPr>
              <a:t>THree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33" name="Google Shape;433;p59"/>
          <p:cNvSpPr txBox="1"/>
          <p:nvPr/>
        </p:nvSpPr>
        <p:spPr>
          <a:xfrm>
            <a:off x="496200" y="1193325"/>
            <a:ext cx="8151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Abel"/>
              <a:buChar char="●"/>
            </a:pPr>
            <a:r>
              <a:rPr b="1" lang="en" sz="17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</a:t>
            </a:r>
            <a:endParaRPr b="1" sz="17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Abel"/>
              <a:buChar char="○"/>
            </a:pPr>
            <a:r>
              <a:rPr lang="en" sz="17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the speaker notes, you will find something that looks scarier than it is: A big list with each item in it being a list, and each item in that list a dictionary with a name, occupation and name</a:t>
            </a:r>
            <a:endParaRPr sz="17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Abel"/>
              <a:buChar char="■"/>
            </a:pPr>
            <a:r>
              <a:rPr lang="en" sz="17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There are multiple lists inside this list</a:t>
            </a:r>
            <a:endParaRPr sz="17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97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Abel"/>
              <a:buChar char="■"/>
            </a:pPr>
            <a:r>
              <a:rPr lang="en" sz="17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Each item has a name of a Hispanic American, their occupation and their age</a:t>
            </a:r>
            <a:endParaRPr sz="17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Abel"/>
              <a:buChar char="○"/>
            </a:pPr>
            <a:r>
              <a:rPr lang="en" sz="17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Using what we went over last week and in today’s lesson, accomplish the following:</a:t>
            </a:r>
            <a:endParaRPr sz="17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9725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Abel"/>
              <a:buChar char="●"/>
            </a:pPr>
            <a:r>
              <a:rPr lang="en" sz="17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Use List Comprehension to unpack this list and print each person’s name, their occupation and their age (ignore grammar)</a:t>
            </a:r>
            <a:endParaRPr sz="17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9725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Abel"/>
              <a:buChar char="●"/>
            </a:pPr>
            <a:r>
              <a:rPr lang="en" sz="17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are having trouble, our hint to you is work backwards and view what each intermediate value is!</a:t>
            </a:r>
            <a:endParaRPr sz="17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idx="1" type="subTitle"/>
          </p:nvPr>
        </p:nvSpPr>
        <p:spPr>
          <a:xfrm>
            <a:off x="240775" y="4038775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Godfather of the Cell Phone</a:t>
            </a:r>
            <a:endParaRPr i="1"/>
          </a:p>
        </p:txBody>
      </p:sp>
      <p:sp>
        <p:nvSpPr>
          <p:cNvPr id="331" name="Google Shape;331;p48"/>
          <p:cNvSpPr txBox="1"/>
          <p:nvPr>
            <p:ph idx="2" type="subTitle"/>
          </p:nvPr>
        </p:nvSpPr>
        <p:spPr>
          <a:xfrm>
            <a:off x="4057150" y="1211925"/>
            <a:ext cx="45279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hard to imagine, but cell phones were once not a thing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Martin Cooper, who worked at Motorola, created the </a:t>
            </a:r>
            <a:r>
              <a:rPr b="1" lang="en"/>
              <a:t> DynaTAC</a:t>
            </a:r>
            <a:r>
              <a:rPr lang="en"/>
              <a:t>, the first prototype cell phone in 1973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would take 10 years for the first </a:t>
            </a:r>
            <a:r>
              <a:rPr lang="en"/>
              <a:t>commercial</a:t>
            </a:r>
            <a:r>
              <a:rPr lang="en"/>
              <a:t> phone call to occur in Chicago on </a:t>
            </a:r>
            <a:r>
              <a:rPr b="1" lang="en"/>
              <a:t>October 13, 1983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call was between Motorola </a:t>
            </a:r>
            <a:r>
              <a:rPr lang="en"/>
              <a:t>president</a:t>
            </a:r>
            <a:r>
              <a:rPr lang="en"/>
              <a:t> Bob Barnett and Alexander Graham Bell’s grandson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network the call was made on was created by Ameritech, which launched </a:t>
            </a:r>
            <a:r>
              <a:rPr b="1" lang="en"/>
              <a:t>1G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entire </a:t>
            </a:r>
            <a:r>
              <a:rPr lang="en"/>
              <a:t>area of Chicago, if they owned the </a:t>
            </a:r>
            <a:r>
              <a:rPr b="1" lang="en"/>
              <a:t>$9,000 phone</a:t>
            </a:r>
            <a:r>
              <a:rPr lang="en"/>
              <a:t>, would be able to make calls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incredible that know, we have data networks that are as fast as some WiFi networks, and phones that can fit into our pockets!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don’t cost $9,000, which is nice too</a:t>
            </a:r>
            <a:endParaRPr/>
          </a:p>
        </p:txBody>
      </p:sp>
      <p:sp>
        <p:nvSpPr>
          <p:cNvPr id="332" name="Google Shape;332;p48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 Cooper</a:t>
            </a:r>
            <a:endParaRPr/>
          </a:p>
        </p:txBody>
      </p:sp>
      <p:sp>
        <p:nvSpPr>
          <p:cNvPr id="333" name="Google Shape;333;p48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 rotWithShape="1">
          <a:blip r:embed="rId3">
            <a:alphaModFix/>
          </a:blip>
          <a:srcRect b="0" l="7192" r="7183" t="0"/>
          <a:stretch/>
        </p:blipFill>
        <p:spPr>
          <a:xfrm>
            <a:off x="5344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3280150" y="13830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F-String formatting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1" name="Google Shape;341;p49"/>
          <p:cNvSpPr txBox="1"/>
          <p:nvPr/>
        </p:nvSpPr>
        <p:spPr>
          <a:xfrm>
            <a:off x="3280150" y="1745900"/>
            <a:ext cx="30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Arnav uses it all the time, yet we never introduced it. Let’s look at it!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42" name="Google Shape;34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00" y="3861875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/>
          <p:nvPr/>
        </p:nvSpPr>
        <p:spPr>
          <a:xfrm>
            <a:off x="3206675" y="36034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3206687" y="39663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have some practices prepared to set this concept in stone!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3267102" y="2423488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List Methods + Comprehension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3267100" y="2786300"/>
            <a:ext cx="32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we did last week, just spending a lot more time (and hopefully making a lot more sense) 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47" name="Google Shape;34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700" y="1614925"/>
            <a:ext cx="564300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4322" y="2591638"/>
            <a:ext cx="615599" cy="6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one slide introduction in this way to format strings!</a:t>
            </a:r>
            <a:endParaRPr/>
          </a:p>
        </p:txBody>
      </p:sp>
      <p:sp>
        <p:nvSpPr>
          <p:cNvPr id="354" name="Google Shape;354;p50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F-String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Formatting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/>
          <p:nvPr/>
        </p:nvSpPr>
        <p:spPr>
          <a:xfrm>
            <a:off x="5446125" y="542200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1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in the world are </a:t>
            </a:r>
            <a:r>
              <a:rPr b="1" lang="en" sz="2300">
                <a:solidFill>
                  <a:schemeClr val="accent4"/>
                </a:solidFill>
              </a:rPr>
              <a:t>F-Strings</a:t>
            </a:r>
            <a:r>
              <a:rPr lang="en" sz="2300"/>
              <a:t>?</a:t>
            </a:r>
            <a:endParaRPr sz="2300"/>
          </a:p>
        </p:txBody>
      </p:sp>
      <p:sp>
        <p:nvSpPr>
          <p:cNvPr id="361" name="Google Shape;361;p51"/>
          <p:cNvSpPr txBox="1"/>
          <p:nvPr/>
        </p:nvSpPr>
        <p:spPr>
          <a:xfrm>
            <a:off x="491250" y="1189225"/>
            <a:ext cx="4592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When you add things to a list, you might be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familiar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with just using the 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plus</a:t>
            </a:r>
            <a:r>
              <a:rPr b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sign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as shown on the right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However, do you see how we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have to add that annoying empty string in between to add a space?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2" name="Google Shape;362;p51"/>
          <p:cNvSpPr/>
          <p:nvPr/>
        </p:nvSpPr>
        <p:spPr>
          <a:xfrm>
            <a:off x="5446125" y="2016813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1"/>
          <p:cNvSpPr/>
          <p:nvPr/>
        </p:nvSpPr>
        <p:spPr>
          <a:xfrm>
            <a:off x="5446125" y="3491425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1"/>
          <p:cNvSpPr txBox="1"/>
          <p:nvPr/>
        </p:nvSpPr>
        <p:spPr>
          <a:xfrm>
            <a:off x="5490075" y="542200"/>
            <a:ext cx="34239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51"/>
          <p:cNvSpPr txBox="1"/>
          <p:nvPr/>
        </p:nvSpPr>
        <p:spPr>
          <a:xfrm>
            <a:off x="5429475" y="2016813"/>
            <a:ext cx="35451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26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526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526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name1</a:t>
            </a:r>
            <a:r>
              <a:rPr lang="en" sz="2526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526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name2</a:t>
            </a:r>
            <a:r>
              <a:rPr lang="en" sz="2526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2526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526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#Kim Kardashian</a:t>
            </a:r>
            <a:endParaRPr sz="2526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5490075" y="542200"/>
            <a:ext cx="34239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name1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"Kim"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name2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"Kardashian"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name1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name2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#Kim Kardashian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474425" y="2221575"/>
            <a:ext cx="459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Some of might you use 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commas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instead, which is also great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8" name="Google Shape;368;p51"/>
          <p:cNvSpPr txBox="1"/>
          <p:nvPr/>
        </p:nvSpPr>
        <p:spPr>
          <a:xfrm>
            <a:off x="474425" y="2673400"/>
            <a:ext cx="4592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Just an alternative way to show all of this is using </a:t>
            </a:r>
            <a:r>
              <a:rPr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F-Strings</a:t>
            </a:r>
            <a:endParaRPr>
              <a:solidFill>
                <a:schemeClr val="accent6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By putting an </a:t>
            </a:r>
            <a:r>
              <a:rPr lang="en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f before we start our string, and putting whatever variable inside curly brackets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we get the same result!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It’s all personal opinion, but this makes separation variables and text easier!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those who might be familiar with older Python versions, this replaces </a:t>
            </a:r>
            <a:r>
              <a:rPr lang="en">
                <a:solidFill>
                  <a:schemeClr val="accent4"/>
                </a:solidFill>
                <a:latin typeface="Abel"/>
                <a:ea typeface="Abel"/>
                <a:cs typeface="Abel"/>
                <a:sym typeface="Abel"/>
              </a:rPr>
              <a:t>% formatting and .format()</a:t>
            </a:r>
            <a:endParaRPr>
              <a:solidFill>
                <a:schemeClr val="accent4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5490075" y="3491450"/>
            <a:ext cx="3468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f"</a:t>
            </a:r>
            <a:r>
              <a:rPr lang="en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27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name1</a:t>
            </a:r>
            <a:r>
              <a:rPr lang="en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2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27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name2</a:t>
            </a:r>
            <a:r>
              <a:rPr lang="en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2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27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7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</a:t>
            </a:r>
            <a:r>
              <a:rPr lang="en"/>
              <a:t>slides</a:t>
            </a:r>
            <a:r>
              <a:rPr lang="en"/>
              <a:t> as last week, let’s go over it again!</a:t>
            </a:r>
            <a:endParaRPr/>
          </a:p>
        </p:txBody>
      </p:sp>
      <p:sp>
        <p:nvSpPr>
          <p:cNvPr id="375" name="Google Shape;375;p52"/>
          <p:cNvSpPr txBox="1"/>
          <p:nvPr>
            <p:ph idx="1" type="subTitle"/>
          </p:nvPr>
        </p:nvSpPr>
        <p:spPr>
          <a:xfrm>
            <a:off x="1189325" y="763975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 review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52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List Methods &amp; Comprehension</a:t>
            </a:r>
            <a:endParaRPr b="1" sz="52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/>
          <p:nvPr/>
        </p:nvSpPr>
        <p:spPr>
          <a:xfrm>
            <a:off x="5446125" y="542200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Other </a:t>
            </a:r>
            <a:r>
              <a:rPr lang="en"/>
              <a:t>List Methods</a:t>
            </a:r>
            <a:endParaRPr/>
          </a:p>
        </p:txBody>
      </p:sp>
      <p:sp>
        <p:nvSpPr>
          <p:cNvPr id="382" name="Google Shape;382;p53"/>
          <p:cNvSpPr txBox="1"/>
          <p:nvPr/>
        </p:nvSpPr>
        <p:spPr>
          <a:xfrm>
            <a:off x="491250" y="1231000"/>
            <a:ext cx="45921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There are a few other list methods that Python has that you might find useful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.index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is similar to .remove where it finds the first occurrence of an item in a list, and it returns the index of it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also optionally specify specific indexes to search in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.count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returns the amount of times a value appears in a list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.reverse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reverses all of the items of your list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use </a:t>
            </a:r>
            <a:r>
              <a:rPr b="1"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.sort </a:t>
            </a: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sort a list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.sort can take a reverse parameter if you want to sort in descending order, or pass a function into key to sort the list 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5446125" y="2016826"/>
            <a:ext cx="3511800" cy="13059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3"/>
          <p:cNvSpPr/>
          <p:nvPr/>
        </p:nvSpPr>
        <p:spPr>
          <a:xfrm>
            <a:off x="5446125" y="3491425"/>
            <a:ext cx="3511800" cy="12225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3"/>
          <p:cNvSpPr txBox="1"/>
          <p:nvPr/>
        </p:nvSpPr>
        <p:spPr>
          <a:xfrm>
            <a:off x="5446125" y="1998625"/>
            <a:ext cx="35118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points 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21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65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5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points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5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5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165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5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#4</a:t>
            </a:r>
            <a:endParaRPr sz="165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87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5446125" y="542200"/>
            <a:ext cx="35118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locations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"Paris"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"London"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"Cairo"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"Tokyo"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"Montevideo"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locations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"Cairo"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#2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5446125" y="3491450"/>
            <a:ext cx="35118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"Hola"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"Bonjour"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"Salve"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"Ciao"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"Salam"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#['Bonjour', 'Ciao', 'Hello', 'Hola', 'Salam', 'Salve']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sort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reverse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key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greetings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EF3560"/>
                </a:solidFill>
                <a:latin typeface="Roboto Mono"/>
                <a:ea typeface="Roboto Mono"/>
                <a:cs typeface="Roboto Mono"/>
                <a:sym typeface="Roboto Mono"/>
              </a:rPr>
              <a:t>#['Bonjour', 'Hello', 'Salam', 'Salve', 'Ciao', 'Hola']</a:t>
            </a:r>
            <a:endParaRPr sz="3000">
              <a:solidFill>
                <a:srgbClr val="EF35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4"/>
                </a:solidFill>
              </a:rPr>
              <a:t>What is</a:t>
            </a:r>
            <a:r>
              <a:rPr lang="en" sz="2700"/>
              <a:t> list comprehension?</a:t>
            </a:r>
            <a:endParaRPr sz="2700"/>
          </a:p>
        </p:txBody>
      </p:sp>
      <p:sp>
        <p:nvSpPr>
          <p:cNvPr id="393" name="Google Shape;393;p54"/>
          <p:cNvSpPr txBox="1"/>
          <p:nvPr/>
        </p:nvSpPr>
        <p:spPr>
          <a:xfrm>
            <a:off x="491250" y="1189225"/>
            <a:ext cx="45921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Very similar to loops, List Comprehension allows us to create new lists but in just a single line of code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●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format of List Comprehension can be seen on the right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○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may look very confusing, but it is essentially the exact same thing as a for loop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27025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bel"/>
              <a:buChar char="■"/>
            </a:pPr>
            <a:r>
              <a:rPr lang="en" sz="15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are telling Python for every variable in some list, do something to that variable</a:t>
            </a:r>
            <a:endParaRPr sz="15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4" name="Google Shape;394;p54"/>
          <p:cNvSpPr/>
          <p:nvPr/>
        </p:nvSpPr>
        <p:spPr>
          <a:xfrm>
            <a:off x="5429700" y="2611562"/>
            <a:ext cx="3627000" cy="19845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4"/>
          <p:cNvSpPr/>
          <p:nvPr/>
        </p:nvSpPr>
        <p:spPr>
          <a:xfrm>
            <a:off x="5453650" y="346437"/>
            <a:ext cx="3627000" cy="19845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4"/>
          <p:cNvSpPr txBox="1"/>
          <p:nvPr/>
        </p:nvSpPr>
        <p:spPr>
          <a:xfrm>
            <a:off x="5487550" y="484413"/>
            <a:ext cx="3559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25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expression </a:t>
            </a:r>
            <a:r>
              <a:rPr lang="en" sz="25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25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item </a:t>
            </a:r>
            <a:r>
              <a:rPr lang="en" sz="25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5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500">
                <a:solidFill>
                  <a:srgbClr val="8E8EF9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2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5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495575" y="3378950"/>
            <a:ext cx="459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the example on the right, we are telling to square every item in numbers and print it out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output of this function is simply 1, 4, 9, 16, 25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see how simple this is compared to using a for loop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8" name="Google Shape;398;p54"/>
          <p:cNvSpPr txBox="1"/>
          <p:nvPr/>
        </p:nvSpPr>
        <p:spPr>
          <a:xfrm>
            <a:off x="5487550" y="2645550"/>
            <a:ext cx="35592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numbers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list comprehension </a:t>
            </a:r>
            <a:r>
              <a:rPr b="1" lang="en" sz="2000">
                <a:solidFill>
                  <a:schemeClr val="accent2"/>
                </a:solidFill>
              </a:rPr>
              <a:t>with Conditionals</a:t>
            </a:r>
            <a:endParaRPr b="1" sz="2000">
              <a:solidFill>
                <a:schemeClr val="accent2"/>
              </a:solidFill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5429700" y="2611562"/>
            <a:ext cx="3627000" cy="19845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5"/>
          <p:cNvSpPr/>
          <p:nvPr/>
        </p:nvSpPr>
        <p:spPr>
          <a:xfrm>
            <a:off x="5453650" y="346437"/>
            <a:ext cx="3627000" cy="19845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5"/>
          <p:cNvSpPr txBox="1"/>
          <p:nvPr/>
        </p:nvSpPr>
        <p:spPr>
          <a:xfrm>
            <a:off x="488075" y="1261475"/>
            <a:ext cx="463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Just like normal for loops, we can also have conditionals with list comprehension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 the right, we have a function just like the previous function that squares every, however, </a:t>
            </a:r>
            <a:r>
              <a:rPr i="1" lang="en">
                <a:solidFill>
                  <a:schemeClr val="accent6"/>
                </a:solidFill>
                <a:latin typeface="Abel"/>
                <a:ea typeface="Abel"/>
                <a:cs typeface="Abel"/>
                <a:sym typeface="Abel"/>
              </a:rPr>
              <a:t>only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number is even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</a:pPr>
            <a:r>
              <a:rPr i="1" lang="en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Think</a:t>
            </a: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will the output of this function be? (Use your knowledge of if statements and loops!)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5488900" y="365300"/>
            <a:ext cx="35679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numbers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numbers </a:t>
            </a:r>
            <a:r>
              <a:rPr lang="en" sz="30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30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30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30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30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443025" y="3048550"/>
            <a:ext cx="4677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we want an else statement, we can also add that in, however the syntax changes a bit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 you can see, the if and else statements go right after the expression instead of at the end like a normal if statement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 the right, we have a list comprehension that squares every number, and cubes every odd number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9" name="Google Shape;409;p55"/>
          <p:cNvSpPr txBox="1"/>
          <p:nvPr/>
        </p:nvSpPr>
        <p:spPr>
          <a:xfrm>
            <a:off x="5429800" y="2645150"/>
            <a:ext cx="362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numbers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A86A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number 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FC974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 </a:t>
            </a:r>
            <a:r>
              <a:rPr lang="en" sz="2200">
                <a:solidFill>
                  <a:srgbClr val="65EBD2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2200">
                <a:solidFill>
                  <a:srgbClr val="7A86A2"/>
                </a:solidFill>
                <a:latin typeface="Roboto Mono"/>
                <a:ea typeface="Roboto Mono"/>
                <a:cs typeface="Roboto Mono"/>
                <a:sym typeface="Roboto Mono"/>
              </a:rPr>
              <a:t> numbers</a:t>
            </a:r>
            <a:r>
              <a:rPr lang="en" sz="22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200">
              <a:solidFill>
                <a:srgbClr val="FFD9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