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4" r:id="rId4"/>
    <p:sldMasterId id="2147483755" r:id="rId5"/>
    <p:sldMasterId id="2147483756" r:id="rId6"/>
    <p:sldMasterId id="214748375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5143500" cx="9144000"/>
  <p:notesSz cx="6858000" cy="9144000"/>
  <p:embeddedFontLst>
    <p:embeddedFont>
      <p:font typeface="Bebas Neue"/>
      <p:regular r:id="rId26"/>
    </p:embeddedFont>
    <p:embeddedFont>
      <p:font typeface="Abel"/>
      <p:regular r:id="rId27"/>
    </p:embeddedFont>
    <p:embeddedFont>
      <p:font typeface="Unica One"/>
      <p:regular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BebasNeue-regular.fntdata"/><Relationship Id="rId25" Type="http://schemas.openxmlformats.org/officeDocument/2006/relationships/slide" Target="slides/slide17.xml"/><Relationship Id="rId28" Type="http://schemas.openxmlformats.org/officeDocument/2006/relationships/font" Target="fonts/UnicaOne-regular.fntdata"/><Relationship Id="rId27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Mono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python-programming/variables-constants-literal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-tech.com/news/2019/oct/31/farewell-benevolent-dictator-python-creator-guido-van-rossum-retires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ebc62e301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ebc62e301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f19db4d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f19db4d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bdec90c2f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bdec90c2f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ef19db4da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ef19db4d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ef19db4d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ef19db4d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ef19db4f3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ef19db4f3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Overview of variables in Python (a bit complex for now):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https://www.programiz.com/python-programming/variables-constants-literals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ef19db4f3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ef19db4f3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ef19db4f3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ef19db4f3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f19db4f32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f19db4f32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ebc62e3015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ebc62e3015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ebc62e3015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ebc62e3015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ebc62e3015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ebc62e3015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bc62e3015_0_1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ebc62e3015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bc62e3015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bc62e3015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f3f9f430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f3f9f430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More information about von rossum: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https://developer-tech.com/news/2019/oct/31/farewell-benevolent-dictator-python-creator-guido-van-rossum-retires/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ef19db4d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ef19db4d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f19db4d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f19db4d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104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797" name="Google Shape;797;p10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4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104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0" name="Google Shape;800;p104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1" name="Google Shape;801;p104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2" name="Google Shape;802;p104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6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9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09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09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09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109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109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5" name="Google Shape;815;p109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6" name="Google Shape;816;p109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110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819" name="Google Shape;819;p11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110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718" cy="4429926"/>
            <a:chOff x="364242" y="356775"/>
            <a:chExt cx="4846718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717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717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0" name="Google Shape;100;p2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0" name="Google Shape;110;p2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" name="Google Shape;119;p2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8" name="Google Shape;128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7" name="Google Shape;147;p2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7" name="Google Shape;157;p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1" name="Google Shape;201;p3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3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2" name="Google Shape;23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3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45" name="Google Shape;245;p3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1" name="Google Shape;261;p3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3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3" name="Google Shape;283;p3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3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1" name="Google Shape;291;p4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" name="Google Shape;295;p4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6" name="Google Shape;296;p4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4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4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3" name="Google Shape;313;p4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4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48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321" name="Google Shape;321;p4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8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4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6" name="Google Shape;326;p48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7" name="Google Shape;327;p48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49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30" name="Google Shape;330;p4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9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49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49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6" name="Google Shape;336;p49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51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344" name="Google Shape;344;p5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51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1" name="Google Shape;351;p51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51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5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52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56" name="Google Shape;356;p5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2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52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53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61" name="Google Shape;361;p53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53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53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4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55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371" name="Google Shape;371;p55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5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5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55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55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57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380" name="Google Shape;380;p57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7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57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5" name="Google Shape;385;p57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59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89" name="Google Shape;389;p5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9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9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59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59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5" name="Google Shape;395;p59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60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398" name="Google Shape;398;p60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0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60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0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0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0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4" name="Google Shape;404;p60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60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61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408" name="Google Shape;408;p61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1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1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1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1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61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61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61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62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418" name="Google Shape;418;p62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2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62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62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2" name="Google Shape;422;p62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3" name="Google Shape;423;p62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2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2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3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3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3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3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3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63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4" name="Google Shape;434;p63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4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4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4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4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4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4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3" name="Google Shape;443;p64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4" name="Google Shape;444;p64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4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6" name="Google Shape;446;p64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7" name="Google Shape;447;p64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64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9" name="Google Shape;449;p64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64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64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64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3" name="Google Shape;453;p64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64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5" name="Google Shape;455;p64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6" name="Google Shape;456;p64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64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8" name="Google Shape;458;p64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9" name="Google Shape;459;p64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65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462" name="Google Shape;462;p65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65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5" name="Google Shape;465;p65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6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6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66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66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3" name="Google Shape;473;p66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4" name="Google Shape;474;p66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7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7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7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7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67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2" name="Google Shape;482;p67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3" name="Google Shape;483;p67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68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486" name="Google Shape;486;p6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8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8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8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68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68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68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3" name="Google Shape;493;p68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4" name="Google Shape;494;p68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68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6" name="Google Shape;496;p68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69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499" name="Google Shape;499;p69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9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9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9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69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5" name="Google Shape;505;p69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9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69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69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9" name="Google Shape;509;p69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9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1" name="Google Shape;511;p69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69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70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515" name="Google Shape;515;p70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0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0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0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0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0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70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70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70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5" name="Google Shape;525;p70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70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7" name="Google Shape;527;p70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70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9" name="Google Shape;529;p70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70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1" name="Google Shape;531;p70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70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3" name="Google Shape;533;p70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0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71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537" name="Google Shape;537;p71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1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71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0" name="Google Shape;540;p71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71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2" name="Google Shape;542;p71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7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545" name="Google Shape;545;p7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72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8" name="Google Shape;548;p72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9" name="Google Shape;549;p72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0" name="Google Shape;550;p72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4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78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61" name="Google Shape;561;p7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8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7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6" name="Google Shape;566;p78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7" name="Google Shape;567;p78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79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570" name="Google Shape;570;p7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7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79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79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79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79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6" name="Google Shape;576;p79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0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8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8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1" name="Google Shape;581;p80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81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584" name="Google Shape;584;p8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81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1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1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1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81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0" name="Google Shape;590;p81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1" name="Google Shape;591;p81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81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8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82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596" name="Google Shape;596;p8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2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82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83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601" name="Google Shape;601;p83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3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83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84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606" name="Google Shape;606;p84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84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84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0" name="Google Shape;610;p84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5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85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86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616" name="Google Shape;616;p86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6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6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86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86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7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88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625" name="Google Shape;625;p8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8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8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8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88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0" name="Google Shape;630;p88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90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34" name="Google Shape;634;p90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0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0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0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90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9" name="Google Shape;639;p90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0" name="Google Shape;640;p90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91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643" name="Google Shape;643;p91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1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91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91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91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91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9" name="Google Shape;649;p91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91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92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653" name="Google Shape;653;p92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2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2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2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2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92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9" name="Google Shape;659;p92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0" name="Google Shape;660;p92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93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663" name="Google Shape;663;p93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93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93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6" name="Google Shape;666;p93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7" name="Google Shape;667;p93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8" name="Google Shape;668;p93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93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93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4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94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94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94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94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94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9" name="Google Shape;679;p94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5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95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95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95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95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95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95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8" name="Google Shape;688;p95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9" name="Google Shape;689;p95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95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1" name="Google Shape;691;p95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2" name="Google Shape;692;p95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95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4" name="Google Shape;694;p95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5" name="Google Shape;695;p95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95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7" name="Google Shape;697;p95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8" name="Google Shape;698;p95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95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0" name="Google Shape;700;p95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1" name="Google Shape;701;p95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95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3" name="Google Shape;703;p95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4" name="Google Shape;704;p95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96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707" name="Google Shape;707;p96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6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96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0" name="Google Shape;710;p96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7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97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97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5" name="Google Shape;715;p97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8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98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98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98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98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98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3" name="Google Shape;723;p98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4" name="Google Shape;724;p98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5" name="Google Shape;725;p98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98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9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9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9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99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99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99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99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5" name="Google Shape;735;p99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00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738" name="Google Shape;738;p10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0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0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0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00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3" name="Google Shape;743;p100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100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5" name="Google Shape;745;p100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6" name="Google Shape;746;p100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100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8" name="Google Shape;748;p100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101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751" name="Google Shape;751;p101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1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1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1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101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7" name="Google Shape;757;p101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101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9" name="Google Shape;759;p101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101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1" name="Google Shape;761;p101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01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3" name="Google Shape;763;p101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4" name="Google Shape;764;p101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102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767" name="Google Shape;767;p102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02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2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2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02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2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102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5" name="Google Shape;775;p102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102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7" name="Google Shape;777;p102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102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9" name="Google Shape;779;p102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102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1" name="Google Shape;781;p102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102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3" name="Google Shape;783;p102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102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5" name="Google Shape;785;p102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102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103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789" name="Google Shape;789;p103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03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Google Shape;791;p103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2" name="Google Shape;792;p103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103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4" name="Google Shape;794;p103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30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94.xml"/><Relationship Id="rId24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96.xml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85.xml"/><Relationship Id="rId34" Type="http://schemas.openxmlformats.org/officeDocument/2006/relationships/theme" Target="../theme/theme4.xml"/><Relationship Id="rId15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58" name="Google Shape;558;p77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  <p:sldLayoutId id="2147483752" r:id="rId32"/>
    <p:sldLayoutId id="2147483753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ducation.github.com/pack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eplit.com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11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827" name="Google Shape;827;p111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there! Thanks so much for coming back! We have so much planned!</a:t>
            </a:r>
            <a:endParaRPr/>
          </a:p>
        </p:txBody>
      </p:sp>
      <p:sp>
        <p:nvSpPr>
          <p:cNvPr id="828" name="Google Shape;828;p111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computer science &amp; Python</a:t>
            </a:r>
            <a:endParaRPr/>
          </a:p>
        </p:txBody>
      </p:sp>
      <p:cxnSp>
        <p:nvCxnSpPr>
          <p:cNvPr id="829" name="Google Shape;829;p111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830" name="Google Shape;830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75" y="411335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3025" y="4080713"/>
            <a:ext cx="480826" cy="48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0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910" name="Google Shape;910;p120"/>
          <p:cNvSpPr txBox="1"/>
          <p:nvPr>
            <p:ph idx="1" type="subTitle"/>
          </p:nvPr>
        </p:nvSpPr>
        <p:spPr>
          <a:xfrm>
            <a:off x="720000" y="3073325"/>
            <a:ext cx="19095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of the most popular code editors in the world, VS Code allows users to code in a wide array of coding </a:t>
            </a:r>
            <a:r>
              <a:rPr lang="en"/>
              <a:t>languages with the backing of Microsoft updates</a:t>
            </a:r>
            <a:endParaRPr/>
          </a:p>
        </p:txBody>
      </p:sp>
      <p:sp>
        <p:nvSpPr>
          <p:cNvPr id="911" name="Google Shape;911;p120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Can I </a:t>
            </a:r>
            <a:r>
              <a:rPr b="1" lang="en">
                <a:solidFill>
                  <a:schemeClr val="accent2"/>
                </a:solidFill>
              </a:rPr>
              <a:t>use to code</a:t>
            </a:r>
            <a:r>
              <a:rPr lang="en"/>
              <a:t>?</a:t>
            </a:r>
            <a:endParaRPr/>
          </a:p>
        </p:txBody>
      </p:sp>
      <p:sp>
        <p:nvSpPr>
          <p:cNvPr id="912" name="Google Shape;912;p120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PyCharm</a:t>
            </a:r>
            <a:endParaRPr/>
          </a:p>
        </p:txBody>
      </p:sp>
      <p:sp>
        <p:nvSpPr>
          <p:cNvPr id="913" name="Google Shape;913;p120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text editor built around using Python, PyCharm is developed by JetBrains and has a professional and free version. The </a:t>
            </a:r>
            <a:r>
              <a:rPr lang="en"/>
              <a:t>professional</a:t>
            </a:r>
            <a:r>
              <a:rPr lang="en"/>
              <a:t> version is free for students!</a:t>
            </a:r>
            <a:endParaRPr/>
          </a:p>
        </p:txBody>
      </p:sp>
      <p:sp>
        <p:nvSpPr>
          <p:cNvPr id="914" name="Google Shape;914;p120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</a:t>
            </a:r>
            <a:endParaRPr/>
          </a:p>
        </p:txBody>
      </p:sp>
      <p:sp>
        <p:nvSpPr>
          <p:cNvPr id="915" name="Google Shape;915;p120"/>
          <p:cNvSpPr txBox="1"/>
          <p:nvPr>
            <p:ph idx="6" type="subTitle"/>
          </p:nvPr>
        </p:nvSpPr>
        <p:spPr>
          <a:xfrm>
            <a:off x="6514500" y="2993475"/>
            <a:ext cx="19095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Produced by Github, Atom calls itself a “hackable text editor for the 21st Century,” priding itself on its customizability and packages.</a:t>
            </a:r>
            <a:endParaRPr/>
          </a:p>
        </p:txBody>
      </p:sp>
      <p:pic>
        <p:nvPicPr>
          <p:cNvPr id="916" name="Google Shape;916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413" y="1252346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650" y="1252350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3875" y="1252350"/>
            <a:ext cx="890675" cy="8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21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about </a:t>
            </a:r>
            <a:r>
              <a:rPr b="1" lang="en" sz="2400">
                <a:solidFill>
                  <a:schemeClr val="accent2"/>
                </a:solidFill>
              </a:rPr>
              <a:t>version control</a:t>
            </a:r>
            <a:r>
              <a:rPr b="1" lang="en" sz="2400"/>
              <a:t>?</a:t>
            </a:r>
            <a:endParaRPr b="1" sz="2400"/>
          </a:p>
        </p:txBody>
      </p:sp>
      <p:sp>
        <p:nvSpPr>
          <p:cNvPr id="924" name="Google Shape;924;p121"/>
          <p:cNvSpPr txBox="1"/>
          <p:nvPr/>
        </p:nvSpPr>
        <p:spPr>
          <a:xfrm>
            <a:off x="519100" y="1291075"/>
            <a:ext cx="4592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do version control, we need a host platform, and the one that literally everyone uses is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GitHub.</a:t>
            </a:r>
            <a:endParaRPr sz="15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are going to help you out and give you some goodies as well! 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■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are going to also give you the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GitHub Student Developer Pack!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order to get it though, we need to get the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GitHub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account running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get started, go to </a:t>
            </a:r>
            <a:r>
              <a:rPr lang="en" sz="15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https://github.com/</a:t>
            </a:r>
            <a:endParaRPr sz="1500" u="sng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Sign up using your Raleigh Charter Email Address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After you have signed up, search up </a:t>
            </a:r>
            <a:r>
              <a:rPr b="1" lang="en" sz="15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GitHub Student Developer Pack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on Google and then click on the first link and follow the directions.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925" name="Google Shape;925;p121"/>
          <p:cNvPicPr preferRelativeResize="0"/>
          <p:nvPr/>
        </p:nvPicPr>
        <p:blipFill rotWithShape="1">
          <a:blip r:embed="rId4">
            <a:alphaModFix/>
          </a:blip>
          <a:srcRect b="-2621" l="10748" r="10740" t="13439"/>
          <a:stretch/>
        </p:blipFill>
        <p:spPr>
          <a:xfrm>
            <a:off x="5516775" y="2631275"/>
            <a:ext cx="3508200" cy="224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26" name="Google Shape;926;p121"/>
          <p:cNvPicPr preferRelativeResize="0"/>
          <p:nvPr/>
        </p:nvPicPr>
        <p:blipFill rotWithShape="1">
          <a:blip r:embed="rId5">
            <a:alphaModFix/>
          </a:blip>
          <a:srcRect b="0" l="1190" r="1200" t="0"/>
          <a:stretch/>
        </p:blipFill>
        <p:spPr>
          <a:xfrm>
            <a:off x="5516775" y="832225"/>
            <a:ext cx="3508200" cy="141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Woo!!! Our let’s look at some code!</a:t>
            </a:r>
            <a:endParaRPr/>
          </a:p>
        </p:txBody>
      </p:sp>
      <p:sp>
        <p:nvSpPr>
          <p:cNvPr id="932" name="Google Shape;932;p122"/>
          <p:cNvSpPr txBox="1"/>
          <p:nvPr>
            <p:ph idx="1" type="subTitle"/>
          </p:nvPr>
        </p:nvSpPr>
        <p:spPr>
          <a:xfrm>
            <a:off x="1159200" y="1004950"/>
            <a:ext cx="69867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Our first coding principle: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Variables &amp; Print</a:t>
            </a:r>
            <a:endParaRPr b="1" sz="600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23"/>
          <p:cNvSpPr txBox="1"/>
          <p:nvPr>
            <p:ph type="title"/>
          </p:nvPr>
        </p:nvSpPr>
        <p:spPr>
          <a:xfrm>
            <a:off x="501600" y="3720200"/>
            <a:ext cx="8140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Just like in math, </a:t>
            </a:r>
            <a:r>
              <a:rPr b="1" lang="en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variables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are extremely important in coding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They hold values that we can assign and call on whenever we want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We can multiply variables, divide them, call them in functions, they are really important!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38" name="Google Shape;938;p123"/>
          <p:cNvSpPr txBox="1"/>
          <p:nvPr>
            <p:ph idx="1" type="subTitle"/>
          </p:nvPr>
        </p:nvSpPr>
        <p:spPr>
          <a:xfrm>
            <a:off x="501600" y="1065450"/>
            <a:ext cx="81408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0">
                <a:latin typeface="Unica One"/>
                <a:ea typeface="Unica One"/>
                <a:cs typeface="Unica One"/>
                <a:sym typeface="Unica One"/>
              </a:rPr>
              <a:t>f(x) = 5x+20</a:t>
            </a:r>
            <a:endParaRPr sz="8000"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939" name="Google Shape;939;p123"/>
          <p:cNvSpPr txBox="1"/>
          <p:nvPr>
            <p:ph idx="1" type="subTitle"/>
          </p:nvPr>
        </p:nvSpPr>
        <p:spPr>
          <a:xfrm>
            <a:off x="501600" y="1065450"/>
            <a:ext cx="81408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0">
                <a:latin typeface="Unica One"/>
                <a:ea typeface="Unica One"/>
                <a:cs typeface="Unica One"/>
                <a:sym typeface="Unica One"/>
              </a:rPr>
              <a:t>f(</a:t>
            </a:r>
            <a:r>
              <a:rPr lang="en" sz="800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x</a:t>
            </a:r>
            <a:r>
              <a:rPr lang="en" sz="8000">
                <a:latin typeface="Unica One"/>
                <a:ea typeface="Unica One"/>
                <a:cs typeface="Unica One"/>
                <a:sym typeface="Unica One"/>
              </a:rPr>
              <a:t>) = 5</a:t>
            </a:r>
            <a:r>
              <a:rPr lang="en" sz="800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x</a:t>
            </a:r>
            <a:r>
              <a:rPr lang="en" sz="8000">
                <a:latin typeface="Unica One"/>
                <a:ea typeface="Unica One"/>
                <a:cs typeface="Unica One"/>
                <a:sym typeface="Unica One"/>
              </a:rPr>
              <a:t>+20</a:t>
            </a:r>
            <a:endParaRPr sz="8000"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24"/>
          <p:cNvSpPr/>
          <p:nvPr/>
        </p:nvSpPr>
        <p:spPr>
          <a:xfrm>
            <a:off x="5422175" y="2807325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24"/>
          <p:cNvSpPr/>
          <p:nvPr/>
        </p:nvSpPr>
        <p:spPr>
          <a:xfrm>
            <a:off x="5446125" y="542200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2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</a:t>
            </a:r>
            <a:r>
              <a:rPr b="1" lang="en">
                <a:solidFill>
                  <a:schemeClr val="accent2"/>
                </a:solidFill>
              </a:rPr>
              <a:t>variables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947" name="Google Shape;947;p124"/>
          <p:cNvSpPr txBox="1"/>
          <p:nvPr/>
        </p:nvSpPr>
        <p:spPr>
          <a:xfrm>
            <a:off x="519100" y="1291075"/>
            <a:ext cx="4592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By using equal signs, we can assign variables different values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will cover the different data types of Python very soon, but an example are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strings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which we put in quotes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■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Strings are text in programming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Look at the example on the right of a string variable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8" name="Google Shape;948;p124"/>
          <p:cNvSpPr txBox="1"/>
          <p:nvPr/>
        </p:nvSpPr>
        <p:spPr>
          <a:xfrm>
            <a:off x="5592725" y="2807325"/>
            <a:ext cx="33915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num_1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num_2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#What will happen here?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9" name="Google Shape;949;p124"/>
          <p:cNvSpPr txBox="1"/>
          <p:nvPr/>
        </p:nvSpPr>
        <p:spPr>
          <a:xfrm>
            <a:off x="5489925" y="542200"/>
            <a:ext cx="3559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cool_variable </a:t>
            </a:r>
            <a:r>
              <a:rPr lang="en" sz="2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24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"Hello!"</a:t>
            </a:r>
            <a:endParaRPr sz="24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string_variable </a:t>
            </a:r>
            <a:r>
              <a:rPr lang="en" sz="2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24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"String!"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0" name="Google Shape;950;p124"/>
          <p:cNvSpPr txBox="1"/>
          <p:nvPr/>
        </p:nvSpPr>
        <p:spPr>
          <a:xfrm>
            <a:off x="519100" y="3091975"/>
            <a:ext cx="448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Besides strings, we can also assign numbers to variables and then run operations on them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On the right, I have two variables that are assigned two different numbers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When I run the final line of code, what do you think is going to happen?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5"/>
          <p:cNvSpPr/>
          <p:nvPr/>
        </p:nvSpPr>
        <p:spPr>
          <a:xfrm>
            <a:off x="5413725" y="1137175"/>
            <a:ext cx="3627000" cy="36480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25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chemeClr val="accent4"/>
                </a:solidFill>
              </a:rPr>
              <a:t>print </a:t>
            </a:r>
            <a:r>
              <a:rPr lang="en"/>
              <a:t>function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957" name="Google Shape;957;p125"/>
          <p:cNvSpPr txBox="1"/>
          <p:nvPr/>
        </p:nvSpPr>
        <p:spPr>
          <a:xfrm>
            <a:off x="519100" y="1291075"/>
            <a:ext cx="4592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Print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function is a commonly used function in Python that displays whatever you pass into it into the terminal or console window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will cover what functions are later, but printing is incredibly useful for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debugging,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process of finding, removing and fixing eros in code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now, we will use print all of the time in order to display values in Python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But, here is some food for thought: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■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might not always want to display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values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to a user. Can you think of an example where our code does something where we </a:t>
            </a:r>
            <a:r>
              <a:rPr i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do not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want to just display that?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8" name="Google Shape;958;p125"/>
          <p:cNvSpPr txBox="1"/>
          <p:nvPr/>
        </p:nvSpPr>
        <p:spPr>
          <a:xfrm>
            <a:off x="5457525" y="1137175"/>
            <a:ext cx="35592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"This is a print statement!"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#We can also print out variables!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my_var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my_var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#21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#Some operations with variables and print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my_var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#24</a:t>
            </a:r>
            <a:endParaRPr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26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</a:t>
            </a:r>
            <a:r>
              <a:rPr b="1" lang="en">
                <a:solidFill>
                  <a:schemeClr val="accent4"/>
                </a:solidFill>
              </a:rPr>
              <a:t>Practice!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964" name="Google Shape;964;p126"/>
          <p:cNvSpPr txBox="1"/>
          <p:nvPr/>
        </p:nvSpPr>
        <p:spPr>
          <a:xfrm>
            <a:off x="491250" y="1230825"/>
            <a:ext cx="4592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Class To-Do List Exercise: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6 variables, one for every class you have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each of those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variables, assign what you have for homework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Use the print function to print out each of those variables to remind what you have to do for homework!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■"/>
            </a:pPr>
            <a:r>
              <a:rPr b="1" i="1" lang="en" sz="15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Think</a:t>
            </a:r>
            <a:r>
              <a:rPr i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What seems tedious about this?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5" name="Google Shape;965;p126"/>
          <p:cNvSpPr/>
          <p:nvPr/>
        </p:nvSpPr>
        <p:spPr>
          <a:xfrm>
            <a:off x="5422175" y="2807325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26"/>
          <p:cNvSpPr/>
          <p:nvPr/>
        </p:nvSpPr>
        <p:spPr>
          <a:xfrm>
            <a:off x="5446125" y="542200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26"/>
          <p:cNvSpPr txBox="1"/>
          <p:nvPr/>
        </p:nvSpPr>
        <p:spPr>
          <a:xfrm>
            <a:off x="5592725" y="2807325"/>
            <a:ext cx="33915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num_1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num_2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num1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num2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num1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num2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8" name="Google Shape;968;p126"/>
          <p:cNvSpPr txBox="1"/>
          <p:nvPr/>
        </p:nvSpPr>
        <p:spPr>
          <a:xfrm>
            <a:off x="5518625" y="594925"/>
            <a:ext cx="3434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chemistry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"Study for quiz!"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calculus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"Derivative Homework"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chemistry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calculus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9" name="Google Shape;969;p126"/>
          <p:cNvSpPr txBox="1"/>
          <p:nvPr/>
        </p:nvSpPr>
        <p:spPr>
          <a:xfrm>
            <a:off x="497025" y="3110200"/>
            <a:ext cx="4592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Very Basic Calculator: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 we so earlier, variables in coding are very similar to the ones in math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Use the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plus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(+),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minus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(-),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multiplication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(*) and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division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(/) signs to do math in Python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b="1" lang="en" sz="15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Variable best practice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You can’t make variable names numbers. Make variables descriptive!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27"/>
          <p:cNvSpPr txBox="1"/>
          <p:nvPr>
            <p:ph type="title"/>
          </p:nvPr>
        </p:nvSpPr>
        <p:spPr>
          <a:xfrm>
            <a:off x="707899" y="4071600"/>
            <a:ext cx="7658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 at all, please don’t hesitate to stay back or email one of us!</a:t>
            </a:r>
            <a:endParaRPr/>
          </a:p>
        </p:txBody>
      </p:sp>
      <p:sp>
        <p:nvSpPr>
          <p:cNvPr id="975" name="Google Shape;975;p127"/>
          <p:cNvSpPr txBox="1"/>
          <p:nvPr>
            <p:ph idx="1" type="subTitle"/>
          </p:nvPr>
        </p:nvSpPr>
        <p:spPr>
          <a:xfrm>
            <a:off x="2289750" y="1386150"/>
            <a:ext cx="4563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100"/>
              <a:t>Thank you!</a:t>
            </a:r>
            <a:endParaRPr b="1" sz="7100"/>
          </a:p>
        </p:txBody>
      </p:sp>
      <p:sp>
        <p:nvSpPr>
          <p:cNvPr id="976" name="Google Shape;976;p127"/>
          <p:cNvSpPr txBox="1"/>
          <p:nvPr/>
        </p:nvSpPr>
        <p:spPr>
          <a:xfrm>
            <a:off x="933825" y="2967125"/>
            <a:ext cx="7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That is all we have for today!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"/>
          <p:cNvSpPr txBox="1"/>
          <p:nvPr>
            <p:ph idx="1" type="subTitle"/>
          </p:nvPr>
        </p:nvSpPr>
        <p:spPr>
          <a:xfrm>
            <a:off x="240775" y="4038775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Creator</a:t>
            </a:r>
            <a:r>
              <a:rPr i="1" lang="en"/>
              <a:t> of Star Trek</a:t>
            </a:r>
            <a:endParaRPr i="1"/>
          </a:p>
        </p:txBody>
      </p:sp>
      <p:sp>
        <p:nvSpPr>
          <p:cNvPr id="837" name="Google Shape;837;p112"/>
          <p:cNvSpPr txBox="1"/>
          <p:nvPr>
            <p:ph idx="2" type="subTitle"/>
          </p:nvPr>
        </p:nvSpPr>
        <p:spPr>
          <a:xfrm>
            <a:off x="4057150" y="1256975"/>
            <a:ext cx="4527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September is home to a multitude of historic events, but but one of the biggest impacts on pop culture is the creation of </a:t>
            </a:r>
            <a:r>
              <a:rPr b="1" lang="en"/>
              <a:t>Star Trek</a:t>
            </a:r>
            <a:r>
              <a:rPr lang="en"/>
              <a:t>, which had its first </a:t>
            </a:r>
            <a:r>
              <a:rPr lang="en"/>
              <a:t>episode</a:t>
            </a:r>
            <a:r>
              <a:rPr lang="en"/>
              <a:t> premiere on </a:t>
            </a:r>
            <a:r>
              <a:rPr b="1" lang="en"/>
              <a:t>September 8, 1966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Eugene Wesley </a:t>
            </a:r>
            <a:r>
              <a:rPr b="1" lang="en"/>
              <a:t>Roddenberry</a:t>
            </a:r>
            <a:r>
              <a:rPr b="1" lang="en"/>
              <a:t> </a:t>
            </a:r>
            <a:r>
              <a:rPr lang="en"/>
              <a:t>(better known as Gene Roddenberry) is the </a:t>
            </a:r>
            <a:r>
              <a:rPr lang="en"/>
              <a:t>creator</a:t>
            </a:r>
            <a:r>
              <a:rPr lang="en"/>
              <a:t> of Star Trek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Roddenberry's</a:t>
            </a:r>
            <a:r>
              <a:rPr lang="en"/>
              <a:t> served in the military, which inspired him to make television shows. Star Trek was Roddenberry’s dream, where a large chunk of the galaxy worked together harmoniously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Roddenberry had a vision for a Earth to be a peaceful place and for </a:t>
            </a:r>
            <a:r>
              <a:rPr b="1" lang="en"/>
              <a:t>people not to work for money, but to help others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 Trek had a massive legacy on pop culture </a:t>
            </a:r>
            <a:r>
              <a:rPr b="1" lang="en"/>
              <a:t>communications and computing</a:t>
            </a:r>
            <a:endParaRPr b="1"/>
          </a:p>
        </p:txBody>
      </p:sp>
      <p:sp>
        <p:nvSpPr>
          <p:cNvPr id="838" name="Google Shape;838;p112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 Wesley Roddenberry</a:t>
            </a:r>
            <a:endParaRPr/>
          </a:p>
        </p:txBody>
      </p:sp>
      <p:sp>
        <p:nvSpPr>
          <p:cNvPr id="839" name="Google Shape;839;p112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840" name="Google Shape;8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pic>
        <p:nvPicPr>
          <p:cNvPr id="846" name="Google Shape;84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175" y="1641450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113"/>
          <p:cNvSpPr txBox="1"/>
          <p:nvPr/>
        </p:nvSpPr>
        <p:spPr>
          <a:xfrm>
            <a:off x="3280150" y="13830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What is Computer Science?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8" name="Google Shape;848;p113"/>
          <p:cNvSpPr txBox="1"/>
          <p:nvPr/>
        </p:nvSpPr>
        <p:spPr>
          <a:xfrm>
            <a:off x="3280150" y="1745900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 quick overview of Computer Science and popular programming languages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49" name="Google Shape;849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700" y="3861850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113"/>
          <p:cNvSpPr txBox="1"/>
          <p:nvPr/>
        </p:nvSpPr>
        <p:spPr>
          <a:xfrm>
            <a:off x="3206675" y="36034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Variables and the Print Function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1" name="Google Shape;851;p113"/>
          <p:cNvSpPr txBox="1"/>
          <p:nvPr/>
        </p:nvSpPr>
        <p:spPr>
          <a:xfrm>
            <a:off x="3206687" y="3966300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go over our very first Python fundamentals — 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variables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print function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52" name="Google Shape;852;p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4213" y="2880838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13"/>
          <p:cNvSpPr txBox="1"/>
          <p:nvPr/>
        </p:nvSpPr>
        <p:spPr>
          <a:xfrm>
            <a:off x="3276202" y="2622475"/>
            <a:ext cx="2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Setting up our coding environment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4" name="Google Shape;854;p113"/>
          <p:cNvSpPr txBox="1"/>
          <p:nvPr/>
        </p:nvSpPr>
        <p:spPr>
          <a:xfrm>
            <a:off x="3276200" y="2985288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order for us to code, we need something to code on. Let’s gets introduced to that!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4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Ooh, I know! Very fun :)</a:t>
            </a:r>
            <a:endParaRPr/>
          </a:p>
        </p:txBody>
      </p:sp>
      <p:sp>
        <p:nvSpPr>
          <p:cNvPr id="860" name="Google Shape;860;p114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What is 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Computer Science?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5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What is</a:t>
            </a:r>
            <a:r>
              <a:rPr lang="en"/>
              <a:t> this Computer Science</a:t>
            </a:r>
            <a:endParaRPr b="1"/>
          </a:p>
        </p:txBody>
      </p:sp>
      <p:sp>
        <p:nvSpPr>
          <p:cNvPr id="866" name="Google Shape;866;p115"/>
          <p:cNvSpPr txBox="1"/>
          <p:nvPr/>
        </p:nvSpPr>
        <p:spPr>
          <a:xfrm>
            <a:off x="496175" y="1275900"/>
            <a:ext cx="8151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search up Computer Science, you will get this boring definition from Google: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Abel"/>
              <a:buChar char="○"/>
            </a:pPr>
            <a:r>
              <a:rPr i="1" lang="en" sz="19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The study of the principles and use of computers.</a:t>
            </a:r>
            <a:endParaRPr i="1" sz="1900">
              <a:solidFill>
                <a:schemeClr val="accent6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Eh, not really that exciting. If it was up to me, I would definite computer science as…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bel"/>
              <a:buChar char="○"/>
            </a:pPr>
            <a:r>
              <a:rPr i="1" lang="en" sz="19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USING COMPUTERS TO DO REALLY COOL THINGS THAT YOU CAN ACTUALLY USE</a:t>
            </a:r>
            <a:endParaRPr sz="19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At the center of computer science is the software and software systems, which is what separates it from other computational fields like computer and electrical engineers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At the center of Computer Science are </a:t>
            </a:r>
            <a:r>
              <a:rPr b="1" lang="en" sz="19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programming languages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that power software, and by learning these languages, you can create nearly anything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16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</a:t>
            </a:r>
            <a:r>
              <a:rPr b="1" lang="en">
                <a:solidFill>
                  <a:schemeClr val="accent2"/>
                </a:solidFill>
              </a:rPr>
              <a:t>programming languages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872" name="Google Shape;872;p116"/>
          <p:cNvSpPr txBox="1"/>
          <p:nvPr/>
        </p:nvSpPr>
        <p:spPr>
          <a:xfrm>
            <a:off x="496175" y="1275900"/>
            <a:ext cx="8151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Programming languages are kind of like the Romance languages — they all have the same underlying principles and ideas, but they each allow you to communicate with a different part of the world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take a look at some of the most popular languages: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73" name="Google Shape;87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00" y="2326300"/>
            <a:ext cx="459350" cy="4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16"/>
          <p:cNvSpPr txBox="1"/>
          <p:nvPr/>
        </p:nvSpPr>
        <p:spPr>
          <a:xfrm>
            <a:off x="1049950" y="2248175"/>
            <a:ext cx="75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C, C#, C++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Though all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slightly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different, C is a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versatile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low level programming language that has been popular for decades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75" name="Google Shape;875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600" y="2863775"/>
            <a:ext cx="459350" cy="4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116"/>
          <p:cNvSpPr txBox="1"/>
          <p:nvPr/>
        </p:nvSpPr>
        <p:spPr>
          <a:xfrm>
            <a:off x="1049950" y="2785650"/>
            <a:ext cx="75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Java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Versatile, like C, but its specialties include web-based and other system applications. Also, yes, the language a version of Minecraft is coded in...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77" name="Google Shape;877;p1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600" y="3479375"/>
            <a:ext cx="459350" cy="4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116"/>
          <p:cNvSpPr txBox="1"/>
          <p:nvPr/>
        </p:nvSpPr>
        <p:spPr>
          <a:xfrm>
            <a:off x="1049950" y="3401250"/>
            <a:ext cx="693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JavaScript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Technically a scripting language, JavaScript is embedded in nearly every single website on the internet. It’s the logic behind websites.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79" name="Google Shape;879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525" y="4094975"/>
            <a:ext cx="459350" cy="4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116"/>
          <p:cNvSpPr txBox="1"/>
          <p:nvPr/>
        </p:nvSpPr>
        <p:spPr>
          <a:xfrm>
            <a:off x="1040875" y="4016850"/>
            <a:ext cx="75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Python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 extremely popular programming language for its ease of use and numerous applications, Python can be used from web-development to machine learning. 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7"/>
          <p:cNvSpPr/>
          <p:nvPr/>
        </p:nvSpPr>
        <p:spPr>
          <a:xfrm>
            <a:off x="5422175" y="2807325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17"/>
          <p:cNvSpPr/>
          <p:nvPr/>
        </p:nvSpPr>
        <p:spPr>
          <a:xfrm>
            <a:off x="5446125" y="542200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17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b="1" lang="en">
                <a:solidFill>
                  <a:schemeClr val="accent4"/>
                </a:solidFill>
              </a:rPr>
              <a:t>Python</a:t>
            </a:r>
            <a:r>
              <a:rPr lang="en"/>
              <a:t>?</a:t>
            </a:r>
            <a:endParaRPr/>
          </a:p>
        </p:txBody>
      </p:sp>
      <p:sp>
        <p:nvSpPr>
          <p:cNvPr id="888" name="Google Shape;888;p117"/>
          <p:cNvSpPr txBox="1"/>
          <p:nvPr/>
        </p:nvSpPr>
        <p:spPr>
          <a:xfrm>
            <a:off x="519100" y="1291075"/>
            <a:ext cx="4592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When Python’s founder,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Guido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van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Rossum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created Python, he based it on these principles: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Beautiful is better than ugly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Explicit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is better than implicit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Simple if better than complex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Complex is better than complicated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Readability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counts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other words, Python is a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minimalistic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straightforward language that can do a lot 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While Python can be picked up by beginners with relative ease, it is still powerful enough to be used extensively 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example on the right is an example of how to print in Python vs Java. Can you see the simplicity of Python?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89" name="Google Shape;889;p117"/>
          <p:cNvSpPr txBox="1"/>
          <p:nvPr/>
        </p:nvSpPr>
        <p:spPr>
          <a:xfrm>
            <a:off x="5640525" y="542200"/>
            <a:ext cx="3238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28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"This is a print statement!"</a:t>
            </a:r>
            <a:r>
              <a:rPr lang="en" sz="28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8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5EBD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0" name="Google Shape;890;p117"/>
          <p:cNvSpPr txBox="1"/>
          <p:nvPr/>
        </p:nvSpPr>
        <p:spPr>
          <a:xfrm>
            <a:off x="5592725" y="2807325"/>
            <a:ext cx="32859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30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"Also a print statement!"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8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in the cloud!</a:t>
            </a:r>
            <a:endParaRPr/>
          </a:p>
        </p:txBody>
      </p:sp>
      <p:sp>
        <p:nvSpPr>
          <p:cNvPr id="896" name="Google Shape;896;p118"/>
          <p:cNvSpPr txBox="1"/>
          <p:nvPr>
            <p:ph idx="1" type="subTitle"/>
          </p:nvPr>
        </p:nvSpPr>
        <p:spPr>
          <a:xfrm>
            <a:off x="1159200" y="1004950"/>
            <a:ext cx="69867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Setting up our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Coding environment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will we be using </a:t>
            </a:r>
            <a:r>
              <a:rPr b="1" lang="en" sz="2400">
                <a:solidFill>
                  <a:schemeClr val="accent4"/>
                </a:solidFill>
              </a:rPr>
              <a:t>to code?</a:t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902" name="Google Shape;902;p119"/>
          <p:cNvSpPr txBox="1"/>
          <p:nvPr/>
        </p:nvSpPr>
        <p:spPr>
          <a:xfrm>
            <a:off x="519100" y="1291075"/>
            <a:ext cx="4592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code, we will be using a Cloud Integrated Development Environment (IDE) called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Repl.it</a:t>
            </a:r>
            <a:endParaRPr sz="15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 IDE is an application that allows us to be able to write and execute our code all in one place instead of having to use a text editor and the terminal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Being in the cloud, we can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access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Repl.it from anywhere, including our Chromebooks!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Many of these cloud IDEs work like Google Apps and allow us to have multiple users edit a single file at the same time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get started, go to </a:t>
            </a:r>
            <a:r>
              <a:rPr lang="en" sz="15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https://www.Replit.com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Sign up using your Raleigh Charter Email Address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903" name="Google Shape;903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775" y="2631275"/>
            <a:ext cx="3508200" cy="224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04" name="Google Shape;904;p119"/>
          <p:cNvPicPr preferRelativeResize="0"/>
          <p:nvPr/>
        </p:nvPicPr>
        <p:blipFill rotWithShape="1">
          <a:blip r:embed="rId5">
            <a:alphaModFix/>
          </a:blip>
          <a:srcRect b="0" l="15820" r="16281" t="0"/>
          <a:stretch/>
        </p:blipFill>
        <p:spPr>
          <a:xfrm>
            <a:off x="5516775" y="832225"/>
            <a:ext cx="3508200" cy="141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