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1" r:id="rId4"/>
    <p:sldMasterId id="2147483722" r:id="rId5"/>
    <p:sldMasterId id="214748372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Bebas Neue"/>
      <p:regular r:id="rId22"/>
    </p:embeddedFont>
    <p:embeddedFont>
      <p:font typeface="Abel"/>
      <p:regular r:id="rId23"/>
    </p:embeddedFont>
    <p:embeddedFont>
      <p:font typeface="Unica One"/>
      <p:regular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BebasNeue-regular.fntdata"/><Relationship Id="rId21" Type="http://schemas.openxmlformats.org/officeDocument/2006/relationships/slide" Target="slides/slide14.xml"/><Relationship Id="rId24" Type="http://schemas.openxmlformats.org/officeDocument/2006/relationships/font" Target="fonts/UnicaOne-regular.fntdata"/><Relationship Id="rId23" Type="http://schemas.openxmlformats.org/officeDocument/2006/relationships/font" Target="fonts/Abel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lpython.com/python-sets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ebc62e301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ebc62e301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bdec90c12_1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bdec90c12_1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ebdec90c12_1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ebdec90c12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ebdec90c1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ebdec90c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https://replit.com/join/lzhpwytrya-fillipcutiuba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ebdec90c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ebdec90c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ef19db4f32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ef19db4f32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bc62e3015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ebc62e3015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bc62e3015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bc62e3015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what Github is and what version control 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ebdec90c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ebdec90c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bdec90c12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bdec90c12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bdec90c1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bdec90c1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bdec90c12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bdec90c12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bdec90c12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bdec90c12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More information about Sets: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https://realpython.com/python-sets/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Think Answer: BEcause different data types take up different amounts of memory in our computer (i.e. a float is more than an integer). This might not seem important for the small programs we will make, but imagine a program with thousands and thousands of variables, it adds up!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bdec90c12_1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bdec90c12_1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295" name="Google Shape;295;p4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4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0" name="Google Shape;300;p4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1" name="Google Shape;301;p4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4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04" name="Google Shape;304;p4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4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4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0" name="Google Shape;310;p4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4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18" name="Google Shape;318;p4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4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4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4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30" name="Google Shape;330;p4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4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335" name="Google Shape;335;p4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4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5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40" name="Google Shape;340;p5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5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5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5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5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50" name="Google Shape;350;p5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5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5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59" name="Google Shape;359;p5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5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4" name="Google Shape;364;p5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5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68" name="Google Shape;368;p5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5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5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4" name="Google Shape;374;p5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377" name="Google Shape;377;p5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5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3" name="Google Shape;383;p5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5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5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387" name="Google Shape;387;p5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5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4" name="Google Shape;394;p5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5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397" name="Google Shape;397;p5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5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1" name="Google Shape;401;p5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5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6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6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2" name="Google Shape;422;p6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3" name="Google Shape;423;p6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6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6" name="Google Shape;426;p6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6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8" name="Google Shape;428;p6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9" name="Google Shape;429;p6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6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1" name="Google Shape;431;p6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6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4" name="Google Shape;434;p6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5" name="Google Shape;435;p6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6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7" name="Google Shape;437;p6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8" name="Google Shape;438;p6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6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41" name="Google Shape;441;p6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4" name="Google Shape;444;p6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9" name="Google Shape;449;p6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6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6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7" name="Google Shape;457;p6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6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9" name="Google Shape;459;p6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6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8" name="Google Shape;468;p6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6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6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472" name="Google Shape;472;p6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6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7" name="Google Shape;477;p6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p6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0" name="Google Shape;480;p6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6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2" name="Google Shape;482;p6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6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485" name="Google Shape;485;p6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6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6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6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3" name="Google Shape;493;p6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6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5" name="Google Shape;495;p6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6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7" name="Google Shape;497;p6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6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501" name="Google Shape;501;p6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6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9" name="Google Shape;509;p6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1" name="Google Shape;511;p6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3" name="Google Shape;513;p6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6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5" name="Google Shape;515;p6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6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7" name="Google Shape;517;p6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6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6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6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6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23" name="Google Shape;523;p6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6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26" name="Google Shape;526;p6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6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28" name="Google Shape;528;p6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7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31" name="Google Shape;531;p7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7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4" name="Google Shape;534;p7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5" name="Google Shape;535;p7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6" name="Google Shape;536;p7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7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7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9" name="Google Shape;549;p7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0" name="Google Shape;550;p7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7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553" name="Google Shape;553;p7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7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eplit.co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ducation.github.com/pack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7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561" name="Google Shape;561;p77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there! Thanks so much for coming back! We have so much planned!</a:t>
            </a:r>
            <a:endParaRPr/>
          </a:p>
        </p:txBody>
      </p:sp>
      <p:sp>
        <p:nvSpPr>
          <p:cNvPr id="562" name="Google Shape;562;p77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Python</a:t>
            </a:r>
            <a:endParaRPr/>
          </a:p>
        </p:txBody>
      </p:sp>
      <p:cxnSp>
        <p:nvCxnSpPr>
          <p:cNvPr id="563" name="Google Shape;563;p77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564" name="Google Shape;56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7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3025" y="4080713"/>
            <a:ext cx="480826" cy="48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6"/>
          <p:cNvSpPr/>
          <p:nvPr/>
        </p:nvSpPr>
        <p:spPr>
          <a:xfrm>
            <a:off x="5446125" y="542200"/>
            <a:ext cx="3627000" cy="4066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6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Review of </a:t>
            </a:r>
            <a:r>
              <a:rPr b="1" lang="en" sz="2300">
                <a:solidFill>
                  <a:schemeClr val="accent4"/>
                </a:solidFill>
              </a:rPr>
              <a:t>Functions</a:t>
            </a:r>
            <a:endParaRPr b="1" sz="2300">
              <a:solidFill>
                <a:schemeClr val="accent4"/>
              </a:solidFill>
            </a:endParaRPr>
          </a:p>
        </p:txBody>
      </p:sp>
      <p:sp>
        <p:nvSpPr>
          <p:cNvPr id="643" name="Google Shape;643;p86"/>
          <p:cNvSpPr txBox="1"/>
          <p:nvPr/>
        </p:nvSpPr>
        <p:spPr>
          <a:xfrm>
            <a:off x="491250" y="1223300"/>
            <a:ext cx="4592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Finally, we have the last major topic we covered last year,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functions</a:t>
            </a:r>
            <a:endParaRPr b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layout of a function includes the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def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keyword, which defines our function, the name of the function, and then any parameters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Remember the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return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keyword!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Functions usually take in a set of parameters, which we specify when we call the function in terms of arguments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Functions allow us to call the same code over and over again, how many times we want, but modifying the output each time by changing the argument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Functions are great for sectioning off your code into distinct parts, while staying consistent with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D.R.Y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Don’t Repeat yourself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Here at CompSci club, we want DRY code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b="1" i="1" lang="en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Think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Is Water Wet (Wrong answers only)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4" name="Google Shape;644;p86"/>
          <p:cNvSpPr txBox="1"/>
          <p:nvPr/>
        </p:nvSpPr>
        <p:spPr>
          <a:xfrm>
            <a:off x="5483225" y="594925"/>
            <a:ext cx="35010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super_cool_func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new_name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[::-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f"Hello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your new name is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new_name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super_cool_func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"Arnav"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#Hello Arnav, your new name is rvnA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super_cool_func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"Fillip"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#Hello Fillip, your new name is ipli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7"/>
          <p:cNvSpPr txBox="1"/>
          <p:nvPr>
            <p:ph type="title"/>
          </p:nvPr>
        </p:nvSpPr>
        <p:spPr>
          <a:xfrm>
            <a:off x="1204925" y="4071600"/>
            <a:ext cx="6825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you’re brushed up, let’s do some practice about it!</a:t>
            </a:r>
            <a:endParaRPr/>
          </a:p>
        </p:txBody>
      </p:sp>
      <p:sp>
        <p:nvSpPr>
          <p:cNvPr id="650" name="Google Shape;650;p87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Review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Practice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8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Set </a:t>
            </a:r>
            <a:r>
              <a:rPr b="1" lang="en">
                <a:solidFill>
                  <a:schemeClr val="accent4"/>
                </a:solidFill>
              </a:rPr>
              <a:t>One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56" name="Google Shape;656;p88"/>
          <p:cNvSpPr txBox="1"/>
          <p:nvPr/>
        </p:nvSpPr>
        <p:spPr>
          <a:xfrm>
            <a:off x="496175" y="1275900"/>
            <a:ext cx="8151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Have the user type in a string and have a loop that reverses the string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Two:</a:t>
            </a:r>
            <a:endParaRPr b="1"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function that checks whether a password is valid or not: a valid 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password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should include these things: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6 characters long (or more)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At least 1 special character (!@#$%&amp;*)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At least 1 number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9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4"/>
                </a:solidFill>
              </a:rPr>
              <a:t>Two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62" name="Google Shape;662;p89"/>
          <p:cNvSpPr txBox="1"/>
          <p:nvPr/>
        </p:nvSpPr>
        <p:spPr>
          <a:xfrm>
            <a:off x="496175" y="1275900"/>
            <a:ext cx="8151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b="1"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a program where given some dictionaries with the name of the person, their grades for their assignments, labs, and tests (each one being weighed a different amount - 10% assignments, 70% tests, 20% labs)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After the individual average grade is calculated, that grade is going to need to be transferred into a letter grade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○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After that, a summary needs to be shown for each person and in the end, the average for the whole class needs to be shown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have any questions, please ask, this is hard to describe in words. 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■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 will send you the sample dictionaries in an email in a second. 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at all, please don’t hesitate to stay back or email one of us!</a:t>
            </a:r>
            <a:endParaRPr/>
          </a:p>
        </p:txBody>
      </p:sp>
      <p:sp>
        <p:nvSpPr>
          <p:cNvPr id="668" name="Google Shape;668;p90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669" name="Google Shape;669;p90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8"/>
          <p:cNvSpPr txBox="1"/>
          <p:nvPr>
            <p:ph idx="1" type="subTitle"/>
          </p:nvPr>
        </p:nvSpPr>
        <p:spPr>
          <a:xfrm>
            <a:off x="240775" y="4038775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Creator</a:t>
            </a:r>
            <a:r>
              <a:rPr i="1" lang="en"/>
              <a:t> of Star Trek</a:t>
            </a:r>
            <a:endParaRPr i="1"/>
          </a:p>
        </p:txBody>
      </p:sp>
      <p:sp>
        <p:nvSpPr>
          <p:cNvPr id="571" name="Google Shape;571;p78"/>
          <p:cNvSpPr txBox="1"/>
          <p:nvPr>
            <p:ph idx="2" type="subTitle"/>
          </p:nvPr>
        </p:nvSpPr>
        <p:spPr>
          <a:xfrm>
            <a:off x="4057150" y="1256975"/>
            <a:ext cx="4527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September is home to a multitude of historic events, but but one of the biggest impacts on pop culture is the creation of </a:t>
            </a:r>
            <a:r>
              <a:rPr b="1" lang="en"/>
              <a:t>Star Trek</a:t>
            </a:r>
            <a:r>
              <a:rPr lang="en"/>
              <a:t>, which had its first </a:t>
            </a:r>
            <a:r>
              <a:rPr lang="en"/>
              <a:t>episode</a:t>
            </a:r>
            <a:r>
              <a:rPr lang="en"/>
              <a:t> premiere on </a:t>
            </a:r>
            <a:r>
              <a:rPr b="1" lang="en"/>
              <a:t>September 8, 1966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Eugene Wesley </a:t>
            </a:r>
            <a:r>
              <a:rPr b="1" lang="en"/>
              <a:t>Roddenberry</a:t>
            </a:r>
            <a:r>
              <a:rPr b="1" lang="en"/>
              <a:t> </a:t>
            </a:r>
            <a:r>
              <a:rPr lang="en"/>
              <a:t>(better known as Gene Roddenberry) is the </a:t>
            </a:r>
            <a:r>
              <a:rPr lang="en"/>
              <a:t>creator</a:t>
            </a:r>
            <a:r>
              <a:rPr lang="en"/>
              <a:t> of Star Trek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Roddenberry's</a:t>
            </a:r>
            <a:r>
              <a:rPr lang="en"/>
              <a:t> served in the military, which inspired him to make television shows. Star Trek was Roddenberry’s dream, where a large chunk of the galaxy worked together harmoniously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Roddenberry had a vision for a Earth to be a peaceful place and for </a:t>
            </a:r>
            <a:r>
              <a:rPr b="1" lang="en"/>
              <a:t>people not to work for money, but to help others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 Trek had a massive legacy on pop culture </a:t>
            </a:r>
            <a:r>
              <a:rPr b="1" lang="en"/>
              <a:t>communications and computing</a:t>
            </a:r>
            <a:endParaRPr b="1"/>
          </a:p>
        </p:txBody>
      </p:sp>
      <p:sp>
        <p:nvSpPr>
          <p:cNvPr id="572" name="Google Shape;572;p78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 Wesley Roddenberry</a:t>
            </a:r>
            <a:endParaRPr/>
          </a:p>
        </p:txBody>
      </p:sp>
      <p:sp>
        <p:nvSpPr>
          <p:cNvPr id="573" name="Google Shape;573;p78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574" name="Google Shape;57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9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pic>
        <p:nvPicPr>
          <p:cNvPr id="580" name="Google Shape;58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175" y="1641450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9"/>
          <p:cNvSpPr txBox="1"/>
          <p:nvPr/>
        </p:nvSpPr>
        <p:spPr>
          <a:xfrm>
            <a:off x="3280150" y="13830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Set Up Repl.it &amp; GitHub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2" name="Google Shape;582;p79"/>
          <p:cNvSpPr txBox="1"/>
          <p:nvPr/>
        </p:nvSpPr>
        <p:spPr>
          <a:xfrm>
            <a:off x="3280150" y="1745900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 us set up our coding environment and Version Control!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83" name="Google Shape;583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700" y="3861850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9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Practice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5" name="Google Shape;585;p79"/>
          <p:cNvSpPr txBox="1"/>
          <p:nvPr/>
        </p:nvSpPr>
        <p:spPr>
          <a:xfrm>
            <a:off x="3206687" y="3966300"/>
            <a:ext cx="3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Let's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practice what we reviewed! 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4200" y="2802950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3276189" y="2544588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Review of the Basics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8" name="Google Shape;588;p79"/>
          <p:cNvSpPr txBox="1"/>
          <p:nvPr/>
        </p:nvSpPr>
        <p:spPr>
          <a:xfrm>
            <a:off x="3276187" y="290740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Let's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review what we did last year and see where everyone is at!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0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easy (&amp; fun) part (we hope!)</a:t>
            </a:r>
            <a:endParaRPr/>
          </a:p>
        </p:txBody>
      </p:sp>
      <p:sp>
        <p:nvSpPr>
          <p:cNvPr id="594" name="Google Shape;594;p80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Set Up</a:t>
            </a: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Repl.it &amp; GitHub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will we be using </a:t>
            </a:r>
            <a:r>
              <a:rPr b="1" lang="en" sz="2400">
                <a:solidFill>
                  <a:schemeClr val="accent4"/>
                </a:solidFill>
              </a:rPr>
              <a:t>to code?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600" name="Google Shape;600;p81"/>
          <p:cNvSpPr txBox="1"/>
          <p:nvPr/>
        </p:nvSpPr>
        <p:spPr>
          <a:xfrm>
            <a:off x="519100" y="1291075"/>
            <a:ext cx="459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code, we will be using a Cloud Integrated Development Environment (IDE) called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Repl.it</a:t>
            </a:r>
            <a:endParaRPr sz="15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 IDE is an application that allows us to be able to write and execute our code all in one place instead of having to use a text editor and the terminal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Being in the cloud, we can access Repl.it from anywhere, including our Chromebooks!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Many of these cloud IDEs work like Google Apps and allow us to have multiple users edit a single file at the same time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get started, go to </a:t>
            </a:r>
            <a:r>
              <a:rPr lang="en" sz="15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https://www.Replit.com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Sign up using your Raleigh Charter Email Address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01" name="Google Shape;60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775" y="2631275"/>
            <a:ext cx="3508200" cy="224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02" name="Google Shape;602;p81"/>
          <p:cNvPicPr preferRelativeResize="0"/>
          <p:nvPr/>
        </p:nvPicPr>
        <p:blipFill rotWithShape="1">
          <a:blip r:embed="rId5">
            <a:alphaModFix/>
          </a:blip>
          <a:srcRect b="0" l="15820" r="16281" t="0"/>
          <a:stretch/>
        </p:blipFill>
        <p:spPr>
          <a:xfrm>
            <a:off x="5516775" y="832225"/>
            <a:ext cx="3508200" cy="141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2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about </a:t>
            </a:r>
            <a:r>
              <a:rPr b="1" lang="en" sz="2400">
                <a:solidFill>
                  <a:schemeClr val="accent2"/>
                </a:solidFill>
              </a:rPr>
              <a:t>version control</a:t>
            </a:r>
            <a:r>
              <a:rPr b="1" lang="en" sz="2400"/>
              <a:t>?</a:t>
            </a:r>
            <a:endParaRPr b="1" sz="2400"/>
          </a:p>
        </p:txBody>
      </p:sp>
      <p:sp>
        <p:nvSpPr>
          <p:cNvPr id="608" name="Google Shape;608;p82"/>
          <p:cNvSpPr txBox="1"/>
          <p:nvPr/>
        </p:nvSpPr>
        <p:spPr>
          <a:xfrm>
            <a:off x="519100" y="1291075"/>
            <a:ext cx="459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do version control, we need a host platform, and the one that literally everyone uses is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GitHub.</a:t>
            </a:r>
            <a:endParaRPr sz="15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are going to help you out and give you some goodies as well! 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are going to also give you the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GitHub Student Developer Pack!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order to get it though, we need to get the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GitHub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account running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get started, go to </a:t>
            </a:r>
            <a:r>
              <a:rPr lang="en" sz="15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https://github.com/</a:t>
            </a:r>
            <a:endParaRPr sz="1500" u="sng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Sign up using your Raleigh Charter Email Address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After you have signed up, search up </a:t>
            </a:r>
            <a:r>
              <a:rPr b="1" lang="en" sz="15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GitHub Student Developer Pack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on Google and then click on the first link and follow the directions.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09" name="Google Shape;609;p82"/>
          <p:cNvPicPr preferRelativeResize="0"/>
          <p:nvPr/>
        </p:nvPicPr>
        <p:blipFill rotWithShape="1">
          <a:blip r:embed="rId4">
            <a:alphaModFix/>
          </a:blip>
          <a:srcRect b="-2621" l="10748" r="10740" t="13439"/>
          <a:stretch/>
        </p:blipFill>
        <p:spPr>
          <a:xfrm>
            <a:off x="5516775" y="2631275"/>
            <a:ext cx="3508200" cy="224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10" name="Google Shape;610;p82"/>
          <p:cNvPicPr preferRelativeResize="0"/>
          <p:nvPr/>
        </p:nvPicPr>
        <p:blipFill rotWithShape="1">
          <a:blip r:embed="rId5">
            <a:alphaModFix/>
          </a:blip>
          <a:srcRect b="0" l="1190" r="1200" t="0"/>
          <a:stretch/>
        </p:blipFill>
        <p:spPr>
          <a:xfrm>
            <a:off x="5516775" y="832225"/>
            <a:ext cx="3508200" cy="141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3"/>
          <p:cNvSpPr txBox="1"/>
          <p:nvPr>
            <p:ph type="title"/>
          </p:nvPr>
        </p:nvSpPr>
        <p:spPr>
          <a:xfrm>
            <a:off x="1204925" y="4071600"/>
            <a:ext cx="6825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might have been a while since you all of coded, so we are going to start from ground 0!</a:t>
            </a:r>
            <a:endParaRPr/>
          </a:p>
        </p:txBody>
      </p:sp>
      <p:sp>
        <p:nvSpPr>
          <p:cNvPr id="616" name="Google Shape;616;p83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Review of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The Basics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4"/>
          <p:cNvSpPr/>
          <p:nvPr/>
        </p:nvSpPr>
        <p:spPr>
          <a:xfrm>
            <a:off x="5422175" y="2807325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4"/>
          <p:cNvSpPr/>
          <p:nvPr/>
        </p:nvSpPr>
        <p:spPr>
          <a:xfrm>
            <a:off x="5446125" y="542200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</a:t>
            </a:r>
            <a:r>
              <a:rPr b="1" lang="en">
                <a:solidFill>
                  <a:schemeClr val="accent4"/>
                </a:solidFill>
              </a:rPr>
              <a:t>Data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24" name="Google Shape;624;p84"/>
          <p:cNvSpPr txBox="1"/>
          <p:nvPr/>
        </p:nvSpPr>
        <p:spPr>
          <a:xfrm>
            <a:off x="519100" y="1291075"/>
            <a:ext cx="459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Python we have a few different types data types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Lists, Dictionaries, Tuples, and Sets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didn’t really cover Sets last year, but they look like dictionaries, with these differences: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They are unordered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Only unique elements are allowed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Items inside sets cannot be mutable (so no dictionaries or lists)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also have various types of data in Python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Remember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Strings, Floats, Integers, Booleans 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b="1" i="1" lang="en" sz="15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Think</a:t>
            </a:r>
            <a:r>
              <a:rPr i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Why do we even have different data types in the first place?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25" name="Google Shape;625;p84"/>
          <p:cNvSpPr txBox="1"/>
          <p:nvPr/>
        </p:nvSpPr>
        <p:spPr>
          <a:xfrm>
            <a:off x="5446125" y="542200"/>
            <a:ext cx="36030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my_list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'list item'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'hi'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my_dict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"Fillip"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"tall"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my_tuple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"USERID"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"LOCATION"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'guacamole'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6" name="Google Shape;626;p84"/>
          <p:cNvSpPr txBox="1"/>
          <p:nvPr/>
        </p:nvSpPr>
        <p:spPr>
          <a:xfrm>
            <a:off x="5483225" y="2869575"/>
            <a:ext cx="35010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my_string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"CompSci"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my_int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my_float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469.20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my_bool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my_what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4j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#What is this called?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5"/>
          <p:cNvSpPr/>
          <p:nvPr/>
        </p:nvSpPr>
        <p:spPr>
          <a:xfrm>
            <a:off x="5422175" y="2807325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85"/>
          <p:cNvSpPr/>
          <p:nvPr/>
        </p:nvSpPr>
        <p:spPr>
          <a:xfrm>
            <a:off x="5446125" y="542200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85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Review</a:t>
            </a:r>
            <a:r>
              <a:rPr lang="en" sz="2300"/>
              <a:t> of </a:t>
            </a:r>
            <a:r>
              <a:rPr b="1" lang="en" sz="2300">
                <a:solidFill>
                  <a:schemeClr val="accent2"/>
                </a:solidFill>
              </a:rPr>
              <a:t>Loops and Conditionals</a:t>
            </a:r>
            <a:endParaRPr b="1" sz="2300">
              <a:solidFill>
                <a:schemeClr val="accent2"/>
              </a:solidFill>
            </a:endParaRPr>
          </a:p>
        </p:txBody>
      </p:sp>
      <p:sp>
        <p:nvSpPr>
          <p:cNvPr id="634" name="Google Shape;634;p85"/>
          <p:cNvSpPr txBox="1"/>
          <p:nvPr/>
        </p:nvSpPr>
        <p:spPr>
          <a:xfrm>
            <a:off x="519100" y="1291075"/>
            <a:ext cx="459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Remember the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almighty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if statement in Python!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It’s also important to remember our comparison operators such as the equals (==) and the not equals (!=)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also have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elif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else statements to give our code more flexibility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two loops in Python are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while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loops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for loop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iterates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over a data type a set amount of times, and is useful if we know that amount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while loop operates as long as a certain condition is met, and is better when we don’t know (or have a variable) amount of times our code wants to run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Please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don't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run while true if you love your computer (or us)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35" name="Google Shape;635;p85"/>
          <p:cNvSpPr txBox="1"/>
          <p:nvPr/>
        </p:nvSpPr>
        <p:spPr>
          <a:xfrm>
            <a:off x="5483225" y="594925"/>
            <a:ext cx="35010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Fillip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1.9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Fillip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1.82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"Fillip is tall"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Fillip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1.65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"Fillip is average"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"Fillip is shorter than Arnav lol"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6" name="Google Shape;636;p85"/>
          <p:cNvSpPr txBox="1"/>
          <p:nvPr/>
        </p:nvSpPr>
        <p:spPr>
          <a:xfrm>
            <a:off x="5483225" y="2807325"/>
            <a:ext cx="35661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life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'school'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'sleeping'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'eating'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'school'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life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homework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"You have homework"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#An example of what NOT to run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