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  <p:sldMasterId id="214748369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Abel"/>
      <p:regular r:id="rId21"/>
    </p:embeddedFont>
    <p:embeddedFont>
      <p:font typeface="Unica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UnicaOne-regular.fntdata"/><Relationship Id="rId21" Type="http://schemas.openxmlformats.org/officeDocument/2006/relationships/font" Target="fonts/A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usinessinsider.com/luis-von-ahn-creator-of-duolingo-recaptcha-2014-3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bm.com/cloud/learn/neural-network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nferentialthinking.com/chapters/intro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5872250a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5872250a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57604c85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57604c85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57604c8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57604c8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57604c8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f57604c8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57604c8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57604c8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5872250a9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5872250a9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Very well written article about von ahn on business insider!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https://www.businessinsider.com/luis-von-ahn-creator-of-duolingo-recaptcha-2014-3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5872250a9_0_2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5872250a9_0_2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5872250a9_0_1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5872250a9_0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5872250a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5872250a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5872250a9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5872250a9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57604c8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57604c8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57604c8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57604c8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you’d like to learn more about neural networks!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https://www.ibm.com/cloud/learn/neural-networks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57604c8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57604c8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This is the data science textbook i have used, highly </a:t>
            </a:r>
            <a:r>
              <a:rPr lang="en">
                <a:latin typeface="Unica One"/>
                <a:ea typeface="Unica One"/>
                <a:cs typeface="Unica One"/>
                <a:sym typeface="Unica One"/>
              </a:rPr>
              <a:t>recommend</a:t>
            </a:r>
            <a:r>
              <a:rPr lang="en">
                <a:latin typeface="Unica One"/>
                <a:ea typeface="Unica One"/>
                <a:cs typeface="Unica One"/>
                <a:sym typeface="Unica One"/>
              </a:rPr>
              <a:t>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https://inferentialthinking.com/chapters/intro.html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 Board">
  <p:cSld name="TITLE_ONLY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517892" y="356788"/>
            <a:ext cx="81081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517900" y="2945126"/>
            <a:ext cx="8108100" cy="18417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1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4" name="Google Shape;104;p21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4" name="Google Shape;114;p23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23" name="Google Shape;123;p25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7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32" name="Google Shape;132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7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7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8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41" name="Google Shape;141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8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28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8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9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51" name="Google Shape;151;p29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9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9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0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61" name="Google Shape;161;p30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30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5" name="Google Shape;165;p30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31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7" name="Google Shape;177;p31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2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2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2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2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2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32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2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32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32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32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32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5" name="Google Shape;205;p3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33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" name="Google Shape;213;p34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5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35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" name="Google Shape;222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35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36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36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37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6" name="Google Shape;236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37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7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7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37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37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7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6" name="Google Shape;246;p37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8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49" name="Google Shape;249;p38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38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8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8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8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8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8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8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8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9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5" name="Google Shape;265;p39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39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9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9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9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9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9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39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9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39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9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40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7" name="Google Shape;287;p40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40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0" name="Google Shape;290;p40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0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2" name="Google Shape;292;p40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5" name="Google Shape;295;p4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41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8" name="Google Shape;298;p41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9" name="Google Shape;299;p41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0" name="Google Shape;300;p41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6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6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6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6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3" name="Google Shape;313;p46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4" name="Google Shape;314;p46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47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7" name="Google Shape;317;p4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7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47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lc.ncssm.edu/home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6.jp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325" name="Google Shape;325;p48"/>
          <p:cNvSpPr txBox="1"/>
          <p:nvPr>
            <p:ph idx="1" type="subTitle"/>
          </p:nvPr>
        </p:nvSpPr>
        <p:spPr>
          <a:xfrm>
            <a:off x="2178750" y="4113350"/>
            <a:ext cx="4786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interested in </a:t>
            </a:r>
            <a:r>
              <a:rPr lang="en"/>
              <a:t>pursuing</a:t>
            </a:r>
            <a:r>
              <a:rPr lang="en"/>
              <a:t> further in CS? Even if you’re not, Computer Science is used everywhere!</a:t>
            </a:r>
            <a:endParaRPr/>
          </a:p>
        </p:txBody>
      </p:sp>
      <p:sp>
        <p:nvSpPr>
          <p:cNvPr id="326" name="Google Shape;326;p48"/>
          <p:cNvSpPr txBox="1"/>
          <p:nvPr>
            <p:ph type="ctrTitle"/>
          </p:nvPr>
        </p:nvSpPr>
        <p:spPr>
          <a:xfrm>
            <a:off x="961950" y="2941975"/>
            <a:ext cx="72201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Careers and Concentrations</a:t>
            </a:r>
            <a:endParaRPr/>
          </a:p>
        </p:txBody>
      </p:sp>
      <p:cxnSp>
        <p:nvCxnSpPr>
          <p:cNvPr id="327" name="Google Shape;327;p48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28" name="Google Shape;32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075" y="407320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25" y="4113350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Careers in </a:t>
            </a:r>
            <a:r>
              <a:rPr b="1" lang="en" sz="2400">
                <a:solidFill>
                  <a:schemeClr val="accent4"/>
                </a:solidFill>
              </a:rPr>
              <a:t>Cybersecurity</a:t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405" name="Google Shape;405;p57"/>
          <p:cNvSpPr txBox="1"/>
          <p:nvPr/>
        </p:nvSpPr>
        <p:spPr>
          <a:xfrm>
            <a:off x="489500" y="1317875"/>
            <a:ext cx="4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6" name="Google Shape;406;p57"/>
          <p:cNvSpPr txBox="1"/>
          <p:nvPr/>
        </p:nvSpPr>
        <p:spPr>
          <a:xfrm>
            <a:off x="491250" y="1189225"/>
            <a:ext cx="45921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If you are someone who likes to crack puzzles and decipher codes, </a:t>
            </a:r>
            <a:r>
              <a:rPr lang="en" sz="155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Cybersecurity 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would be a wonderful fit</a:t>
            </a:r>
            <a:endParaRPr sz="155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Abel"/>
              <a:buChar char="●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Cybersecurity allows you to interact with hardware and software as you discover the ways that hackers exploit </a:t>
            </a:r>
            <a:r>
              <a:rPr lang="en" sz="155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security vulnerabilities </a:t>
            </a:r>
            <a:endParaRPr sz="1550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Abel"/>
              <a:buChar char="●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Many schools and 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businesses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cold </a:t>
            </a:r>
            <a:r>
              <a:rPr lang="en" sz="155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hackathons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which incorporate 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Cyber Security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aspects but also other aspects of programming and design</a:t>
            </a:r>
            <a:endParaRPr sz="155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Abel"/>
              <a:buChar char="○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can win a lot of money with some of these, just sayin’</a:t>
            </a:r>
            <a:endParaRPr sz="155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Abel"/>
              <a:buChar char="●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Every one of these aforementioned careers wouldn’t be able to flourish without some sort of </a:t>
            </a:r>
            <a:r>
              <a:rPr lang="en" sz="155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protection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; that is what 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cyber security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ensures!</a:t>
            </a:r>
            <a:endParaRPr sz="155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07" name="Google Shape;407;p57"/>
          <p:cNvPicPr preferRelativeResize="0"/>
          <p:nvPr/>
        </p:nvPicPr>
        <p:blipFill rotWithShape="1">
          <a:blip r:embed="rId3">
            <a:alphaModFix/>
          </a:blip>
          <a:srcRect b="89" l="0" r="0" t="79"/>
          <a:stretch/>
        </p:blipFill>
        <p:spPr>
          <a:xfrm>
            <a:off x="5636250" y="365300"/>
            <a:ext cx="3233400" cy="214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408" name="Google Shape;40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475" y="2718575"/>
            <a:ext cx="3233400" cy="2156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note about</a:t>
            </a:r>
            <a:r>
              <a:rPr lang="en" sz="2600"/>
              <a:t> </a:t>
            </a:r>
            <a:r>
              <a:rPr b="1" lang="en" sz="2600">
                <a:solidFill>
                  <a:schemeClr val="accent2"/>
                </a:solidFill>
              </a:rPr>
              <a:t>Big Tech</a:t>
            </a:r>
            <a:endParaRPr b="1" sz="2600">
              <a:solidFill>
                <a:schemeClr val="accent2"/>
              </a:solidFill>
            </a:endParaRPr>
          </a:p>
        </p:txBody>
      </p:sp>
      <p:sp>
        <p:nvSpPr>
          <p:cNvPr id="414" name="Google Shape;414;p58"/>
          <p:cNvSpPr txBox="1"/>
          <p:nvPr/>
        </p:nvSpPr>
        <p:spPr>
          <a:xfrm>
            <a:off x="489500" y="1317875"/>
            <a:ext cx="4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5" name="Google Shape;415;p58"/>
          <p:cNvSpPr txBox="1"/>
          <p:nvPr/>
        </p:nvSpPr>
        <p:spPr>
          <a:xfrm>
            <a:off x="491250" y="1189225"/>
            <a:ext cx="45921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Font typeface="Abel"/>
              <a:buChar char="●"/>
            </a:pPr>
            <a:r>
              <a:rPr lang="en" sz="14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We know for some of you, CS isn’t </a:t>
            </a:r>
            <a:r>
              <a:rPr lang="en" sz="14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the</a:t>
            </a:r>
            <a:r>
              <a:rPr lang="en" sz="14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career that you are necessarily looking to go into</a:t>
            </a:r>
            <a:endParaRPr sz="145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Font typeface="Abel"/>
              <a:buChar char="●"/>
            </a:pPr>
            <a:r>
              <a:rPr lang="en" sz="14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However, there are countless jobs and professions that integrate some form of Computer Science, that even knowing a little can be a massive advantage</a:t>
            </a:r>
            <a:endParaRPr sz="145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Font typeface="Abel"/>
              <a:buChar char="○"/>
            </a:pPr>
            <a:r>
              <a:rPr lang="en" sz="145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Medical 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- Health 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Informatics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is when CS and Healthcare collide, and it involves using 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algorithms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modeling to gather information about genome and patient records 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bel"/>
              <a:buChar char="○"/>
            </a:pPr>
            <a:r>
              <a:rPr lang="en" sz="145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Education 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- Currently, there is a shortage of Computer Science faculty at universities, partially due to the lucrative jobs at companies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bel"/>
              <a:buChar char="○"/>
            </a:pPr>
            <a:r>
              <a:rPr lang="en" sz="145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Art 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- Video game design isn’t the only field where CS and art cross; UX and animators designers with CS 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experience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can be a valuable tool!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16" name="Google Shape;416;p58"/>
          <p:cNvPicPr preferRelativeResize="0"/>
          <p:nvPr/>
        </p:nvPicPr>
        <p:blipFill rotWithShape="1">
          <a:blip r:embed="rId3">
            <a:alphaModFix/>
          </a:blip>
          <a:srcRect b="367" l="0" r="0" t="357"/>
          <a:stretch/>
        </p:blipFill>
        <p:spPr>
          <a:xfrm>
            <a:off x="5636250" y="2688475"/>
            <a:ext cx="3233400" cy="215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417" name="Google Shape;417;p58"/>
          <p:cNvPicPr preferRelativeResize="0"/>
          <p:nvPr/>
        </p:nvPicPr>
        <p:blipFill rotWithShape="1">
          <a:blip r:embed="rId4">
            <a:alphaModFix/>
          </a:blip>
          <a:srcRect b="149" l="0" r="0" t="159"/>
          <a:stretch/>
        </p:blipFill>
        <p:spPr>
          <a:xfrm>
            <a:off x="5636250" y="365300"/>
            <a:ext cx="3233400" cy="214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love to hear your thoughts now!</a:t>
            </a:r>
            <a:endParaRPr/>
          </a:p>
        </p:txBody>
      </p:sp>
      <p:sp>
        <p:nvSpPr>
          <p:cNvPr id="423" name="Google Shape;423;p59"/>
          <p:cNvSpPr txBox="1"/>
          <p:nvPr>
            <p:ph idx="1" type="subTitle"/>
          </p:nvPr>
        </p:nvSpPr>
        <p:spPr>
          <a:xfrm>
            <a:off x="1159200" y="114710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It’s time for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Discussion!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title"/>
          </p:nvPr>
        </p:nvSpPr>
        <p:spPr>
          <a:xfrm>
            <a:off x="707899" y="4071600"/>
            <a:ext cx="7658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back to coding and new material next week! </a:t>
            </a:r>
            <a:endParaRPr/>
          </a:p>
        </p:txBody>
      </p:sp>
      <p:sp>
        <p:nvSpPr>
          <p:cNvPr id="429" name="Google Shape;429;p60"/>
          <p:cNvSpPr txBox="1"/>
          <p:nvPr>
            <p:ph idx="1" type="subTitle"/>
          </p:nvPr>
        </p:nvSpPr>
        <p:spPr>
          <a:xfrm>
            <a:off x="2289750" y="1386150"/>
            <a:ext cx="4563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100"/>
              <a:t>Thank you!</a:t>
            </a:r>
            <a:endParaRPr b="1" sz="7100"/>
          </a:p>
        </p:txBody>
      </p:sp>
      <p:sp>
        <p:nvSpPr>
          <p:cNvPr id="430" name="Google Shape;430;p60"/>
          <p:cNvSpPr txBox="1"/>
          <p:nvPr/>
        </p:nvSpPr>
        <p:spPr>
          <a:xfrm>
            <a:off x="933825" y="2967125"/>
            <a:ext cx="7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That is all we have for today!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idx="1" type="subTitle"/>
          </p:nvPr>
        </p:nvSpPr>
        <p:spPr>
          <a:xfrm>
            <a:off x="240775" y="4038775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Pioneer of Crowdsourcing</a:t>
            </a:r>
            <a:endParaRPr i="1"/>
          </a:p>
        </p:txBody>
      </p:sp>
      <p:sp>
        <p:nvSpPr>
          <p:cNvPr id="335" name="Google Shape;335;p49"/>
          <p:cNvSpPr txBox="1"/>
          <p:nvPr>
            <p:ph idx="2" type="subTitle"/>
          </p:nvPr>
        </p:nvSpPr>
        <p:spPr>
          <a:xfrm>
            <a:off x="4057150" y="1211925"/>
            <a:ext cx="4527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Sticking with our celebration of Hispanic Heritage month, today we honor </a:t>
            </a:r>
            <a:r>
              <a:rPr b="1" lang="en"/>
              <a:t>Guatemalan Luis Von Ahn</a:t>
            </a:r>
            <a:r>
              <a:rPr lang="en"/>
              <a:t>, whose technologies you might interact with every single 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 earned his Bachelor of Science in Mathematics from </a:t>
            </a:r>
            <a:r>
              <a:rPr b="1" lang="en"/>
              <a:t>Duke University</a:t>
            </a:r>
            <a:r>
              <a:rPr lang="en"/>
              <a:t> before earning his PhD in Computer Science at </a:t>
            </a:r>
            <a:r>
              <a:rPr b="1" lang="en"/>
              <a:t>Carnegie Mellon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early 2000s, we worked with another Hispanic Computer Scientist to develop </a:t>
            </a:r>
            <a:r>
              <a:rPr b="1" lang="en"/>
              <a:t>CAPTCHAs,</a:t>
            </a:r>
            <a:r>
              <a:rPr lang="en"/>
              <a:t> and in 2007 he invented the now widely-adopted </a:t>
            </a:r>
            <a:r>
              <a:rPr b="1" lang="en"/>
              <a:t>reCAPTCHA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 sold reCAPTCHA to Google in 2009 for $10 to 100 million dollars (the actual value is undisclosed)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years later, he developed </a:t>
            </a:r>
            <a:r>
              <a:rPr b="1" lang="en"/>
              <a:t>Duolingo</a:t>
            </a:r>
            <a:r>
              <a:rPr lang="en"/>
              <a:t>, which revolutionized learning things online (crowdsourcing)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May, Duolingo was valued at more than </a:t>
            </a:r>
            <a:r>
              <a:rPr b="1" lang="en"/>
              <a:t>$1.5 billion</a:t>
            </a:r>
            <a:endParaRPr b="1"/>
          </a:p>
        </p:txBody>
      </p:sp>
      <p:sp>
        <p:nvSpPr>
          <p:cNvPr id="336" name="Google Shape;336;p49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von Ahn</a:t>
            </a:r>
            <a:endParaRPr/>
          </a:p>
        </p:txBody>
      </p:sp>
      <p:sp>
        <p:nvSpPr>
          <p:cNvPr id="337" name="Google Shape;337;p49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338" name="Google Shape;338;p49"/>
          <p:cNvPicPr preferRelativeResize="0"/>
          <p:nvPr/>
        </p:nvPicPr>
        <p:blipFill rotWithShape="1">
          <a:blip r:embed="rId3">
            <a:alphaModFix/>
          </a:blip>
          <a:srcRect b="0" l="3661" r="3651" t="0"/>
          <a:stretch/>
        </p:blipFill>
        <p:spPr>
          <a:xfrm>
            <a:off x="5344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4"/>
                </a:solidFill>
              </a:rPr>
              <a:t>Opportunities </a:t>
            </a:r>
            <a:r>
              <a:rPr lang="en" sz="2700"/>
              <a:t>Board</a:t>
            </a:r>
            <a:endParaRPr sz="2700"/>
          </a:p>
        </p:txBody>
      </p:sp>
      <p:sp>
        <p:nvSpPr>
          <p:cNvPr id="344" name="Google Shape;344;p50"/>
          <p:cNvSpPr txBox="1"/>
          <p:nvPr/>
        </p:nvSpPr>
        <p:spPr>
          <a:xfrm>
            <a:off x="556500" y="3034900"/>
            <a:ext cx="79908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376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bel"/>
              <a:buChar char="●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is something that we will do periodically, or as frequently we get chances to show you things!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376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bel"/>
              <a:buChar char="●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These are upcoming CS events or activities that we think you might enjoy — usually they will have something for all experience levels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376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bel"/>
              <a:buChar char="●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North Carolina School of Science and Math (</a:t>
            </a:r>
            <a:r>
              <a:rPr b="1"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NCSSM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) is holding an 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virtual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1"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Ethics and Leadership </a:t>
            </a:r>
            <a:r>
              <a:rPr b="1"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Conference</a:t>
            </a:r>
            <a:r>
              <a:rPr b="1"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on October 29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8:30 to 4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376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bel"/>
              <a:buChar char="○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year’s topic is Cybersecurity and Computer Science Implications in the Modern World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376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bel"/>
              <a:buChar char="■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event is totally free, and we might hold a watch party during lunch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376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bel"/>
              <a:buChar char="●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are interested, visit </a:t>
            </a:r>
            <a:r>
              <a:rPr lang="en" sz="145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https://elc.ncssm.edu/home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376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bel"/>
              <a:buChar char="●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get a free shirt and stickers as well!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45" name="Google Shape;34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350" y="1199550"/>
            <a:ext cx="3131400" cy="156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sp>
        <p:nvSpPr>
          <p:cNvPr id="351" name="Google Shape;351;p51"/>
          <p:cNvSpPr txBox="1"/>
          <p:nvPr/>
        </p:nvSpPr>
        <p:spPr>
          <a:xfrm>
            <a:off x="3400538" y="1684338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Computer Science Careers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2" name="Google Shape;352;p51"/>
          <p:cNvSpPr txBox="1"/>
          <p:nvPr/>
        </p:nvSpPr>
        <p:spPr>
          <a:xfrm>
            <a:off x="3400538" y="2047163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There are so many things to explore! We will try to give you an overview!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53" name="Google Shape;35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872" y="1916188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1"/>
          <p:cNvSpPr txBox="1"/>
          <p:nvPr/>
        </p:nvSpPr>
        <p:spPr>
          <a:xfrm>
            <a:off x="3400525" y="3194150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Discussion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5" name="Google Shape;355;p51"/>
          <p:cNvSpPr txBox="1"/>
          <p:nvPr/>
        </p:nvSpPr>
        <p:spPr>
          <a:xfrm>
            <a:off x="3400525" y="3556975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we have some time at the end, we want to hear your thoughts! What’s jumps out?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56" name="Google Shape;35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860" y="3426000"/>
            <a:ext cx="564300" cy="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can be boring — don’t let yours</a:t>
            </a:r>
            <a:endParaRPr/>
          </a:p>
        </p:txBody>
      </p:sp>
      <p:sp>
        <p:nvSpPr>
          <p:cNvPr id="362" name="Google Shape;362;p52"/>
          <p:cNvSpPr txBox="1"/>
          <p:nvPr>
            <p:ph idx="1" type="subTitle"/>
          </p:nvPr>
        </p:nvSpPr>
        <p:spPr>
          <a:xfrm>
            <a:off x="1159200" y="8032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Let’s look at some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Computer Science Careers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Careers in </a:t>
            </a:r>
            <a:r>
              <a:rPr b="1" lang="en" sz="2700">
                <a:solidFill>
                  <a:schemeClr val="accent4"/>
                </a:solidFill>
              </a:rPr>
              <a:t>Web Development</a:t>
            </a:r>
            <a:endParaRPr b="1" sz="2700">
              <a:solidFill>
                <a:schemeClr val="accent4"/>
              </a:solidFill>
            </a:endParaRPr>
          </a:p>
        </p:txBody>
      </p:sp>
      <p:sp>
        <p:nvSpPr>
          <p:cNvPr id="368" name="Google Shape;368;p53"/>
          <p:cNvSpPr txBox="1"/>
          <p:nvPr/>
        </p:nvSpPr>
        <p:spPr>
          <a:xfrm>
            <a:off x="489500" y="1317875"/>
            <a:ext cx="4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9" name="Google Shape;369;p53"/>
          <p:cNvSpPr txBox="1"/>
          <p:nvPr/>
        </p:nvSpPr>
        <p:spPr>
          <a:xfrm>
            <a:off x="491250" y="1189225"/>
            <a:ext cx="45921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Abel"/>
              <a:buChar char="●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Have you ever wanted to develop your own websites on the internet, or work with massive databases that drive the web?</a:t>
            </a:r>
            <a:endParaRPr sz="155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Abel"/>
              <a:buChar char="●"/>
            </a:pPr>
            <a:r>
              <a:rPr i="1" lang="en" sz="1550">
                <a:solidFill>
                  <a:srgbClr val="8E8EF9"/>
                </a:solidFill>
                <a:latin typeface="Abel"/>
                <a:ea typeface="Abel"/>
                <a:cs typeface="Abel"/>
                <a:sym typeface="Abel"/>
              </a:rPr>
              <a:t>Web Development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may the right career for you then! 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Web Development, there are two major options that you can choose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Front End -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What the user sees when they interact with the page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■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Languages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lang="en" sz="155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jQuery, HTML, CSS</a:t>
            </a:r>
            <a:endParaRPr sz="155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Back End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Where the data and logic is housed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■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Languages: </a:t>
            </a:r>
            <a:r>
              <a:rPr lang="en" sz="155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Node.js, Python, PHP</a:t>
            </a:r>
            <a:endParaRPr sz="155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Parts of Web Development also strongly overlap with </a:t>
            </a:r>
            <a:r>
              <a:rPr i="1" lang="en" sz="1550">
                <a:solidFill>
                  <a:srgbClr val="8E8EF9"/>
                </a:solidFill>
                <a:latin typeface="Abel"/>
                <a:ea typeface="Abel"/>
                <a:cs typeface="Abel"/>
                <a:sym typeface="Abel"/>
              </a:rPr>
              <a:t>Cloud Computing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which is deploying programs and applications virtually on the cloud 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70" name="Google Shape;3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250" y="2688475"/>
            <a:ext cx="3233400" cy="215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71" name="Google Shape;37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250" y="365300"/>
            <a:ext cx="3233400" cy="214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Careers in </a:t>
            </a:r>
            <a:r>
              <a:rPr b="1" lang="en" sz="2600">
                <a:solidFill>
                  <a:schemeClr val="accent2"/>
                </a:solidFill>
              </a:rPr>
              <a:t>Game Development</a:t>
            </a:r>
            <a:endParaRPr b="1" sz="2600">
              <a:solidFill>
                <a:schemeClr val="accent2"/>
              </a:solidFill>
            </a:endParaRPr>
          </a:p>
        </p:txBody>
      </p:sp>
      <p:sp>
        <p:nvSpPr>
          <p:cNvPr id="377" name="Google Shape;377;p54"/>
          <p:cNvSpPr txBox="1"/>
          <p:nvPr/>
        </p:nvSpPr>
        <p:spPr>
          <a:xfrm>
            <a:off x="489500" y="1317875"/>
            <a:ext cx="4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8" name="Google Shape;378;p54"/>
          <p:cNvSpPr txBox="1"/>
          <p:nvPr/>
        </p:nvSpPr>
        <p:spPr>
          <a:xfrm>
            <a:off x="491250" y="1189225"/>
            <a:ext cx="45921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Game Development 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probably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needs little introduction: It is the process of 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creating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video games for people to enjoy</a:t>
            </a:r>
            <a:endParaRPr sz="155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Abel"/>
              <a:buChar char="●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Game Development is especially appealing if you 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enjoy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the</a:t>
            </a:r>
            <a:r>
              <a:rPr lang="en" sz="155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 Fine Arts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as there is an array of chances for you to design visual aspects of games</a:t>
            </a:r>
            <a:endParaRPr sz="155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Abel"/>
              <a:buChar char="●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 critical part of Game Development (and all coding, but Game Dev especially) is </a:t>
            </a:r>
            <a:r>
              <a:rPr lang="en" sz="155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debugging</a:t>
            </a:r>
            <a:endParaRPr sz="155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Abel"/>
              <a:buChar char="○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want glitches in your games!</a:t>
            </a:r>
            <a:endParaRPr sz="155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Abel"/>
              <a:buChar char="●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Game Development can also 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lead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you to a 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career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in game design, utilizing software like </a:t>
            </a:r>
            <a:r>
              <a:rPr lang="en" sz="1550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Unity 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</a:t>
            </a:r>
            <a:r>
              <a:rPr lang="en" sz="1550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Unreal Engine</a:t>
            </a:r>
            <a:endParaRPr sz="1550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Abel"/>
              <a:buChar char="●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Coding wise, the most common Game Dev 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languages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are </a:t>
            </a:r>
            <a:r>
              <a:rPr lang="en" sz="155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C++</a:t>
            </a: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and </a:t>
            </a:r>
            <a:r>
              <a:rPr lang="en" sz="155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Java</a:t>
            </a:r>
            <a:endParaRPr sz="155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79" name="Google Shape;379;p54"/>
          <p:cNvPicPr preferRelativeResize="0"/>
          <p:nvPr/>
        </p:nvPicPr>
        <p:blipFill rotWithShape="1">
          <a:blip r:embed="rId3">
            <a:alphaModFix/>
          </a:blip>
          <a:srcRect b="0" l="13336" r="13344" t="0"/>
          <a:stretch/>
        </p:blipFill>
        <p:spPr>
          <a:xfrm>
            <a:off x="5636250" y="2688475"/>
            <a:ext cx="3233400" cy="215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80" name="Google Shape;380;p54"/>
          <p:cNvPicPr preferRelativeResize="0"/>
          <p:nvPr/>
        </p:nvPicPr>
        <p:blipFill rotWithShape="1">
          <a:blip r:embed="rId4">
            <a:alphaModFix/>
          </a:blip>
          <a:srcRect b="139" l="0" r="0" t="129"/>
          <a:stretch/>
        </p:blipFill>
        <p:spPr>
          <a:xfrm>
            <a:off x="5636250" y="365300"/>
            <a:ext cx="3233400" cy="214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Careers in </a:t>
            </a:r>
            <a:r>
              <a:rPr b="1" lang="en" sz="2400">
                <a:solidFill>
                  <a:schemeClr val="accent4"/>
                </a:solidFill>
              </a:rPr>
              <a:t>AI &amp; Machine learning</a:t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386" name="Google Shape;386;p55"/>
          <p:cNvSpPr txBox="1"/>
          <p:nvPr/>
        </p:nvSpPr>
        <p:spPr>
          <a:xfrm>
            <a:off x="489500" y="1317875"/>
            <a:ext cx="4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491250" y="1189225"/>
            <a:ext cx="45921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If there is one career that is going to explode in the next few years, it will be </a:t>
            </a:r>
            <a:r>
              <a:rPr lang="en" sz="1550">
                <a:solidFill>
                  <a:srgbClr val="8E8EF9"/>
                </a:solidFill>
                <a:latin typeface="Abel"/>
                <a:ea typeface="Abel"/>
                <a:cs typeface="Abel"/>
                <a:sym typeface="Abel"/>
              </a:rPr>
              <a:t>AI and Machine Learning</a:t>
            </a:r>
            <a:endParaRPr sz="1550">
              <a:solidFill>
                <a:srgbClr val="8E8EF9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the coming years,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three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is a projected shortage in AI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specialist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AI psychologists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AI is perfect if you want to combine other interdisciplinaries such as </a:t>
            </a:r>
            <a:r>
              <a:rPr lang="en" sz="155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robotics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</a:t>
            </a:r>
            <a:r>
              <a:rPr lang="en" sz="155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deep learning</a:t>
            </a:r>
            <a:endParaRPr sz="155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Neural</a:t>
            </a:r>
            <a:r>
              <a:rPr lang="en" sz="155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 Networks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are a CS concept that has spread to other fields like </a:t>
            </a:r>
            <a:r>
              <a:rPr lang="en" sz="155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Physics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and are a series of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artificial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neurons that mimic the human brain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are someone who wants to be at the cutting-edge of new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technology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trying to predict the future, AI might be for you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88" name="Google Shape;388;p55"/>
          <p:cNvPicPr preferRelativeResize="0"/>
          <p:nvPr/>
        </p:nvPicPr>
        <p:blipFill rotWithShape="1">
          <a:blip r:embed="rId3">
            <a:alphaModFix/>
          </a:blip>
          <a:srcRect b="12691" l="0" r="0" t="12698"/>
          <a:stretch/>
        </p:blipFill>
        <p:spPr>
          <a:xfrm>
            <a:off x="5559625" y="2828950"/>
            <a:ext cx="1762800" cy="1972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89" name="Google Shape;389;p55"/>
          <p:cNvPicPr preferRelativeResize="0"/>
          <p:nvPr/>
        </p:nvPicPr>
        <p:blipFill rotWithShape="1">
          <a:blip r:embed="rId4">
            <a:alphaModFix/>
          </a:blip>
          <a:srcRect b="89" l="0" r="0" t="79"/>
          <a:stretch/>
        </p:blipFill>
        <p:spPr>
          <a:xfrm>
            <a:off x="5636250" y="365300"/>
            <a:ext cx="3233400" cy="214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90" name="Google Shape;39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9725" y="2828950"/>
            <a:ext cx="1578300" cy="1972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Careers in</a:t>
            </a:r>
            <a:r>
              <a:rPr lang="en" sz="2600"/>
              <a:t> </a:t>
            </a:r>
            <a:r>
              <a:rPr b="1" lang="en" sz="2600">
                <a:solidFill>
                  <a:schemeClr val="accent2"/>
                </a:solidFill>
              </a:rPr>
              <a:t>Data Science</a:t>
            </a:r>
            <a:endParaRPr b="1" sz="2600">
              <a:solidFill>
                <a:schemeClr val="accent2"/>
              </a:solidFill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489500" y="1317875"/>
            <a:ext cx="4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7" name="Google Shape;397;p56"/>
          <p:cNvSpPr txBox="1"/>
          <p:nvPr/>
        </p:nvSpPr>
        <p:spPr>
          <a:xfrm>
            <a:off x="491250" y="1189225"/>
            <a:ext cx="4592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bel"/>
              <a:buChar char="●"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If you are someone who likes </a:t>
            </a: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making</a:t>
            </a: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predictions based on statistics (and less of a machine learning algorithm), </a:t>
            </a:r>
            <a:r>
              <a:rPr lang="en" sz="15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Data Science</a:t>
            </a: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sounds right for you!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bel"/>
              <a:buChar char="●"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Using real-world data and statistical models to forecast the probability of events, Data Science combines </a:t>
            </a:r>
            <a:r>
              <a:rPr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Computer Science, Math and facets of AI</a:t>
            </a: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into one concentration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bel"/>
              <a:buChar char="●"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There is a lot of application for Data </a:t>
            </a: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Science</a:t>
            </a: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in </a:t>
            </a:r>
            <a:r>
              <a:rPr lang="en" sz="1500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Businesses</a:t>
            </a: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who use it to monitor and foresee their financial statuses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bel"/>
              <a:buChar char="●"/>
            </a:pP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At the </a:t>
            </a: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core of Data Science is trying to solve </a:t>
            </a:r>
            <a:r>
              <a:rPr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real-world problems</a:t>
            </a: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making it applicable to any field you can think of, from healthcare to transportation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Python </a:t>
            </a: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</a:t>
            </a:r>
            <a:r>
              <a:rPr lang="en" sz="15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</a:t>
            </a:r>
            <a:r>
              <a:rPr lang="en" sz="1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are particularly great for Data Science!</a:t>
            </a:r>
            <a:endParaRPr sz="1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98" name="Google Shape;398;p56"/>
          <p:cNvPicPr preferRelativeResize="0"/>
          <p:nvPr/>
        </p:nvPicPr>
        <p:blipFill rotWithShape="1">
          <a:blip r:embed="rId3">
            <a:alphaModFix/>
          </a:blip>
          <a:srcRect b="0" l="7655" r="7655" t="0"/>
          <a:stretch/>
        </p:blipFill>
        <p:spPr>
          <a:xfrm>
            <a:off x="5636250" y="2688475"/>
            <a:ext cx="3233400" cy="215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99" name="Google Shape;399;p56"/>
          <p:cNvPicPr preferRelativeResize="0"/>
          <p:nvPr/>
        </p:nvPicPr>
        <p:blipFill rotWithShape="1">
          <a:blip r:embed="rId4">
            <a:alphaModFix/>
          </a:blip>
          <a:srcRect b="0" l="219" r="209" t="0"/>
          <a:stretch/>
        </p:blipFill>
        <p:spPr>
          <a:xfrm>
            <a:off x="5636250" y="365300"/>
            <a:ext cx="3233400" cy="214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