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DM Sans Medium"/>
      <p:regular r:id="rId20"/>
      <p:bold r:id="rId21"/>
      <p:italic r:id="rId22"/>
      <p:boldItalic r:id="rId23"/>
    </p:embeddedFont>
    <p:embeddedFont>
      <p:font typeface="Merriweather"/>
      <p:regular r:id="rId24"/>
      <p:bold r:id="rId25"/>
      <p:italic r:id="rId26"/>
      <p:boldItalic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regular.fntdata"/><Relationship Id="rId22" Type="http://schemas.openxmlformats.org/officeDocument/2006/relationships/font" Target="fonts/DMSansMedium-italic.fntdata"/><Relationship Id="rId21" Type="http://schemas.openxmlformats.org/officeDocument/2006/relationships/font" Target="fonts/DMSansMedium-bold.fntdata"/><Relationship Id="rId24" Type="http://schemas.openxmlformats.org/officeDocument/2006/relationships/font" Target="fonts/Merriweather-regular.fntdata"/><Relationship Id="rId23" Type="http://schemas.openxmlformats.org/officeDocument/2006/relationships/font" Target="fonts/DMSans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DMSans-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e1f57de02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e1f57de0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dceacad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dceacad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dceacad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dceacad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e1f57de02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e1f57de02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e26c3219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e26c321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efe5c9d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efe5c9d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e1f57de0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e1f57de0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Filtering, creating key variables like gender age, educ, etc.</a:t>
            </a:r>
            <a:endParaRPr/>
          </a:p>
          <a:p>
            <a:pPr indent="0" lvl="0" marL="0" rtl="0" algn="l">
              <a:spcBef>
                <a:spcPts val="0"/>
              </a:spcBef>
              <a:spcAft>
                <a:spcPts val="0"/>
              </a:spcAft>
              <a:buNone/>
            </a:pPr>
            <a:r>
              <a:rPr lang="en"/>
              <a:t>Geospatial Analysis: This allows us to more easily </a:t>
            </a:r>
            <a:r>
              <a:rPr lang="en"/>
              <a:t>understand regional disparities, highlighting areas with higher food insecurity or imbalance in meals and helps us identify target regions for policy interventions or resource allocation.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e1f57de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e1f57de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e1f57de02_1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e1f57de02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a:t>
            </a:r>
            <a:r>
              <a:rPr lang="en"/>
              <a:t>show you the results of our first predictor variable, which is, </a:t>
            </a:r>
            <a:r>
              <a:rPr i="1" lang="en"/>
              <a:t>people worried that food will run out.</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e1f57de0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e1f57de0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explain how we did it, </a:t>
            </a:r>
            <a:endParaRPr/>
          </a:p>
          <a:p>
            <a:pPr indent="0" lvl="0" marL="0" rtl="0" algn="l">
              <a:spcBef>
                <a:spcPts val="0"/>
              </a:spcBef>
              <a:spcAft>
                <a:spcPts val="0"/>
              </a:spcAft>
              <a:buNone/>
            </a:pPr>
            <a:r>
              <a:rPr lang="en"/>
              <a:t>We got the ID’s of each puma and then apply the weights into our datasets. To get Puma specific data towards the predictions.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dceacad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dceacad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endParaRPr b="1"/>
          </a:p>
          <a:p>
            <a:pPr indent="0" lvl="0" marL="0" rtl="0" algn="l">
              <a:spcBef>
                <a:spcPts val="0"/>
              </a:spcBef>
              <a:spcAft>
                <a:spcPts val="0"/>
              </a:spcAft>
              <a:buNone/>
            </a:pPr>
            <a:r>
              <a:rPr lang="en"/>
              <a:t>After compiling our results, this is the first map we got towards our first variable, </a:t>
            </a:r>
            <a:r>
              <a:rPr i="1" lang="en"/>
              <a:t>proportion of people worried that food will run out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all of our maps we use a white to black color scale, so lighter shades indicate lower proportions and dark shades indicates high proportions. We found that this helps highlights the areas with elevated food insecurity nicely.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This map shows the proportion of individuals of all ages within each PUMA predicted to worry that their food will run out before they can afford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proportion can help us determine food insecurity because it is the predicted percentage of the total population </a:t>
            </a:r>
            <a:r>
              <a:rPr lang="en"/>
              <a:t>within </a:t>
            </a:r>
            <a:r>
              <a:rPr lang="en"/>
              <a:t>each PUMA. For example, Cedar Rapids has roughly a proportion of 0.30, that means 30% of the total population in that area is expected to have this concern.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dceacad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dceacad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Overview</a:t>
            </a:r>
            <a:endParaRPr b="1">
              <a:solidFill>
                <a:schemeClr val="dk1"/>
              </a:solidFill>
            </a:endParaRPr>
          </a:p>
          <a:p>
            <a:pPr indent="0" lvl="0" marL="0" rtl="0" algn="l">
              <a:spcBef>
                <a:spcPts val="0"/>
              </a:spcBef>
              <a:spcAft>
                <a:spcPts val="0"/>
              </a:spcAft>
              <a:buNone/>
            </a:pPr>
            <a:r>
              <a:rPr lang="en">
                <a:solidFill>
                  <a:schemeClr val="dk1"/>
                </a:solidFill>
              </a:rPr>
              <a:t>This is our second map, and it focuses specifically on seniors.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this map shows the absolute amount of seniors who are predicted to face food insecurity. If we look at Council Bluffs it is shaded quite dark, and we predict that roughly 12,000 seniors in that area will have worries about food.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seems that the western and eastern cities of Council Bluffs and Dubuque have the most counts of food insecure seniors.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e1f57de02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e1f57de02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213" name="Shape 213"/>
        <p:cNvGrpSpPr/>
        <p:nvPr/>
      </p:nvGrpSpPr>
      <p:grpSpPr>
        <a:xfrm>
          <a:off x="0" y="0"/>
          <a:ext cx="0" cy="0"/>
          <a:chOff x="0" y="0"/>
          <a:chExt cx="0" cy="0"/>
        </a:xfrm>
      </p:grpSpPr>
      <p:sp>
        <p:nvSpPr>
          <p:cNvPr id="214" name="Google Shape;214;p3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216" name="Google Shape;216;p3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17" name="Google Shape;217;p3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0" name="Google Shape;22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1" name="Google Shape;221;p3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ctrTitle"/>
          </p:nvPr>
        </p:nvSpPr>
        <p:spPr>
          <a:xfrm>
            <a:off x="397225" y="146275"/>
            <a:ext cx="8183700" cy="223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500"/>
              <a:t>Wesley Life </a:t>
            </a:r>
            <a:endParaRPr sz="5500"/>
          </a:p>
          <a:p>
            <a:pPr indent="0" lvl="0" marL="0" rtl="0" algn="l">
              <a:spcBef>
                <a:spcPts val="0"/>
              </a:spcBef>
              <a:spcAft>
                <a:spcPts val="0"/>
              </a:spcAft>
              <a:buNone/>
            </a:pPr>
            <a:r>
              <a:rPr lang="en" sz="3400"/>
              <a:t>Predicting Food Insecurity</a:t>
            </a:r>
            <a:endParaRPr sz="3400"/>
          </a:p>
          <a:p>
            <a:pPr indent="0" lvl="0" marL="0" rtl="0" algn="l">
              <a:spcBef>
                <a:spcPts val="0"/>
              </a:spcBef>
              <a:spcAft>
                <a:spcPts val="0"/>
              </a:spcAft>
              <a:buClr>
                <a:schemeClr val="hlink"/>
              </a:buClr>
              <a:buSzPts val="1100"/>
              <a:buFont typeface="Arial"/>
              <a:buNone/>
            </a:pPr>
            <a:r>
              <a:rPr lang="en" sz="3400"/>
              <a:t>by PUMA</a:t>
            </a:r>
            <a:endParaRPr sz="3400"/>
          </a:p>
        </p:txBody>
      </p:sp>
      <p:sp>
        <p:nvSpPr>
          <p:cNvPr id="227" name="Google Shape;227;p34"/>
          <p:cNvSpPr txBox="1"/>
          <p:nvPr>
            <p:ph idx="1" type="subTitle"/>
          </p:nvPr>
        </p:nvSpPr>
        <p:spPr>
          <a:xfrm>
            <a:off x="373575" y="2867025"/>
            <a:ext cx="6364200" cy="861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700">
                <a:solidFill>
                  <a:schemeClr val="lt1"/>
                </a:solidFill>
              </a:rPr>
              <a:t>By: Anthony Esboldt, Jason Nguyen, Eric Pfaffenbach, and Riley Schultz</a:t>
            </a:r>
            <a:endParaRPr sz="2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 for Balanced Meal Data</a:t>
            </a:r>
            <a:endParaRPr/>
          </a:p>
        </p:txBody>
      </p:sp>
      <p:sp>
        <p:nvSpPr>
          <p:cNvPr id="303" name="Google Shape;30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Result data produced weighted means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Organizing by PUMA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Applying Senior by PUMA data</a:t>
            </a:r>
            <a:endParaRPr/>
          </a:p>
          <a:p>
            <a:pPr indent="0" lvl="0" marL="0" rtl="0" algn="l">
              <a:spcBef>
                <a:spcPts val="1200"/>
              </a:spcBef>
              <a:spcAft>
                <a:spcPts val="1200"/>
              </a:spcAft>
              <a:buNone/>
            </a:pPr>
            <a:r>
              <a:t/>
            </a:r>
            <a:endParaRPr/>
          </a:p>
        </p:txBody>
      </p:sp>
      <p:pic>
        <p:nvPicPr>
          <p:cNvPr id="304" name="Google Shape;304;p43"/>
          <p:cNvPicPr preferRelativeResize="0"/>
          <p:nvPr/>
        </p:nvPicPr>
        <p:blipFill>
          <a:blip r:embed="rId3">
            <a:alphaModFix/>
          </a:blip>
          <a:stretch>
            <a:fillRect/>
          </a:stretch>
        </p:blipFill>
        <p:spPr>
          <a:xfrm>
            <a:off x="3655156" y="1337425"/>
            <a:ext cx="454414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6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604"/>
              <a:t>Predicted Proportion of People </a:t>
            </a:r>
            <a:endParaRPr sz="1604"/>
          </a:p>
          <a:p>
            <a:pPr indent="0" lvl="0" marL="0" rtl="0" algn="ctr">
              <a:spcBef>
                <a:spcPts val="0"/>
              </a:spcBef>
              <a:spcAft>
                <a:spcPts val="0"/>
              </a:spcAft>
              <a:buSzPts val="990"/>
              <a:buNone/>
            </a:pPr>
            <a:r>
              <a:rPr lang="en" sz="1604"/>
              <a:t>Who Cannot Afford Balanced Meals Per PUMA</a:t>
            </a:r>
            <a:endParaRPr sz="1604"/>
          </a:p>
        </p:txBody>
      </p:sp>
      <p:pic>
        <p:nvPicPr>
          <p:cNvPr id="310" name="Google Shape;310;p44"/>
          <p:cNvPicPr preferRelativeResize="0"/>
          <p:nvPr/>
        </p:nvPicPr>
        <p:blipFill>
          <a:blip r:embed="rId3">
            <a:alphaModFix/>
          </a:blip>
          <a:stretch>
            <a:fillRect/>
          </a:stretch>
        </p:blipFill>
        <p:spPr>
          <a:xfrm>
            <a:off x="1393075" y="1200325"/>
            <a:ext cx="6750299" cy="3782200"/>
          </a:xfrm>
          <a:prstGeom prst="rect">
            <a:avLst/>
          </a:prstGeom>
          <a:noFill/>
          <a:ln>
            <a:noFill/>
          </a:ln>
        </p:spPr>
      </p:pic>
      <p:sp>
        <p:nvSpPr>
          <p:cNvPr id="311" name="Google Shape;311;p44"/>
          <p:cNvSpPr/>
          <p:nvPr/>
        </p:nvSpPr>
        <p:spPr>
          <a:xfrm>
            <a:off x="2375450" y="1200325"/>
            <a:ext cx="3469800" cy="1773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3"/>
              </a:highlight>
              <a:latin typeface="DM Sans"/>
              <a:ea typeface="DM Sans"/>
              <a:cs typeface="DM Sans"/>
              <a:sym typeface="DM Sans"/>
            </a:endParaRPr>
          </a:p>
        </p:txBody>
      </p:sp>
      <p:sp>
        <p:nvSpPr>
          <p:cNvPr id="312" name="Google Shape;312;p44"/>
          <p:cNvSpPr txBox="1"/>
          <p:nvPr/>
        </p:nvSpPr>
        <p:spPr>
          <a:xfrm>
            <a:off x="4651450" y="1685650"/>
            <a:ext cx="8313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
              <a:solidFill>
                <a:schemeClr val="dk2"/>
              </a:solidFill>
              <a:latin typeface="DM Sans"/>
              <a:ea typeface="DM Sans"/>
              <a:cs typeface="DM Sans"/>
              <a:sym typeface="DM Sans"/>
            </a:endParaRPr>
          </a:p>
        </p:txBody>
      </p:sp>
      <p:sp>
        <p:nvSpPr>
          <p:cNvPr id="313" name="Google Shape;313;p44"/>
          <p:cNvSpPr txBox="1"/>
          <p:nvPr/>
        </p:nvSpPr>
        <p:spPr>
          <a:xfrm>
            <a:off x="4452850" y="2950150"/>
            <a:ext cx="34047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314" name="Google Shape;314;p44"/>
          <p:cNvSpPr txBox="1"/>
          <p:nvPr/>
        </p:nvSpPr>
        <p:spPr>
          <a:xfrm>
            <a:off x="5662050" y="2540738"/>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t/>
            </a:r>
            <a:endParaRPr sz="700">
              <a:solidFill>
                <a:schemeClr val="dk2"/>
              </a:solidFill>
              <a:latin typeface="DM Sans"/>
              <a:ea typeface="DM Sans"/>
              <a:cs typeface="DM Sans"/>
              <a:sym typeface="DM Sans"/>
            </a:endParaRPr>
          </a:p>
        </p:txBody>
      </p:sp>
      <p:sp>
        <p:nvSpPr>
          <p:cNvPr id="315" name="Google Shape;315;p44"/>
          <p:cNvSpPr txBox="1"/>
          <p:nvPr/>
        </p:nvSpPr>
        <p:spPr>
          <a:xfrm>
            <a:off x="5194925" y="2033625"/>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p:txBody>
      </p:sp>
      <p:sp>
        <p:nvSpPr>
          <p:cNvPr id="316" name="Google Shape;316;p44"/>
          <p:cNvSpPr txBox="1"/>
          <p:nvPr/>
        </p:nvSpPr>
        <p:spPr>
          <a:xfrm>
            <a:off x="3151250" y="3164325"/>
            <a:ext cx="797400" cy="290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Council Bluffs</a:t>
            </a:r>
            <a:endParaRPr sz="700">
              <a:solidFill>
                <a:schemeClr val="dk2"/>
              </a:solidFill>
              <a:latin typeface="DM Sans"/>
              <a:ea typeface="DM Sans"/>
              <a:cs typeface="DM Sans"/>
              <a:sym typeface="DM Sans"/>
            </a:endParaRPr>
          </a:p>
        </p:txBody>
      </p:sp>
      <p:sp>
        <p:nvSpPr>
          <p:cNvPr id="317" name="Google Shape;317;p44"/>
          <p:cNvSpPr txBox="1"/>
          <p:nvPr/>
        </p:nvSpPr>
        <p:spPr>
          <a:xfrm>
            <a:off x="2746800" y="2084350"/>
            <a:ext cx="8517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318" name="Google Shape;318;p44"/>
          <p:cNvSpPr txBox="1"/>
          <p:nvPr/>
        </p:nvSpPr>
        <p:spPr>
          <a:xfrm>
            <a:off x="5351400" y="2236150"/>
            <a:ext cx="3404700" cy="3972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600">
                <a:solidFill>
                  <a:schemeClr val="dk2"/>
                </a:solidFill>
                <a:latin typeface="DM Sans"/>
                <a:ea typeface="DM Sans"/>
                <a:cs typeface="DM Sans"/>
                <a:sym typeface="DM Sans"/>
              </a:rPr>
              <a:t>        </a:t>
            </a: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319" name="Google Shape;319;p44"/>
          <p:cNvSpPr txBox="1"/>
          <p:nvPr/>
        </p:nvSpPr>
        <p:spPr>
          <a:xfrm>
            <a:off x="4916700" y="3396025"/>
            <a:ext cx="9801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320" name="Google Shape;320;p44"/>
          <p:cNvSpPr txBox="1"/>
          <p:nvPr/>
        </p:nvSpPr>
        <p:spPr>
          <a:xfrm>
            <a:off x="5662050" y="3527375"/>
            <a:ext cx="1095000" cy="1419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321" name="Google Shape;321;p44"/>
          <p:cNvSpPr txBox="1"/>
          <p:nvPr/>
        </p:nvSpPr>
        <p:spPr>
          <a:xfrm>
            <a:off x="6246750" y="2174550"/>
            <a:ext cx="28200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Dubuque</a:t>
            </a:r>
            <a:endParaRPr sz="700">
              <a:solidFill>
                <a:schemeClr val="dk2"/>
              </a:solidFill>
              <a:latin typeface="DM Sans"/>
              <a:ea typeface="DM Sans"/>
              <a:cs typeface="DM Sans"/>
              <a:sym typeface="DM Sans"/>
            </a:endParaRPr>
          </a:p>
        </p:txBody>
      </p:sp>
      <p:sp>
        <p:nvSpPr>
          <p:cNvPr id="322" name="Google Shape;322;p44"/>
          <p:cNvSpPr txBox="1"/>
          <p:nvPr/>
        </p:nvSpPr>
        <p:spPr>
          <a:xfrm>
            <a:off x="6416500" y="2937950"/>
            <a:ext cx="29328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4"/>
              <a:t>Predicted Number of Seniors </a:t>
            </a:r>
            <a:endParaRPr sz="1604"/>
          </a:p>
          <a:p>
            <a:pPr indent="0" lvl="0" marL="0" rtl="0" algn="ctr">
              <a:spcBef>
                <a:spcPts val="0"/>
              </a:spcBef>
              <a:spcAft>
                <a:spcPts val="0"/>
              </a:spcAft>
              <a:buSzPts val="990"/>
              <a:buNone/>
            </a:pPr>
            <a:r>
              <a:rPr lang="en" sz="1604"/>
              <a:t>Who Cannot Afford Balanced Meals Per PUMA</a:t>
            </a:r>
            <a:endParaRPr sz="1604"/>
          </a:p>
        </p:txBody>
      </p:sp>
      <p:pic>
        <p:nvPicPr>
          <p:cNvPr id="328" name="Google Shape;328;p45"/>
          <p:cNvPicPr preferRelativeResize="0"/>
          <p:nvPr/>
        </p:nvPicPr>
        <p:blipFill>
          <a:blip r:embed="rId3">
            <a:alphaModFix/>
          </a:blip>
          <a:stretch>
            <a:fillRect/>
          </a:stretch>
        </p:blipFill>
        <p:spPr>
          <a:xfrm>
            <a:off x="1604125" y="1303900"/>
            <a:ext cx="6186325" cy="3168774"/>
          </a:xfrm>
          <a:prstGeom prst="rect">
            <a:avLst/>
          </a:prstGeom>
          <a:noFill/>
          <a:ln>
            <a:noFill/>
          </a:ln>
        </p:spPr>
      </p:pic>
      <p:sp>
        <p:nvSpPr>
          <p:cNvPr id="329" name="Google Shape;329;p45"/>
          <p:cNvSpPr/>
          <p:nvPr/>
        </p:nvSpPr>
        <p:spPr>
          <a:xfrm>
            <a:off x="2286825" y="1303900"/>
            <a:ext cx="2636100" cy="1773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3"/>
              </a:highlight>
              <a:latin typeface="DM Sans"/>
              <a:ea typeface="DM Sans"/>
              <a:cs typeface="DM Sans"/>
              <a:sym typeface="DM Sans"/>
            </a:endParaRPr>
          </a:p>
        </p:txBody>
      </p:sp>
      <p:sp>
        <p:nvSpPr>
          <p:cNvPr id="330" name="Google Shape;330;p45"/>
          <p:cNvSpPr txBox="1"/>
          <p:nvPr/>
        </p:nvSpPr>
        <p:spPr>
          <a:xfrm>
            <a:off x="4651450" y="1685650"/>
            <a:ext cx="8313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
              <a:solidFill>
                <a:schemeClr val="dk2"/>
              </a:solidFill>
              <a:latin typeface="DM Sans"/>
              <a:ea typeface="DM Sans"/>
              <a:cs typeface="DM Sans"/>
              <a:sym typeface="DM Sans"/>
            </a:endParaRPr>
          </a:p>
        </p:txBody>
      </p:sp>
      <p:sp>
        <p:nvSpPr>
          <p:cNvPr id="331" name="Google Shape;331;p45"/>
          <p:cNvSpPr txBox="1"/>
          <p:nvPr/>
        </p:nvSpPr>
        <p:spPr>
          <a:xfrm>
            <a:off x="4135200" y="2968375"/>
            <a:ext cx="34047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332" name="Google Shape;332;p45"/>
          <p:cNvSpPr txBox="1"/>
          <p:nvPr/>
        </p:nvSpPr>
        <p:spPr>
          <a:xfrm>
            <a:off x="5292425" y="2555975"/>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t/>
            </a:r>
            <a:endParaRPr sz="700">
              <a:solidFill>
                <a:schemeClr val="dk2"/>
              </a:solidFill>
              <a:latin typeface="DM Sans"/>
              <a:ea typeface="DM Sans"/>
              <a:cs typeface="DM Sans"/>
              <a:sym typeface="DM Sans"/>
            </a:endParaRPr>
          </a:p>
        </p:txBody>
      </p:sp>
      <p:sp>
        <p:nvSpPr>
          <p:cNvPr id="333" name="Google Shape;333;p45"/>
          <p:cNvSpPr txBox="1"/>
          <p:nvPr/>
        </p:nvSpPr>
        <p:spPr>
          <a:xfrm>
            <a:off x="4840675" y="2143575"/>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p:txBody>
      </p:sp>
      <p:sp>
        <p:nvSpPr>
          <p:cNvPr id="334" name="Google Shape;334;p45"/>
          <p:cNvSpPr txBox="1"/>
          <p:nvPr/>
        </p:nvSpPr>
        <p:spPr>
          <a:xfrm>
            <a:off x="2973925" y="3182025"/>
            <a:ext cx="797400" cy="290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accent3"/>
              </a:buClr>
              <a:buSzPts val="700"/>
              <a:buFont typeface="DM Sans"/>
              <a:buChar char="●"/>
            </a:pPr>
            <a:r>
              <a:t/>
            </a:r>
            <a:endParaRPr sz="700">
              <a:solidFill>
                <a:schemeClr val="accent3"/>
              </a:solidFill>
              <a:latin typeface="DM Sans"/>
              <a:ea typeface="DM Sans"/>
              <a:cs typeface="DM Sans"/>
              <a:sym typeface="DM Sans"/>
            </a:endParaRPr>
          </a:p>
          <a:p>
            <a:pPr indent="0" lvl="0" marL="0" rtl="0" algn="l">
              <a:spcBef>
                <a:spcPts val="0"/>
              </a:spcBef>
              <a:spcAft>
                <a:spcPts val="0"/>
              </a:spcAft>
              <a:buNone/>
            </a:pPr>
            <a:r>
              <a:rPr lang="en" sz="700">
                <a:solidFill>
                  <a:schemeClr val="accent3"/>
                </a:solidFill>
                <a:latin typeface="DM Sans"/>
                <a:ea typeface="DM Sans"/>
                <a:cs typeface="DM Sans"/>
                <a:sym typeface="DM Sans"/>
              </a:rPr>
              <a:t>Council Bluffs</a:t>
            </a:r>
            <a:endParaRPr sz="700">
              <a:solidFill>
                <a:schemeClr val="accent3"/>
              </a:solidFill>
              <a:latin typeface="DM Sans"/>
              <a:ea typeface="DM Sans"/>
              <a:cs typeface="DM Sans"/>
              <a:sym typeface="DM Sans"/>
            </a:endParaRPr>
          </a:p>
        </p:txBody>
      </p:sp>
      <p:sp>
        <p:nvSpPr>
          <p:cNvPr id="335" name="Google Shape;335;p45"/>
          <p:cNvSpPr txBox="1"/>
          <p:nvPr/>
        </p:nvSpPr>
        <p:spPr>
          <a:xfrm>
            <a:off x="2462950" y="2143575"/>
            <a:ext cx="8517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336" name="Google Shape;336;p45"/>
          <p:cNvSpPr txBox="1"/>
          <p:nvPr/>
        </p:nvSpPr>
        <p:spPr>
          <a:xfrm>
            <a:off x="5006675" y="2320863"/>
            <a:ext cx="3404700" cy="3972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600">
                <a:solidFill>
                  <a:schemeClr val="dk2"/>
                </a:solidFill>
                <a:latin typeface="DM Sans"/>
                <a:ea typeface="DM Sans"/>
                <a:cs typeface="DM Sans"/>
                <a:sym typeface="DM Sans"/>
              </a:rPr>
              <a:t>        </a:t>
            </a: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337" name="Google Shape;337;p45"/>
          <p:cNvSpPr txBox="1"/>
          <p:nvPr/>
        </p:nvSpPr>
        <p:spPr>
          <a:xfrm>
            <a:off x="4624375" y="3455025"/>
            <a:ext cx="9801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338" name="Google Shape;338;p45"/>
          <p:cNvSpPr txBox="1"/>
          <p:nvPr/>
        </p:nvSpPr>
        <p:spPr>
          <a:xfrm>
            <a:off x="5351400" y="3472725"/>
            <a:ext cx="1095000" cy="1419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339" name="Google Shape;339;p45"/>
          <p:cNvSpPr txBox="1"/>
          <p:nvPr/>
        </p:nvSpPr>
        <p:spPr>
          <a:xfrm>
            <a:off x="5760100" y="2228488"/>
            <a:ext cx="28200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lt1"/>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lt1"/>
                </a:solidFill>
                <a:latin typeface="DM Sans"/>
                <a:ea typeface="DM Sans"/>
                <a:cs typeface="DM Sans"/>
                <a:sym typeface="DM Sans"/>
              </a:rPr>
              <a:t>Dubuque</a:t>
            </a:r>
            <a:endParaRPr sz="700">
              <a:solidFill>
                <a:schemeClr val="lt1"/>
              </a:solidFill>
              <a:latin typeface="DM Sans"/>
              <a:ea typeface="DM Sans"/>
              <a:cs typeface="DM Sans"/>
              <a:sym typeface="DM Sans"/>
            </a:endParaRPr>
          </a:p>
        </p:txBody>
      </p:sp>
      <p:sp>
        <p:nvSpPr>
          <p:cNvPr id="340" name="Google Shape;340;p45"/>
          <p:cNvSpPr txBox="1"/>
          <p:nvPr/>
        </p:nvSpPr>
        <p:spPr>
          <a:xfrm>
            <a:off x="6119400" y="3108200"/>
            <a:ext cx="29328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Findings</a:t>
            </a:r>
            <a:endParaRPr/>
          </a:p>
        </p:txBody>
      </p:sp>
      <p:sp>
        <p:nvSpPr>
          <p:cNvPr id="346" name="Google Shape;34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We recommend expanding meals on wheels to the Council Bluffs, Dubuque, or Davenport areas</a:t>
            </a:r>
            <a:endParaRPr sz="1900"/>
          </a:p>
          <a:p>
            <a:pPr indent="0" lvl="0" marL="457200" rtl="0" algn="l">
              <a:spcBef>
                <a:spcPts val="1200"/>
              </a:spcBef>
              <a:spcAft>
                <a:spcPts val="0"/>
              </a:spcAft>
              <a:buNone/>
            </a:pPr>
            <a:r>
              <a:t/>
            </a:r>
            <a:endParaRPr sz="1900"/>
          </a:p>
          <a:p>
            <a:pPr indent="-349250" lvl="1" marL="914400" rtl="0" algn="l">
              <a:spcBef>
                <a:spcPts val="1200"/>
              </a:spcBef>
              <a:spcAft>
                <a:spcPts val="0"/>
              </a:spcAft>
              <a:buSzPts val="1900"/>
              <a:buChar char="○"/>
            </a:pPr>
            <a:r>
              <a:rPr lang="en" sz="1900"/>
              <a:t>PUMAS with the estimated greatest number of food insecure seniors </a:t>
            </a:r>
            <a:endParaRPr sz="1900"/>
          </a:p>
          <a:p>
            <a:pPr indent="-349250" lvl="1" marL="914400" rtl="0" algn="l">
              <a:spcBef>
                <a:spcPts val="0"/>
              </a:spcBef>
              <a:spcAft>
                <a:spcPts val="0"/>
              </a:spcAft>
              <a:buSzPts val="1900"/>
              <a:buChar char="○"/>
            </a:pPr>
            <a:r>
              <a:rPr lang="en" sz="1900"/>
              <a:t>Davenport specifically showed more of a need for balance meals than </a:t>
            </a:r>
            <a:r>
              <a:rPr lang="en" sz="1900"/>
              <a:t>affordance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352" name="Google Shape;352;p4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Food Insecurity Measures did we find Important?</a:t>
            </a:r>
            <a:endParaRPr/>
          </a:p>
        </p:txBody>
      </p:sp>
      <p:sp>
        <p:nvSpPr>
          <p:cNvPr id="233" name="Google Shape;233;p35"/>
          <p:cNvSpPr txBox="1"/>
          <p:nvPr>
            <p:ph idx="1" type="body"/>
          </p:nvPr>
        </p:nvSpPr>
        <p:spPr>
          <a:xfrm>
            <a:off x="311700" y="1449925"/>
            <a:ext cx="3999900" cy="3119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a:t>People who are worried </a:t>
            </a:r>
            <a:r>
              <a:rPr lang="en"/>
              <a:t>food</a:t>
            </a:r>
            <a:r>
              <a:rPr lang="en"/>
              <a:t> will run out before they can afford more</a:t>
            </a:r>
            <a:endParaRPr/>
          </a:p>
          <a:p>
            <a:pPr indent="-317500" lvl="0" marL="457200" rtl="0" algn="l">
              <a:lnSpc>
                <a:spcPct val="95000"/>
              </a:lnSpc>
              <a:spcBef>
                <a:spcPts val="1200"/>
              </a:spcBef>
              <a:spcAft>
                <a:spcPts val="0"/>
              </a:spcAft>
              <a:buSzPts val="1400"/>
              <a:buChar char="●"/>
            </a:pPr>
            <a:r>
              <a:rPr lang="en"/>
              <a:t>Worried </a:t>
            </a:r>
            <a:r>
              <a:rPr lang="en"/>
              <a:t>about</a:t>
            </a:r>
            <a:r>
              <a:rPr lang="en"/>
              <a:t> not affording food and or utilities</a:t>
            </a:r>
            <a:endParaRPr/>
          </a:p>
          <a:p>
            <a:pPr indent="0" lvl="0" marL="0" rtl="0" algn="l">
              <a:lnSpc>
                <a:spcPct val="95000"/>
              </a:lnSpc>
              <a:spcBef>
                <a:spcPts val="1200"/>
              </a:spcBef>
              <a:spcAft>
                <a:spcPts val="0"/>
              </a:spcAft>
              <a:buSzPts val="935"/>
              <a:buNone/>
            </a:pPr>
            <a:r>
              <a:rPr lang="en"/>
              <a:t> </a:t>
            </a:r>
            <a:endParaRPr/>
          </a:p>
          <a:p>
            <a:pPr indent="-317500" lvl="0" marL="457200" rtl="0" algn="l">
              <a:lnSpc>
                <a:spcPct val="95000"/>
              </a:lnSpc>
              <a:spcBef>
                <a:spcPts val="1200"/>
              </a:spcBef>
              <a:spcAft>
                <a:spcPts val="0"/>
              </a:spcAft>
              <a:buSzPts val="1400"/>
              <a:buChar char="●"/>
            </a:pPr>
            <a:r>
              <a:rPr lang="en"/>
              <a:t>Once food is figured out families are able to budget better</a:t>
            </a:r>
            <a:endParaRPr/>
          </a:p>
          <a:p>
            <a:pPr indent="0" lvl="0" marL="457200" rtl="0" algn="l">
              <a:lnSpc>
                <a:spcPct val="95000"/>
              </a:lnSpc>
              <a:spcBef>
                <a:spcPts val="1200"/>
              </a:spcBef>
              <a:spcAft>
                <a:spcPts val="0"/>
              </a:spcAft>
              <a:buSzPts val="935"/>
              <a:buNone/>
            </a:pPr>
            <a:r>
              <a:t/>
            </a:r>
            <a:endParaRPr/>
          </a:p>
          <a:p>
            <a:pPr indent="-317500" lvl="0" marL="457200" rtl="0" algn="l">
              <a:lnSpc>
                <a:spcPct val="95000"/>
              </a:lnSpc>
              <a:spcBef>
                <a:spcPts val="1200"/>
              </a:spcBef>
              <a:spcAft>
                <a:spcPts val="0"/>
              </a:spcAft>
              <a:buSzPts val="1400"/>
              <a:buChar char="●"/>
            </a:pPr>
            <a:r>
              <a:rPr lang="en"/>
              <a:t>Should be able to focus on better things than where our next meal is coming from</a:t>
            </a:r>
            <a:endParaRPr/>
          </a:p>
          <a:p>
            <a:pPr indent="0" lvl="0" marL="0" rtl="0" algn="l">
              <a:lnSpc>
                <a:spcPct val="95000"/>
              </a:lnSpc>
              <a:spcBef>
                <a:spcPts val="1200"/>
              </a:spcBef>
              <a:spcAft>
                <a:spcPts val="1200"/>
              </a:spcAft>
              <a:buSzPts val="935"/>
              <a:buNone/>
            </a:pPr>
            <a:r>
              <a:t/>
            </a:r>
            <a:endParaRPr sz="1290"/>
          </a:p>
        </p:txBody>
      </p:sp>
      <p:sp>
        <p:nvSpPr>
          <p:cNvPr id="234" name="Google Shape;234;p35"/>
          <p:cNvSpPr txBox="1"/>
          <p:nvPr>
            <p:ph idx="2" type="body"/>
          </p:nvPr>
        </p:nvSpPr>
        <p:spPr>
          <a:xfrm>
            <a:off x="4660250" y="1449925"/>
            <a:ext cx="4439400" cy="31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People who could not afford to eat balanced meals</a:t>
            </a:r>
            <a:endParaRPr/>
          </a:p>
          <a:p>
            <a:pPr indent="-317500" lvl="0" marL="457200" rtl="0" algn="l">
              <a:spcBef>
                <a:spcPts val="1200"/>
              </a:spcBef>
              <a:spcAft>
                <a:spcPts val="0"/>
              </a:spcAft>
              <a:buSzPts val="1400"/>
              <a:buChar char="●"/>
            </a:pPr>
            <a:r>
              <a:rPr lang="en"/>
              <a:t>In order to maintain our health, balanced meals are important</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Being unable to afford balanced meals could likely lead to other health complications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Handling and Modeling Process</a:t>
            </a:r>
            <a:endParaRPr/>
          </a:p>
        </p:txBody>
      </p:sp>
      <p:sp>
        <p:nvSpPr>
          <p:cNvPr id="240" name="Google Shape;24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chemeClr val="hlink"/>
                </a:solidFill>
              </a:rPr>
              <a:t>Data Cleaning:</a:t>
            </a:r>
            <a:endParaRPr b="1" sz="1100">
              <a:solidFill>
                <a:schemeClr val="hlink"/>
              </a:solidFill>
            </a:endParaRPr>
          </a:p>
          <a:p>
            <a:pPr indent="-298450" lvl="0" marL="457200" rtl="0" algn="l">
              <a:spcBef>
                <a:spcPts val="1200"/>
              </a:spcBef>
              <a:spcAft>
                <a:spcPts val="0"/>
              </a:spcAft>
              <a:buClr>
                <a:schemeClr val="hlink"/>
              </a:buClr>
              <a:buSzPts val="1100"/>
              <a:buFont typeface="DM Sans"/>
              <a:buChar char="●"/>
            </a:pPr>
            <a:r>
              <a:rPr lang="en" sz="1100">
                <a:solidFill>
                  <a:schemeClr val="hlink"/>
                </a:solidFill>
              </a:rPr>
              <a:t>Cleaned and processed CPS and ACS datasets</a:t>
            </a:r>
            <a:endParaRPr sz="1100">
              <a:solidFill>
                <a:schemeClr val="hlink"/>
              </a:solidFill>
            </a:endParaRPr>
          </a:p>
          <a:p>
            <a:pPr indent="0" lvl="0" marL="0" rtl="0" algn="l">
              <a:spcBef>
                <a:spcPts val="1200"/>
              </a:spcBef>
              <a:spcAft>
                <a:spcPts val="0"/>
              </a:spcAft>
              <a:buNone/>
            </a:pPr>
            <a:r>
              <a:rPr b="1" lang="en" sz="1100">
                <a:solidFill>
                  <a:schemeClr val="hlink"/>
                </a:solidFill>
              </a:rPr>
              <a:t>Variable Engineering:</a:t>
            </a:r>
            <a:endParaRPr b="1" sz="1100">
              <a:solidFill>
                <a:schemeClr val="hlink"/>
              </a:solidFill>
            </a:endParaRPr>
          </a:p>
          <a:p>
            <a:pPr indent="-298450" lvl="0" marL="457200" rtl="0" algn="l">
              <a:spcBef>
                <a:spcPts val="1200"/>
              </a:spcBef>
              <a:spcAft>
                <a:spcPts val="0"/>
              </a:spcAft>
              <a:buClr>
                <a:schemeClr val="hlink"/>
              </a:buClr>
              <a:buSzPts val="1100"/>
              <a:buChar char="●"/>
            </a:pPr>
            <a:r>
              <a:rPr lang="en" sz="1100">
                <a:solidFill>
                  <a:schemeClr val="hlink"/>
                </a:solidFill>
              </a:rPr>
              <a:t>Variables Edited</a:t>
            </a:r>
            <a:endParaRPr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Created Proportions</a:t>
            </a:r>
            <a:endParaRPr sz="1100">
              <a:solidFill>
                <a:schemeClr val="hlink"/>
              </a:solidFill>
            </a:endParaRPr>
          </a:p>
          <a:p>
            <a:pPr indent="0" lvl="0" marL="0" rtl="0" algn="l">
              <a:spcBef>
                <a:spcPts val="1200"/>
              </a:spcBef>
              <a:spcAft>
                <a:spcPts val="0"/>
              </a:spcAft>
              <a:buNone/>
            </a:pPr>
            <a:r>
              <a:rPr b="1" lang="en" sz="1100">
                <a:solidFill>
                  <a:schemeClr val="hlink"/>
                </a:solidFill>
              </a:rPr>
              <a:t>Modeling:</a:t>
            </a:r>
            <a:endParaRPr b="1" sz="1100">
              <a:solidFill>
                <a:schemeClr val="hlink"/>
              </a:solidFill>
            </a:endParaRPr>
          </a:p>
          <a:p>
            <a:pPr indent="-298450" lvl="0" marL="457200" rtl="0" algn="l">
              <a:spcBef>
                <a:spcPts val="1200"/>
              </a:spcBef>
              <a:spcAft>
                <a:spcPts val="0"/>
              </a:spcAft>
              <a:buClr>
                <a:schemeClr val="hlink"/>
              </a:buClr>
              <a:buSzPts val="1100"/>
              <a:buChar char="●"/>
            </a:pPr>
            <a:r>
              <a:rPr lang="en" sz="1100">
                <a:solidFill>
                  <a:schemeClr val="hlink"/>
                </a:solidFill>
              </a:rPr>
              <a:t>Applied ridge and lasso regression to predict outcomes like food insecurity and balanced meals</a:t>
            </a:r>
            <a:endParaRPr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Ridge showed slightly better performance</a:t>
            </a:r>
            <a:endParaRPr sz="1100">
              <a:solidFill>
                <a:schemeClr val="hlink"/>
              </a:solidFill>
            </a:endParaRPr>
          </a:p>
          <a:p>
            <a:pPr indent="0" lvl="0" marL="0" rtl="0" algn="l">
              <a:spcBef>
                <a:spcPts val="1200"/>
              </a:spcBef>
              <a:spcAft>
                <a:spcPts val="0"/>
              </a:spcAft>
              <a:buNone/>
            </a:pPr>
            <a:r>
              <a:rPr b="1" lang="en" sz="1100">
                <a:solidFill>
                  <a:schemeClr val="hlink"/>
                </a:solidFill>
              </a:rPr>
              <a:t>Geospatial Analysis:</a:t>
            </a:r>
            <a:endParaRPr b="1" sz="1100">
              <a:solidFill>
                <a:schemeClr val="hlink"/>
              </a:solidFill>
            </a:endParaRPr>
          </a:p>
          <a:p>
            <a:pPr indent="-298450" lvl="0" marL="457200" rtl="0" algn="l">
              <a:spcBef>
                <a:spcPts val="1200"/>
              </a:spcBef>
              <a:spcAft>
                <a:spcPts val="0"/>
              </a:spcAft>
              <a:buClr>
                <a:schemeClr val="hlink"/>
              </a:buClr>
              <a:buSzPts val="1100"/>
              <a:buChar char="●"/>
            </a:pPr>
            <a:r>
              <a:rPr lang="en" sz="1100">
                <a:solidFill>
                  <a:schemeClr val="hlink"/>
                </a:solidFill>
              </a:rPr>
              <a:t>Created choropleth maps by joining with PUMA shapefile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We Created</a:t>
            </a:r>
            <a:endParaRPr/>
          </a:p>
        </p:txBody>
      </p:sp>
      <p:sp>
        <p:nvSpPr>
          <p:cNvPr id="246" name="Google Shape;246;p37"/>
          <p:cNvSpPr txBox="1"/>
          <p:nvPr>
            <p:ph idx="1" type="body"/>
          </p:nvPr>
        </p:nvSpPr>
        <p:spPr>
          <a:xfrm>
            <a:off x="311700" y="122532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Female proportion - female/household size</a:t>
            </a:r>
            <a:endParaRPr sz="1500"/>
          </a:p>
          <a:p>
            <a:pPr indent="-323850" lvl="1" marL="914400" rtl="0" algn="l">
              <a:spcBef>
                <a:spcPts val="0"/>
              </a:spcBef>
              <a:spcAft>
                <a:spcPts val="0"/>
              </a:spcAft>
              <a:buSzPts val="1500"/>
              <a:buChar char="○"/>
            </a:pPr>
            <a:r>
              <a:rPr lang="en" sz="1300"/>
              <a:t>Using gender proportions of a household did a better job predicting food insecurity measures instead of just using number of females.</a:t>
            </a:r>
            <a:endParaRPr sz="13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Elderly Proportion - elderly / household size</a:t>
            </a:r>
            <a:endParaRPr sz="1500"/>
          </a:p>
          <a:p>
            <a:pPr indent="-311150" lvl="1" marL="914400" rtl="0" algn="l">
              <a:spcBef>
                <a:spcPts val="0"/>
              </a:spcBef>
              <a:spcAft>
                <a:spcPts val="0"/>
              </a:spcAft>
              <a:buSzPts val="1300"/>
              <a:buChar char="○"/>
            </a:pPr>
            <a:r>
              <a:rPr lang="en" sz="1300"/>
              <a:t>This variable captures the effect of having a higher </a:t>
            </a:r>
            <a:r>
              <a:rPr lang="en" sz="1300"/>
              <a:t>proportion</a:t>
            </a:r>
            <a:r>
              <a:rPr lang="en" sz="1300"/>
              <a:t> of </a:t>
            </a:r>
            <a:r>
              <a:rPr lang="en" sz="1300"/>
              <a:t>elderly</a:t>
            </a:r>
            <a:r>
              <a:rPr lang="en" sz="1300"/>
              <a:t> individuals in a household.</a:t>
            </a:r>
            <a:endParaRPr sz="13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Income Per Capita - FAMINC / household size</a:t>
            </a:r>
            <a:endParaRPr sz="1500"/>
          </a:p>
          <a:p>
            <a:pPr indent="-311150" lvl="1" marL="914400" rtl="0" algn="l">
              <a:spcBef>
                <a:spcPts val="0"/>
              </a:spcBef>
              <a:spcAft>
                <a:spcPts val="0"/>
              </a:spcAft>
              <a:buSzPts val="1300"/>
              <a:buChar char="○"/>
            </a:pPr>
            <a:r>
              <a:rPr lang="en" sz="1300"/>
              <a:t>This variable considers the average income per person in a household </a:t>
            </a:r>
            <a:endParaRPr sz="1300"/>
          </a:p>
          <a:p>
            <a:pPr indent="-311150" lvl="1" marL="914400" rtl="0" algn="l">
              <a:spcBef>
                <a:spcPts val="0"/>
              </a:spcBef>
              <a:spcAft>
                <a:spcPts val="0"/>
              </a:spcAft>
              <a:buSzPts val="1300"/>
              <a:buChar char="○"/>
            </a:pPr>
            <a:r>
              <a:rPr lang="en" sz="1300"/>
              <a:t>Which can be a more accurate measure of economic stress than total household income.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1806150" y="2260050"/>
            <a:ext cx="55317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Worried Food Will Run 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 For Affording Meals</a:t>
            </a:r>
            <a:endParaRPr/>
          </a:p>
        </p:txBody>
      </p:sp>
      <p:sp>
        <p:nvSpPr>
          <p:cNvPr id="257" name="Google Shape;25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292100" lvl="0" marL="457200" rtl="0" algn="l">
              <a:spcBef>
                <a:spcPts val="1200"/>
              </a:spcBef>
              <a:spcAft>
                <a:spcPts val="0"/>
              </a:spcAft>
              <a:buSzPts val="1000"/>
              <a:buChar char="●"/>
            </a:pPr>
            <a:r>
              <a:rPr lang="en"/>
              <a:t>Results gave us weighted averages</a:t>
            </a:r>
            <a:endParaRPr/>
          </a:p>
          <a:p>
            <a:pPr indent="0" lvl="0" marL="457200" rtl="0" algn="l">
              <a:spcBef>
                <a:spcPts val="1200"/>
              </a:spcBef>
              <a:spcAft>
                <a:spcPts val="0"/>
              </a:spcAft>
              <a:buNone/>
            </a:pPr>
            <a:r>
              <a:t/>
            </a:r>
            <a:endParaRPr/>
          </a:p>
          <a:p>
            <a:pPr indent="-292100" lvl="0" marL="457200" rtl="0" algn="l">
              <a:spcBef>
                <a:spcPts val="1200"/>
              </a:spcBef>
              <a:spcAft>
                <a:spcPts val="0"/>
              </a:spcAft>
              <a:buSzPts val="1000"/>
              <a:buChar char="●"/>
            </a:pPr>
            <a:r>
              <a:rPr lang="en"/>
              <a:t>Arranged by PUMA ID</a:t>
            </a:r>
            <a:endParaRPr/>
          </a:p>
          <a:p>
            <a:pPr indent="0" lvl="0" marL="457200" rtl="0" algn="l">
              <a:spcBef>
                <a:spcPts val="1200"/>
              </a:spcBef>
              <a:spcAft>
                <a:spcPts val="0"/>
              </a:spcAft>
              <a:buNone/>
            </a:pPr>
            <a:r>
              <a:t/>
            </a:r>
            <a:endParaRPr/>
          </a:p>
          <a:p>
            <a:pPr indent="-292100" lvl="0" marL="457200" rtl="0" algn="l">
              <a:spcBef>
                <a:spcPts val="1200"/>
              </a:spcBef>
              <a:spcAft>
                <a:spcPts val="0"/>
              </a:spcAft>
              <a:buSzPts val="1000"/>
              <a:buChar char="●"/>
            </a:pPr>
            <a:r>
              <a:rPr lang="en"/>
              <a:t>Applying Senior Population Data</a:t>
            </a:r>
            <a:endParaRPr/>
          </a:p>
          <a:p>
            <a:pPr indent="0" lvl="0" marL="0" rtl="0" algn="l">
              <a:spcBef>
                <a:spcPts val="1200"/>
              </a:spcBef>
              <a:spcAft>
                <a:spcPts val="1200"/>
              </a:spcAft>
              <a:buNone/>
            </a:pPr>
            <a:r>
              <a:t/>
            </a:r>
            <a:endParaRPr/>
          </a:p>
        </p:txBody>
      </p:sp>
      <p:pic>
        <p:nvPicPr>
          <p:cNvPr id="258" name="Google Shape;258;p39"/>
          <p:cNvPicPr preferRelativeResize="0"/>
          <p:nvPr/>
        </p:nvPicPr>
        <p:blipFill>
          <a:blip r:embed="rId3">
            <a:alphaModFix/>
          </a:blip>
          <a:stretch>
            <a:fillRect/>
          </a:stretch>
        </p:blipFill>
        <p:spPr>
          <a:xfrm>
            <a:off x="4220650" y="1433604"/>
            <a:ext cx="3744776" cy="330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6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604"/>
              <a:t>Predicted Proportion of People</a:t>
            </a:r>
            <a:endParaRPr sz="1604"/>
          </a:p>
          <a:p>
            <a:pPr indent="0" lvl="0" marL="0" rtl="0" algn="ctr">
              <a:spcBef>
                <a:spcPts val="0"/>
              </a:spcBef>
              <a:spcAft>
                <a:spcPts val="0"/>
              </a:spcAft>
              <a:buSzPts val="990"/>
              <a:buNone/>
            </a:pPr>
            <a:r>
              <a:rPr lang="en" sz="1604"/>
              <a:t>Worried Food Will Run Out Per PUMA</a:t>
            </a:r>
            <a:endParaRPr sz="1604"/>
          </a:p>
        </p:txBody>
      </p:sp>
      <p:pic>
        <p:nvPicPr>
          <p:cNvPr id="264" name="Google Shape;264;p40"/>
          <p:cNvPicPr preferRelativeResize="0"/>
          <p:nvPr/>
        </p:nvPicPr>
        <p:blipFill>
          <a:blip r:embed="rId3">
            <a:alphaModFix/>
          </a:blip>
          <a:stretch>
            <a:fillRect/>
          </a:stretch>
        </p:blipFill>
        <p:spPr>
          <a:xfrm>
            <a:off x="1495563" y="1152475"/>
            <a:ext cx="6152873" cy="3585601"/>
          </a:xfrm>
          <a:prstGeom prst="rect">
            <a:avLst/>
          </a:prstGeom>
          <a:noFill/>
          <a:ln>
            <a:noFill/>
          </a:ln>
        </p:spPr>
      </p:pic>
      <p:sp>
        <p:nvSpPr>
          <p:cNvPr id="265" name="Google Shape;265;p40"/>
          <p:cNvSpPr/>
          <p:nvPr/>
        </p:nvSpPr>
        <p:spPr>
          <a:xfrm>
            <a:off x="1754850" y="1152475"/>
            <a:ext cx="2908200" cy="1773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3"/>
              </a:highlight>
              <a:latin typeface="DM Sans"/>
              <a:ea typeface="DM Sans"/>
              <a:cs typeface="DM Sans"/>
              <a:sym typeface="DM Sans"/>
            </a:endParaRPr>
          </a:p>
        </p:txBody>
      </p:sp>
      <p:sp>
        <p:nvSpPr>
          <p:cNvPr id="266" name="Google Shape;266;p40"/>
          <p:cNvSpPr txBox="1"/>
          <p:nvPr/>
        </p:nvSpPr>
        <p:spPr>
          <a:xfrm>
            <a:off x="3945875" y="3096650"/>
            <a:ext cx="3504600" cy="5979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267" name="Google Shape;267;p40"/>
          <p:cNvSpPr txBox="1"/>
          <p:nvPr/>
        </p:nvSpPr>
        <p:spPr>
          <a:xfrm>
            <a:off x="5385175" y="2593288"/>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t/>
            </a:r>
            <a:endParaRPr sz="700">
              <a:solidFill>
                <a:schemeClr val="dk2"/>
              </a:solidFill>
              <a:latin typeface="DM Sans"/>
              <a:ea typeface="DM Sans"/>
              <a:cs typeface="DM Sans"/>
              <a:sym typeface="DM Sans"/>
            </a:endParaRPr>
          </a:p>
        </p:txBody>
      </p:sp>
      <p:sp>
        <p:nvSpPr>
          <p:cNvPr id="268" name="Google Shape;268;p40"/>
          <p:cNvSpPr txBox="1"/>
          <p:nvPr/>
        </p:nvSpPr>
        <p:spPr>
          <a:xfrm>
            <a:off x="4810725" y="2042725"/>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p:txBody>
      </p:sp>
      <p:sp>
        <p:nvSpPr>
          <p:cNvPr id="269" name="Google Shape;269;p40"/>
          <p:cNvSpPr txBox="1"/>
          <p:nvPr/>
        </p:nvSpPr>
        <p:spPr>
          <a:xfrm>
            <a:off x="2421025" y="3403750"/>
            <a:ext cx="797400" cy="290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Council Bluffs</a:t>
            </a:r>
            <a:endParaRPr sz="700">
              <a:solidFill>
                <a:schemeClr val="dk2"/>
              </a:solidFill>
              <a:latin typeface="DM Sans"/>
              <a:ea typeface="DM Sans"/>
              <a:cs typeface="DM Sans"/>
              <a:sym typeface="DM Sans"/>
            </a:endParaRPr>
          </a:p>
        </p:txBody>
      </p:sp>
      <p:sp>
        <p:nvSpPr>
          <p:cNvPr id="270" name="Google Shape;270;p40"/>
          <p:cNvSpPr txBox="1"/>
          <p:nvPr/>
        </p:nvSpPr>
        <p:spPr>
          <a:xfrm>
            <a:off x="1968175" y="2200800"/>
            <a:ext cx="8517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271" name="Google Shape;271;p40"/>
          <p:cNvSpPr txBox="1"/>
          <p:nvPr/>
        </p:nvSpPr>
        <p:spPr>
          <a:xfrm>
            <a:off x="4911225" y="2243725"/>
            <a:ext cx="3404700" cy="3972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600">
                <a:solidFill>
                  <a:schemeClr val="dk2"/>
                </a:solidFill>
                <a:latin typeface="DM Sans"/>
                <a:ea typeface="DM Sans"/>
                <a:cs typeface="DM Sans"/>
                <a:sym typeface="DM Sans"/>
              </a:rPr>
              <a:t>        </a:t>
            </a: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272" name="Google Shape;272;p40"/>
          <p:cNvSpPr txBox="1"/>
          <p:nvPr/>
        </p:nvSpPr>
        <p:spPr>
          <a:xfrm>
            <a:off x="4462100" y="3694450"/>
            <a:ext cx="9801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273" name="Google Shape;273;p40"/>
          <p:cNvSpPr txBox="1"/>
          <p:nvPr/>
        </p:nvSpPr>
        <p:spPr>
          <a:xfrm>
            <a:off x="5442200" y="3816225"/>
            <a:ext cx="1095000" cy="1419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274" name="Google Shape;274;p40"/>
          <p:cNvSpPr txBox="1"/>
          <p:nvPr/>
        </p:nvSpPr>
        <p:spPr>
          <a:xfrm>
            <a:off x="6093325" y="2243725"/>
            <a:ext cx="28200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Dubuque</a:t>
            </a:r>
            <a:endParaRPr sz="700">
              <a:solidFill>
                <a:schemeClr val="dk2"/>
              </a:solidFill>
              <a:latin typeface="DM Sans"/>
              <a:ea typeface="DM Sans"/>
              <a:cs typeface="DM Sans"/>
              <a:sym typeface="DM Sans"/>
            </a:endParaRPr>
          </a:p>
        </p:txBody>
      </p:sp>
      <p:sp>
        <p:nvSpPr>
          <p:cNvPr id="275" name="Google Shape;275;p40"/>
          <p:cNvSpPr txBox="1"/>
          <p:nvPr/>
        </p:nvSpPr>
        <p:spPr>
          <a:xfrm>
            <a:off x="6257625" y="3091363"/>
            <a:ext cx="29328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70825" y="57407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4">
                <a:highlight>
                  <a:schemeClr val="lt1"/>
                </a:highlight>
              </a:rPr>
              <a:t>Predicted Number of Seniors Worried Food Will Run Out Per PUMA</a:t>
            </a:r>
            <a:endParaRPr sz="1604">
              <a:highlight>
                <a:schemeClr val="lt1"/>
              </a:highlight>
            </a:endParaRPr>
          </a:p>
        </p:txBody>
      </p:sp>
      <p:pic>
        <p:nvPicPr>
          <p:cNvPr id="281" name="Google Shape;281;p41"/>
          <p:cNvPicPr preferRelativeResize="0"/>
          <p:nvPr/>
        </p:nvPicPr>
        <p:blipFill>
          <a:blip r:embed="rId3">
            <a:alphaModFix/>
          </a:blip>
          <a:stretch>
            <a:fillRect/>
          </a:stretch>
        </p:blipFill>
        <p:spPr>
          <a:xfrm>
            <a:off x="1465600" y="1150175"/>
            <a:ext cx="6331050" cy="3693625"/>
          </a:xfrm>
          <a:prstGeom prst="rect">
            <a:avLst/>
          </a:prstGeom>
          <a:noFill/>
          <a:ln>
            <a:noFill/>
          </a:ln>
        </p:spPr>
      </p:pic>
      <p:sp>
        <p:nvSpPr>
          <p:cNvPr id="282" name="Google Shape;282;p41"/>
          <p:cNvSpPr/>
          <p:nvPr/>
        </p:nvSpPr>
        <p:spPr>
          <a:xfrm>
            <a:off x="1748950" y="1253425"/>
            <a:ext cx="2636100" cy="1773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3"/>
              </a:highlight>
              <a:latin typeface="DM Sans"/>
              <a:ea typeface="DM Sans"/>
              <a:cs typeface="DM Sans"/>
              <a:sym typeface="DM Sans"/>
            </a:endParaRPr>
          </a:p>
        </p:txBody>
      </p:sp>
      <p:sp>
        <p:nvSpPr>
          <p:cNvPr id="283" name="Google Shape;283;p41"/>
          <p:cNvSpPr txBox="1"/>
          <p:nvPr/>
        </p:nvSpPr>
        <p:spPr>
          <a:xfrm>
            <a:off x="4023750" y="3170175"/>
            <a:ext cx="34047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284" name="Google Shape;284;p41"/>
          <p:cNvSpPr txBox="1"/>
          <p:nvPr/>
        </p:nvSpPr>
        <p:spPr>
          <a:xfrm>
            <a:off x="5385175" y="2667538"/>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t/>
            </a:r>
            <a:endParaRPr sz="700">
              <a:solidFill>
                <a:schemeClr val="dk2"/>
              </a:solidFill>
              <a:latin typeface="DM Sans"/>
              <a:ea typeface="DM Sans"/>
              <a:cs typeface="DM Sans"/>
              <a:sym typeface="DM Sans"/>
            </a:endParaRPr>
          </a:p>
        </p:txBody>
      </p:sp>
      <p:sp>
        <p:nvSpPr>
          <p:cNvPr id="285" name="Google Shape;285;p41"/>
          <p:cNvSpPr txBox="1"/>
          <p:nvPr/>
        </p:nvSpPr>
        <p:spPr>
          <a:xfrm>
            <a:off x="4810725" y="2084100"/>
            <a:ext cx="34047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p:txBody>
      </p:sp>
      <p:sp>
        <p:nvSpPr>
          <p:cNvPr id="286" name="Google Shape;286;p41"/>
          <p:cNvSpPr txBox="1"/>
          <p:nvPr/>
        </p:nvSpPr>
        <p:spPr>
          <a:xfrm>
            <a:off x="2607450" y="3223425"/>
            <a:ext cx="797400" cy="290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lt1"/>
              </a:buClr>
              <a:buSzPts val="700"/>
              <a:buFont typeface="DM Sans"/>
              <a:buChar char="●"/>
            </a:pPr>
            <a:r>
              <a:t/>
            </a:r>
            <a:endParaRPr sz="700">
              <a:solidFill>
                <a:schemeClr val="lt1"/>
              </a:solidFill>
              <a:latin typeface="DM Sans"/>
              <a:ea typeface="DM Sans"/>
              <a:cs typeface="DM Sans"/>
              <a:sym typeface="DM Sans"/>
            </a:endParaRPr>
          </a:p>
          <a:p>
            <a:pPr indent="0" lvl="0" marL="0" rtl="0" algn="l">
              <a:spcBef>
                <a:spcPts val="0"/>
              </a:spcBef>
              <a:spcAft>
                <a:spcPts val="0"/>
              </a:spcAft>
              <a:buNone/>
            </a:pPr>
            <a:r>
              <a:rPr lang="en" sz="700">
                <a:solidFill>
                  <a:schemeClr val="lt1"/>
                </a:solidFill>
                <a:latin typeface="DM Sans"/>
                <a:ea typeface="DM Sans"/>
                <a:cs typeface="DM Sans"/>
                <a:sym typeface="DM Sans"/>
              </a:rPr>
              <a:t>Council Bluffs</a:t>
            </a:r>
            <a:endParaRPr sz="700">
              <a:solidFill>
                <a:schemeClr val="lt1"/>
              </a:solidFill>
              <a:latin typeface="DM Sans"/>
              <a:ea typeface="DM Sans"/>
              <a:cs typeface="DM Sans"/>
              <a:sym typeface="DM Sans"/>
            </a:endParaRPr>
          </a:p>
        </p:txBody>
      </p:sp>
      <p:sp>
        <p:nvSpPr>
          <p:cNvPr id="287" name="Google Shape;287;p41"/>
          <p:cNvSpPr txBox="1"/>
          <p:nvPr/>
        </p:nvSpPr>
        <p:spPr>
          <a:xfrm>
            <a:off x="2057400" y="2194050"/>
            <a:ext cx="8517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288" name="Google Shape;288;p41"/>
          <p:cNvSpPr txBox="1"/>
          <p:nvPr/>
        </p:nvSpPr>
        <p:spPr>
          <a:xfrm>
            <a:off x="5020950" y="2270350"/>
            <a:ext cx="3404700" cy="3972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289" name="Google Shape;289;p41"/>
          <p:cNvSpPr txBox="1"/>
          <p:nvPr/>
        </p:nvSpPr>
        <p:spPr>
          <a:xfrm>
            <a:off x="4572000" y="3672800"/>
            <a:ext cx="980100" cy="1773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2"/>
              </a:buClr>
              <a:buSzPts val="700"/>
              <a:buFont typeface="DM Sans"/>
              <a:buChar char="●"/>
            </a:pPr>
            <a:r>
              <a:t/>
            </a:r>
            <a:endParaRPr sz="7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290" name="Google Shape;290;p41"/>
          <p:cNvSpPr txBox="1"/>
          <p:nvPr/>
        </p:nvSpPr>
        <p:spPr>
          <a:xfrm>
            <a:off x="5442200" y="3816225"/>
            <a:ext cx="1095000" cy="1419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DM Sans"/>
              <a:buChar char="●"/>
            </a:pPr>
            <a:r>
              <a:t/>
            </a:r>
            <a:endParaRPr sz="600">
              <a:solidFill>
                <a:schemeClr val="dk2"/>
              </a:solidFill>
              <a:latin typeface="DM Sans"/>
              <a:ea typeface="DM Sans"/>
              <a:cs typeface="DM Sans"/>
              <a:sym typeface="DM Sans"/>
            </a:endParaRPr>
          </a:p>
          <a:p>
            <a:pPr indent="0" lvl="0" marL="0" rtl="0" algn="l">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291" name="Google Shape;291;p41"/>
          <p:cNvSpPr txBox="1"/>
          <p:nvPr/>
        </p:nvSpPr>
        <p:spPr>
          <a:xfrm>
            <a:off x="6071425" y="2308250"/>
            <a:ext cx="2820000" cy="3972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lt1"/>
              </a:buClr>
              <a:buSzPts val="700"/>
              <a:buFont typeface="DM Sans"/>
              <a:buChar char="●"/>
            </a:pPr>
            <a:r>
              <a:t/>
            </a:r>
            <a:endParaRPr sz="700">
              <a:solidFill>
                <a:schemeClr val="lt1"/>
              </a:solidFill>
              <a:latin typeface="DM Sans"/>
              <a:ea typeface="DM Sans"/>
              <a:cs typeface="DM Sans"/>
              <a:sym typeface="DM Sans"/>
            </a:endParaRPr>
          </a:p>
          <a:p>
            <a:pPr indent="0" lvl="0" marL="0" rtl="0" algn="l">
              <a:spcBef>
                <a:spcPts val="0"/>
              </a:spcBef>
              <a:spcAft>
                <a:spcPts val="0"/>
              </a:spcAft>
              <a:buNone/>
            </a:pPr>
            <a:r>
              <a:rPr lang="en" sz="700">
                <a:solidFill>
                  <a:schemeClr val="lt1"/>
                </a:solidFill>
                <a:latin typeface="DM Sans"/>
                <a:ea typeface="DM Sans"/>
                <a:cs typeface="DM Sans"/>
                <a:sym typeface="DM Sans"/>
              </a:rPr>
              <a:t>Dubuque</a:t>
            </a:r>
            <a:endParaRPr sz="700">
              <a:solidFill>
                <a:schemeClr val="lt1"/>
              </a:solidFill>
              <a:latin typeface="DM Sans"/>
              <a:ea typeface="DM Sans"/>
              <a:cs typeface="DM Sans"/>
              <a:sym typeface="DM Sans"/>
            </a:endParaRPr>
          </a:p>
        </p:txBody>
      </p:sp>
      <p:sp>
        <p:nvSpPr>
          <p:cNvPr id="292" name="Google Shape;292;p41"/>
          <p:cNvSpPr txBox="1"/>
          <p:nvPr/>
        </p:nvSpPr>
        <p:spPr>
          <a:xfrm>
            <a:off x="6407225" y="3251000"/>
            <a:ext cx="29328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1312800" y="2285400"/>
            <a:ext cx="6518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Cannot Afford a Balanced Meal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