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71" r:id="rId7"/>
    <p:sldId id="272" r:id="rId8"/>
    <p:sldId id="273" r:id="rId9"/>
    <p:sldId id="274" r:id="rId10"/>
    <p:sldId id="275" r:id="rId11"/>
    <p:sldId id="276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Frei" initials="AF" lastIdx="2" clrIdx="0">
    <p:extLst>
      <p:ext uri="{19B8F6BF-5375-455C-9EA6-DF929625EA0E}">
        <p15:presenceInfo xmlns:p15="http://schemas.microsoft.com/office/powerpoint/2012/main" userId="c4598f46278e39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20" autoAdjust="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A71F5-E6D9-4084-8738-38AAC0210A80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BDC6-FE9C-400C-8229-D5026B80B9D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03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Nicht nur die Musik die das Theremin erzeugt ist ein wendig spezielle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sonder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auch die Art wie es gespielt wird.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Theremin wird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ohne es zu berühren gespielt, indem man mit den Händen die Distanz zu zwei Antennen ändert.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Dies führt zu Veränderung der Tonhöhe und Lautstärke.</a:t>
            </a:r>
            <a:r>
              <a:rPr lang="de-DE" dirty="0"/>
              <a:t>  Dabei ist die linke Antenne für die Lautstärke und die rechte Antenne für die </a:t>
            </a:r>
            <a:r>
              <a:rPr lang="de-DE" dirty="0" err="1"/>
              <a:t>Tonnhöhe</a:t>
            </a:r>
            <a:r>
              <a:rPr lang="de-DE" dirty="0"/>
              <a:t> zuständig.</a:t>
            </a:r>
            <a:br>
              <a:rPr lang="de-DE" dirty="0"/>
            </a:br>
            <a:br>
              <a:rPr lang="de-DE" dirty="0"/>
            </a:b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01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Ein Analoges Theremin ist nach diesem Blockschaltbild aufgebaut.  Der obere Teil ist für die Tonhöhengenerierung </a:t>
            </a:r>
            <a:r>
              <a:rPr lang="de-CH" dirty="0" err="1"/>
              <a:t>zustöndig</a:t>
            </a:r>
            <a:r>
              <a:rPr lang="de-CH" dirty="0"/>
              <a:t>. Durch eine Handbewegung wird das Elektrische Feld des</a:t>
            </a:r>
          </a:p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durch  den Antennenoszillator erzeugte elektrische Feld beeinflusst. Die Frequenz dieser Oszillatoren ist jedoch weit über dem hörbaren Bereich (zwischen 100 kHz bis 1 MHz). Mit Hilfe eines Mischers und einem Referenzoszillator wird die Frequenzdifferenz hörbar gemacht und danach</a:t>
            </a:r>
            <a:b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de-D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tiefpass</a:t>
            </a:r>
            <a:r>
              <a:rPr lang="de-DE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gefiltert.</a:t>
            </a:r>
          </a:p>
          <a:p>
            <a:br>
              <a:rPr lang="de-DE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964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Der Referenzoszillator wurde wie schon erwähnt digital mithilfe des </a:t>
            </a:r>
            <a:r>
              <a:rPr lang="de-CH" dirty="0" err="1"/>
              <a:t>Cordic</a:t>
            </a:r>
            <a:r>
              <a:rPr lang="de-CH" dirty="0"/>
              <a:t> Algorithmus realisiert.</a:t>
            </a:r>
          </a:p>
          <a:p>
            <a:endParaRPr lang="de-CH" dirty="0"/>
          </a:p>
          <a:p>
            <a:r>
              <a:rPr lang="de-CH" dirty="0"/>
              <a:t>-</a:t>
            </a:r>
            <a:r>
              <a:rPr lang="de-CH" dirty="0" err="1"/>
              <a:t>Cordic</a:t>
            </a:r>
            <a:r>
              <a:rPr lang="de-CH" dirty="0"/>
              <a:t> ist ein iterativer Algorithmus zur </a:t>
            </a:r>
            <a:r>
              <a:rPr lang="de-CH" dirty="0" err="1"/>
              <a:t>berechnung</a:t>
            </a:r>
            <a:r>
              <a:rPr lang="de-CH" dirty="0"/>
              <a:t> diverser Mathematischer Funktionen, welche fast nur mit </a:t>
            </a:r>
            <a:r>
              <a:rPr lang="de-CH" dirty="0" err="1"/>
              <a:t>additionen</a:t>
            </a:r>
            <a:r>
              <a:rPr lang="de-CH" dirty="0"/>
              <a:t> und </a:t>
            </a:r>
            <a:r>
              <a:rPr lang="de-CH" dirty="0" err="1"/>
              <a:t>Bitshifts</a:t>
            </a:r>
            <a:r>
              <a:rPr lang="de-CH" dirty="0"/>
              <a:t> auskommt</a:t>
            </a:r>
          </a:p>
          <a:p>
            <a:r>
              <a:rPr lang="de-CH" dirty="0"/>
              <a:t>-Wir haben den </a:t>
            </a:r>
            <a:r>
              <a:rPr lang="de-CH" dirty="0" err="1"/>
              <a:t>Cordic</a:t>
            </a:r>
            <a:r>
              <a:rPr lang="de-CH" dirty="0"/>
              <a:t> zur </a:t>
            </a:r>
            <a:r>
              <a:rPr lang="de-CH" dirty="0" err="1"/>
              <a:t>berechnung</a:t>
            </a:r>
            <a:r>
              <a:rPr lang="de-CH" dirty="0"/>
              <a:t> eines sinuswertes aus  einem gegebenen Winkel verwendet, um so den Referenzoszillator zu implementieren</a:t>
            </a:r>
          </a:p>
          <a:p>
            <a:r>
              <a:rPr lang="de-CH" dirty="0"/>
              <a:t>-Aus diesem Grund wurde er in zwei </a:t>
            </a:r>
            <a:r>
              <a:rPr lang="de-CH" dirty="0" err="1"/>
              <a:t>komponente</a:t>
            </a:r>
            <a:r>
              <a:rPr lang="de-CH" dirty="0"/>
              <a:t> aufgeteilt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Prozessor rechts ist die </a:t>
            </a:r>
            <a:r>
              <a:rPr lang="de-CH" dirty="0" err="1"/>
              <a:t>implementation</a:t>
            </a:r>
            <a:r>
              <a:rPr lang="de-CH" dirty="0"/>
              <a:t> des Algorithmus, welcher den Sinuswert aus dem gegebenen Winkel berechnet</a:t>
            </a:r>
          </a:p>
          <a:p>
            <a:r>
              <a:rPr lang="de-CH" dirty="0"/>
              <a:t>-Der </a:t>
            </a:r>
            <a:r>
              <a:rPr lang="de-CH" dirty="0" err="1"/>
              <a:t>Cordic</a:t>
            </a:r>
            <a:r>
              <a:rPr lang="de-CH" dirty="0"/>
              <a:t> Controller links gibt die Winkelwerte in der richtigen </a:t>
            </a:r>
            <a:r>
              <a:rPr lang="de-CH" dirty="0" err="1"/>
              <a:t>geschwindigkeit</a:t>
            </a:r>
            <a:r>
              <a:rPr lang="de-CH" dirty="0"/>
              <a:t> an um die gewünschte Frequenz zu </a:t>
            </a:r>
            <a:r>
              <a:rPr lang="de-CH" dirty="0" err="1"/>
              <a:t>erziehlen</a:t>
            </a:r>
            <a:r>
              <a:rPr lang="de-CH" dirty="0"/>
              <a:t>.</a:t>
            </a:r>
          </a:p>
          <a:p>
            <a:r>
              <a:rPr lang="de-CH" dirty="0"/>
              <a:t>-Zudem kann die Frequenz über den </a:t>
            </a:r>
            <a:r>
              <a:rPr lang="de-CH" dirty="0" err="1"/>
              <a:t>Cordic</a:t>
            </a:r>
            <a:r>
              <a:rPr lang="de-CH" dirty="0"/>
              <a:t> </a:t>
            </a:r>
            <a:r>
              <a:rPr lang="de-CH" dirty="0" err="1"/>
              <a:t>Cotroller</a:t>
            </a:r>
            <a:r>
              <a:rPr lang="de-CH" dirty="0"/>
              <a:t> auf den analogen Oszillator abgestimmt werden, um die Tonhöhe zu kalibrieren.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BDC6-FE9C-400C-8229-D5026B80B9D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9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383B-3FAD-4037-97E6-095CFE2E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2C76F8-C6A0-4332-8351-CC614687C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851B8-0324-4B47-BEC9-CA304E3B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87B875-62F9-40FA-ADB4-F852AAE8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A57A3C-A5F4-43CC-A8F8-B666D62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4561-519A-4A39-BFD1-FAE4A47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B9DE7B-0D15-4E75-B2FA-7588344DE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34507E-EAAF-45AC-9D0E-16CB19BC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1E2D2-1473-4291-98BE-0235D2E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259582-D9C4-4AC4-A321-F2AEFB99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0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5F7BF2-8E9E-4287-8FD6-FBE8513A8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6D4E6E-EB8D-4A02-8493-946193C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CEC25F-E11B-4299-8AE2-A3961E9B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C6120-719B-47FC-B33E-3C243A1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4E7F5-58F3-4C52-ABA4-D241608E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5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849CF-7B06-49CC-B4D8-136D1726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4A134-A23A-4C76-B9BA-32C3F1A4B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8422E0-1821-4A78-8044-D5C3C7B6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F9452-EE4B-4D35-8C92-8C5402A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8695E-36C8-4019-9245-4F6F20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816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37FB1-D6BC-4D3D-B594-E36A629B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8F201-6BF8-4F5C-AB7F-4540CDB8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7B4BF-BAA9-4C9F-A754-80ED7544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F0AA2-CE24-423C-B56A-FBEEDAF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8E7A7-34B3-4F1D-BCD2-DE3D25F6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73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444A-674A-4289-ABC7-C39D57B4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7946D-7CD8-41CA-B733-97DD4A5E2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7531FD-D9C9-458D-BFF2-C0BE4F14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7AF61-9CA2-44E7-BCF1-03CC4AF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7E7A5-8CAB-46F1-91DE-75837C81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03887-BEE6-4C62-B8E4-DFA264A9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19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14F47-8F8F-470C-80A5-E3B9C032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D0A7C1-2AAC-482C-9325-18B4D1BF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9DD17A-5561-4BD7-AACD-76E29077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29B54F-2D58-4E17-9985-3AF79301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0A4873-4F97-4F1A-9EF4-B76D1B5F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0671EA-E047-49E5-96EE-72D4D183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2FFCE2-EA1D-4251-AF33-8A726070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169E1B-0EBD-49BB-AEAD-A92AE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84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6E53B-6930-496F-9A94-D7B843D9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40D50C-932F-4F30-AF5B-BEC038E1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EAC575-25D6-43FD-9EAA-4D63261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3F718-FF7A-44E5-9266-48ECD77B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407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72C148-3049-451C-8D8E-2FAC6F47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A086FF-F508-4D4F-951A-612781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23580D-18FE-4BA2-9F1D-00E10912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33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6F888-342F-479B-B5F4-D0F458B1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D9B61-202D-45F6-B597-ADFDB2AF5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FEC2F1-0154-47EB-9AFC-A3215A4A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F7C811-4B3A-44CA-AE86-C5035A35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A00DFA-CCCC-4C06-8F7D-2709EBC9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4CC60-C1AA-4194-8D02-94834084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0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3FCB7-EB18-434D-955E-F90A896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60B330-4239-4F8B-8E51-DE38B82C7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99C6E5-E4F0-447B-B287-31C2794A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A3FB03-D058-44BE-96F7-2B4A027F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5C3091-0F24-49FE-808D-89890A42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9920CA-0A54-4B04-BF27-311F1E11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104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791CDC-DA16-4D3D-9EAD-5E968160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60779F-217A-4DD6-B796-7FDC321CA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25BEA-B663-4826-A679-3397614E8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EB22-9355-4E16-8B44-2211E8112CFE}" type="datetimeFigureOut">
              <a:rPr lang="de-CH" smtClean="0"/>
              <a:t>05.09.2020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85EFB-5D46-4060-BBFE-CC2202D2A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B2E12F-3A9C-4958-AC4C-0C559B5BF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4991-17D5-4C57-AA6F-756578D4AA3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51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9515F30-F884-449A-99AF-63B05C28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CH" dirty="0"/>
              <a:t>(</a:t>
            </a:r>
            <a:r>
              <a:rPr lang="de-CH" dirty="0" err="1"/>
              <a:t>earcatcher</a:t>
            </a:r>
            <a:r>
              <a:rPr lang="de-CH" dirty="0"/>
              <a:t>)</a:t>
            </a:r>
          </a:p>
        </p:txBody>
      </p:sp>
      <p:pic>
        <p:nvPicPr>
          <p:cNvPr id="1028" name="Picture 4" descr="SINDEX - SINDEX">
            <a:extLst>
              <a:ext uri="{FF2B5EF4-FFF2-40B4-BE49-F238E27FC236}">
                <a16:creationId xmlns:a16="http://schemas.microsoft.com/office/drawing/2014/main" id="{ADF2FFCE-7B08-46EF-B1E1-94AE546F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26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33AF4-DD4C-4983-B39A-A0DB1BC4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185AE-9217-4AA0-B414-74332006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0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A8476-96F3-416A-8A58-F9689224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1EA1-F855-4F4F-999E-2D040A9D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840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D3262-F44A-49F1-96C0-0DFA2C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2997E-422C-4CE0-86C7-5A992CF5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7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ildergebnis für Theremin">
            <a:extLst>
              <a:ext uri="{FF2B5EF4-FFF2-40B4-BE49-F238E27FC236}">
                <a16:creationId xmlns:a16="http://schemas.microsoft.com/office/drawing/2014/main" id="{60593FE3-EB73-4AF6-8676-70E79F7B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18" y="28408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4B8ACC-67CA-4931-91C6-1CCD8306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Digitales Theremin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C671A-CB93-463C-B34D-07FF2E56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Dennis Aeschbacher</a:t>
            </a:r>
          </a:p>
          <a:p>
            <a:r>
              <a:rPr lang="de-CH" dirty="0"/>
              <a:t>Andreas Frei</a:t>
            </a:r>
          </a:p>
        </p:txBody>
      </p:sp>
    </p:spTree>
    <p:extLst>
      <p:ext uri="{BB962C8B-B14F-4D97-AF65-F5344CB8AC3E}">
        <p14:creationId xmlns:p14="http://schemas.microsoft.com/office/powerpoint/2010/main" val="227600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D2401-318D-4C65-8574-F5A04951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analoges Theremin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0E00C1-46E4-42D9-8D58-01DA25223975}"/>
              </a:ext>
            </a:extLst>
          </p:cNvPr>
          <p:cNvSpPr txBox="1"/>
          <p:nvPr/>
        </p:nvSpPr>
        <p:spPr>
          <a:xfrm>
            <a:off x="3891280" y="3688080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Blockschaltbild</a:t>
            </a:r>
          </a:p>
        </p:txBody>
      </p:sp>
    </p:spTree>
    <p:extLst>
      <p:ext uri="{BB962C8B-B14F-4D97-AF65-F5344CB8AC3E}">
        <p14:creationId xmlns:p14="http://schemas.microsoft.com/office/powerpoint/2010/main" val="195582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9EE95-243A-47E5-A2B7-8BEA3877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«Unser Theremin nach P6»</a:t>
            </a:r>
          </a:p>
        </p:txBody>
      </p:sp>
    </p:spTree>
    <p:extLst>
      <p:ext uri="{BB962C8B-B14F-4D97-AF65-F5344CB8AC3E}">
        <p14:creationId xmlns:p14="http://schemas.microsoft.com/office/powerpoint/2010/main" val="428446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A0EAC-BDBF-4748-A25A-4B7695C4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Funktionen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E944ADE-F518-429C-BBD0-7FA6E1A1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CH" dirty="0"/>
              <a:t>Automatische Kalibration</a:t>
            </a:r>
          </a:p>
          <a:p>
            <a:r>
              <a:rPr lang="de-CH" dirty="0"/>
              <a:t>Glissando-Effekt</a:t>
            </a:r>
          </a:p>
          <a:p>
            <a:r>
              <a:rPr lang="de-CH" dirty="0"/>
              <a:t>Anzeige des Tons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232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E5098-8D17-45BE-95D4-1325826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Kalibration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9FD78-1F68-49DE-93B1-1D49486D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Bild für Kalibration einfügen</a:t>
            </a:r>
          </a:p>
          <a:p>
            <a:r>
              <a:rPr lang="de-CH" dirty="0"/>
              <a:t>Bild des Display einfügen</a:t>
            </a:r>
          </a:p>
        </p:txBody>
      </p:sp>
    </p:spTree>
    <p:extLst>
      <p:ext uri="{BB962C8B-B14F-4D97-AF65-F5344CB8AC3E}">
        <p14:creationId xmlns:p14="http://schemas.microsoft.com/office/powerpoint/2010/main" val="120591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B4DBF-FF03-493F-807A-A57671DE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Glissando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CA6EA-E5E4-411B-B88C-387E994A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Zwei Tonleitern</a:t>
            </a:r>
          </a:p>
          <a:p>
            <a:r>
              <a:rPr lang="de-CH" dirty="0"/>
              <a:t>Verschiedene Geschwindigkeiten</a:t>
            </a:r>
          </a:p>
        </p:txBody>
      </p:sp>
    </p:spTree>
    <p:extLst>
      <p:ext uri="{BB962C8B-B14F-4D97-AF65-F5344CB8AC3E}">
        <p14:creationId xmlns:p14="http://schemas.microsoft.com/office/powerpoint/2010/main" val="31416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8E24C-0E3A-4973-A914-E45F184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Ton Anzeige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07B56-6A19-4961-8482-D45DA83F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9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F7AC-1D81-4F60-9974-1FC49122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19D1-F4D6-4DC0-82DD-8913082D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350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37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(earcatcher)</vt:lpstr>
      <vt:lpstr>Digitales Theremin </vt:lpstr>
      <vt:lpstr>analoges Theremin</vt:lpstr>
      <vt:lpstr>«Unser Theremin nach P6»</vt:lpstr>
      <vt:lpstr>Funktionen</vt:lpstr>
      <vt:lpstr>Kalibration</vt:lpstr>
      <vt:lpstr>Glissando</vt:lpstr>
      <vt:lpstr>Ton Anzeige</vt:lpstr>
      <vt:lpstr>Stand</vt:lpstr>
      <vt:lpstr>Ausblick</vt:lpstr>
      <vt:lpstr>Demo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Digitales Theremin</dc:title>
  <dc:creator>Andreas Frei</dc:creator>
  <cp:lastModifiedBy>Dennis Aeschbacher</cp:lastModifiedBy>
  <cp:revision>38</cp:revision>
  <dcterms:created xsi:type="dcterms:W3CDTF">2020-01-18T13:44:06Z</dcterms:created>
  <dcterms:modified xsi:type="dcterms:W3CDTF">2020-09-05T10:25:30Z</dcterms:modified>
</cp:coreProperties>
</file>