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58" r:id="rId4"/>
    <p:sldId id="262" r:id="rId5"/>
    <p:sldId id="265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CEC37-5F70-4CB3-8D74-031639E2A5D5}" type="datetimeFigureOut">
              <a:rPr lang="es-ES" smtClean="0"/>
              <a:t>08/03/2017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60D3-504E-43CB-AB4C-3DCB3CC7470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1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60D3-504E-43CB-AB4C-3DCB3CC7470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96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049FD9"/>
            </a:gs>
            <a:gs pos="100000">
              <a:srgbClr val="004BA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63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9710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8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284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66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599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673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054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102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55555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118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9767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380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03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2610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261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2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58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6507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8860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6393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3707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79401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</a:t>
            </a:r>
            <a:r>
              <a:rPr lang="en-US" sz="8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696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41396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51306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753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4463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800" dirty="0" smtClean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1266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507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7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91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55558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71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8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57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356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08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09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196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932" y="4072691"/>
            <a:ext cx="11093763" cy="716158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4267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pic>
        <p:nvPicPr>
          <p:cNvPr id="5" name="Picture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6" y="401383"/>
            <a:ext cx="11357879" cy="33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4756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33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6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2477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29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3249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8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54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Alejandro Gaitán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smtClean="0"/>
              <a:t>algaitan@cisco.com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Ejemplo de arquitectura y </a:t>
            </a:r>
            <a:r>
              <a:rPr lang="es-ES" smtClean="0"/>
              <a:t>brainstorming</a:t>
            </a:r>
            <a:endParaRPr lang="es-E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Crear una aplicación para </a:t>
            </a:r>
            <a:r>
              <a:rPr lang="es-ES" dirty="0" err="1" smtClean="0"/>
              <a:t>Spark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770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9084806" y="3203260"/>
            <a:ext cx="878113" cy="615553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183045" y="3315257"/>
            <a:ext cx="66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NLP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3043" y="3315255"/>
            <a:ext cx="66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APP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20808" y="3203260"/>
            <a:ext cx="878113" cy="615553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84520" y="3203259"/>
            <a:ext cx="95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Usuario real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1" y="2626771"/>
            <a:ext cx="455084" cy="45508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516998" y="3203260"/>
            <a:ext cx="878113" cy="615553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un </a:t>
            </a:r>
            <a:r>
              <a:rPr lang="es-ES" dirty="0" err="1" smtClean="0"/>
              <a:t>bot</a:t>
            </a:r>
            <a:r>
              <a:rPr lang="es-ES" dirty="0" smtClean="0"/>
              <a:t> en </a:t>
            </a:r>
            <a:r>
              <a:rPr lang="es-ES" dirty="0" err="1" smtClean="0"/>
              <a:t>Spark</a:t>
            </a:r>
            <a:r>
              <a:rPr lang="es-ES" dirty="0" smtClean="0"/>
              <a:t> solo con api.ai</a:t>
            </a:r>
            <a:endParaRPr lang="es-ES" dirty="0"/>
          </a:p>
        </p:txBody>
      </p:sp>
      <p:sp>
        <p:nvSpPr>
          <p:cNvPr id="9" name="Right Arrow 8"/>
          <p:cNvSpPr/>
          <p:nvPr/>
        </p:nvSpPr>
        <p:spPr>
          <a:xfrm>
            <a:off x="2936807" y="3369520"/>
            <a:ext cx="428171" cy="261389"/>
          </a:xfrm>
          <a:prstGeom prst="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22223" y="3315548"/>
            <a:ext cx="66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/>
              <a:t>Bot</a:t>
            </a:r>
            <a:endParaRPr lang="es-E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07" y="2626771"/>
            <a:ext cx="455084" cy="4550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0873" y="3940216"/>
            <a:ext cx="196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pepe</a:t>
            </a:r>
            <a:r>
              <a:rPr lang="es-ES" sz="1400" dirty="0">
                <a:solidFill>
                  <a:srgbClr val="C1B115"/>
                </a:solidFill>
              </a:rPr>
              <a:t>@company.com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3630" y="3940216"/>
            <a:ext cx="162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bot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@sparkbot.io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493349" y="3384046"/>
            <a:ext cx="428171" cy="261389"/>
          </a:xfrm>
          <a:prstGeom prst="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66" y="2609406"/>
            <a:ext cx="489812" cy="4898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157" y="3137648"/>
            <a:ext cx="543409" cy="724545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0800000">
            <a:off x="8558396" y="3384046"/>
            <a:ext cx="428171" cy="261389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82" y="3356696"/>
            <a:ext cx="339756" cy="33338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800000">
            <a:off x="4998491" y="3380340"/>
            <a:ext cx="428171" cy="261389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0016119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6000" decel="9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7153 0.001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7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6000" decel="9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32099E-6 L 0.17153 0.001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7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6000" decel="9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2099E-6 L -0.17465 -0.0030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6000" decel="9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-0.17465 -0.0030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9" grpId="0" animBg="1"/>
      <p:bldP spid="9" grpId="1" animBg="1"/>
      <p:bldP spid="9" grpId="2" animBg="1"/>
      <p:bldP spid="16" grpId="0" animBg="1"/>
      <p:bldP spid="16" grpId="1" animBg="1"/>
      <p:bldP spid="16" grpId="2" animBg="1"/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correcta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583689" y="4679949"/>
            <a:ext cx="11127316" cy="1100137"/>
          </a:xfrm>
          <a:custGeom>
            <a:avLst/>
            <a:gdLst>
              <a:gd name="connsiteX0" fmla="*/ 0 w 7023100"/>
              <a:gd name="connsiteY0" fmla="*/ 0 h 977900"/>
              <a:gd name="connsiteX1" fmla="*/ 7023100 w 7023100"/>
              <a:gd name="connsiteY1" fmla="*/ 0 h 977900"/>
              <a:gd name="connsiteX2" fmla="*/ 7023100 w 7023100"/>
              <a:gd name="connsiteY2" fmla="*/ 977900 h 977900"/>
              <a:gd name="connsiteX3" fmla="*/ 0 w 7023100"/>
              <a:gd name="connsiteY3" fmla="*/ 977900 h 977900"/>
              <a:gd name="connsiteX4" fmla="*/ 0 w 7023100"/>
              <a:gd name="connsiteY4" fmla="*/ 0 h 977900"/>
              <a:gd name="connsiteX0" fmla="*/ 0 w 7023100"/>
              <a:gd name="connsiteY0" fmla="*/ 0 h 1100137"/>
              <a:gd name="connsiteX1" fmla="*/ 7023100 w 7023100"/>
              <a:gd name="connsiteY1" fmla="*/ 0 h 1100137"/>
              <a:gd name="connsiteX2" fmla="*/ 7023100 w 7023100"/>
              <a:gd name="connsiteY2" fmla="*/ 977900 h 1100137"/>
              <a:gd name="connsiteX3" fmla="*/ 0 w 7023100"/>
              <a:gd name="connsiteY3" fmla="*/ 977900 h 1100137"/>
              <a:gd name="connsiteX4" fmla="*/ 0 w 7023100"/>
              <a:gd name="connsiteY4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3100" h="1100137">
                <a:moveTo>
                  <a:pt x="0" y="0"/>
                </a:moveTo>
                <a:lnTo>
                  <a:pt x="7023100" y="0"/>
                </a:lnTo>
                <a:lnTo>
                  <a:pt x="7023100" y="977900"/>
                </a:lnTo>
                <a:cubicBezTo>
                  <a:pt x="5852583" y="1140883"/>
                  <a:pt x="1170517" y="1140883"/>
                  <a:pt x="0" y="977900"/>
                </a:cubicBezTo>
                <a:lnTo>
                  <a:pt x="0" y="0"/>
                </a:ln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Application</a:t>
            </a:r>
            <a:endParaRPr lang="es-E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83688" y="3217265"/>
            <a:ext cx="1373147" cy="894639"/>
            <a:chOff x="2635795" y="3734511"/>
            <a:chExt cx="1373147" cy="894639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635795" y="3734511"/>
              <a:ext cx="1373147" cy="894639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144000" rtlCol="0" anchor="b" anchorCtr="0"/>
            <a:lstStyle/>
            <a:p>
              <a:pPr algn="ctr"/>
              <a:r>
                <a:rPr lang="es-ES" dirty="0" err="1" smtClean="0"/>
                <a:t>Spark</a:t>
              </a:r>
              <a:endParaRPr lang="es-ES" dirty="0" smtClean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666" y="3829051"/>
              <a:ext cx="348456" cy="34845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239053" y="4207154"/>
            <a:ext cx="415924" cy="387350"/>
            <a:chOff x="3291161" y="4197350"/>
            <a:chExt cx="415924" cy="38735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322369" y="4197350"/>
              <a:ext cx="0" cy="387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91161" y="4267914"/>
              <a:ext cx="415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API</a:t>
              </a:r>
              <a:endParaRPr lang="es-E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07408" y="3219010"/>
            <a:ext cx="1373147" cy="1377239"/>
            <a:chOff x="4459516" y="3209206"/>
            <a:chExt cx="1373147" cy="1377239"/>
          </a:xfrm>
        </p:grpSpPr>
        <p:sp>
          <p:nvSpPr>
            <p:cNvPr id="12" name="Round Same Side Corner Rectangle 11"/>
            <p:cNvSpPr/>
            <p:nvPr/>
          </p:nvSpPr>
          <p:spPr>
            <a:xfrm>
              <a:off x="4459516" y="3209206"/>
              <a:ext cx="1373147" cy="894639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144000" rtlCol="0" anchor="b" anchorCtr="0"/>
            <a:lstStyle/>
            <a:p>
              <a:pPr algn="ctr"/>
              <a:r>
                <a:rPr lang="es-ES" dirty="0" smtClean="0"/>
                <a:t>NLP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146089" y="4199095"/>
              <a:ext cx="0" cy="387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14881" y="4269659"/>
              <a:ext cx="415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API</a:t>
              </a:r>
              <a:endParaRPr lang="es-E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574" y="3302001"/>
              <a:ext cx="367359" cy="36735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956" y="3314338"/>
              <a:ext cx="342683" cy="342683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4231128" y="3217265"/>
            <a:ext cx="1373147" cy="1377239"/>
            <a:chOff x="4595406" y="3185515"/>
            <a:chExt cx="1373147" cy="1377239"/>
          </a:xfrm>
        </p:grpSpPr>
        <p:sp>
          <p:nvSpPr>
            <p:cNvPr id="30" name="Round Same Side Corner Rectangle 29"/>
            <p:cNvSpPr/>
            <p:nvPr/>
          </p:nvSpPr>
          <p:spPr>
            <a:xfrm>
              <a:off x="4595406" y="3185515"/>
              <a:ext cx="1373147" cy="894639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144000" rtlCol="0" anchor="b" anchorCtr="0"/>
            <a:lstStyle/>
            <a:p>
              <a:pPr algn="ctr"/>
              <a:r>
                <a:rPr lang="es-ES" dirty="0" smtClean="0"/>
                <a:t>AD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281979" y="4175404"/>
              <a:ext cx="0" cy="387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265568" y="4245968"/>
              <a:ext cx="5294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LDAP</a:t>
              </a:r>
              <a:endParaRPr lang="es-ES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9497" y="3240611"/>
              <a:ext cx="904964" cy="427344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6054848" y="3217265"/>
            <a:ext cx="1373147" cy="1377239"/>
            <a:chOff x="6419126" y="3185515"/>
            <a:chExt cx="1373147" cy="137723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6419126" y="3185515"/>
              <a:ext cx="1373147" cy="894639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144000" rtlCol="0" anchor="b" anchorCtr="0"/>
            <a:lstStyle/>
            <a:p>
              <a:pPr algn="ctr"/>
              <a:r>
                <a:rPr lang="es-ES" dirty="0" smtClean="0"/>
                <a:t>Exchange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105699" y="4175404"/>
              <a:ext cx="0" cy="387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74491" y="4245968"/>
              <a:ext cx="415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¿?</a:t>
              </a:r>
              <a:endParaRPr lang="es-ES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295" y="3267019"/>
              <a:ext cx="1150807" cy="393428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9394784" y="3328550"/>
            <a:ext cx="5779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3200" b="1" dirty="0" smtClean="0"/>
              <a:t>…</a:t>
            </a:r>
            <a:endParaRPr lang="es-ES" sz="36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337858" y="3217265"/>
            <a:ext cx="1373147" cy="1377239"/>
            <a:chOff x="10337858" y="3217265"/>
            <a:chExt cx="1373147" cy="1377239"/>
          </a:xfrm>
        </p:grpSpPr>
        <p:sp>
          <p:nvSpPr>
            <p:cNvPr id="47" name="Round Same Side Corner Rectangle 46"/>
            <p:cNvSpPr/>
            <p:nvPr/>
          </p:nvSpPr>
          <p:spPr>
            <a:xfrm>
              <a:off x="10337858" y="3217265"/>
              <a:ext cx="1373147" cy="894639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144000" rtlCol="0" anchor="b" anchorCtr="0"/>
            <a:lstStyle/>
            <a:p>
              <a:pPr algn="ctr"/>
              <a:r>
                <a:rPr lang="es-ES" sz="1600" dirty="0" err="1" smtClean="0"/>
                <a:t>Smartsheet</a:t>
              </a:r>
              <a:endParaRPr lang="es-ES" dirty="0" smtClean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024431" y="4207154"/>
              <a:ext cx="0" cy="387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993223" y="4277718"/>
              <a:ext cx="415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API</a:t>
              </a:r>
              <a:endParaRPr lang="es-E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069" y="3368355"/>
              <a:ext cx="1132724" cy="254256"/>
            </a:xfrm>
            <a:prstGeom prst="rect">
              <a:avLst/>
            </a:prstGeom>
          </p:spPr>
        </p:pic>
      </p:grpSp>
      <p:sp>
        <p:nvSpPr>
          <p:cNvPr id="54" name="Round Same Side Corner Rectangle 53"/>
          <p:cNvSpPr/>
          <p:nvPr/>
        </p:nvSpPr>
        <p:spPr>
          <a:xfrm>
            <a:off x="7878568" y="3217265"/>
            <a:ext cx="1373147" cy="894639"/>
          </a:xfrm>
          <a:prstGeom prst="round2Same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44000" rtlCol="0" anchor="b" anchorCtr="0"/>
          <a:lstStyle/>
          <a:p>
            <a:pPr algn="ctr"/>
            <a:r>
              <a:rPr lang="es-ES" sz="1600" dirty="0" smtClean="0"/>
              <a:t>DB</a:t>
            </a:r>
            <a:endParaRPr lang="es-ES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65141" y="4207154"/>
            <a:ext cx="0" cy="38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33933" y="4277718"/>
            <a:ext cx="415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¿?</a:t>
            </a:r>
            <a:endParaRPr lang="es-E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08" y="3332143"/>
            <a:ext cx="367562" cy="3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260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S" dirty="0"/>
          </a:p>
        </p:txBody>
      </p:sp>
      <p:grpSp>
        <p:nvGrpSpPr>
          <p:cNvPr id="7" name="Group 6"/>
          <p:cNvGrpSpPr/>
          <p:nvPr/>
        </p:nvGrpSpPr>
        <p:grpSpPr>
          <a:xfrm>
            <a:off x="4527550" y="1771650"/>
            <a:ext cx="13323905" cy="3957637"/>
            <a:chOff x="583688" y="3003418"/>
            <a:chExt cx="11127317" cy="2776668"/>
          </a:xfrm>
        </p:grpSpPr>
        <p:sp>
          <p:nvSpPr>
            <p:cNvPr id="3" name="Rectangle 2"/>
            <p:cNvSpPr/>
            <p:nvPr/>
          </p:nvSpPr>
          <p:spPr>
            <a:xfrm>
              <a:off x="583689" y="4679949"/>
              <a:ext cx="11127316" cy="1100137"/>
            </a:xfrm>
            <a:custGeom>
              <a:avLst/>
              <a:gdLst>
                <a:gd name="connsiteX0" fmla="*/ 0 w 7023100"/>
                <a:gd name="connsiteY0" fmla="*/ 0 h 977900"/>
                <a:gd name="connsiteX1" fmla="*/ 7023100 w 7023100"/>
                <a:gd name="connsiteY1" fmla="*/ 0 h 977900"/>
                <a:gd name="connsiteX2" fmla="*/ 7023100 w 7023100"/>
                <a:gd name="connsiteY2" fmla="*/ 977900 h 977900"/>
                <a:gd name="connsiteX3" fmla="*/ 0 w 7023100"/>
                <a:gd name="connsiteY3" fmla="*/ 977900 h 977900"/>
                <a:gd name="connsiteX4" fmla="*/ 0 w 7023100"/>
                <a:gd name="connsiteY4" fmla="*/ 0 h 977900"/>
                <a:gd name="connsiteX0" fmla="*/ 0 w 7023100"/>
                <a:gd name="connsiteY0" fmla="*/ 0 h 1100137"/>
                <a:gd name="connsiteX1" fmla="*/ 7023100 w 7023100"/>
                <a:gd name="connsiteY1" fmla="*/ 0 h 1100137"/>
                <a:gd name="connsiteX2" fmla="*/ 7023100 w 7023100"/>
                <a:gd name="connsiteY2" fmla="*/ 977900 h 1100137"/>
                <a:gd name="connsiteX3" fmla="*/ 0 w 7023100"/>
                <a:gd name="connsiteY3" fmla="*/ 977900 h 1100137"/>
                <a:gd name="connsiteX4" fmla="*/ 0 w 7023100"/>
                <a:gd name="connsiteY4" fmla="*/ 0 h 110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3100" h="1100137">
                  <a:moveTo>
                    <a:pt x="0" y="0"/>
                  </a:moveTo>
                  <a:lnTo>
                    <a:pt x="7023100" y="0"/>
                  </a:lnTo>
                  <a:lnTo>
                    <a:pt x="7023100" y="977900"/>
                  </a:lnTo>
                  <a:cubicBezTo>
                    <a:pt x="5852583" y="1140883"/>
                    <a:pt x="1170517" y="1140883"/>
                    <a:pt x="0" y="977900"/>
                  </a:cubicBezTo>
                  <a:lnTo>
                    <a:pt x="0" y="0"/>
                  </a:ln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 smtClean="0"/>
                <a:t>Application</a:t>
              </a:r>
              <a:r>
                <a:rPr lang="es-ES" sz="2800" dirty="0" smtClean="0"/>
                <a:t> </a:t>
              </a:r>
              <a:endParaRPr lang="es-ES" dirty="0" smtClean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3688" y="3003418"/>
              <a:ext cx="1373147" cy="1108486"/>
              <a:chOff x="2635795" y="3520664"/>
              <a:chExt cx="1373147" cy="1108486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635795" y="3520664"/>
                <a:ext cx="1373147" cy="1108486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endParaRPr lang="es-ES" dirty="0" smtClean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3781" y="3574794"/>
                <a:ext cx="348456" cy="310806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1239054" y="4207154"/>
              <a:ext cx="360543" cy="387350"/>
              <a:chOff x="3291162" y="4197350"/>
              <a:chExt cx="360543" cy="3873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322369" y="4197350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91162" y="4267915"/>
                <a:ext cx="360543" cy="17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API</a:t>
                </a:r>
                <a:endParaRPr lang="es-E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407408" y="3003418"/>
              <a:ext cx="1373147" cy="1592831"/>
              <a:chOff x="4459516" y="2993614"/>
              <a:chExt cx="1373147" cy="1592831"/>
            </a:xfrm>
          </p:grpSpPr>
          <p:sp>
            <p:nvSpPr>
              <p:cNvPr id="12" name="Round Same Side Corner Rectangle 11"/>
              <p:cNvSpPr/>
              <p:nvPr/>
            </p:nvSpPr>
            <p:spPr>
              <a:xfrm>
                <a:off x="4459516" y="2993614"/>
                <a:ext cx="1373147" cy="1110231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endParaRPr lang="es-ES" dirty="0" smtClean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5146089" y="4199095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114881" y="4269659"/>
                <a:ext cx="4159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API</a:t>
                </a:r>
                <a:endParaRPr lang="es-ES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535" y="3047744"/>
                <a:ext cx="367359" cy="31080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5985" y="3047744"/>
                <a:ext cx="342683" cy="298469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231128" y="3003419"/>
              <a:ext cx="1373147" cy="1591085"/>
              <a:chOff x="4595406" y="2971669"/>
              <a:chExt cx="1373147" cy="1591085"/>
            </a:xfrm>
          </p:grpSpPr>
          <p:sp>
            <p:nvSpPr>
              <p:cNvPr id="30" name="Round Same Side Corner Rectangle 29"/>
              <p:cNvSpPr/>
              <p:nvPr/>
            </p:nvSpPr>
            <p:spPr>
              <a:xfrm>
                <a:off x="4595406" y="2971669"/>
                <a:ext cx="1373147" cy="1108486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endParaRPr lang="es-ES" dirty="0" smtClean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5281979" y="4175404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265568" y="4245968"/>
                <a:ext cx="529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LDAP</a:t>
                </a:r>
                <a:endParaRPr lang="es-ES" dirty="0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5424" y="3022012"/>
                <a:ext cx="904964" cy="350250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6054848" y="3217265"/>
              <a:ext cx="1373147" cy="1377239"/>
              <a:chOff x="6419126" y="3185515"/>
              <a:chExt cx="1373147" cy="1377239"/>
            </a:xfrm>
          </p:grpSpPr>
          <p:sp>
            <p:nvSpPr>
              <p:cNvPr id="37" name="Round Same Side Corner Rectangle 36"/>
              <p:cNvSpPr/>
              <p:nvPr/>
            </p:nvSpPr>
            <p:spPr>
              <a:xfrm>
                <a:off x="6419126" y="3185515"/>
                <a:ext cx="1373147" cy="894639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r>
                  <a:rPr lang="es-ES" dirty="0" smtClean="0"/>
                  <a:t>Exchange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7105699" y="4175404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7074491" y="4245968"/>
                <a:ext cx="4159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¿?</a:t>
                </a:r>
                <a:endParaRPr lang="es-ES" dirty="0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295" y="3267019"/>
                <a:ext cx="1150807" cy="323842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394784" y="3328550"/>
              <a:ext cx="57790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sz="3200" b="1" dirty="0" smtClean="0"/>
                <a:t>…</a:t>
              </a:r>
              <a:endParaRPr lang="es-ES" sz="36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0337858" y="3217265"/>
              <a:ext cx="1373147" cy="1377239"/>
              <a:chOff x="10337858" y="3217265"/>
              <a:chExt cx="1373147" cy="1377239"/>
            </a:xfrm>
          </p:grpSpPr>
          <p:sp>
            <p:nvSpPr>
              <p:cNvPr id="47" name="Round Same Side Corner Rectangle 46"/>
              <p:cNvSpPr/>
              <p:nvPr/>
            </p:nvSpPr>
            <p:spPr>
              <a:xfrm>
                <a:off x="10337858" y="3217265"/>
                <a:ext cx="1373147" cy="894639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r>
                  <a:rPr lang="es-ES" sz="1600" dirty="0" err="1" smtClean="0"/>
                  <a:t>Smartsheet</a:t>
                </a:r>
                <a:endParaRPr lang="es-ES" dirty="0" smtClean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024431" y="4207154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0993223" y="4277718"/>
                <a:ext cx="4159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API</a:t>
                </a:r>
                <a:endParaRPr lang="es-ES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58069" y="3368355"/>
                <a:ext cx="1132724" cy="254256"/>
              </a:xfrm>
              <a:prstGeom prst="rect">
                <a:avLst/>
              </a:prstGeom>
            </p:spPr>
          </p:pic>
        </p:grpSp>
        <p:sp>
          <p:nvSpPr>
            <p:cNvPr id="54" name="Round Same Side Corner Rectangle 53"/>
            <p:cNvSpPr/>
            <p:nvPr/>
          </p:nvSpPr>
          <p:spPr>
            <a:xfrm>
              <a:off x="7878568" y="3217265"/>
              <a:ext cx="1373147" cy="894639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144000" rtlCol="0" anchor="b" anchorCtr="0"/>
            <a:lstStyle/>
            <a:p>
              <a:pPr algn="ctr"/>
              <a:r>
                <a:rPr lang="es-ES" sz="1600" dirty="0" smtClean="0"/>
                <a:t>DB</a:t>
              </a:r>
              <a:endParaRPr lang="es-ES" dirty="0" smtClean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8565141" y="4207154"/>
              <a:ext cx="0" cy="387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533933" y="4277718"/>
              <a:ext cx="415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¿?</a:t>
              </a:r>
              <a:endParaRPr lang="es-ES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908" y="3332143"/>
              <a:ext cx="367562" cy="29046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965700" y="2252420"/>
            <a:ext cx="8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Spark</a:t>
            </a:r>
            <a:endParaRPr lang="es-E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494554" y="2338885"/>
            <a:ext cx="51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7226886" y="2291801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NLP</a:t>
            </a:r>
            <a:endParaRPr lang="es-ES" dirty="0"/>
          </a:p>
        </p:txBody>
      </p:sp>
      <p:sp>
        <p:nvSpPr>
          <p:cNvPr id="19" name="Rectangle 18"/>
          <p:cNvSpPr/>
          <p:nvPr/>
        </p:nvSpPr>
        <p:spPr>
          <a:xfrm>
            <a:off x="4527550" y="2768600"/>
            <a:ext cx="1644213" cy="5829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476750" y="2756490"/>
            <a:ext cx="1267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Bot</a:t>
            </a:r>
            <a:r>
              <a:rPr lang="es-ES" sz="1000" dirty="0" smtClean="0"/>
              <a:t> @sparkbot.io</a:t>
            </a:r>
            <a:endParaRPr lang="es-E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940080" y="3125154"/>
            <a:ext cx="819150" cy="265941"/>
            <a:chOff x="4940080" y="3125154"/>
            <a:chExt cx="819150" cy="265941"/>
          </a:xfrm>
        </p:grpSpPr>
        <p:sp>
          <p:nvSpPr>
            <p:cNvPr id="22" name="Rectangle 21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40080" y="4135716"/>
            <a:ext cx="819150" cy="265941"/>
            <a:chOff x="4940080" y="3125154"/>
            <a:chExt cx="819150" cy="265941"/>
          </a:xfrm>
        </p:grpSpPr>
        <p:sp>
          <p:nvSpPr>
            <p:cNvPr id="53" name="Rectangle 52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71847" y="3755213"/>
            <a:ext cx="79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latin typeface="Calibri Light" panose="020F0302020204030204" pitchFamily="34" charset="0"/>
              </a:rPr>
              <a:t>JSON </a:t>
            </a:r>
            <a:r>
              <a:rPr lang="es-ES" sz="800" dirty="0" err="1" smtClean="0">
                <a:latin typeface="Calibri Light" panose="020F0302020204030204" pitchFamily="34" charset="0"/>
              </a:rPr>
              <a:t>Message</a:t>
            </a:r>
            <a:endParaRPr lang="es-ES" sz="800" dirty="0">
              <a:latin typeface="Calibri Light" panose="020F03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1280" y="2779033"/>
            <a:ext cx="1644213" cy="5829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660480" y="2766923"/>
            <a:ext cx="1267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Agent</a:t>
            </a:r>
            <a:r>
              <a:rPr lang="es-ES" sz="1000" dirty="0" smtClean="0"/>
              <a:t> / </a:t>
            </a:r>
            <a:r>
              <a:rPr lang="es-ES" sz="1000" dirty="0" err="1" smtClean="0"/>
              <a:t>Workspace</a:t>
            </a:r>
            <a:endParaRPr lang="es-ES" sz="1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123810" y="3135587"/>
            <a:ext cx="819150" cy="265941"/>
            <a:chOff x="4940080" y="3125154"/>
            <a:chExt cx="819150" cy="265941"/>
          </a:xfrm>
        </p:grpSpPr>
        <p:sp>
          <p:nvSpPr>
            <p:cNvPr id="62" name="Rectangle 61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28814" y="4122006"/>
            <a:ext cx="819150" cy="265941"/>
            <a:chOff x="4940080" y="3125154"/>
            <a:chExt cx="819150" cy="265941"/>
          </a:xfrm>
        </p:grpSpPr>
        <p:sp>
          <p:nvSpPr>
            <p:cNvPr id="65" name="Rectangle 64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555577" y="3765646"/>
            <a:ext cx="79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latin typeface="Calibri Light" panose="020F0302020204030204" pitchFamily="34" charset="0"/>
              </a:rPr>
              <a:t>JSON </a:t>
            </a:r>
            <a:r>
              <a:rPr lang="es-ES" sz="800" dirty="0" err="1" smtClean="0">
                <a:latin typeface="Calibri Light" panose="020F0302020204030204" pitchFamily="34" charset="0"/>
              </a:rPr>
              <a:t>Message</a:t>
            </a:r>
            <a:endParaRPr lang="es-ES" sz="800" dirty="0">
              <a:latin typeface="Calibri Light" panose="020F03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895010" y="2792932"/>
            <a:ext cx="1644213" cy="5829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8844210" y="2780822"/>
            <a:ext cx="1267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Bot</a:t>
            </a:r>
            <a:r>
              <a:rPr lang="es-ES" sz="1000" dirty="0" smtClean="0"/>
              <a:t> @sparkbot.io</a:t>
            </a:r>
            <a:endParaRPr lang="es-ES" sz="1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9307540" y="3149486"/>
            <a:ext cx="819150" cy="265941"/>
            <a:chOff x="4940080" y="3125154"/>
            <a:chExt cx="819150" cy="265941"/>
          </a:xfrm>
        </p:grpSpPr>
        <p:sp>
          <p:nvSpPr>
            <p:cNvPr id="71" name="Rectangle 70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Listener</a:t>
              </a:r>
              <a:endParaRPr lang="es-ES" sz="11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317747" y="4129460"/>
            <a:ext cx="819150" cy="265941"/>
            <a:chOff x="4940080" y="3125154"/>
            <a:chExt cx="819150" cy="265941"/>
          </a:xfrm>
        </p:grpSpPr>
        <p:sp>
          <p:nvSpPr>
            <p:cNvPr id="74" name="Rectangle 73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Listener</a:t>
              </a:r>
              <a:endParaRPr lang="es-ES" sz="11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39307" y="3779545"/>
            <a:ext cx="79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latin typeface="Calibri Light" panose="020F0302020204030204" pitchFamily="34" charset="0"/>
              </a:rPr>
              <a:t>LDAP </a:t>
            </a:r>
            <a:r>
              <a:rPr lang="es-ES" sz="800" dirty="0" err="1" smtClean="0">
                <a:latin typeface="Calibri Light" panose="020F0302020204030204" pitchFamily="34" charset="0"/>
              </a:rPr>
              <a:t>Message</a:t>
            </a:r>
            <a:endParaRPr lang="es-ES" sz="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706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473200" y="4986338"/>
            <a:ext cx="7570788" cy="615950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33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478355" indent="-287859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8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575719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766214" indent="-22647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Font typeface="Arial" charset="0"/>
              <a:buChar char="•"/>
              <a:defRPr lang="en-US" sz="1467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 usuario quiere consultar quién es </a:t>
            </a:r>
            <a:r>
              <a:rPr lang="es-ES" i="1" dirty="0" err="1" smtClean="0"/>
              <a:t>Foo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101635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775703" y="2505758"/>
            <a:ext cx="189860" cy="128129"/>
            <a:chOff x="7952511" y="3047420"/>
            <a:chExt cx="419297" cy="280908"/>
          </a:xfrm>
          <a:solidFill>
            <a:schemeClr val="accent4"/>
          </a:solidFill>
        </p:grpSpPr>
        <p:sp>
          <p:nvSpPr>
            <p:cNvPr id="81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76747" y="3220136"/>
            <a:ext cx="189860" cy="128129"/>
            <a:chOff x="7952511" y="3047420"/>
            <a:chExt cx="419297" cy="280908"/>
          </a:xfrm>
          <a:solidFill>
            <a:schemeClr val="accent4"/>
          </a:solidFill>
        </p:grpSpPr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355315" y="3219700"/>
            <a:ext cx="189860" cy="128129"/>
            <a:chOff x="7952511" y="3047420"/>
            <a:chExt cx="419297" cy="280908"/>
          </a:xfrm>
          <a:solidFill>
            <a:schemeClr val="accent4"/>
          </a:solidFill>
        </p:grpSpPr>
        <p:sp>
          <p:nvSpPr>
            <p:cNvPr id="104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46041" y="3220272"/>
            <a:ext cx="189860" cy="128129"/>
            <a:chOff x="7952511" y="3047420"/>
            <a:chExt cx="419297" cy="280908"/>
          </a:xfrm>
          <a:solidFill>
            <a:schemeClr val="accent4"/>
          </a:solidFill>
        </p:grpSpPr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382906" y="4188746"/>
            <a:ext cx="189860" cy="128129"/>
            <a:chOff x="7952511" y="3047420"/>
            <a:chExt cx="419297" cy="280908"/>
          </a:xfrm>
          <a:solidFill>
            <a:schemeClr val="accent4"/>
          </a:solidFill>
        </p:grpSpPr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389349" y="4197737"/>
            <a:ext cx="189860" cy="128129"/>
            <a:chOff x="7952511" y="3047420"/>
            <a:chExt cx="419297" cy="280908"/>
          </a:xfrm>
          <a:solidFill>
            <a:schemeClr val="accent4"/>
          </a:solidFill>
        </p:grpSpPr>
        <p:sp>
          <p:nvSpPr>
            <p:cNvPr id="107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10376" y="4216314"/>
            <a:ext cx="189860" cy="128129"/>
            <a:chOff x="7952511" y="3047420"/>
            <a:chExt cx="419297" cy="280908"/>
          </a:xfrm>
          <a:solidFill>
            <a:schemeClr val="tx2"/>
          </a:solidFill>
        </p:grpSpPr>
        <p:sp>
          <p:nvSpPr>
            <p:cNvPr id="124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164540" y="4185172"/>
            <a:ext cx="189860" cy="128129"/>
            <a:chOff x="7952511" y="3047420"/>
            <a:chExt cx="419297" cy="280908"/>
          </a:xfrm>
          <a:solidFill>
            <a:schemeClr val="accent2"/>
          </a:solidFill>
        </p:grpSpPr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190260" y="3231233"/>
            <a:ext cx="189860" cy="128129"/>
            <a:chOff x="7952511" y="3047420"/>
            <a:chExt cx="419297" cy="280908"/>
          </a:xfrm>
          <a:solidFill>
            <a:schemeClr val="accent2"/>
          </a:solidFill>
        </p:grpSpPr>
        <p:sp>
          <p:nvSpPr>
            <p:cNvPr id="119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825207" y="2513552"/>
            <a:ext cx="189860" cy="128129"/>
            <a:chOff x="7952511" y="3047420"/>
            <a:chExt cx="419297" cy="280908"/>
          </a:xfrm>
          <a:solidFill>
            <a:schemeClr val="tx2"/>
          </a:solidFill>
        </p:grpSpPr>
        <p:sp>
          <p:nvSpPr>
            <p:cNvPr id="127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27550" y="1771650"/>
            <a:ext cx="13323905" cy="3957637"/>
            <a:chOff x="583688" y="3003418"/>
            <a:chExt cx="11127317" cy="2776668"/>
          </a:xfrm>
        </p:grpSpPr>
        <p:sp>
          <p:nvSpPr>
            <p:cNvPr id="3" name="Rectangle 2"/>
            <p:cNvSpPr/>
            <p:nvPr/>
          </p:nvSpPr>
          <p:spPr>
            <a:xfrm>
              <a:off x="583689" y="4679949"/>
              <a:ext cx="11127316" cy="1100137"/>
            </a:xfrm>
            <a:custGeom>
              <a:avLst/>
              <a:gdLst>
                <a:gd name="connsiteX0" fmla="*/ 0 w 7023100"/>
                <a:gd name="connsiteY0" fmla="*/ 0 h 977900"/>
                <a:gd name="connsiteX1" fmla="*/ 7023100 w 7023100"/>
                <a:gd name="connsiteY1" fmla="*/ 0 h 977900"/>
                <a:gd name="connsiteX2" fmla="*/ 7023100 w 7023100"/>
                <a:gd name="connsiteY2" fmla="*/ 977900 h 977900"/>
                <a:gd name="connsiteX3" fmla="*/ 0 w 7023100"/>
                <a:gd name="connsiteY3" fmla="*/ 977900 h 977900"/>
                <a:gd name="connsiteX4" fmla="*/ 0 w 7023100"/>
                <a:gd name="connsiteY4" fmla="*/ 0 h 977900"/>
                <a:gd name="connsiteX0" fmla="*/ 0 w 7023100"/>
                <a:gd name="connsiteY0" fmla="*/ 0 h 1100137"/>
                <a:gd name="connsiteX1" fmla="*/ 7023100 w 7023100"/>
                <a:gd name="connsiteY1" fmla="*/ 0 h 1100137"/>
                <a:gd name="connsiteX2" fmla="*/ 7023100 w 7023100"/>
                <a:gd name="connsiteY2" fmla="*/ 977900 h 1100137"/>
                <a:gd name="connsiteX3" fmla="*/ 0 w 7023100"/>
                <a:gd name="connsiteY3" fmla="*/ 977900 h 1100137"/>
                <a:gd name="connsiteX4" fmla="*/ 0 w 7023100"/>
                <a:gd name="connsiteY4" fmla="*/ 0 h 110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3100" h="1100137">
                  <a:moveTo>
                    <a:pt x="0" y="0"/>
                  </a:moveTo>
                  <a:lnTo>
                    <a:pt x="7023100" y="0"/>
                  </a:lnTo>
                  <a:lnTo>
                    <a:pt x="7023100" y="977900"/>
                  </a:lnTo>
                  <a:cubicBezTo>
                    <a:pt x="5852583" y="1140883"/>
                    <a:pt x="1170517" y="1140883"/>
                    <a:pt x="0" y="977900"/>
                  </a:cubicBezTo>
                  <a:lnTo>
                    <a:pt x="0" y="0"/>
                  </a:ln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800" dirty="0" err="1" smtClean="0"/>
                <a:t>Application</a:t>
              </a:r>
              <a:r>
                <a:rPr lang="es-ES" sz="2800" dirty="0" smtClean="0"/>
                <a:t> </a:t>
              </a:r>
              <a:endParaRPr lang="es-ES" dirty="0" smtClean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3688" y="3003418"/>
              <a:ext cx="1373147" cy="1108486"/>
              <a:chOff x="2635795" y="3520664"/>
              <a:chExt cx="1373147" cy="1108486"/>
            </a:xfrm>
          </p:grpSpPr>
          <p:sp>
            <p:nvSpPr>
              <p:cNvPr id="4" name="Round Same Side Corner Rectangle 3"/>
              <p:cNvSpPr/>
              <p:nvPr/>
            </p:nvSpPr>
            <p:spPr>
              <a:xfrm>
                <a:off x="2635795" y="3520664"/>
                <a:ext cx="1373147" cy="1108486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endParaRPr lang="es-ES" dirty="0" smtClean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3781" y="3574794"/>
                <a:ext cx="348456" cy="310806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1239054" y="4207154"/>
              <a:ext cx="360543" cy="387350"/>
              <a:chOff x="3291162" y="4197350"/>
              <a:chExt cx="360543" cy="3873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322369" y="4197350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91162" y="4267915"/>
                <a:ext cx="360543" cy="17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API</a:t>
                </a:r>
                <a:endParaRPr lang="es-E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407408" y="3003418"/>
              <a:ext cx="1373147" cy="1592831"/>
              <a:chOff x="4459516" y="2993614"/>
              <a:chExt cx="1373147" cy="1592831"/>
            </a:xfrm>
          </p:grpSpPr>
          <p:sp>
            <p:nvSpPr>
              <p:cNvPr id="12" name="Round Same Side Corner Rectangle 11"/>
              <p:cNvSpPr/>
              <p:nvPr/>
            </p:nvSpPr>
            <p:spPr>
              <a:xfrm>
                <a:off x="4459516" y="2993614"/>
                <a:ext cx="1373147" cy="1110231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endParaRPr lang="es-ES" dirty="0" smtClean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5146089" y="4199095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114881" y="4269659"/>
                <a:ext cx="4159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API</a:t>
                </a:r>
                <a:endParaRPr lang="es-ES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535" y="3047744"/>
                <a:ext cx="367359" cy="31080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5985" y="3047744"/>
                <a:ext cx="342683" cy="298469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231128" y="3003419"/>
              <a:ext cx="1373147" cy="1591085"/>
              <a:chOff x="4595406" y="2971669"/>
              <a:chExt cx="1373147" cy="1591085"/>
            </a:xfrm>
          </p:grpSpPr>
          <p:sp>
            <p:nvSpPr>
              <p:cNvPr id="30" name="Round Same Side Corner Rectangle 29"/>
              <p:cNvSpPr/>
              <p:nvPr/>
            </p:nvSpPr>
            <p:spPr>
              <a:xfrm>
                <a:off x="4595406" y="2971669"/>
                <a:ext cx="1373147" cy="1108486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endParaRPr lang="es-ES" dirty="0" smtClean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5281979" y="4175404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265568" y="4245968"/>
                <a:ext cx="5294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LDAP</a:t>
                </a:r>
                <a:endParaRPr lang="es-ES" dirty="0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5424" y="3022012"/>
                <a:ext cx="904964" cy="350250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6054848" y="3217265"/>
              <a:ext cx="1373147" cy="1377239"/>
              <a:chOff x="6419126" y="3185515"/>
              <a:chExt cx="1373147" cy="1377239"/>
            </a:xfrm>
          </p:grpSpPr>
          <p:sp>
            <p:nvSpPr>
              <p:cNvPr id="37" name="Round Same Side Corner Rectangle 36"/>
              <p:cNvSpPr/>
              <p:nvPr/>
            </p:nvSpPr>
            <p:spPr>
              <a:xfrm>
                <a:off x="6419126" y="3185515"/>
                <a:ext cx="1373147" cy="894639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r>
                  <a:rPr lang="es-ES" dirty="0" smtClean="0"/>
                  <a:t>Exchange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7105699" y="4175404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7074491" y="4245968"/>
                <a:ext cx="4159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¿?</a:t>
                </a:r>
                <a:endParaRPr lang="es-ES" dirty="0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295" y="3267019"/>
                <a:ext cx="1150807" cy="323842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394784" y="3328550"/>
              <a:ext cx="57790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sz="3200" b="1" dirty="0" smtClean="0"/>
                <a:t>…</a:t>
              </a:r>
              <a:endParaRPr lang="es-ES" sz="36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0337858" y="3217265"/>
              <a:ext cx="1373147" cy="1377239"/>
              <a:chOff x="10337858" y="3217265"/>
              <a:chExt cx="1373147" cy="1377239"/>
            </a:xfrm>
          </p:grpSpPr>
          <p:sp>
            <p:nvSpPr>
              <p:cNvPr id="47" name="Round Same Side Corner Rectangle 46"/>
              <p:cNvSpPr/>
              <p:nvPr/>
            </p:nvSpPr>
            <p:spPr>
              <a:xfrm>
                <a:off x="10337858" y="3217265"/>
                <a:ext cx="1373147" cy="894639"/>
              </a:xfrm>
              <a:prstGeom prst="round2Same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144000" rtlCol="0" anchor="b" anchorCtr="0"/>
              <a:lstStyle/>
              <a:p>
                <a:pPr algn="ctr"/>
                <a:r>
                  <a:rPr lang="es-ES" sz="1600" dirty="0" err="1" smtClean="0"/>
                  <a:t>Smartsheet</a:t>
                </a:r>
                <a:endParaRPr lang="es-ES" dirty="0" smtClean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024431" y="4207154"/>
                <a:ext cx="0" cy="3873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0993223" y="4277718"/>
                <a:ext cx="4159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API</a:t>
                </a:r>
                <a:endParaRPr lang="es-ES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58069" y="3368355"/>
                <a:ext cx="1132724" cy="254256"/>
              </a:xfrm>
              <a:prstGeom prst="rect">
                <a:avLst/>
              </a:prstGeom>
            </p:spPr>
          </p:pic>
        </p:grpSp>
        <p:sp>
          <p:nvSpPr>
            <p:cNvPr id="54" name="Round Same Side Corner Rectangle 53"/>
            <p:cNvSpPr/>
            <p:nvPr/>
          </p:nvSpPr>
          <p:spPr>
            <a:xfrm>
              <a:off x="7878568" y="3217265"/>
              <a:ext cx="1373147" cy="894639"/>
            </a:xfrm>
            <a:prstGeom prst="round2Same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144000" rtlCol="0" anchor="b" anchorCtr="0"/>
            <a:lstStyle/>
            <a:p>
              <a:pPr algn="ctr"/>
              <a:r>
                <a:rPr lang="es-ES" sz="1600" dirty="0" smtClean="0"/>
                <a:t>DB</a:t>
              </a:r>
              <a:endParaRPr lang="es-ES" dirty="0" smtClean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8565141" y="4207154"/>
              <a:ext cx="0" cy="3873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533933" y="4277718"/>
              <a:ext cx="415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¿?</a:t>
              </a:r>
              <a:endParaRPr lang="es-ES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908" y="3332143"/>
              <a:ext cx="367562" cy="290468"/>
            </a:xfrm>
            <a:prstGeom prst="rect">
              <a:avLst/>
            </a:prstGeom>
          </p:spPr>
        </p:pic>
      </p:grpSp>
      <p:sp>
        <p:nvSpPr>
          <p:cNvPr id="96" name="TextBox 95"/>
          <p:cNvSpPr txBox="1"/>
          <p:nvPr/>
        </p:nvSpPr>
        <p:spPr>
          <a:xfrm>
            <a:off x="5419201" y="4683654"/>
            <a:ext cx="284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Not</a:t>
            </a:r>
            <a:r>
              <a:rPr lang="es-ES" sz="1400" dirty="0" smtClean="0">
                <a:solidFill>
                  <a:schemeClr val="accent2"/>
                </a:solidFill>
              </a:rPr>
              <a:t> a </a:t>
            </a:r>
            <a:r>
              <a:rPr lang="es-ES" sz="1400" dirty="0" err="1" smtClean="0">
                <a:solidFill>
                  <a:schemeClr val="accent2"/>
                </a:solidFill>
              </a:rPr>
              <a:t>command</a:t>
            </a:r>
            <a:r>
              <a:rPr lang="es-ES" sz="1400" dirty="0" smtClean="0">
                <a:solidFill>
                  <a:schemeClr val="accent2"/>
                </a:solidFill>
              </a:rPr>
              <a:t>, </a:t>
            </a:r>
            <a:r>
              <a:rPr lang="es-ES" sz="1400" dirty="0" err="1" smtClean="0">
                <a:solidFill>
                  <a:schemeClr val="accent2"/>
                </a:solidFill>
              </a:rPr>
              <a:t>send</a:t>
            </a:r>
            <a:r>
              <a:rPr lang="es-ES" sz="1400" dirty="0" smtClean="0">
                <a:solidFill>
                  <a:schemeClr val="accent2"/>
                </a:solidFill>
              </a:rPr>
              <a:t> to NLP to figure </a:t>
            </a:r>
            <a:r>
              <a:rPr lang="es-ES" sz="1400" dirty="0" err="1" smtClean="0">
                <a:solidFill>
                  <a:schemeClr val="accent2"/>
                </a:solidFill>
              </a:rPr>
              <a:t>out</a:t>
            </a:r>
            <a:r>
              <a:rPr lang="es-ES" sz="1400" dirty="0" smtClean="0">
                <a:solidFill>
                  <a:schemeClr val="accent2"/>
                </a:solidFill>
              </a:rPr>
              <a:t> </a:t>
            </a:r>
            <a:r>
              <a:rPr lang="es-ES" sz="1400" dirty="0" err="1" smtClean="0">
                <a:solidFill>
                  <a:schemeClr val="accent2"/>
                </a:solidFill>
              </a:rPr>
              <a:t>question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61000" y="4737100"/>
            <a:ext cx="1955800" cy="71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5412738" y="4690796"/>
            <a:ext cx="284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Webhook</a:t>
            </a:r>
            <a:r>
              <a:rPr lang="es-ES" sz="1400" dirty="0" smtClean="0">
                <a:solidFill>
                  <a:schemeClr val="accent2"/>
                </a:solidFill>
              </a:rPr>
              <a:t> </a:t>
            </a:r>
            <a:r>
              <a:rPr lang="es-ES" sz="1400" dirty="0" err="1" smtClean="0">
                <a:solidFill>
                  <a:schemeClr val="accent2"/>
                </a:solidFill>
              </a:rPr>
              <a:t>received</a:t>
            </a:r>
            <a:endParaRPr lang="es-ES" sz="1400" dirty="0">
              <a:solidFill>
                <a:schemeClr val="accent2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176747" y="4152250"/>
            <a:ext cx="189860" cy="128129"/>
            <a:chOff x="7952511" y="3047420"/>
            <a:chExt cx="419297" cy="280908"/>
          </a:xfrm>
          <a:solidFill>
            <a:schemeClr val="accent4"/>
          </a:solidFill>
        </p:grpSpPr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2843042" y="1170750"/>
            <a:ext cx="1207625" cy="776584"/>
          </a:xfrm>
          <a:prstGeom prst="wedgeRoundRectCallout">
            <a:avLst>
              <a:gd name="adj1" fmla="val -38711"/>
              <a:gd name="adj2" fmla="val 7449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Hey</a:t>
            </a:r>
            <a:r>
              <a:rPr lang="es-ES" sz="1200" dirty="0" smtClean="0"/>
              <a:t>! Do </a:t>
            </a:r>
            <a:r>
              <a:rPr lang="es-ES" sz="1200" dirty="0" err="1" smtClean="0"/>
              <a:t>you</a:t>
            </a:r>
            <a:r>
              <a:rPr lang="es-ES" sz="1200" dirty="0" smtClean="0"/>
              <a:t> </a:t>
            </a:r>
            <a:r>
              <a:rPr lang="es-ES" sz="1200" dirty="0" err="1" smtClean="0"/>
              <a:t>know</a:t>
            </a:r>
            <a:r>
              <a:rPr lang="es-ES" sz="1200" dirty="0" smtClean="0"/>
              <a:t> </a:t>
            </a:r>
            <a:r>
              <a:rPr lang="es-ES" sz="1200" dirty="0" err="1" smtClean="0"/>
              <a:t>who</a:t>
            </a:r>
            <a:r>
              <a:rPr lang="es-ES" sz="1200" dirty="0" smtClean="0"/>
              <a:t> </a:t>
            </a:r>
            <a:r>
              <a:rPr lang="es-ES" sz="1200" dirty="0" err="1" smtClean="0"/>
              <a:t>is</a:t>
            </a:r>
            <a:r>
              <a:rPr lang="es-ES" sz="1200" dirty="0" smtClean="0"/>
              <a:t> </a:t>
            </a:r>
            <a:r>
              <a:rPr lang="es-ES" sz="1200" dirty="0" err="1" smtClean="0"/>
              <a:t>Foo</a:t>
            </a:r>
            <a:r>
              <a:rPr lang="es-ES" sz="1200" dirty="0" smtClean="0"/>
              <a:t>?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110376" y="3167770"/>
            <a:ext cx="189860" cy="128129"/>
            <a:chOff x="7952511" y="3047420"/>
            <a:chExt cx="419297" cy="280908"/>
          </a:xfrm>
          <a:solidFill>
            <a:schemeClr val="accent2"/>
          </a:solidFill>
        </p:grpSpPr>
        <p:sp>
          <p:nvSpPr>
            <p:cNvPr id="84" name="Freeform 93"/>
            <p:cNvSpPr>
              <a:spLocks/>
            </p:cNvSpPr>
            <p:nvPr/>
          </p:nvSpPr>
          <p:spPr bwMode="auto">
            <a:xfrm>
              <a:off x="8101227" y="3047420"/>
              <a:ext cx="270581" cy="280908"/>
            </a:xfrm>
            <a:custGeom>
              <a:avLst/>
              <a:gdLst>
                <a:gd name="T0" fmla="*/ 483 w 517"/>
                <a:gd name="T1" fmla="*/ 0 h 534"/>
                <a:gd name="T2" fmla="*/ 0 w 517"/>
                <a:gd name="T3" fmla="*/ 0 h 534"/>
                <a:gd name="T4" fmla="*/ 0 w 517"/>
                <a:gd name="T5" fmla="*/ 534 h 534"/>
                <a:gd name="T6" fmla="*/ 483 w 517"/>
                <a:gd name="T7" fmla="*/ 534 h 534"/>
                <a:gd name="T8" fmla="*/ 517 w 517"/>
                <a:gd name="T9" fmla="*/ 500 h 534"/>
                <a:gd name="T10" fmla="*/ 517 w 517"/>
                <a:gd name="T11" fmla="*/ 34 h 534"/>
                <a:gd name="T12" fmla="*/ 483 w 517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534">
                  <a:moveTo>
                    <a:pt x="483" y="0"/>
                  </a:moveTo>
                  <a:lnTo>
                    <a:pt x="0" y="0"/>
                  </a:lnTo>
                  <a:lnTo>
                    <a:pt x="0" y="534"/>
                  </a:lnTo>
                  <a:lnTo>
                    <a:pt x="483" y="534"/>
                  </a:lnTo>
                  <a:cubicBezTo>
                    <a:pt x="502" y="534"/>
                    <a:pt x="517" y="519"/>
                    <a:pt x="517" y="500"/>
                  </a:cubicBezTo>
                  <a:lnTo>
                    <a:pt x="517" y="34"/>
                  </a:lnTo>
                  <a:cubicBezTo>
                    <a:pt x="517" y="15"/>
                    <a:pt x="502" y="0"/>
                    <a:pt x="48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4"/>
            <p:cNvSpPr>
              <a:spLocks/>
            </p:cNvSpPr>
            <p:nvPr/>
          </p:nvSpPr>
          <p:spPr bwMode="auto">
            <a:xfrm>
              <a:off x="7952511" y="3047420"/>
              <a:ext cx="113603" cy="280908"/>
            </a:xfrm>
            <a:custGeom>
              <a:avLst/>
              <a:gdLst>
                <a:gd name="T0" fmla="*/ 33 w 216"/>
                <a:gd name="T1" fmla="*/ 0 h 534"/>
                <a:gd name="T2" fmla="*/ 0 w 216"/>
                <a:gd name="T3" fmla="*/ 34 h 534"/>
                <a:gd name="T4" fmla="*/ 0 w 216"/>
                <a:gd name="T5" fmla="*/ 500 h 534"/>
                <a:gd name="T6" fmla="*/ 33 w 216"/>
                <a:gd name="T7" fmla="*/ 534 h 534"/>
                <a:gd name="T8" fmla="*/ 216 w 216"/>
                <a:gd name="T9" fmla="*/ 534 h 534"/>
                <a:gd name="T10" fmla="*/ 216 w 216"/>
                <a:gd name="T11" fmla="*/ 0 h 534"/>
                <a:gd name="T12" fmla="*/ 33 w 216"/>
                <a:gd name="T1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534">
                  <a:moveTo>
                    <a:pt x="33" y="0"/>
                  </a:moveTo>
                  <a:cubicBezTo>
                    <a:pt x="15" y="0"/>
                    <a:pt x="0" y="15"/>
                    <a:pt x="0" y="34"/>
                  </a:cubicBezTo>
                  <a:lnTo>
                    <a:pt x="0" y="500"/>
                  </a:lnTo>
                  <a:cubicBezTo>
                    <a:pt x="0" y="519"/>
                    <a:pt x="15" y="534"/>
                    <a:pt x="33" y="534"/>
                  </a:cubicBezTo>
                  <a:lnTo>
                    <a:pt x="216" y="534"/>
                  </a:lnTo>
                  <a:lnTo>
                    <a:pt x="216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4965700" y="2252420"/>
            <a:ext cx="8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Spark</a:t>
            </a:r>
            <a:endParaRPr lang="es-E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494554" y="2338885"/>
            <a:ext cx="51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7226886" y="2291801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NLP</a:t>
            </a:r>
            <a:endParaRPr lang="es-ES" dirty="0"/>
          </a:p>
        </p:txBody>
      </p:sp>
      <p:sp>
        <p:nvSpPr>
          <p:cNvPr id="19" name="Rectangle 18"/>
          <p:cNvSpPr/>
          <p:nvPr/>
        </p:nvSpPr>
        <p:spPr>
          <a:xfrm>
            <a:off x="4527550" y="2768600"/>
            <a:ext cx="1644213" cy="5829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476750" y="2756490"/>
            <a:ext cx="1267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Bot</a:t>
            </a:r>
            <a:r>
              <a:rPr lang="es-ES" sz="1000" dirty="0" smtClean="0"/>
              <a:t> @sparkbot.io</a:t>
            </a:r>
            <a:endParaRPr lang="es-E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940080" y="3125154"/>
            <a:ext cx="819150" cy="265941"/>
            <a:chOff x="4940080" y="3125154"/>
            <a:chExt cx="819150" cy="265941"/>
          </a:xfrm>
        </p:grpSpPr>
        <p:sp>
          <p:nvSpPr>
            <p:cNvPr id="22" name="Rectangle 21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40080" y="4135716"/>
            <a:ext cx="819150" cy="265941"/>
            <a:chOff x="4940080" y="3125154"/>
            <a:chExt cx="819150" cy="265941"/>
          </a:xfrm>
        </p:grpSpPr>
        <p:sp>
          <p:nvSpPr>
            <p:cNvPr id="53" name="Rectangle 52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71847" y="3755213"/>
            <a:ext cx="79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latin typeface="Calibri Light" panose="020F0302020204030204" pitchFamily="34" charset="0"/>
              </a:rPr>
              <a:t>JSON </a:t>
            </a:r>
            <a:r>
              <a:rPr lang="es-ES" sz="800" dirty="0" err="1" smtClean="0">
                <a:latin typeface="Calibri Light" panose="020F0302020204030204" pitchFamily="34" charset="0"/>
              </a:rPr>
              <a:t>Message</a:t>
            </a:r>
            <a:endParaRPr lang="es-ES" sz="800" dirty="0">
              <a:latin typeface="Calibri Light" panose="020F03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1280" y="2779033"/>
            <a:ext cx="1644213" cy="5829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660480" y="2766923"/>
            <a:ext cx="1267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Agent</a:t>
            </a:r>
            <a:r>
              <a:rPr lang="es-ES" sz="1000" dirty="0" smtClean="0"/>
              <a:t> / </a:t>
            </a:r>
            <a:r>
              <a:rPr lang="es-ES" sz="1000" dirty="0" err="1" smtClean="0"/>
              <a:t>Workspace</a:t>
            </a:r>
            <a:endParaRPr lang="es-ES" sz="1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123810" y="3135587"/>
            <a:ext cx="819150" cy="265941"/>
            <a:chOff x="4940080" y="3125154"/>
            <a:chExt cx="819150" cy="265941"/>
          </a:xfrm>
        </p:grpSpPr>
        <p:sp>
          <p:nvSpPr>
            <p:cNvPr id="62" name="Rectangle 61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28814" y="4122006"/>
            <a:ext cx="819150" cy="265941"/>
            <a:chOff x="4940080" y="3125154"/>
            <a:chExt cx="819150" cy="265941"/>
          </a:xfrm>
        </p:grpSpPr>
        <p:sp>
          <p:nvSpPr>
            <p:cNvPr id="65" name="Rectangle 64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Webhook</a:t>
              </a:r>
              <a:endParaRPr lang="es-ES" sz="11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555577" y="3765646"/>
            <a:ext cx="79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latin typeface="Calibri Light" panose="020F0302020204030204" pitchFamily="34" charset="0"/>
              </a:rPr>
              <a:t>JSON </a:t>
            </a:r>
            <a:r>
              <a:rPr lang="es-ES" sz="800" dirty="0" err="1" smtClean="0">
                <a:latin typeface="Calibri Light" panose="020F0302020204030204" pitchFamily="34" charset="0"/>
              </a:rPr>
              <a:t>Message</a:t>
            </a:r>
            <a:endParaRPr lang="es-ES" sz="800" dirty="0">
              <a:latin typeface="Calibri Light" panose="020F03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895010" y="2792932"/>
            <a:ext cx="1644213" cy="5829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8844210" y="2780822"/>
            <a:ext cx="1267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Bot</a:t>
            </a:r>
            <a:r>
              <a:rPr lang="es-ES" sz="1000" dirty="0" smtClean="0"/>
              <a:t> @sparkbot.io</a:t>
            </a:r>
            <a:endParaRPr lang="es-ES" sz="1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9307540" y="3149486"/>
            <a:ext cx="819150" cy="265941"/>
            <a:chOff x="4940080" y="3125154"/>
            <a:chExt cx="819150" cy="265941"/>
          </a:xfrm>
        </p:grpSpPr>
        <p:sp>
          <p:nvSpPr>
            <p:cNvPr id="71" name="Rectangle 70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Listener</a:t>
              </a:r>
              <a:endParaRPr lang="es-ES" sz="11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317747" y="4129460"/>
            <a:ext cx="819150" cy="265941"/>
            <a:chOff x="4940080" y="3125154"/>
            <a:chExt cx="819150" cy="265941"/>
          </a:xfrm>
        </p:grpSpPr>
        <p:sp>
          <p:nvSpPr>
            <p:cNvPr id="74" name="Rectangle 73"/>
            <p:cNvSpPr/>
            <p:nvPr/>
          </p:nvSpPr>
          <p:spPr>
            <a:xfrm>
              <a:off x="4940080" y="3126348"/>
              <a:ext cx="819150" cy="264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55306" y="3125154"/>
              <a:ext cx="78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Listener</a:t>
              </a:r>
              <a:endParaRPr lang="es-ES" sz="11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39307" y="3779545"/>
            <a:ext cx="799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latin typeface="Calibri Light" panose="020F0302020204030204" pitchFamily="34" charset="0"/>
              </a:rPr>
              <a:t>LDAP </a:t>
            </a:r>
            <a:r>
              <a:rPr lang="es-ES" sz="800" dirty="0" err="1" smtClean="0">
                <a:latin typeface="Calibri Light" panose="020F0302020204030204" pitchFamily="34" charset="0"/>
              </a:rPr>
              <a:t>Message</a:t>
            </a:r>
            <a:endParaRPr lang="es-ES" sz="800" dirty="0">
              <a:latin typeface="Calibri Light" panose="020F0302020204030204" pitchFamily="34" charset="0"/>
            </a:endParaRPr>
          </a:p>
        </p:txBody>
      </p:sp>
      <p:sp>
        <p:nvSpPr>
          <p:cNvPr id="95" name="Freeform 39"/>
          <p:cNvSpPr>
            <a:spLocks/>
          </p:cNvSpPr>
          <p:nvPr/>
        </p:nvSpPr>
        <p:spPr bwMode="auto">
          <a:xfrm>
            <a:off x="2649625" y="2252420"/>
            <a:ext cx="386831" cy="386831"/>
          </a:xfrm>
          <a:custGeom>
            <a:avLst/>
            <a:gdLst>
              <a:gd name="T0" fmla="*/ 710 w 733"/>
              <a:gd name="T1" fmla="*/ 596 h 734"/>
              <a:gd name="T2" fmla="*/ 698 w 733"/>
              <a:gd name="T3" fmla="*/ 578 h 734"/>
              <a:gd name="T4" fmla="*/ 486 w 733"/>
              <a:gd name="T5" fmla="*/ 455 h 734"/>
              <a:gd name="T6" fmla="*/ 471 w 733"/>
              <a:gd name="T7" fmla="*/ 437 h 734"/>
              <a:gd name="T8" fmla="*/ 446 w 733"/>
              <a:gd name="T9" fmla="*/ 382 h 734"/>
              <a:gd name="T10" fmla="*/ 504 w 733"/>
              <a:gd name="T11" fmla="*/ 230 h 734"/>
              <a:gd name="T12" fmla="*/ 504 w 733"/>
              <a:gd name="T13" fmla="*/ 138 h 734"/>
              <a:gd name="T14" fmla="*/ 366 w 733"/>
              <a:gd name="T15" fmla="*/ 0 h 734"/>
              <a:gd name="T16" fmla="*/ 229 w 733"/>
              <a:gd name="T17" fmla="*/ 138 h 734"/>
              <a:gd name="T18" fmla="*/ 229 w 733"/>
              <a:gd name="T19" fmla="*/ 230 h 734"/>
              <a:gd name="T20" fmla="*/ 286 w 733"/>
              <a:gd name="T21" fmla="*/ 382 h 734"/>
              <a:gd name="T22" fmla="*/ 261 w 733"/>
              <a:gd name="T23" fmla="*/ 437 h 734"/>
              <a:gd name="T24" fmla="*/ 246 w 733"/>
              <a:gd name="T25" fmla="*/ 455 h 734"/>
              <a:gd name="T26" fmla="*/ 35 w 733"/>
              <a:gd name="T27" fmla="*/ 578 h 734"/>
              <a:gd name="T28" fmla="*/ 22 w 733"/>
              <a:gd name="T29" fmla="*/ 596 h 734"/>
              <a:gd name="T30" fmla="*/ 0 w 733"/>
              <a:gd name="T31" fmla="*/ 734 h 734"/>
              <a:gd name="T32" fmla="*/ 733 w 733"/>
              <a:gd name="T33" fmla="*/ 734 h 734"/>
              <a:gd name="T34" fmla="*/ 710 w 733"/>
              <a:gd name="T35" fmla="*/ 59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3" h="734">
                <a:moveTo>
                  <a:pt x="710" y="596"/>
                </a:moveTo>
                <a:cubicBezTo>
                  <a:pt x="709" y="589"/>
                  <a:pt x="704" y="581"/>
                  <a:pt x="698" y="578"/>
                </a:cubicBezTo>
                <a:lnTo>
                  <a:pt x="486" y="455"/>
                </a:lnTo>
                <a:cubicBezTo>
                  <a:pt x="480" y="452"/>
                  <a:pt x="474" y="444"/>
                  <a:pt x="471" y="437"/>
                </a:cubicBezTo>
                <a:lnTo>
                  <a:pt x="446" y="382"/>
                </a:lnTo>
                <a:cubicBezTo>
                  <a:pt x="481" y="357"/>
                  <a:pt x="504" y="276"/>
                  <a:pt x="504" y="230"/>
                </a:cubicBezTo>
                <a:lnTo>
                  <a:pt x="504" y="138"/>
                </a:lnTo>
                <a:cubicBezTo>
                  <a:pt x="504" y="62"/>
                  <a:pt x="442" y="0"/>
                  <a:pt x="366" y="0"/>
                </a:cubicBezTo>
                <a:cubicBezTo>
                  <a:pt x="291" y="0"/>
                  <a:pt x="229" y="62"/>
                  <a:pt x="229" y="138"/>
                </a:cubicBezTo>
                <a:lnTo>
                  <a:pt x="229" y="230"/>
                </a:lnTo>
                <a:cubicBezTo>
                  <a:pt x="229" y="276"/>
                  <a:pt x="251" y="357"/>
                  <a:pt x="286" y="382"/>
                </a:cubicBezTo>
                <a:lnTo>
                  <a:pt x="261" y="437"/>
                </a:lnTo>
                <a:cubicBezTo>
                  <a:pt x="259" y="444"/>
                  <a:pt x="252" y="452"/>
                  <a:pt x="246" y="455"/>
                </a:cubicBezTo>
                <a:lnTo>
                  <a:pt x="35" y="578"/>
                </a:lnTo>
                <a:cubicBezTo>
                  <a:pt x="29" y="581"/>
                  <a:pt x="23" y="589"/>
                  <a:pt x="22" y="596"/>
                </a:cubicBezTo>
                <a:lnTo>
                  <a:pt x="0" y="734"/>
                </a:lnTo>
                <a:lnTo>
                  <a:pt x="733" y="734"/>
                </a:lnTo>
                <a:lnTo>
                  <a:pt x="710" y="596"/>
                </a:lnTo>
                <a:close/>
              </a:path>
            </a:pathLst>
          </a:custGeom>
          <a:solidFill>
            <a:srgbClr val="3939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27549" y="4677218"/>
            <a:ext cx="111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chemeClr val="accent2"/>
                </a:solidFill>
              </a:rPr>
              <a:t>Process</a:t>
            </a:r>
            <a:r>
              <a:rPr lang="es-ES" sz="1600" dirty="0" smtClean="0">
                <a:solidFill>
                  <a:schemeClr val="accent2"/>
                </a:solidFill>
              </a:rPr>
              <a:t>:</a:t>
            </a:r>
            <a:endParaRPr lang="es-ES" sz="1600" dirty="0">
              <a:solidFill>
                <a:schemeClr val="accent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88009" y="4685985"/>
            <a:ext cx="20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Waiting</a:t>
            </a:r>
            <a:r>
              <a:rPr lang="es-ES" sz="1400" dirty="0" smtClean="0">
                <a:solidFill>
                  <a:schemeClr val="accent2"/>
                </a:solidFill>
              </a:rPr>
              <a:t> NLP response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12738" y="4681264"/>
            <a:ext cx="169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4"/>
                </a:solidFill>
              </a:rPr>
              <a:t>Action</a:t>
            </a:r>
            <a:r>
              <a:rPr lang="es-ES" sz="1400" dirty="0" smtClean="0">
                <a:solidFill>
                  <a:schemeClr val="accent4"/>
                </a:solidFill>
              </a:rPr>
              <a:t>: 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whois</a:t>
            </a:r>
          </a:p>
          <a:p>
            <a:r>
              <a:rPr lang="es-ES" sz="1400" dirty="0" err="1" smtClean="0">
                <a:solidFill>
                  <a:schemeClr val="accent2"/>
                </a:solidFill>
              </a:rPr>
              <a:t>Parameter</a:t>
            </a:r>
            <a:r>
              <a:rPr lang="es-ES" sz="1400" dirty="0" smtClean="0">
                <a:solidFill>
                  <a:schemeClr val="accent2"/>
                </a:solidFill>
              </a:rPr>
              <a:t>: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Foo</a:t>
            </a:r>
            <a:endParaRPr lang="es-E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Flowchart: Off-page Connector 35"/>
          <p:cNvSpPr/>
          <p:nvPr/>
        </p:nvSpPr>
        <p:spPr>
          <a:xfrm>
            <a:off x="6356350" y="298451"/>
            <a:ext cx="2311400" cy="1377950"/>
          </a:xfrm>
          <a:prstGeom prst="flowChartOffpageConnector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Received</a:t>
            </a:r>
            <a:r>
              <a:rPr lang="es-ES" dirty="0" smtClean="0"/>
              <a:t>:</a:t>
            </a:r>
          </a:p>
          <a:p>
            <a:pPr algn="ctr"/>
            <a:r>
              <a:rPr lang="es-ES" dirty="0" err="1"/>
              <a:t>H</a:t>
            </a:r>
            <a:r>
              <a:rPr lang="es-ES" dirty="0" err="1" smtClean="0"/>
              <a:t>ey</a:t>
            </a:r>
            <a:r>
              <a:rPr lang="es-ES" dirty="0" smtClean="0"/>
              <a:t>!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Foo</a:t>
            </a:r>
            <a:r>
              <a:rPr lang="es-ES" dirty="0" smtClean="0"/>
              <a:t>?</a:t>
            </a:r>
          </a:p>
        </p:txBody>
      </p:sp>
      <p:sp>
        <p:nvSpPr>
          <p:cNvPr id="99" name="Flowchart: Off-page Connector 98"/>
          <p:cNvSpPr/>
          <p:nvPr/>
        </p:nvSpPr>
        <p:spPr>
          <a:xfrm>
            <a:off x="6356350" y="291979"/>
            <a:ext cx="2311400" cy="1377950"/>
          </a:xfrm>
          <a:prstGeom prst="flowChartOffpageConnector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Received</a:t>
            </a:r>
            <a:r>
              <a:rPr lang="es-ES" dirty="0" smtClean="0"/>
              <a:t>:</a:t>
            </a:r>
          </a:p>
          <a:p>
            <a:pPr algn="ctr"/>
            <a:r>
              <a:rPr lang="es-ES" dirty="0" err="1"/>
              <a:t>H</a:t>
            </a:r>
            <a:r>
              <a:rPr lang="es-ES" dirty="0" err="1" smtClean="0"/>
              <a:t>ey</a:t>
            </a:r>
            <a:r>
              <a:rPr lang="es-ES" dirty="0" smtClean="0"/>
              <a:t>!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chemeClr val="accent4"/>
                </a:solidFill>
              </a:rPr>
              <a:t>who</a:t>
            </a:r>
            <a:r>
              <a:rPr lang="es-ES" dirty="0" smtClean="0">
                <a:solidFill>
                  <a:schemeClr val="accent4"/>
                </a:solidFill>
              </a:rPr>
              <a:t> </a:t>
            </a:r>
            <a:r>
              <a:rPr lang="es-ES" dirty="0" err="1" smtClean="0">
                <a:solidFill>
                  <a:schemeClr val="accent4"/>
                </a:solidFill>
              </a:rPr>
              <a:t>is</a:t>
            </a:r>
            <a:r>
              <a:rPr lang="es-ES" dirty="0" smtClean="0">
                <a:solidFill>
                  <a:schemeClr val="accent4"/>
                </a:solidFill>
              </a:rPr>
              <a:t> </a:t>
            </a:r>
            <a:r>
              <a:rPr lang="es-ES" dirty="0" err="1" smtClean="0">
                <a:solidFill>
                  <a:schemeClr val="accent5"/>
                </a:solidFill>
              </a:rPr>
              <a:t>Foo</a:t>
            </a:r>
            <a:r>
              <a:rPr lang="es-ES" dirty="0" smtClean="0"/>
              <a:t>?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80358" y="4667554"/>
            <a:ext cx="28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Does</a:t>
            </a:r>
            <a:r>
              <a:rPr lang="es-ES" sz="1400" dirty="0" smtClean="0">
                <a:solidFill>
                  <a:schemeClr val="accent2"/>
                </a:solidFill>
              </a:rPr>
              <a:t> </a:t>
            </a:r>
            <a:r>
              <a:rPr lang="es-ES" sz="1400" dirty="0" err="1" smtClean="0">
                <a:solidFill>
                  <a:schemeClr val="accent2"/>
                </a:solidFill>
              </a:rPr>
              <a:t>this</a:t>
            </a:r>
            <a:r>
              <a:rPr lang="es-ES" sz="1400" dirty="0" smtClean="0">
                <a:solidFill>
                  <a:schemeClr val="accent2"/>
                </a:solidFill>
              </a:rPr>
              <a:t> </a:t>
            </a:r>
            <a:r>
              <a:rPr lang="es-ES" sz="1400" dirty="0" err="1" smtClean="0">
                <a:solidFill>
                  <a:schemeClr val="accent2"/>
                </a:solidFill>
              </a:rPr>
              <a:t>user</a:t>
            </a:r>
            <a:r>
              <a:rPr lang="es-ES" sz="1400" dirty="0" smtClean="0">
                <a:solidFill>
                  <a:schemeClr val="accent2"/>
                </a:solidFill>
              </a:rPr>
              <a:t> has </a:t>
            </a:r>
            <a:r>
              <a:rPr lang="es-ES" sz="1400" dirty="0" err="1" smtClean="0">
                <a:solidFill>
                  <a:schemeClr val="accent2"/>
                </a:solidFill>
              </a:rPr>
              <a:t>permissions</a:t>
            </a:r>
            <a:r>
              <a:rPr lang="es-ES" sz="1400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06275" y="4681264"/>
            <a:ext cx="107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Waiting</a:t>
            </a:r>
            <a:r>
              <a:rPr lang="es-ES" sz="1400" dirty="0" smtClean="0">
                <a:solidFill>
                  <a:schemeClr val="accent2"/>
                </a:solidFill>
              </a:rPr>
              <a:t> AD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10836" y="4703881"/>
            <a:ext cx="28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2"/>
                </a:solidFill>
              </a:rPr>
              <a:t>Yes. Ask AD </a:t>
            </a:r>
            <a:r>
              <a:rPr lang="es-ES" sz="1400" dirty="0" err="1" smtClean="0">
                <a:solidFill>
                  <a:schemeClr val="accent4"/>
                </a:solidFill>
              </a:rPr>
              <a:t>who</a:t>
            </a:r>
            <a:r>
              <a:rPr lang="es-ES" sz="1400" dirty="0" smtClean="0">
                <a:solidFill>
                  <a:schemeClr val="accent4"/>
                </a:solidFill>
              </a:rPr>
              <a:t> </a:t>
            </a:r>
            <a:r>
              <a:rPr lang="es-ES" sz="1400" dirty="0" err="1" smtClean="0">
                <a:solidFill>
                  <a:schemeClr val="accent4"/>
                </a:solidFill>
              </a:rPr>
              <a:t>is</a:t>
            </a:r>
            <a:r>
              <a:rPr lang="es-ES" sz="1400" dirty="0" smtClean="0">
                <a:solidFill>
                  <a:schemeClr val="accent4"/>
                </a:solidFill>
              </a:rPr>
              <a:t> </a:t>
            </a:r>
            <a:r>
              <a:rPr lang="es-ES" sz="1400" dirty="0" err="1" smtClean="0">
                <a:solidFill>
                  <a:schemeClr val="accent5"/>
                </a:solidFill>
              </a:rPr>
              <a:t>Foo</a:t>
            </a:r>
            <a:endParaRPr lang="es-ES" sz="1400" dirty="0" smtClean="0">
              <a:solidFill>
                <a:schemeClr val="accent5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14068" y="4693089"/>
            <a:ext cx="28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2"/>
                </a:solidFill>
              </a:rPr>
              <a:t>AD </a:t>
            </a:r>
            <a:r>
              <a:rPr lang="es-ES" sz="1400" dirty="0" err="1" smtClean="0">
                <a:solidFill>
                  <a:schemeClr val="accent2"/>
                </a:solidFill>
              </a:rPr>
              <a:t>says</a:t>
            </a:r>
            <a:r>
              <a:rPr lang="es-ES" sz="1400" dirty="0" smtClean="0">
                <a:solidFill>
                  <a:schemeClr val="accent2"/>
                </a:solidFill>
              </a:rPr>
              <a:t>: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Foo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your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father</a:t>
            </a:r>
            <a:endParaRPr lang="es-ES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88008" y="4722819"/>
            <a:ext cx="2461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Compose</a:t>
            </a:r>
            <a:r>
              <a:rPr lang="es-ES" sz="1400" dirty="0" smtClean="0">
                <a:solidFill>
                  <a:schemeClr val="accent2"/>
                </a:solidFill>
              </a:rPr>
              <a:t> response to NLP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28916" y="4678346"/>
            <a:ext cx="28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Waiting</a:t>
            </a:r>
            <a:r>
              <a:rPr lang="es-ES" sz="1400" dirty="0" smtClean="0">
                <a:solidFill>
                  <a:schemeClr val="accent2"/>
                </a:solidFill>
              </a:rPr>
              <a:t> NLP response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06275" y="4688184"/>
            <a:ext cx="29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2"/>
                </a:solidFill>
              </a:rPr>
              <a:t>NLP </a:t>
            </a:r>
            <a:r>
              <a:rPr lang="es-ES" sz="1400" dirty="0" err="1" smtClean="0">
                <a:solidFill>
                  <a:schemeClr val="accent2"/>
                </a:solidFill>
              </a:rPr>
              <a:t>says</a:t>
            </a:r>
            <a:r>
              <a:rPr lang="es-ES" sz="1400" dirty="0" smtClean="0">
                <a:solidFill>
                  <a:schemeClr val="accent2"/>
                </a:solidFill>
              </a:rPr>
              <a:t>: </a:t>
            </a:r>
          </a:p>
          <a:p>
            <a:r>
              <a:rPr lang="es-ES" sz="1400" dirty="0" err="1" smtClean="0">
                <a:solidFill>
                  <a:schemeClr val="accent2"/>
                </a:solidFill>
              </a:rPr>
              <a:t>Please</a:t>
            </a:r>
            <a:r>
              <a:rPr lang="es-ES" sz="1400" dirty="0" smtClean="0">
                <a:solidFill>
                  <a:schemeClr val="accent2"/>
                </a:solidFill>
              </a:rPr>
              <a:t>, </a:t>
            </a:r>
            <a:r>
              <a:rPr lang="es-ES" sz="1400" dirty="0" err="1" smtClean="0">
                <a:solidFill>
                  <a:schemeClr val="accent2"/>
                </a:solidFill>
              </a:rPr>
              <a:t>tell</a:t>
            </a:r>
            <a:r>
              <a:rPr lang="es-ES" sz="1400" dirty="0" smtClean="0">
                <a:solidFill>
                  <a:schemeClr val="accent2"/>
                </a:solidFill>
              </a:rPr>
              <a:t> </a:t>
            </a:r>
            <a:r>
              <a:rPr lang="es-ES" sz="1400" dirty="0" err="1" smtClean="0">
                <a:solidFill>
                  <a:schemeClr val="accent2"/>
                </a:solidFill>
              </a:rPr>
              <a:t>Spark</a:t>
            </a:r>
            <a:r>
              <a:rPr lang="es-ES" sz="1400" dirty="0" smtClean="0">
                <a:solidFill>
                  <a:schemeClr val="accent2"/>
                </a:solidFill>
              </a:rPr>
              <a:t> </a:t>
            </a:r>
            <a:r>
              <a:rPr lang="es-ES" sz="1400" dirty="0" err="1" smtClean="0">
                <a:solidFill>
                  <a:schemeClr val="accent2"/>
                </a:solidFill>
              </a:rPr>
              <a:t>user</a:t>
            </a:r>
            <a:r>
              <a:rPr lang="es-ES" sz="1400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Foo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your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father</a:t>
            </a:r>
            <a:endParaRPr lang="es-ES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12156" y="4721695"/>
            <a:ext cx="285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accent2"/>
                </a:solidFill>
              </a:rPr>
              <a:t>Sending</a:t>
            </a:r>
            <a:r>
              <a:rPr lang="es-ES" sz="1400" dirty="0" smtClean="0">
                <a:solidFill>
                  <a:schemeClr val="accent2"/>
                </a:solidFill>
              </a:rPr>
              <a:t> </a:t>
            </a:r>
            <a:r>
              <a:rPr lang="es-ES" sz="1400" dirty="0" err="1" smtClean="0">
                <a:solidFill>
                  <a:schemeClr val="accent2"/>
                </a:solidFill>
              </a:rPr>
              <a:t>Spark</a:t>
            </a:r>
            <a:r>
              <a:rPr lang="es-ES" sz="1400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Dear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user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Foo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your</a:t>
            </a:r>
            <a:r>
              <a:rPr lang="es-ES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accent3">
                    <a:lumMod val="50000"/>
                  </a:schemeClr>
                </a:solidFill>
              </a:rPr>
              <a:t>father</a:t>
            </a:r>
            <a:endParaRPr lang="es-ES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9" name="Rounded Rectangular Callout 128"/>
          <p:cNvSpPr/>
          <p:nvPr/>
        </p:nvSpPr>
        <p:spPr>
          <a:xfrm>
            <a:off x="2843041" y="1170750"/>
            <a:ext cx="1207625" cy="776584"/>
          </a:xfrm>
          <a:prstGeom prst="wedgeRoundRectCallout">
            <a:avLst>
              <a:gd name="adj1" fmla="val -38711"/>
              <a:gd name="adj2" fmla="val 7449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Oh!</a:t>
            </a:r>
          </a:p>
        </p:txBody>
      </p:sp>
    </p:spTree>
    <p:extLst>
      <p:ext uri="{BB962C8B-B14F-4D97-AF65-F5344CB8AC3E}">
        <p14:creationId xmlns:p14="http://schemas.microsoft.com/office/powerpoint/2010/main" val="14393460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6979 0.000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4.79167E-6 0.15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-0.135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3.54167E-6 0.1361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0.00104 -0.13958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00221 0.14143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0274 -0.14259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00299 0.1412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00091 -0.14074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-0.00118 0.13449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4.79167E-6 -0.15301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1681 -0.00116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33" grpId="0"/>
      <p:bldP spid="33" grpId="1"/>
      <p:bldP spid="26" grpId="0" animBg="1"/>
      <p:bldP spid="27" grpId="0"/>
      <p:bldP spid="97" grpId="0"/>
      <p:bldP spid="97" grpId="1"/>
      <p:bldP spid="98" grpId="0"/>
      <p:bldP spid="98" grpId="1"/>
      <p:bldP spid="36" grpId="0" animBg="1"/>
      <p:bldP spid="36" grpId="1" animBg="1"/>
      <p:bldP spid="99" grpId="0" animBg="1"/>
      <p:bldP spid="99" grpId="1" animBg="1"/>
      <p:bldP spid="100" grpId="0"/>
      <p:bldP spid="100" grpId="1"/>
      <p:bldP spid="101" grpId="0"/>
      <p:bldP spid="101" grpId="1"/>
      <p:bldP spid="102" grpId="0"/>
      <p:bldP spid="102" grpId="1"/>
      <p:bldP spid="112" grpId="0"/>
      <p:bldP spid="112" grpId="1"/>
      <p:bldP spid="113" grpId="0"/>
      <p:bldP spid="113" grpId="1"/>
      <p:bldP spid="114" grpId="0"/>
      <p:bldP spid="114" grpId="1"/>
      <p:bldP spid="121" grpId="0"/>
      <p:bldP spid="121" grpId="1"/>
      <p:bldP spid="122" grpId="0"/>
      <p:bldP spid="122" grpId="1"/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Distinguir roles con diversos permisos</a:t>
            </a:r>
          </a:p>
          <a:p>
            <a:r>
              <a:rPr lang="es-ES" dirty="0" smtClean="0">
                <a:solidFill>
                  <a:schemeClr val="accent2"/>
                </a:solidFill>
              </a:rPr>
              <a:t>Buscador para la intranet</a:t>
            </a:r>
          </a:p>
          <a:p>
            <a:r>
              <a:rPr lang="es-ES" dirty="0" err="1" smtClean="0"/>
              <a:t>Call</a:t>
            </a:r>
            <a:r>
              <a:rPr lang="es-ES" dirty="0" smtClean="0"/>
              <a:t> to Home para la gente de IT</a:t>
            </a:r>
          </a:p>
          <a:p>
            <a:r>
              <a:rPr lang="es-ES" dirty="0" err="1" smtClean="0">
                <a:solidFill>
                  <a:schemeClr val="accent2"/>
                </a:solidFill>
              </a:rPr>
              <a:t>Help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Desk</a:t>
            </a:r>
            <a:r>
              <a:rPr lang="es-ES" dirty="0" smtClean="0">
                <a:solidFill>
                  <a:schemeClr val="accent2"/>
                </a:solidFill>
              </a:rPr>
              <a:t> y resolución de problemas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Conectar con el organigrama</a:t>
            </a:r>
          </a:p>
          <a:p>
            <a:r>
              <a:rPr lang="es-ES" dirty="0" smtClean="0">
                <a:solidFill>
                  <a:schemeClr val="accent2"/>
                </a:solidFill>
              </a:rPr>
              <a:t>Reservar horarios recurrentes en las agendas de la gente en una sala</a:t>
            </a:r>
          </a:p>
          <a:p>
            <a:r>
              <a:rPr lang="es-ES" dirty="0" smtClean="0"/>
              <a:t>Recordatorios para la gente de un departamento</a:t>
            </a:r>
          </a:p>
          <a:p>
            <a:r>
              <a:rPr lang="es-ES" dirty="0"/>
              <a:t>Capturas de las cámaras de seguridad si se detecta </a:t>
            </a:r>
            <a:r>
              <a:rPr lang="es-ES" dirty="0" smtClean="0"/>
              <a:t>movimiento</a:t>
            </a:r>
            <a:endParaRPr lang="es-E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Brainstorming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383868" y="455085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Necesario NLP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6569" y="45508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necesario NLP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711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Avisos desde ISE y PI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Ideas de </a:t>
            </a:r>
            <a:r>
              <a:rPr lang="es-ES" dirty="0" err="1" smtClean="0"/>
              <a:t>Comstor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1984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6 16x9">
  <a:themeElements>
    <a:clrScheme name="Blue Theme 2016 Updated">
      <a:dk1>
        <a:srgbClr val="39393B"/>
      </a:dk1>
      <a:lt1>
        <a:srgbClr val="FFFFFF"/>
      </a:lt1>
      <a:dk2>
        <a:srgbClr val="555558"/>
      </a:dk2>
      <a:lt2>
        <a:srgbClr val="049CD4"/>
      </a:lt2>
      <a:accent1>
        <a:srgbClr val="014093"/>
      </a:accent1>
      <a:accent2>
        <a:srgbClr val="0498D1"/>
      </a:accent2>
      <a:accent3>
        <a:srgbClr val="CACCD2"/>
      </a:accent3>
      <a:accent4>
        <a:srgbClr val="ABC333"/>
      </a:accent4>
      <a:accent5>
        <a:srgbClr val="64BAE2"/>
      </a:accent5>
      <a:accent6>
        <a:srgbClr val="0B6B75"/>
      </a:accent6>
      <a:hlink>
        <a:srgbClr val="049BD3"/>
      </a:hlink>
      <a:folHlink>
        <a:srgbClr val="0144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2016 16x9</Template>
  <TotalTime>1925</TotalTime>
  <Words>306</Words>
  <Application>Microsoft Office PowerPoint</Application>
  <PresentationFormat>Widescreen</PresentationFormat>
  <Paragraphs>119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Broadway</vt:lpstr>
      <vt:lpstr>Calibri</vt:lpstr>
      <vt:lpstr>Calibri Light</vt:lpstr>
      <vt:lpstr>Ciscolight</vt:lpstr>
      <vt:lpstr>CiscoSans</vt:lpstr>
      <vt:lpstr>CiscoSans ExtraLight</vt:lpstr>
      <vt:lpstr>CiscoSans Thin</vt:lpstr>
      <vt:lpstr>Blue theme 2016 16x9</vt:lpstr>
      <vt:lpstr>Crear una aplicación para Spark</vt:lpstr>
      <vt:lpstr>Flujo de un bot en Spark solo con api.ai</vt:lpstr>
      <vt:lpstr>Arquitectura correcta</vt:lpstr>
      <vt:lpstr>Conectores</vt:lpstr>
      <vt:lpstr>PowerPoint Presentation</vt:lpstr>
      <vt:lpstr>Conectores</vt:lpstr>
      <vt:lpstr>Brainstorming!</vt:lpstr>
      <vt:lpstr>Ideas de Comstor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Gaitan (algaitan)</dc:creator>
  <cp:lastModifiedBy>Alejandro Gaitan (algaitan)</cp:lastModifiedBy>
  <cp:revision>28</cp:revision>
  <dcterms:created xsi:type="dcterms:W3CDTF">2017-01-29T10:28:46Z</dcterms:created>
  <dcterms:modified xsi:type="dcterms:W3CDTF">2017-03-08T11:28:35Z</dcterms:modified>
</cp:coreProperties>
</file>