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71"/>
  </p:notesMasterIdLst>
  <p:sldIdLst>
    <p:sldId id="25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3E"/>
    <a:srgbClr val="A20000"/>
    <a:srgbClr val="38BA9B"/>
    <a:srgbClr val="9E213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08393-ECB3-4018-9590-9CC8C5F40A0F}" v="113" dt="2023-05-10T11:29:43.123"/>
    <p1510:client id="{2571AF4C-CD90-456D-A0F7-B730808598D5}" v="10" dt="2023-05-10T06:50:26.509"/>
    <p1510:client id="{8A28CC3E-E9D4-4DDD-A2CD-D8EE78039986}" v="10" dt="2023-05-10T19:03:44.73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712" autoAdjust="0"/>
  </p:normalViewPr>
  <p:slideViewPr>
    <p:cSldViewPr snapToGrid="0">
      <p:cViewPr varScale="1">
        <p:scale>
          <a:sx n="108" d="100"/>
          <a:sy n="108" d="100"/>
        </p:scale>
        <p:origin x="906" y="10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EE6E3-9B90-4130-BE0C-4ABDBECB6D5C}" type="datetimeFigureOut">
              <a:rPr lang="en-GB" smtClean="0"/>
              <a:t>11/05/2023</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1856A-20DE-4E3F-824D-961537A2DA43}" type="slidenum">
              <a:rPr lang="en-GB" smtClean="0"/>
              <a:t>‹#›</a:t>
            </a:fld>
            <a:endParaRPr lang="en-GB"/>
          </a:p>
        </p:txBody>
      </p:sp>
    </p:spTree>
    <p:extLst>
      <p:ext uri="{BB962C8B-B14F-4D97-AF65-F5344CB8AC3E}">
        <p14:creationId xmlns:p14="http://schemas.microsoft.com/office/powerpoint/2010/main" val="102134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15241" y="-27134"/>
            <a:ext cx="12192000" cy="6858000"/>
          </a:xfrm>
          <a:prstGeom prst="rect">
            <a:avLst/>
          </a:prstGeom>
          <a:solidFill>
            <a:srgbClr val="003F3E"/>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nl-BE" dirty="0"/>
          </a:p>
        </p:txBody>
      </p:sp>
      <p:sp>
        <p:nvSpPr>
          <p:cNvPr id="3" name="Subtitle 2"/>
          <p:cNvSpPr>
            <a:spLocks noGrp="1"/>
          </p:cNvSpPr>
          <p:nvPr>
            <p:ph type="subTitle" idx="1"/>
          </p:nvPr>
        </p:nvSpPr>
        <p:spPr>
          <a:xfrm>
            <a:off x="1481899" y="4723598"/>
            <a:ext cx="9228201" cy="1219698"/>
          </a:xfrm>
        </p:spPr>
        <p:txBody>
          <a:bodyPr>
            <a:normAutofit/>
          </a:bodyPr>
          <a:lstStyle>
            <a:lvl1pPr marL="0" indent="0" algn="ctr">
              <a:buNone/>
              <a:defRPr sz="24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Rectangle 4">
            <a:extLst>
              <a:ext uri="{FF2B5EF4-FFF2-40B4-BE49-F238E27FC236}">
                <a16:creationId xmlns:a16="http://schemas.microsoft.com/office/drawing/2014/main" id="{DEC76A82-5F1F-980E-2D8A-118A19AAFA8D}"/>
              </a:ext>
            </a:extLst>
          </p:cNvPr>
          <p:cNvSpPr/>
          <p:nvPr userDrawn="1"/>
        </p:nvSpPr>
        <p:spPr>
          <a:xfrm>
            <a:off x="10411691" y="-24370"/>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BF13DDDE-4512-7710-B99C-97C64AFFE6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12" name="Rectangle 11">
            <a:extLst>
              <a:ext uri="{FF2B5EF4-FFF2-40B4-BE49-F238E27FC236}">
                <a16:creationId xmlns:a16="http://schemas.microsoft.com/office/drawing/2014/main" id="{D83AB518-D8F4-F42C-D4D1-A22349A02ECB}"/>
              </a:ext>
            </a:extLst>
          </p:cNvPr>
          <p:cNvSpPr/>
          <p:nvPr userDrawn="1"/>
        </p:nvSpPr>
        <p:spPr>
          <a:xfrm>
            <a:off x="-15241" y="2530652"/>
            <a:ext cx="12222482" cy="19314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 name="Title 1"/>
          <p:cNvSpPr>
            <a:spLocks noGrp="1"/>
          </p:cNvSpPr>
          <p:nvPr>
            <p:ph type="ctrTitle"/>
          </p:nvPr>
        </p:nvSpPr>
        <p:spPr>
          <a:xfrm>
            <a:off x="713924" y="2836096"/>
            <a:ext cx="10764150" cy="1257300"/>
          </a:xfrm>
        </p:spPr>
        <p:txBody>
          <a:bodyPr anchor="b">
            <a:noAutofit/>
          </a:bodyPr>
          <a:lstStyle>
            <a:lvl1pPr algn="ctr">
              <a:lnSpc>
                <a:spcPct val="80000"/>
              </a:lnSpc>
              <a:defRPr sz="7200" spc="-120" baseline="0">
                <a:solidFill>
                  <a:schemeClr val="tx2"/>
                </a:solidFill>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2BC405E0-4DF6-5A10-2E0C-B639682E7979}"/>
              </a:ext>
            </a:extLst>
          </p:cNvPr>
          <p:cNvSpPr>
            <a:spLocks noGrp="1"/>
          </p:cNvSpPr>
          <p:nvPr>
            <p:ph type="sldNum" sz="quarter" idx="4"/>
          </p:nvPr>
        </p:nvSpPr>
        <p:spPr>
          <a:xfrm>
            <a:off x="10531070" y="546928"/>
            <a:ext cx="447042" cy="381229"/>
          </a:xfrm>
          <a:prstGeom prst="rect">
            <a:avLst/>
          </a:prstGeom>
        </p:spPr>
        <p:txBody>
          <a:bodyPr vert="horz" lIns="91440" tIns="45720" rIns="91440" bIns="45720" rtlCol="0" anchor="b"/>
          <a:lstStyle>
            <a:lvl1pPr algn="r">
              <a:defRPr sz="1200" b="0">
                <a:ln>
                  <a:noFill/>
                </a:ln>
                <a:solidFill>
                  <a:schemeClr val="bg1">
                    <a:alpha val="25000"/>
                  </a:schemeClr>
                </a:solidFill>
                <a:latin typeface="+mj-lt"/>
              </a:defRPr>
            </a:lvl1pPr>
          </a:lstStyle>
          <a:p>
            <a:fld id="{4FAB73BC-B049-4115-A692-8D63A059BFB8}" type="slidenum">
              <a:rPr lang="en-US" smtClean="0"/>
              <a:pPr/>
              <a:t>‹#›</a:t>
            </a:fld>
            <a:endParaRPr lang="en-US" dirty="0"/>
          </a:p>
        </p:txBody>
      </p:sp>
      <p:sp>
        <p:nvSpPr>
          <p:cNvPr id="18" name="Rectangle 17">
            <a:extLst>
              <a:ext uri="{FF2B5EF4-FFF2-40B4-BE49-F238E27FC236}">
                <a16:creationId xmlns:a16="http://schemas.microsoft.com/office/drawing/2014/main" id="{91A2ED35-4E50-B7A5-7C45-9AC3C53E7D9F}"/>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E739BAF9-AF38-E77A-BE33-42458BF904DE}"/>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20" name="Date Placeholder 3">
            <a:extLst>
              <a:ext uri="{FF2B5EF4-FFF2-40B4-BE49-F238E27FC236}">
                <a16:creationId xmlns:a16="http://schemas.microsoft.com/office/drawing/2014/main" id="{AC20EBB8-CE6F-DDFA-98E0-598078B18004}"/>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21" name="Footer Placeholder 4">
            <a:extLst>
              <a:ext uri="{FF2B5EF4-FFF2-40B4-BE49-F238E27FC236}">
                <a16:creationId xmlns:a16="http://schemas.microsoft.com/office/drawing/2014/main" id="{516A4717-F019-2BB1-1251-04A708EEE59B}"/>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22" name="Rectangle 21">
            <a:extLst>
              <a:ext uri="{FF2B5EF4-FFF2-40B4-BE49-F238E27FC236}">
                <a16:creationId xmlns:a16="http://schemas.microsoft.com/office/drawing/2014/main" id="{2FAE832F-191E-8AF6-4C8A-179426EBB474}"/>
              </a:ext>
            </a:extLst>
          </p:cNvPr>
          <p:cNvSpPr/>
          <p:nvPr userDrawn="1"/>
        </p:nvSpPr>
        <p:spPr>
          <a:xfrm>
            <a:off x="10411691" y="-35002"/>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23" name="Slide Number Placeholder 5">
            <a:extLst>
              <a:ext uri="{FF2B5EF4-FFF2-40B4-BE49-F238E27FC236}">
                <a16:creationId xmlns:a16="http://schemas.microsoft.com/office/drawing/2014/main" id="{821E0485-C9E2-1ABE-2177-1F34D6B0B42F}"/>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259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sluit dia">
    <p:bg>
      <p:bgPr>
        <a:solidFill>
          <a:schemeClr val="bg1"/>
        </a:solidFill>
        <a:effectLst/>
      </p:bgPr>
    </p:bg>
    <p:spTree>
      <p:nvGrpSpPr>
        <p:cNvPr id="1" name=""/>
        <p:cNvGrpSpPr/>
        <p:nvPr/>
      </p:nvGrpSpPr>
      <p:grpSpPr>
        <a:xfrm>
          <a:off x="0" y="0"/>
          <a:ext cx="0" cy="0"/>
          <a:chOff x="0" y="0"/>
          <a:chExt cx="0" cy="0"/>
        </a:xfrm>
      </p:grpSpPr>
      <p:sp>
        <p:nvSpPr>
          <p:cNvPr id="14" name="Right Triangle 13">
            <a:extLst>
              <a:ext uri="{FF2B5EF4-FFF2-40B4-BE49-F238E27FC236}">
                <a16:creationId xmlns:a16="http://schemas.microsoft.com/office/drawing/2014/main" id="{95A4A9CF-391D-74E7-A949-437603F3CB7B}"/>
              </a:ext>
            </a:extLst>
          </p:cNvPr>
          <p:cNvSpPr/>
          <p:nvPr userDrawn="1"/>
        </p:nvSpPr>
        <p:spPr>
          <a:xfrm>
            <a:off x="0" y="207384"/>
            <a:ext cx="9400754" cy="613063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234A8FDF-9923-BFA8-334D-D8934405F8C7}"/>
              </a:ext>
            </a:extLst>
          </p:cNvPr>
          <p:cNvSpPr txBox="1"/>
          <p:nvPr userDrawn="1"/>
        </p:nvSpPr>
        <p:spPr>
          <a:xfrm>
            <a:off x="9400755" y="3881253"/>
            <a:ext cx="2229561" cy="2308324"/>
          </a:xfrm>
          <a:prstGeom prst="rect">
            <a:avLst/>
          </a:prstGeom>
          <a:noFill/>
        </p:spPr>
        <p:txBody>
          <a:bodyPr wrap="square" rtlCol="0">
            <a:spAutoFit/>
          </a:bodyPr>
          <a:lstStyle/>
          <a:p>
            <a:pPr algn="r"/>
            <a:r>
              <a:rPr lang="nl-BE" dirty="0"/>
              <a:t>www.aesculape.com</a:t>
            </a:r>
          </a:p>
          <a:p>
            <a:pPr algn="r"/>
            <a:endParaRPr lang="nl-BE" dirty="0"/>
          </a:p>
          <a:p>
            <a:pPr algn="r"/>
            <a:r>
              <a:rPr lang="nl-BE" dirty="0"/>
              <a:t>info@aesculape.com</a:t>
            </a:r>
          </a:p>
          <a:p>
            <a:pPr algn="r"/>
            <a:endParaRPr lang="nl-BE" dirty="0"/>
          </a:p>
          <a:p>
            <a:pPr algn="r"/>
            <a:r>
              <a:rPr lang="nl-BE" dirty="0"/>
              <a:t>+65 9826 2598</a:t>
            </a:r>
          </a:p>
          <a:p>
            <a:pPr algn="r"/>
            <a:r>
              <a:rPr lang="nl-BE" dirty="0"/>
              <a:t>+32 492 73 59 31</a:t>
            </a:r>
          </a:p>
          <a:p>
            <a:endParaRPr lang="nl-BE" dirty="0"/>
          </a:p>
          <a:p>
            <a:pPr algn="r"/>
            <a:r>
              <a:rPr lang="nl-BE" dirty="0"/>
              <a:t>Aesculape CRO</a:t>
            </a:r>
          </a:p>
        </p:txBody>
      </p:sp>
      <p:pic>
        <p:nvPicPr>
          <p:cNvPr id="7" name="Graphic 6" descr="Receiver outline">
            <a:extLst>
              <a:ext uri="{FF2B5EF4-FFF2-40B4-BE49-F238E27FC236}">
                <a16:creationId xmlns:a16="http://schemas.microsoft.com/office/drawing/2014/main" id="{C8CE4761-FB55-9A76-DF1A-9A224A5DA14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30316" y="5102221"/>
            <a:ext cx="360431" cy="360431"/>
          </a:xfrm>
          <a:prstGeom prst="rect">
            <a:avLst/>
          </a:prstGeom>
        </p:spPr>
      </p:pic>
      <p:pic>
        <p:nvPicPr>
          <p:cNvPr id="8" name="Graphic 7" descr="Envelope outline">
            <a:extLst>
              <a:ext uri="{FF2B5EF4-FFF2-40B4-BE49-F238E27FC236}">
                <a16:creationId xmlns:a16="http://schemas.microsoft.com/office/drawing/2014/main" id="{EA6970A4-44C7-BB6C-485D-E933A7AAF15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30317" y="4491737"/>
            <a:ext cx="360431" cy="360431"/>
          </a:xfrm>
          <a:prstGeom prst="rect">
            <a:avLst/>
          </a:prstGeom>
        </p:spPr>
      </p:pic>
      <p:pic>
        <p:nvPicPr>
          <p:cNvPr id="11" name="Graphic 10" descr="Internet outline">
            <a:extLst>
              <a:ext uri="{FF2B5EF4-FFF2-40B4-BE49-F238E27FC236}">
                <a16:creationId xmlns:a16="http://schemas.microsoft.com/office/drawing/2014/main" id="{CCDB6444-ADE2-4E7C-B57C-BB9227652EF4}"/>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630317" y="3881253"/>
            <a:ext cx="360431" cy="360431"/>
          </a:xfrm>
          <a:prstGeom prst="rect">
            <a:avLst/>
          </a:prstGeom>
        </p:spPr>
      </p:pic>
      <p:pic>
        <p:nvPicPr>
          <p:cNvPr id="12" name="Picture 11" descr="Qr code&#10;&#10;Description automatically generated">
            <a:extLst>
              <a:ext uri="{FF2B5EF4-FFF2-40B4-BE49-F238E27FC236}">
                <a16:creationId xmlns:a16="http://schemas.microsoft.com/office/drawing/2014/main" id="{DF8AA4FF-4587-92C5-AA19-389D6560B40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339337" y="5680825"/>
            <a:ext cx="539573" cy="539573"/>
          </a:xfrm>
          <a:prstGeom prst="rect">
            <a:avLst/>
          </a:prstGeom>
        </p:spPr>
      </p:pic>
      <p:pic>
        <p:nvPicPr>
          <p:cNvPr id="13" name="Picture 2" descr="Linkedin Line Icon | Presentation Graphics | Presentation PowerPoint  Example | Slide Templates">
            <a:extLst>
              <a:ext uri="{FF2B5EF4-FFF2-40B4-BE49-F238E27FC236}">
                <a16:creationId xmlns:a16="http://schemas.microsoft.com/office/drawing/2014/main" id="{5823E87F-F202-6720-AB69-20D6EC05AFC0}"/>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26307" t="14228" r="25177"/>
          <a:stretch/>
        </p:blipFill>
        <p:spPr bwMode="auto">
          <a:xfrm>
            <a:off x="11630316" y="5771696"/>
            <a:ext cx="364061" cy="360432"/>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3">
            <a:extLst>
              <a:ext uri="{FF2B5EF4-FFF2-40B4-BE49-F238E27FC236}">
                <a16:creationId xmlns:a16="http://schemas.microsoft.com/office/drawing/2014/main" id="{E9BE2A79-107D-0CB8-2A99-D4D5DE0CCF12}"/>
              </a:ext>
            </a:extLst>
          </p:cNvPr>
          <p:cNvSpPr>
            <a:spLocks noGrp="1"/>
          </p:cNvSpPr>
          <p:nvPr>
            <p:ph type="body" sz="half" idx="2"/>
          </p:nvPr>
        </p:nvSpPr>
        <p:spPr>
          <a:xfrm>
            <a:off x="561684" y="3466777"/>
            <a:ext cx="3398520" cy="2483834"/>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16" name="Title 8">
            <a:extLst>
              <a:ext uri="{FF2B5EF4-FFF2-40B4-BE49-F238E27FC236}">
                <a16:creationId xmlns:a16="http://schemas.microsoft.com/office/drawing/2014/main" id="{B44FD434-F3CE-D19B-50AB-E25E6407B8B3}"/>
              </a:ext>
            </a:extLst>
          </p:cNvPr>
          <p:cNvSpPr>
            <a:spLocks noGrp="1"/>
          </p:cNvSpPr>
          <p:nvPr>
            <p:ph type="title"/>
          </p:nvPr>
        </p:nvSpPr>
        <p:spPr>
          <a:xfrm>
            <a:off x="4712301" y="1767412"/>
            <a:ext cx="6877719" cy="692251"/>
          </a:xfrm>
        </p:spPr>
        <p:txBody>
          <a:bodyPr anchor="b">
            <a:noAutofit/>
          </a:bodyPr>
          <a:lstStyle>
            <a:lvl1pPr algn="r">
              <a:lnSpc>
                <a:spcPct val="85000"/>
              </a:lnSpc>
              <a:defRPr sz="4000">
                <a:solidFill>
                  <a:srgbClr val="003F3E"/>
                </a:solidFill>
              </a:defRPr>
            </a:lvl1pPr>
          </a:lstStyle>
          <a:p>
            <a:r>
              <a:rPr lang="en-US" dirty="0"/>
              <a:t>Click to edit Master title style</a:t>
            </a:r>
          </a:p>
        </p:txBody>
      </p:sp>
      <p:sp>
        <p:nvSpPr>
          <p:cNvPr id="17" name="Slide Number Placeholder 5">
            <a:extLst>
              <a:ext uri="{FF2B5EF4-FFF2-40B4-BE49-F238E27FC236}">
                <a16:creationId xmlns:a16="http://schemas.microsoft.com/office/drawing/2014/main" id="{B505D782-29EE-24DE-1F0F-8B703479FE1A}"/>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42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3" name="Title 1">
            <a:extLst>
              <a:ext uri="{FF2B5EF4-FFF2-40B4-BE49-F238E27FC236}">
                <a16:creationId xmlns:a16="http://schemas.microsoft.com/office/drawing/2014/main" id="{D7FCE83C-D14D-CAD8-F866-3F35760EEB9C}"/>
              </a:ext>
            </a:extLst>
          </p:cNvPr>
          <p:cNvSpPr>
            <a:spLocks noGrp="1"/>
          </p:cNvSpPr>
          <p:nvPr>
            <p:ph type="title"/>
          </p:nvPr>
        </p:nvSpPr>
        <p:spPr>
          <a:xfrm>
            <a:off x="657224" y="1711310"/>
            <a:ext cx="10772775" cy="891379"/>
          </a:xfrm>
        </p:spPr>
        <p:txBody>
          <a:bodyPr>
            <a:normAutofit/>
          </a:bodyPr>
          <a:lstStyle>
            <a:lvl1pPr>
              <a:defRPr sz="4800"/>
            </a:lvl1pPr>
          </a:lstStyle>
          <a:p>
            <a:r>
              <a:rPr lang="en-US" dirty="0"/>
              <a:t>Click to edit Master title style</a:t>
            </a:r>
          </a:p>
        </p:txBody>
      </p:sp>
      <p:sp>
        <p:nvSpPr>
          <p:cNvPr id="7" name="Content Placeholder 2">
            <a:extLst>
              <a:ext uri="{FF2B5EF4-FFF2-40B4-BE49-F238E27FC236}">
                <a16:creationId xmlns:a16="http://schemas.microsoft.com/office/drawing/2014/main" id="{23657A99-C7FA-B8E3-9676-A8FC6445920E}"/>
              </a:ext>
            </a:extLst>
          </p:cNvPr>
          <p:cNvSpPr>
            <a:spLocks noGrp="1"/>
          </p:cNvSpPr>
          <p:nvPr>
            <p:ph idx="1"/>
          </p:nvPr>
        </p:nvSpPr>
        <p:spPr>
          <a:xfrm>
            <a:off x="657224" y="2764465"/>
            <a:ext cx="10753725" cy="3505732"/>
          </a:xfrm>
        </p:spPr>
        <p:txBody>
          <a:bodyPr/>
          <a:lstStyle>
            <a:lvl1pPr marL="342900" indent="-342900">
              <a:buFont typeface="Arial" panose="020B0604020202020204" pitchFamily="34" charset="0"/>
              <a:buChar char="•"/>
              <a:defRPr/>
            </a:lvl1pPr>
            <a:lvl2pPr marL="347472" indent="-342900">
              <a:buFont typeface="Arial" panose="020B0604020202020204" pitchFamily="34" charset="0"/>
              <a:buChar char="•"/>
              <a:defRPr/>
            </a:lvl2pPr>
            <a:lvl3pPr marL="0" indent="0">
              <a:buFont typeface="Arial" panose="020B0604020202020204" pitchFamily="34" charset="0"/>
              <a:buNone/>
              <a:defRPr/>
            </a:lvl3pPr>
            <a:lvl4pPr marL="285750" indent="-285750">
              <a:buFont typeface="Arial" panose="020B0604020202020204" pitchFamily="34" charset="0"/>
              <a:buChar char="•"/>
              <a:defRPr/>
            </a:lvl4pPr>
            <a:lvl5pPr marL="285750" indent="-285750">
              <a:buFont typeface="Arial" panose="020B0604020202020204" pitchFamily="34" charset="0"/>
              <a:buChar char="•"/>
              <a:defRPr/>
            </a:lvl5pPr>
          </a:lstStyle>
          <a:p>
            <a:pPr lvl="0"/>
            <a:r>
              <a:rPr lang="en-US" dirty="0"/>
              <a:t>Click to edit Master text styles</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a:extLst>
              <a:ext uri="{FF2B5EF4-FFF2-40B4-BE49-F238E27FC236}">
                <a16:creationId xmlns:a16="http://schemas.microsoft.com/office/drawing/2014/main" id="{FB8A44B0-3F36-F326-C1F3-5DC7E55F88A1}"/>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511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ussentitel">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15241" y="-27134"/>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nl-BE" dirty="0"/>
          </a:p>
        </p:txBody>
      </p:sp>
      <p:sp>
        <p:nvSpPr>
          <p:cNvPr id="3" name="Subtitle 2"/>
          <p:cNvSpPr>
            <a:spLocks noGrp="1"/>
          </p:cNvSpPr>
          <p:nvPr>
            <p:ph type="subTitle" idx="1"/>
          </p:nvPr>
        </p:nvSpPr>
        <p:spPr>
          <a:xfrm>
            <a:off x="1481899" y="4723598"/>
            <a:ext cx="9228201" cy="1219698"/>
          </a:xfrm>
        </p:spPr>
        <p:txBody>
          <a:bodyPr>
            <a:normAutofit/>
          </a:bodyPr>
          <a:lstStyle>
            <a:lvl1pPr marL="0" indent="0" algn="ctr">
              <a:buNone/>
              <a:defRPr sz="2400">
                <a:solidFill>
                  <a:srgbClr val="003F3E"/>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Rectangle 4">
            <a:extLst>
              <a:ext uri="{FF2B5EF4-FFF2-40B4-BE49-F238E27FC236}">
                <a16:creationId xmlns:a16="http://schemas.microsoft.com/office/drawing/2014/main" id="{DEC76A82-5F1F-980E-2D8A-118A19AAFA8D}"/>
              </a:ext>
            </a:extLst>
          </p:cNvPr>
          <p:cNvSpPr/>
          <p:nvPr userDrawn="1"/>
        </p:nvSpPr>
        <p:spPr>
          <a:xfrm>
            <a:off x="10411691" y="-24370"/>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BF13DDDE-4512-7710-B99C-97C64AFFE6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12" name="Rectangle 11">
            <a:extLst>
              <a:ext uri="{FF2B5EF4-FFF2-40B4-BE49-F238E27FC236}">
                <a16:creationId xmlns:a16="http://schemas.microsoft.com/office/drawing/2014/main" id="{D83AB518-D8F4-F42C-D4D1-A22349A02ECB}"/>
              </a:ext>
            </a:extLst>
          </p:cNvPr>
          <p:cNvSpPr/>
          <p:nvPr userDrawn="1"/>
        </p:nvSpPr>
        <p:spPr>
          <a:xfrm>
            <a:off x="-15241" y="2530652"/>
            <a:ext cx="12222482" cy="1931499"/>
          </a:xfrm>
          <a:prstGeom prst="rect">
            <a:avLst/>
          </a:prstGeom>
          <a:solidFill>
            <a:srgbClr val="003F3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 name="Title 1"/>
          <p:cNvSpPr>
            <a:spLocks noGrp="1"/>
          </p:cNvSpPr>
          <p:nvPr>
            <p:ph type="ctrTitle"/>
          </p:nvPr>
        </p:nvSpPr>
        <p:spPr>
          <a:xfrm>
            <a:off x="713924" y="2836096"/>
            <a:ext cx="10764150" cy="1257300"/>
          </a:xfrm>
        </p:spPr>
        <p:txBody>
          <a:bodyPr anchor="b">
            <a:noAutofit/>
          </a:bodyPr>
          <a:lstStyle>
            <a:lvl1pPr algn="ctr">
              <a:lnSpc>
                <a:spcPct val="80000"/>
              </a:lnSpc>
              <a:defRPr sz="7200" spc="-120" baseline="0">
                <a:solidFill>
                  <a:schemeClr val="bg1"/>
                </a:solidFill>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2BC405E0-4DF6-5A10-2E0C-B639682E7979}"/>
              </a:ext>
            </a:extLst>
          </p:cNvPr>
          <p:cNvSpPr>
            <a:spLocks noGrp="1"/>
          </p:cNvSpPr>
          <p:nvPr>
            <p:ph type="sldNum" sz="quarter" idx="4"/>
          </p:nvPr>
        </p:nvSpPr>
        <p:spPr>
          <a:xfrm>
            <a:off x="10531070" y="546928"/>
            <a:ext cx="447042" cy="381229"/>
          </a:xfrm>
          <a:prstGeom prst="rect">
            <a:avLst/>
          </a:prstGeom>
        </p:spPr>
        <p:txBody>
          <a:bodyPr vert="horz" lIns="91440" tIns="45720" rIns="91440" bIns="45720" rtlCol="0" anchor="b"/>
          <a:lstStyle>
            <a:lvl1pPr algn="r">
              <a:defRPr sz="1200" b="0">
                <a:ln>
                  <a:noFill/>
                </a:ln>
                <a:solidFill>
                  <a:schemeClr val="bg1">
                    <a:alpha val="25000"/>
                  </a:schemeClr>
                </a:solidFill>
                <a:latin typeface="+mj-lt"/>
              </a:defRPr>
            </a:lvl1pPr>
          </a:lstStyle>
          <a:p>
            <a:fld id="{4FAB73BC-B049-4115-A692-8D63A059BFB8}" type="slidenum">
              <a:rPr lang="en-US" smtClean="0"/>
              <a:pPr/>
              <a:t>‹#›</a:t>
            </a:fld>
            <a:endParaRPr lang="en-US" dirty="0"/>
          </a:p>
        </p:txBody>
      </p:sp>
      <p:sp>
        <p:nvSpPr>
          <p:cNvPr id="18" name="Rectangle 17">
            <a:extLst>
              <a:ext uri="{FF2B5EF4-FFF2-40B4-BE49-F238E27FC236}">
                <a16:creationId xmlns:a16="http://schemas.microsoft.com/office/drawing/2014/main" id="{91A2ED35-4E50-B7A5-7C45-9AC3C53E7D9F}"/>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E739BAF9-AF38-E77A-BE33-42458BF904DE}"/>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20" name="Date Placeholder 3">
            <a:extLst>
              <a:ext uri="{FF2B5EF4-FFF2-40B4-BE49-F238E27FC236}">
                <a16:creationId xmlns:a16="http://schemas.microsoft.com/office/drawing/2014/main" id="{AC20EBB8-CE6F-DDFA-98E0-598078B18004}"/>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21" name="Footer Placeholder 4">
            <a:extLst>
              <a:ext uri="{FF2B5EF4-FFF2-40B4-BE49-F238E27FC236}">
                <a16:creationId xmlns:a16="http://schemas.microsoft.com/office/drawing/2014/main" id="{516A4717-F019-2BB1-1251-04A708EEE59B}"/>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22" name="Rectangle 21">
            <a:extLst>
              <a:ext uri="{FF2B5EF4-FFF2-40B4-BE49-F238E27FC236}">
                <a16:creationId xmlns:a16="http://schemas.microsoft.com/office/drawing/2014/main" id="{2FAE832F-191E-8AF6-4C8A-179426EBB474}"/>
              </a:ext>
            </a:extLst>
          </p:cNvPr>
          <p:cNvSpPr/>
          <p:nvPr userDrawn="1"/>
        </p:nvSpPr>
        <p:spPr>
          <a:xfrm>
            <a:off x="10411691" y="-35002"/>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a:extLst>
              <a:ext uri="{FF2B5EF4-FFF2-40B4-BE49-F238E27FC236}">
                <a16:creationId xmlns:a16="http://schemas.microsoft.com/office/drawing/2014/main" id="{9D1E5207-338B-0336-8F75-426A6961650D}"/>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391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van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3" name="Title 1">
            <a:extLst>
              <a:ext uri="{FF2B5EF4-FFF2-40B4-BE49-F238E27FC236}">
                <a16:creationId xmlns:a16="http://schemas.microsoft.com/office/drawing/2014/main" id="{D7FCE83C-D14D-CAD8-F866-3F35760EEB9C}"/>
              </a:ext>
            </a:extLst>
          </p:cNvPr>
          <p:cNvSpPr>
            <a:spLocks noGrp="1"/>
          </p:cNvSpPr>
          <p:nvPr>
            <p:ph type="title"/>
          </p:nvPr>
        </p:nvSpPr>
        <p:spPr>
          <a:xfrm>
            <a:off x="657224" y="1711310"/>
            <a:ext cx="10772775" cy="891379"/>
          </a:xfrm>
        </p:spPr>
        <p:txBody>
          <a:bodyPr>
            <a:normAutofit/>
          </a:bodyPr>
          <a:lstStyle>
            <a:lvl1pPr>
              <a:defRPr sz="4800"/>
            </a:lvl1pPr>
          </a:lstStyle>
          <a:p>
            <a:r>
              <a:rPr lang="en-US" dirty="0"/>
              <a:t>Click to edit Master title style</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id="{AC1A7B5C-7402-245A-FEAA-A320A49B165C}"/>
              </a:ext>
            </a:extLst>
          </p:cNvPr>
          <p:cNvSpPr>
            <a:spLocks noGrp="1"/>
          </p:cNvSpPr>
          <p:nvPr>
            <p:ph sz="half" idx="1"/>
          </p:nvPr>
        </p:nvSpPr>
        <p:spPr>
          <a:xfrm>
            <a:off x="657224" y="2756454"/>
            <a:ext cx="4663440" cy="3382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EC99295F-B87A-3E04-4C39-93FCE2D65870}"/>
              </a:ext>
            </a:extLst>
          </p:cNvPr>
          <p:cNvSpPr>
            <a:spLocks noGrp="1"/>
          </p:cNvSpPr>
          <p:nvPr>
            <p:ph sz="half" idx="2"/>
          </p:nvPr>
        </p:nvSpPr>
        <p:spPr>
          <a:xfrm>
            <a:off x="5991898" y="2756454"/>
            <a:ext cx="4663440" cy="3382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E6900D-F95E-4CEC-CDD1-00FB20A1C670}"/>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778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3" name="Title 1">
            <a:extLst>
              <a:ext uri="{FF2B5EF4-FFF2-40B4-BE49-F238E27FC236}">
                <a16:creationId xmlns:a16="http://schemas.microsoft.com/office/drawing/2014/main" id="{D7FCE83C-D14D-CAD8-F866-3F35760EEB9C}"/>
              </a:ext>
            </a:extLst>
          </p:cNvPr>
          <p:cNvSpPr>
            <a:spLocks noGrp="1"/>
          </p:cNvSpPr>
          <p:nvPr>
            <p:ph type="title"/>
          </p:nvPr>
        </p:nvSpPr>
        <p:spPr>
          <a:xfrm>
            <a:off x="657224" y="1711310"/>
            <a:ext cx="10772775" cy="891379"/>
          </a:xfrm>
        </p:spPr>
        <p:txBody>
          <a:bodyPr>
            <a:normAutofit/>
          </a:bodyPr>
          <a:lstStyle>
            <a:lvl1pPr>
              <a:defRPr sz="4800"/>
            </a:lvl1pPr>
          </a:lstStyle>
          <a:p>
            <a:r>
              <a:rPr lang="en-US" dirty="0"/>
              <a:t>Click to edit Master title style</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15" name="Text Placeholder 2">
            <a:extLst>
              <a:ext uri="{FF2B5EF4-FFF2-40B4-BE49-F238E27FC236}">
                <a16:creationId xmlns:a16="http://schemas.microsoft.com/office/drawing/2014/main" id="{79B050CA-A528-E130-F386-98C220CE6BF6}"/>
              </a:ext>
            </a:extLst>
          </p:cNvPr>
          <p:cNvSpPr>
            <a:spLocks noGrp="1"/>
          </p:cNvSpPr>
          <p:nvPr>
            <p:ph type="body" idx="1"/>
          </p:nvPr>
        </p:nvSpPr>
        <p:spPr>
          <a:xfrm>
            <a:off x="657224" y="2721393"/>
            <a:ext cx="4663440" cy="638909"/>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3E151716-0BFA-FF81-65C9-E6ED12BF439B}"/>
              </a:ext>
            </a:extLst>
          </p:cNvPr>
          <p:cNvSpPr>
            <a:spLocks noGrp="1"/>
          </p:cNvSpPr>
          <p:nvPr>
            <p:ph sz="half" idx="2"/>
          </p:nvPr>
        </p:nvSpPr>
        <p:spPr>
          <a:xfrm>
            <a:off x="657224" y="3428999"/>
            <a:ext cx="4663440" cy="28266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DCA86AE5-A4F2-A53F-A6EE-BF2099D93D94}"/>
              </a:ext>
            </a:extLst>
          </p:cNvPr>
          <p:cNvSpPr>
            <a:spLocks noGrp="1"/>
          </p:cNvSpPr>
          <p:nvPr>
            <p:ph type="body" sz="quarter" idx="3"/>
          </p:nvPr>
        </p:nvSpPr>
        <p:spPr>
          <a:xfrm>
            <a:off x="5988176" y="2719241"/>
            <a:ext cx="4663440" cy="638005"/>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B7D65DD2-1EEC-9738-32A7-CEA75AC479D2}"/>
              </a:ext>
            </a:extLst>
          </p:cNvPr>
          <p:cNvSpPr>
            <a:spLocks noGrp="1"/>
          </p:cNvSpPr>
          <p:nvPr>
            <p:ph sz="quarter" idx="4"/>
          </p:nvPr>
        </p:nvSpPr>
        <p:spPr>
          <a:xfrm>
            <a:off x="5988176" y="3426905"/>
            <a:ext cx="4663440" cy="28266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AB355F8-A212-58C5-D9E2-2092EF52EB3E}"/>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191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3" name="Title 1">
            <a:extLst>
              <a:ext uri="{FF2B5EF4-FFF2-40B4-BE49-F238E27FC236}">
                <a16:creationId xmlns:a16="http://schemas.microsoft.com/office/drawing/2014/main" id="{D7FCE83C-D14D-CAD8-F866-3F35760EEB9C}"/>
              </a:ext>
            </a:extLst>
          </p:cNvPr>
          <p:cNvSpPr>
            <a:spLocks noGrp="1"/>
          </p:cNvSpPr>
          <p:nvPr>
            <p:ph type="title"/>
          </p:nvPr>
        </p:nvSpPr>
        <p:spPr>
          <a:xfrm>
            <a:off x="657224" y="1711310"/>
            <a:ext cx="10772775" cy="891379"/>
          </a:xfrm>
        </p:spPr>
        <p:txBody>
          <a:bodyPr>
            <a:normAutofit/>
          </a:bodyPr>
          <a:lstStyle>
            <a:lvl1pPr>
              <a:defRPr sz="4800"/>
            </a:lvl1pPr>
          </a:lstStyle>
          <a:p>
            <a:r>
              <a:rPr lang="en-US" dirty="0"/>
              <a:t>Click to edit Master title style</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a:extLst>
              <a:ext uri="{FF2B5EF4-FFF2-40B4-BE49-F238E27FC236}">
                <a16:creationId xmlns:a16="http://schemas.microsoft.com/office/drawing/2014/main" id="{C2E61A0F-57F8-D3DA-06B0-6B92F8E3395A}"/>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951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g">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5">
            <a:extLst>
              <a:ext uri="{FF2B5EF4-FFF2-40B4-BE49-F238E27FC236}">
                <a16:creationId xmlns:a16="http://schemas.microsoft.com/office/drawing/2014/main" id="{8E631947-C352-2DB6-9330-8D5DF5D1D52A}"/>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6207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lobal pictur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934C8E-C865-D7D4-9C1B-9B1809ADFE93}"/>
              </a:ext>
            </a:extLst>
          </p:cNvPr>
          <p:cNvPicPr>
            <a:picLocks noChangeAspect="1"/>
          </p:cNvPicPr>
          <p:nvPr userDrawn="1"/>
        </p:nvPicPr>
        <p:blipFill>
          <a:blip r:embed="rId2">
            <a:duotone>
              <a:schemeClr val="bg2">
                <a:shade val="45000"/>
                <a:satMod val="135000"/>
              </a:schemeClr>
              <a:prstClr val="white"/>
            </a:duotone>
          </a:blip>
          <a:stretch>
            <a:fillRect/>
          </a:stretch>
        </p:blipFill>
        <p:spPr>
          <a:xfrm>
            <a:off x="0" y="1590483"/>
            <a:ext cx="12192000" cy="4874667"/>
          </a:xfrm>
          <a:prstGeom prst="rect">
            <a:avLst/>
          </a:prstGeom>
        </p:spPr>
      </p:pic>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5">
            <a:extLst>
              <a:ext uri="{FF2B5EF4-FFF2-40B4-BE49-F238E27FC236}">
                <a16:creationId xmlns:a16="http://schemas.microsoft.com/office/drawing/2014/main" id="{C0C9D910-FC53-F610-7D91-8F6EB57C35F1}"/>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65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oud en bijschrif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B031AF-44E5-1067-7D0D-8AA6CA1F55F8}"/>
              </a:ext>
            </a:extLst>
          </p:cNvPr>
          <p:cNvSpPr/>
          <p:nvPr userDrawn="1"/>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1A70C5F5-06DD-417C-ACDE-6C9D4273C1DC}"/>
              </a:ext>
            </a:extLst>
          </p:cNvPr>
          <p:cNvSpPr/>
          <p:nvPr userDrawn="1"/>
        </p:nvSpPr>
        <p:spPr>
          <a:xfrm>
            <a:off x="0" y="0"/>
            <a:ext cx="12192000" cy="1613647"/>
          </a:xfrm>
          <a:prstGeom prst="rect">
            <a:avLst/>
          </a:prstGeom>
          <a:solidFill>
            <a:srgbClr val="003F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7B39F632-5412-4DCE-B321-04DD002DF06E}"/>
              </a:ext>
            </a:extLst>
          </p:cNvPr>
          <p:cNvSpPr/>
          <p:nvPr userDrawn="1"/>
        </p:nvSpPr>
        <p:spPr>
          <a:xfrm>
            <a:off x="0" y="6308668"/>
            <a:ext cx="12192000" cy="543464"/>
          </a:xfrm>
          <a:prstGeom prst="rect">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F480E519-FE59-49E8-B487-CF3B1F37F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79" y="471688"/>
            <a:ext cx="6137278" cy="647107"/>
          </a:xfrm>
          <a:prstGeom prst="rect">
            <a:avLst/>
          </a:prstGeom>
          <a:effectLst>
            <a:outerShdw blurRad="50800" dist="50800" dir="5400000" sx="1000" sy="1000" algn="ctr" rotWithShape="0">
              <a:srgbClr val="000000"/>
            </a:outerShdw>
            <a:reflection endPos="0" dir="5400000" sy="-100000" algn="bl" rotWithShape="0"/>
          </a:effectLst>
        </p:spPr>
      </p:pic>
      <p:sp>
        <p:nvSpPr>
          <p:cNvPr id="2" name="TextBox 1">
            <a:extLst>
              <a:ext uri="{FF2B5EF4-FFF2-40B4-BE49-F238E27FC236}">
                <a16:creationId xmlns:a16="http://schemas.microsoft.com/office/drawing/2014/main" id="{90AABC1B-05A1-BEBC-5C09-A6368149339A}"/>
              </a:ext>
            </a:extLst>
          </p:cNvPr>
          <p:cNvSpPr txBox="1"/>
          <p:nvPr userDrawn="1"/>
        </p:nvSpPr>
        <p:spPr>
          <a:xfrm>
            <a:off x="202629" y="6444929"/>
            <a:ext cx="6102096" cy="276999"/>
          </a:xfrm>
          <a:prstGeom prst="rect">
            <a:avLst/>
          </a:prstGeom>
          <a:noFill/>
        </p:spPr>
        <p:txBody>
          <a:bodyPr wrap="square">
            <a:spAutoFit/>
          </a:bodyPr>
          <a:lstStyle/>
          <a:p>
            <a:r>
              <a:rPr lang="en-SG" sz="1200" i="1" dirty="0">
                <a:solidFill>
                  <a:schemeClr val="bg1">
                    <a:lumMod val="95000"/>
                  </a:schemeClr>
                </a:solidFill>
              </a:rPr>
              <a:t>AESCULAPE CRO | www.aesculape.com</a:t>
            </a:r>
          </a:p>
        </p:txBody>
      </p:sp>
      <p:sp>
        <p:nvSpPr>
          <p:cNvPr id="9" name="Date Placeholder 3">
            <a:extLst>
              <a:ext uri="{FF2B5EF4-FFF2-40B4-BE49-F238E27FC236}">
                <a16:creationId xmlns:a16="http://schemas.microsoft.com/office/drawing/2014/main" id="{EFAB822A-B388-945B-1B53-F6DA7804DB19}"/>
              </a:ext>
            </a:extLst>
          </p:cNvPr>
          <p:cNvSpPr>
            <a:spLocks noGrp="1"/>
          </p:cNvSpPr>
          <p:nvPr>
            <p:ph type="dt" sz="half" idx="10"/>
          </p:nvPr>
        </p:nvSpPr>
        <p:spPr>
          <a:xfrm>
            <a:off x="11122818" y="6450196"/>
            <a:ext cx="940981" cy="292998"/>
          </a:xfrm>
        </p:spPr>
        <p:txBody>
          <a:bodyPr/>
          <a:lstStyle>
            <a:lvl1pPr>
              <a:defRPr sz="1200">
                <a:solidFill>
                  <a:schemeClr val="bg1">
                    <a:alpha val="80000"/>
                  </a:schemeClr>
                </a:solidFill>
              </a:defRPr>
            </a:lvl1pPr>
          </a:lstStyle>
          <a:p>
            <a:fld id="{C7E4F82E-C2CC-4424-9FA3-6583BA1A4E89}" type="datetime1">
              <a:rPr lang="nl-BE" smtClean="0"/>
              <a:pPr/>
              <a:t>11/05/2023</a:t>
            </a:fld>
            <a:endParaRPr lang="nl-BE" dirty="0"/>
          </a:p>
        </p:txBody>
      </p:sp>
      <p:sp>
        <p:nvSpPr>
          <p:cNvPr id="10" name="Footer Placeholder 4">
            <a:extLst>
              <a:ext uri="{FF2B5EF4-FFF2-40B4-BE49-F238E27FC236}">
                <a16:creationId xmlns:a16="http://schemas.microsoft.com/office/drawing/2014/main" id="{4E8C007B-2184-74E7-74EC-830DB981A049}"/>
              </a:ext>
            </a:extLst>
          </p:cNvPr>
          <p:cNvSpPr>
            <a:spLocks noGrp="1"/>
          </p:cNvSpPr>
          <p:nvPr>
            <p:ph type="ftr" sz="quarter" idx="11"/>
          </p:nvPr>
        </p:nvSpPr>
        <p:spPr>
          <a:xfrm>
            <a:off x="4712301" y="6462433"/>
            <a:ext cx="5029200" cy="228600"/>
          </a:xfrm>
        </p:spPr>
        <p:txBody>
          <a:bodyPr/>
          <a:lstStyle>
            <a:lvl1pPr>
              <a:defRPr sz="1200">
                <a:solidFill>
                  <a:schemeClr val="bg1">
                    <a:alpha val="80000"/>
                  </a:schemeClr>
                </a:solidFill>
              </a:defRPr>
            </a:lvl1pPr>
          </a:lstStyle>
          <a:p>
            <a:endParaRPr lang="nl-BE" dirty="0"/>
          </a:p>
        </p:txBody>
      </p:sp>
      <p:sp>
        <p:nvSpPr>
          <p:cNvPr id="18" name="Rectangle 17">
            <a:extLst>
              <a:ext uri="{FF2B5EF4-FFF2-40B4-BE49-F238E27FC236}">
                <a16:creationId xmlns:a16="http://schemas.microsoft.com/office/drawing/2014/main" id="{4415F725-D6C1-FE84-3FDF-73A9110BBDAD}"/>
              </a:ext>
            </a:extLst>
          </p:cNvPr>
          <p:cNvSpPr/>
          <p:nvPr userDrawn="1"/>
        </p:nvSpPr>
        <p:spPr>
          <a:xfrm>
            <a:off x="10411691" y="-3103"/>
            <a:ext cx="685800" cy="1099458"/>
          </a:xfrm>
          <a:prstGeom prst="rect">
            <a:avLst/>
          </a:prstGeom>
          <a:solidFill>
            <a:srgbClr val="A20000"/>
          </a:solidFill>
          <a:ln>
            <a:noFill/>
          </a:ln>
        </p:spPr>
        <p:style>
          <a:lnRef idx="1">
            <a:schemeClr val="accent1"/>
          </a:lnRef>
          <a:fillRef idx="3">
            <a:schemeClr val="accent1"/>
          </a:fillRef>
          <a:effectRef idx="2">
            <a:schemeClr val="accent1"/>
          </a:effectRef>
          <a:fontRef idx="minor">
            <a:schemeClr val="lt1"/>
          </a:fontRef>
        </p:style>
      </p:sp>
      <p:sp>
        <p:nvSpPr>
          <p:cNvPr id="7" name="Title 8">
            <a:extLst>
              <a:ext uri="{FF2B5EF4-FFF2-40B4-BE49-F238E27FC236}">
                <a16:creationId xmlns:a16="http://schemas.microsoft.com/office/drawing/2014/main" id="{3C5224EA-A863-6BA6-DD7C-F5C6A1DE723A}"/>
              </a:ext>
            </a:extLst>
          </p:cNvPr>
          <p:cNvSpPr>
            <a:spLocks noGrp="1"/>
          </p:cNvSpPr>
          <p:nvPr>
            <p:ph type="title"/>
          </p:nvPr>
        </p:nvSpPr>
        <p:spPr>
          <a:xfrm>
            <a:off x="8206740" y="1767412"/>
            <a:ext cx="3383280" cy="1525288"/>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98663A67-A837-FDC3-8804-0673F710026C}"/>
              </a:ext>
            </a:extLst>
          </p:cNvPr>
          <p:cNvSpPr>
            <a:spLocks noGrp="1"/>
          </p:cNvSpPr>
          <p:nvPr>
            <p:ph type="body" sz="half" idx="2"/>
          </p:nvPr>
        </p:nvSpPr>
        <p:spPr>
          <a:xfrm>
            <a:off x="8206740" y="3493300"/>
            <a:ext cx="3398520" cy="2483834"/>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2" name="Content Placeholder 2">
            <a:extLst>
              <a:ext uri="{FF2B5EF4-FFF2-40B4-BE49-F238E27FC236}">
                <a16:creationId xmlns:a16="http://schemas.microsoft.com/office/drawing/2014/main" id="{0E0110FC-AA61-9378-147D-A302A437A715}"/>
              </a:ext>
            </a:extLst>
          </p:cNvPr>
          <p:cNvSpPr>
            <a:spLocks noGrp="1"/>
          </p:cNvSpPr>
          <p:nvPr>
            <p:ph idx="1"/>
          </p:nvPr>
        </p:nvSpPr>
        <p:spPr>
          <a:xfrm>
            <a:off x="366579" y="1767412"/>
            <a:ext cx="6948621" cy="4411052"/>
          </a:xfrm>
        </p:spPr>
        <p:txBody>
          <a:bodyPr/>
          <a:lstStyle>
            <a:lvl1pPr marL="342900" indent="-342900">
              <a:buFont typeface="Arial" panose="020B0604020202020204" pitchFamily="34" charset="0"/>
              <a:buChar char="•"/>
              <a:defRPr/>
            </a:lvl1pPr>
            <a:lvl2pPr marL="347472" indent="-342900">
              <a:buFont typeface="Arial" panose="020B0604020202020204" pitchFamily="34" charset="0"/>
              <a:buChar char="•"/>
              <a:defRPr/>
            </a:lvl2pPr>
            <a:lvl3pPr marL="0" indent="0">
              <a:buFont typeface="Arial" panose="020B0604020202020204" pitchFamily="34" charset="0"/>
              <a:buNone/>
              <a:defRPr/>
            </a:lvl3pPr>
            <a:lvl4pPr marL="285750" indent="-285750">
              <a:buFont typeface="Arial" panose="020B0604020202020204" pitchFamily="34" charset="0"/>
              <a:buChar char="•"/>
              <a:defRPr/>
            </a:lvl4pPr>
            <a:lvl5pPr marL="285750" indent="-285750">
              <a:buFont typeface="Arial" panose="020B0604020202020204" pitchFamily="34" charset="0"/>
              <a:buChar char="•"/>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0CA8B140-70A5-7A4F-9150-54DA62E699B4}"/>
              </a:ext>
            </a:extLst>
          </p:cNvPr>
          <p:cNvSpPr txBox="1">
            <a:spLocks/>
          </p:cNvSpPr>
          <p:nvPr userDrawn="1"/>
        </p:nvSpPr>
        <p:spPr>
          <a:xfrm>
            <a:off x="10531070" y="615077"/>
            <a:ext cx="447042" cy="381229"/>
          </a:xfrm>
          <a:prstGeom prst="rect">
            <a:avLst/>
          </a:prstGeom>
        </p:spPr>
        <p:txBody>
          <a:bodyPr vert="horz" lIns="91440" tIns="45720" rIns="91440" bIns="45720" rtlCol="0" anchor="b"/>
          <a:lstStyle>
            <a:defPPr>
              <a:defRPr lang="nl-BE"/>
            </a:defPPr>
            <a:lvl1pPr marL="0" algn="r" defTabSz="914400" rtl="0" eaLnBrk="1" latinLnBrk="0" hangingPunct="1">
              <a:defRPr sz="1200" b="0" kern="1200">
                <a:ln>
                  <a:noFill/>
                </a:ln>
                <a:solidFill>
                  <a:schemeClr val="bg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AB73BC-B049-4115-A692-8D63A059BFB8}" type="slidenum">
              <a:rPr lang="en-US" b="0" cap="none" spc="0" smtClean="0">
                <a:ln w="0">
                  <a:solidFill>
                    <a:schemeClr val="bg1"/>
                  </a:solidFill>
                </a:ln>
                <a:solidFill>
                  <a:schemeClr val="tx1"/>
                </a:solidFill>
                <a:effectLst>
                  <a:outerShdw blurRad="38100" dist="19050" dir="2700000" algn="tl" rotWithShape="0">
                    <a:schemeClr val="dk1">
                      <a:alpha val="40000"/>
                    </a:schemeClr>
                  </a:outerShdw>
                </a:effectLst>
              </a:rPr>
              <a:pPr algn="ctr"/>
              <a:t>‹#›</a:t>
            </a:fld>
            <a:endParaRPr lang="en-US" b="0" cap="none" spc="0" dirty="0">
              <a:ln w="0">
                <a:solidFill>
                  <a:schemeClr val="bg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459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9EC8FBC-32CB-4F01-96F2-C8A9731B8C52}" type="datetime1">
              <a:rPr lang="nl-BE" smtClean="0"/>
              <a:t>11/05/2023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1585864" y="6412447"/>
            <a:ext cx="447042" cy="381229"/>
          </a:xfrm>
          <a:prstGeom prst="rect">
            <a:avLst/>
          </a:prstGeom>
        </p:spPr>
        <p:txBody>
          <a:bodyPr vert="horz" lIns="91440" tIns="45720" rIns="91440" bIns="45720" rtlCol="0" anchor="b"/>
          <a:lstStyle>
            <a:lvl1pPr algn="r">
              <a:defRPr sz="1200" b="0">
                <a:ln>
                  <a:noFill/>
                </a:ln>
                <a:solidFill>
                  <a:schemeClr val="tx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5807965"/>
      </p:ext>
    </p:extLst>
  </p:cSld>
  <p:clrMap bg1="lt1" tx1="dk1" bg2="lt2" tx2="dk2" accent1="accent1" accent2="accent2" accent3="accent3" accent4="accent4" accent5="accent5" accent6="accent6" hlink="hlink" folHlink="folHlink"/>
  <p:sldLayoutIdLst>
    <p:sldLayoutId id="2147483689" r:id="rId1"/>
    <p:sldLayoutId id="2147483700" r:id="rId2"/>
    <p:sldLayoutId id="2147483701" r:id="rId3"/>
    <p:sldLayoutId id="2147483702" r:id="rId4"/>
    <p:sldLayoutId id="2147483703" r:id="rId5"/>
    <p:sldLayoutId id="2147483704" r:id="rId6"/>
    <p:sldLayoutId id="2147483705" r:id="rId7"/>
    <p:sldLayoutId id="2147483707" r:id="rId8"/>
    <p:sldLayoutId id="2147483706" r:id="rId9"/>
    <p:sldLayoutId id="2147483708" r:id="rId10"/>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ubmed.ncbi.nlm.nih.gov/2908554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pPr defTabSz="685800">
              <a:lnSpc>
                <a:spcPct val="90000"/>
              </a:lnSpc>
              <a:spcBef>
                <a:spcPts val="0"/>
              </a:spcBef>
            </a:pPr>
            <a:r>
              <a:rPr lang="fr-FR" sz="3200" b="1" noProof="1">
                <a:latin typeface="Calibri" panose="020F0502020204030204" pitchFamily="34" charset="0"/>
                <a:cs typeface="Calibri" panose="020F0502020204030204" pitchFamily="34" charset="0"/>
              </a:rPr>
              <a:t>PITFALLS in the CONDUCT of </a:t>
            </a:r>
            <a:r>
              <a:rPr lang="en-US" sz="3200" b="1" noProof="1">
                <a:latin typeface="Calibri" panose="020F0502020204030204" pitchFamily="34" charset="0"/>
                <a:cs typeface="Calibri" panose="020F0502020204030204" pitchFamily="34" charset="0"/>
              </a:rPr>
              <a:t>MULTINATIONAL RANDOMIZED</a:t>
            </a:r>
            <a:r>
              <a:rPr lang="fr-FR" sz="3200" b="1" noProof="1">
                <a:latin typeface="Calibri" panose="020F0502020204030204" pitchFamily="34" charset="0"/>
                <a:cs typeface="Calibri" panose="020F0502020204030204" pitchFamily="34" charset="0"/>
              </a:rPr>
              <a:t> CLINICAL TRIALS</a:t>
            </a:r>
          </a:p>
        </p:txBody>
      </p:sp>
      <p:sp>
        <p:nvSpPr>
          <p:cNvPr id="7" name="Sous-titre 6"/>
          <p:cNvSpPr>
            <a:spLocks noGrp="1"/>
          </p:cNvSpPr>
          <p:nvPr>
            <p:ph type="subTitle" idx="1"/>
          </p:nvPr>
        </p:nvSpPr>
        <p:spPr/>
        <p:txBody>
          <a:bodyPr>
            <a:normAutofit/>
          </a:bodyPr>
          <a:lstStyle/>
          <a:p>
            <a:pPr>
              <a:spcBef>
                <a:spcPts val="0"/>
              </a:spcBef>
            </a:pPr>
            <a:r>
              <a:rPr lang="fr-FR" sz="1500" b="1" noProof="1">
                <a:latin typeface="Calibri" panose="020F0502020204030204" pitchFamily="34" charset="0"/>
                <a:cs typeface="Calibri" panose="020F0502020204030204" pitchFamily="34" charset="0"/>
              </a:rPr>
              <a:t>Jean Paul Deslypere</a:t>
            </a:r>
          </a:p>
          <a:p>
            <a:pPr>
              <a:spcBef>
                <a:spcPts val="0"/>
              </a:spcBef>
            </a:pPr>
            <a:r>
              <a:rPr lang="fr-FR" sz="1500" b="1" noProof="1">
                <a:latin typeface="Calibri" panose="020F0502020204030204" pitchFamily="34" charset="0"/>
                <a:cs typeface="Calibri" panose="020F0502020204030204" pitchFamily="34" charset="0"/>
              </a:rPr>
              <a:t>Aesculape CRO Belgium BV</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Designs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10</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464067"/>
            <a:ext cx="8350498"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Prospective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vs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retrospective</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Open </a:t>
            </a:r>
            <a:r>
              <a:rPr lang="nl-BE" dirty="0" err="1">
                <a:latin typeface="Calibri" panose="020F0502020204030204" pitchFamily="34" charset="0"/>
                <a:ea typeface="Calibri" panose="020F0502020204030204" pitchFamily="34" charset="0"/>
                <a:cs typeface="Calibri" panose="020F0502020204030204" pitchFamily="34" charset="0"/>
              </a:rPr>
              <a:t>vs</a:t>
            </a:r>
            <a:r>
              <a:rPr lang="nl-BE" dirty="0">
                <a:latin typeface="Calibri" panose="020F0502020204030204" pitchFamily="34" charset="0"/>
                <a:ea typeface="Calibri" panose="020F0502020204030204" pitchFamily="34" charset="0"/>
                <a:cs typeface="Calibri" panose="020F0502020204030204" pitchFamily="34" charset="0"/>
              </a:rPr>
              <a:t> blind (double or single)</a:t>
            </a: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Randomisation</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Acceptable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methods</a:t>
            </a:r>
            <a:r>
              <a:rPr lang="nl-BE" dirty="0">
                <a:latin typeface="Calibri" panose="020F0502020204030204" pitchFamily="34" charset="0"/>
                <a:ea typeface="Calibri" panose="020F0502020204030204" pitchFamily="34" charset="0"/>
                <a:cs typeface="Calibri" panose="020F0502020204030204" pitchFamily="34" charset="0"/>
              </a:rPr>
              <a:t> of </a:t>
            </a:r>
            <a:r>
              <a:rPr lang="nl-BE" dirty="0" err="1">
                <a:latin typeface="Calibri" panose="020F0502020204030204" pitchFamily="34" charset="0"/>
                <a:ea typeface="Calibri" panose="020F0502020204030204" pitchFamily="34" charset="0"/>
                <a:cs typeface="Calibri" panose="020F0502020204030204" pitchFamily="34" charset="0"/>
              </a:rPr>
              <a:t>randomisation</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Use</a:t>
            </a:r>
            <a:r>
              <a:rPr lang="nl-BE" dirty="0">
                <a:latin typeface="Calibri" panose="020F0502020204030204" pitchFamily="34" charset="0"/>
                <a:ea typeface="Calibri" panose="020F0502020204030204" pitchFamily="34" charset="0"/>
                <a:cs typeface="Calibri" panose="020F0502020204030204" pitchFamily="34" charset="0"/>
              </a:rPr>
              <a:t> of placebo</a:t>
            </a: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Ethics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other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treatments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Block design</a:t>
            </a: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Stratification</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Sequential</a:t>
            </a:r>
            <a:r>
              <a:rPr lang="nl-BE" dirty="0">
                <a:latin typeface="Calibri" panose="020F0502020204030204" pitchFamily="34" charset="0"/>
                <a:ea typeface="Calibri" panose="020F0502020204030204" pitchFamily="34" charset="0"/>
                <a:cs typeface="Calibri" panose="020F0502020204030204" pitchFamily="34" charset="0"/>
              </a:rPr>
              <a:t> analysis; </a:t>
            </a:r>
            <a:r>
              <a:rPr lang="nl-BE" dirty="0" err="1">
                <a:latin typeface="Calibri" panose="020F0502020204030204" pitchFamily="34" charset="0"/>
                <a:ea typeface="Calibri" panose="020F0502020204030204" pitchFamily="34" charset="0"/>
                <a:cs typeface="Calibri" panose="020F0502020204030204" pitchFamily="34" charset="0"/>
              </a:rPr>
              <a:t>adaptive</a:t>
            </a:r>
            <a:r>
              <a:rPr lang="nl-BE" dirty="0">
                <a:latin typeface="Calibri" panose="020F0502020204030204" pitchFamily="34" charset="0"/>
                <a:ea typeface="Calibri" panose="020F0502020204030204" pitchFamily="34" charset="0"/>
                <a:cs typeface="Calibri" panose="020F0502020204030204" pitchFamily="34" charset="0"/>
              </a:rPr>
              <a:t> trials</a:t>
            </a:r>
          </a:p>
        </p:txBody>
      </p:sp>
    </p:spTree>
    <p:extLst>
      <p:ext uri="{BB962C8B-B14F-4D97-AF65-F5344CB8AC3E}">
        <p14:creationId xmlns:p14="http://schemas.microsoft.com/office/powerpoint/2010/main" val="5042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Protocol</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11</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606680"/>
            <a:ext cx="5483517"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Introduction</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Background information</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Justification</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Why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what</a:t>
            </a:r>
            <a:r>
              <a:rPr lang="nl-BE" sz="2000" dirty="0">
                <a:latin typeface="Calibri" panose="020F0502020204030204" pitchFamily="34" charset="0"/>
                <a:ea typeface="Calibri" panose="020F0502020204030204" pitchFamily="34" charset="0"/>
                <a:cs typeface="Calibri" panose="020F0502020204030204" pitchFamily="34" charset="0"/>
              </a:rPr>
              <a:t> gap </a:t>
            </a:r>
            <a:r>
              <a:rPr lang="nl-BE" sz="2000" dirty="0" err="1">
                <a:latin typeface="Calibri" panose="020F0502020204030204" pitchFamily="34" charset="0"/>
                <a:ea typeface="Calibri" panose="020F0502020204030204" pitchFamily="34" charset="0"/>
                <a:cs typeface="Calibri" panose="020F0502020204030204" pitchFamily="34" charset="0"/>
              </a:rPr>
              <a:t>will</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fill</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what</a:t>
            </a:r>
            <a:r>
              <a:rPr lang="nl-BE" sz="2000" dirty="0">
                <a:latin typeface="Calibri" panose="020F0502020204030204" pitchFamily="34" charset="0"/>
                <a:ea typeface="Calibri" panose="020F0502020204030204" pitchFamily="34" charset="0"/>
                <a:cs typeface="Calibri" panose="020F0502020204030204" pitchFamily="34" charset="0"/>
              </a:rPr>
              <a:t> benefits</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Succinct</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Don’t</a:t>
            </a:r>
            <a:r>
              <a:rPr lang="nl-BE" sz="2000" dirty="0">
                <a:latin typeface="Calibri" panose="020F0502020204030204" pitchFamily="34" charset="0"/>
                <a:ea typeface="Calibri" panose="020F0502020204030204" pitchFamily="34" charset="0"/>
                <a:cs typeface="Calibri" panose="020F0502020204030204" pitchFamily="34" charset="0"/>
              </a:rPr>
              <a:t> miss out relevant info</a:t>
            </a:r>
          </a:p>
        </p:txBody>
      </p:sp>
    </p:spTree>
    <p:extLst>
      <p:ext uri="{BB962C8B-B14F-4D97-AF65-F5344CB8AC3E}">
        <p14:creationId xmlns:p14="http://schemas.microsoft.com/office/powerpoint/2010/main" val="251317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Unreasonable protocol design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12</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Study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investigated</a:t>
            </a:r>
            <a:r>
              <a:rPr lang="nl-BE" sz="2000" dirty="0">
                <a:latin typeface="Calibri" panose="020F0502020204030204" pitchFamily="34" charset="0"/>
                <a:ea typeface="Calibri" panose="020F0502020204030204" pitchFamily="34" charset="0"/>
                <a:cs typeface="Calibri" panose="020F0502020204030204" pitchFamily="34" charset="0"/>
              </a:rPr>
              <a:t> hypothesis is </a:t>
            </a: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clearly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defined</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The </a:t>
            </a:r>
            <a:r>
              <a:rPr lang="nl-BE" dirty="0" err="1">
                <a:latin typeface="Calibri" panose="020F0502020204030204" pitchFamily="34" charset="0"/>
                <a:ea typeface="Calibri" panose="020F0502020204030204" pitchFamily="34" charset="0"/>
                <a:cs typeface="Calibri" panose="020F0502020204030204" pitchFamily="34" charset="0"/>
              </a:rPr>
              <a:t>Null</a:t>
            </a:r>
            <a:r>
              <a:rPr lang="nl-BE" dirty="0">
                <a:latin typeface="Calibri" panose="020F0502020204030204" pitchFamily="34" charset="0"/>
                <a:ea typeface="Calibri" panose="020F0502020204030204" pitchFamily="34" charset="0"/>
                <a:cs typeface="Calibri" panose="020F0502020204030204" pitchFamily="34" charset="0"/>
              </a:rPr>
              <a:t>-Hypothesis </a:t>
            </a:r>
            <a:r>
              <a:rPr lang="nl-BE" dirty="0" err="1">
                <a:latin typeface="Calibri" panose="020F0502020204030204" pitchFamily="34" charset="0"/>
                <a:ea typeface="Calibri" panose="020F0502020204030204" pitchFamily="34" charset="0"/>
                <a:cs typeface="Calibri" panose="020F0502020204030204" pitchFamily="34" charset="0"/>
              </a:rPr>
              <a:t>under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investigation</a:t>
            </a:r>
            <a:r>
              <a:rPr lang="nl-BE" dirty="0">
                <a:latin typeface="Calibri" panose="020F0502020204030204" pitchFamily="34" charset="0"/>
                <a:ea typeface="Calibri" panose="020F0502020204030204" pitchFamily="34" charset="0"/>
                <a:cs typeface="Calibri" panose="020F0502020204030204" pitchFamily="34" charset="0"/>
              </a:rPr>
              <a:t> must </a:t>
            </a:r>
            <a:r>
              <a:rPr lang="nl-BE" dirty="0" err="1">
                <a:latin typeface="Calibri" panose="020F0502020204030204" pitchFamily="34" charset="0"/>
                <a:ea typeface="Calibri" panose="020F0502020204030204" pitchFamily="34" charset="0"/>
                <a:cs typeface="Calibri" panose="020F0502020204030204" pitchFamily="34" charset="0"/>
              </a:rPr>
              <a:t>be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clearly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stated</a:t>
            </a: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In </a:t>
            </a:r>
            <a:r>
              <a:rPr lang="nl-BE" dirty="0" err="1">
                <a:latin typeface="Calibri" panose="020F0502020204030204" pitchFamily="34" charset="0"/>
                <a:ea typeface="Calibri" panose="020F0502020204030204" pitchFamily="34" charset="0"/>
                <a:cs typeface="Calibri" panose="020F0502020204030204" pitchFamily="34" charset="0"/>
              </a:rPr>
              <a:t>rule</a:t>
            </a:r>
            <a:r>
              <a:rPr lang="nl-BE" dirty="0">
                <a:latin typeface="Calibri" panose="020F0502020204030204" pitchFamily="34" charset="0"/>
                <a:ea typeface="Calibri" panose="020F0502020204030204" pitchFamily="34" charset="0"/>
                <a:cs typeface="Calibri" panose="020F0502020204030204" pitchFamily="34" charset="0"/>
              </a:rPr>
              <a:t>, limit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objectives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to</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only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one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primary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objective</a:t>
            </a: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Study</a:t>
            </a:r>
            <a:r>
              <a:rPr lang="nl-BE" sz="2000" dirty="0">
                <a:latin typeface="Calibri" panose="020F0502020204030204" pitchFamily="34" charset="0"/>
                <a:ea typeface="Calibri" panose="020F0502020204030204" pitchFamily="34" charset="0"/>
                <a:cs typeface="Calibri" panose="020F0502020204030204" pitchFamily="34" charset="0"/>
              </a:rPr>
              <a:t> design </a:t>
            </a:r>
            <a:r>
              <a:rPr lang="nl-BE" sz="2000" dirty="0" err="1">
                <a:latin typeface="Calibri" panose="020F0502020204030204" pitchFamily="34" charset="0"/>
                <a:ea typeface="Calibri" panose="020F0502020204030204" pitchFamily="34" charset="0"/>
                <a:cs typeface="Calibri" panose="020F0502020204030204" pitchFamily="34" charset="0"/>
              </a:rPr>
              <a:t>and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investigations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too</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much</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demanding</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Too </a:t>
            </a:r>
            <a:r>
              <a:rPr lang="nl-BE" dirty="0" err="1">
                <a:latin typeface="Calibri" panose="020F0502020204030204" pitchFamily="34" charset="0"/>
                <a:ea typeface="Calibri" panose="020F0502020204030204" pitchFamily="34" charset="0"/>
                <a:cs typeface="Calibri" panose="020F0502020204030204" pitchFamily="34" charset="0"/>
              </a:rPr>
              <a:t>many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visits</a:t>
            </a:r>
            <a:r>
              <a:rPr lang="nl-BE" dirty="0">
                <a:latin typeface="Calibri" panose="020F0502020204030204" pitchFamily="34" charset="0"/>
                <a:ea typeface="Calibri" panose="020F0502020204030204" pitchFamily="34" charset="0"/>
                <a:cs typeface="Calibri" panose="020F0502020204030204" pitchFamily="34" charset="0"/>
              </a:rPr>
              <a:t> or </a:t>
            </a:r>
            <a:r>
              <a:rPr lang="nl-BE" dirty="0" err="1">
                <a:latin typeface="Calibri" panose="020F0502020204030204" pitchFamily="34" charset="0"/>
                <a:ea typeface="Calibri" panose="020F0502020204030204" pitchFamily="34" charset="0"/>
                <a:cs typeface="Calibri" panose="020F0502020204030204" pitchFamily="34" charset="0"/>
              </a:rPr>
              <a:t>investigations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leading</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to</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poor</a:t>
            </a:r>
            <a:r>
              <a:rPr lang="nl-BE" dirty="0">
                <a:latin typeface="Calibri" panose="020F0502020204030204" pitchFamily="34" charset="0"/>
                <a:ea typeface="Calibri" panose="020F0502020204030204" pitchFamily="34" charset="0"/>
                <a:cs typeface="Calibri" panose="020F0502020204030204" pitchFamily="34" charset="0"/>
              </a:rPr>
              <a:t> compliance </a:t>
            </a:r>
            <a:r>
              <a:rPr lang="nl-BE" dirty="0" err="1">
                <a:latin typeface="Calibri" panose="020F0502020204030204" pitchFamily="34" charset="0"/>
                <a:ea typeface="Calibri" panose="020F0502020204030204" pitchFamily="34" charset="0"/>
                <a:cs typeface="Calibri" panose="020F0502020204030204" pitchFamily="34" charset="0"/>
              </a:rPr>
              <a:t>from</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patients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investigators</a:t>
            </a:r>
          </a:p>
          <a:p>
            <a:pPr marL="742950" lvl="1" indent="-285750">
              <a:buFont typeface="Arial" panose="020B0604020202020204" pitchFamily="34" charset="0"/>
              <a:buChar char="•"/>
            </a:pP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Investigations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methods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too</a:t>
            </a:r>
            <a:r>
              <a:rPr lang="nl-BE" dirty="0">
                <a:latin typeface="Calibri" panose="020F0502020204030204" pitchFamily="34" charset="0"/>
                <a:ea typeface="Calibri" panose="020F0502020204030204" pitchFamily="34" charset="0"/>
                <a:cs typeface="Calibri" panose="020F0502020204030204" pitchFamily="34" charset="0"/>
              </a:rPr>
              <a:t> tricky or </a:t>
            </a:r>
            <a:r>
              <a:rPr lang="nl-BE" dirty="0" err="1">
                <a:latin typeface="Calibri" panose="020F0502020204030204" pitchFamily="34" charset="0"/>
                <a:ea typeface="Calibri" panose="020F0502020204030204" pitchFamily="34" charset="0"/>
                <a:cs typeface="Calibri" panose="020F0502020204030204" pitchFamily="34" charset="0"/>
              </a:rPr>
              <a:t>not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meaningful</a:t>
            </a:r>
            <a:r>
              <a:rPr lang="nl-BE" dirty="0">
                <a:latin typeface="Calibri" panose="020F0502020204030204" pitchFamily="34" charset="0"/>
                <a:ea typeface="Calibri" panose="020F0502020204030204" pitchFamily="34" charset="0"/>
                <a:cs typeface="Calibri" panose="020F0502020204030204" pitchFamily="34" charset="0"/>
              </a:rPr>
              <a:t> of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actual</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efficacy</a:t>
            </a:r>
            <a:r>
              <a:rPr lang="nl-BE" dirty="0">
                <a:latin typeface="Calibri" panose="020F0502020204030204" pitchFamily="34" charset="0"/>
                <a:ea typeface="Calibri" panose="020F0502020204030204" pitchFamily="34" charset="0"/>
                <a:cs typeface="Calibri" panose="020F0502020204030204" pitchFamily="34" charset="0"/>
              </a:rPr>
              <a:t> of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compound (e.g., </a:t>
            </a:r>
            <a:r>
              <a:rPr lang="nl-BE" dirty="0" err="1">
                <a:latin typeface="Calibri" panose="020F0502020204030204" pitchFamily="34" charset="0"/>
                <a:ea typeface="Calibri" panose="020F0502020204030204" pitchFamily="34" charset="0"/>
                <a:cs typeface="Calibri" panose="020F0502020204030204" pitchFamily="34" charset="0"/>
              </a:rPr>
              <a:t>use</a:t>
            </a:r>
            <a:r>
              <a:rPr lang="nl-BE" dirty="0">
                <a:latin typeface="Calibri" panose="020F0502020204030204" pitchFamily="34" charset="0"/>
                <a:ea typeface="Calibri" panose="020F0502020204030204" pitchFamily="34" charset="0"/>
                <a:cs typeface="Calibri" panose="020F0502020204030204" pitchFamily="34" charset="0"/>
              </a:rPr>
              <a:t> of non-</a:t>
            </a:r>
            <a:r>
              <a:rPr lang="nl-BE" dirty="0" err="1">
                <a:latin typeface="Calibri" panose="020F0502020204030204" pitchFamily="34" charset="0"/>
                <a:ea typeface="Calibri" panose="020F0502020204030204" pitchFamily="34" charset="0"/>
                <a:cs typeface="Calibri" panose="020F0502020204030204" pitchFamily="34" charset="0"/>
              </a:rPr>
              <a:t>validated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surrogate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endpoint</a:t>
            </a:r>
            <a:r>
              <a:rPr lang="nl-BE" dirty="0">
                <a:latin typeface="Calibri" panose="020F0502020204030204" pitchFamily="34" charset="0"/>
                <a:ea typeface="Calibri" panose="020F0502020204030204" pitchFamily="34" charset="0"/>
                <a:cs typeface="Calibri" panose="020F0502020204030204" pitchFamily="34" charset="0"/>
              </a:rPr>
              <a:t>) or </a:t>
            </a:r>
            <a:r>
              <a:rPr lang="nl-BE" dirty="0" err="1">
                <a:latin typeface="Calibri" panose="020F0502020204030204" pitchFamily="34" charset="0"/>
                <a:ea typeface="Calibri" panose="020F0502020204030204" pitchFamily="34" charset="0"/>
                <a:cs typeface="Calibri" panose="020F0502020204030204" pitchFamily="34" charset="0"/>
              </a:rPr>
              <a:t>with</a:t>
            </a:r>
            <a:r>
              <a:rPr lang="nl-BE" dirty="0">
                <a:latin typeface="Calibri" panose="020F0502020204030204" pitchFamily="34" charset="0"/>
                <a:ea typeface="Calibri" panose="020F0502020204030204" pitchFamily="34" charset="0"/>
                <a:cs typeface="Calibri" panose="020F0502020204030204" pitchFamily="34" charset="0"/>
              </a:rPr>
              <a:t> a large </a:t>
            </a:r>
            <a:r>
              <a:rPr lang="nl-BE" dirty="0" err="1">
                <a:latin typeface="Calibri" panose="020F0502020204030204" pitchFamily="34" charset="0"/>
                <a:ea typeface="Calibri" panose="020F0502020204030204" pitchFamily="34" charset="0"/>
                <a:cs typeface="Calibri" panose="020F0502020204030204" pitchFamily="34" charset="0"/>
              </a:rPr>
              <a:t>inter-examiner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variation</a:t>
            </a:r>
            <a:r>
              <a:rPr lang="nl-BE" dirty="0">
                <a:latin typeface="Calibri" panose="020F0502020204030204" pitchFamily="34" charset="0"/>
                <a:ea typeface="Calibri" panose="020F0502020204030204" pitchFamily="34" charset="0"/>
                <a:cs typeface="Calibri" panose="020F0502020204030204" pitchFamily="34" charset="0"/>
              </a:rPr>
              <a:t> (eg echo, RX, WHR, ..)</a:t>
            </a:r>
          </a:p>
          <a:p>
            <a:pPr marL="742950" lvl="1" indent="-285750">
              <a:buFont typeface="Arial" panose="020B0604020202020204" pitchFamily="34" charset="0"/>
              <a:buChar char="•"/>
            </a:pP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Placebo </a:t>
            </a:r>
            <a:r>
              <a:rPr lang="nl-BE" dirty="0" err="1">
                <a:latin typeface="Calibri" panose="020F0502020204030204" pitchFamily="34" charset="0"/>
                <a:ea typeface="Calibri" panose="020F0502020204030204" pitchFamily="34" charset="0"/>
                <a:cs typeface="Calibri" panose="020F0502020204030204" pitchFamily="34" charset="0"/>
              </a:rPr>
              <a:t>group</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not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always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acceptable</a:t>
            </a:r>
            <a:r>
              <a:rPr lang="nl-BE" dirty="0">
                <a:latin typeface="Calibri" panose="020F0502020204030204" pitchFamily="34" charset="0"/>
                <a:ea typeface="Calibri" panose="020F0502020204030204" pitchFamily="34" charset="0"/>
                <a:cs typeface="Calibri" panose="020F0502020204030204" pitchFamily="34" charset="0"/>
              </a:rPr>
              <a:t> (e.g., life-</a:t>
            </a:r>
            <a:r>
              <a:rPr lang="nl-BE" dirty="0" err="1">
                <a:latin typeface="Calibri" panose="020F0502020204030204" pitchFamily="34" charset="0"/>
                <a:ea typeface="Calibri" panose="020F0502020204030204" pitchFamily="34" charset="0"/>
                <a:cs typeface="Calibri" panose="020F0502020204030204" pitchFamily="34" charset="0"/>
              </a:rPr>
              <a:t>threatening</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disease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surgery</a:t>
            </a:r>
            <a:r>
              <a:rPr lang="nl-BE"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1309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Unreasonable protocol design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13</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258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Wrong </a:t>
            </a:r>
            <a:r>
              <a:rPr lang="nl-BE" sz="2000" dirty="0" err="1">
                <a:latin typeface="Calibri" panose="020F0502020204030204" pitchFamily="34" charset="0"/>
                <a:ea typeface="Calibri" panose="020F0502020204030204" pitchFamily="34" charset="0"/>
                <a:cs typeface="Calibri" panose="020F0502020204030204" pitchFamily="34" charset="0"/>
              </a:rPr>
              <a:t>inclusion</a:t>
            </a:r>
            <a:r>
              <a:rPr lang="nl-BE" sz="2000" dirty="0">
                <a:latin typeface="Calibri" panose="020F0502020204030204" pitchFamily="34" charset="0"/>
                <a:ea typeface="Calibri" panose="020F0502020204030204" pitchFamily="34" charset="0"/>
                <a:cs typeface="Calibri" panose="020F0502020204030204" pitchFamily="34" charset="0"/>
              </a:rPr>
              <a:t>/</a:t>
            </a:r>
            <a:r>
              <a:rPr lang="nl-BE" sz="2000" dirty="0" err="1">
                <a:latin typeface="Calibri" panose="020F0502020204030204" pitchFamily="34" charset="0"/>
                <a:ea typeface="Calibri" panose="020F0502020204030204" pitchFamily="34" charset="0"/>
                <a:cs typeface="Calibri" panose="020F0502020204030204" pitchFamily="34" charset="0"/>
              </a:rPr>
              <a:t>exclusion</a:t>
            </a:r>
            <a:r>
              <a:rPr lang="nl-BE" sz="2000" dirty="0">
                <a:latin typeface="Calibri" panose="020F0502020204030204" pitchFamily="34" charset="0"/>
                <a:ea typeface="Calibri" panose="020F0502020204030204" pitchFamily="34" charset="0"/>
                <a:cs typeface="Calibri" panose="020F0502020204030204" pitchFamily="34" charset="0"/>
              </a:rPr>
              <a:t> criteria</a:t>
            </a:r>
          </a:p>
          <a:p>
            <a:pPr marL="742950" lvl="1"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A right </a:t>
            </a:r>
            <a:r>
              <a:rPr lang="nl-BE" dirty="0" err="1">
                <a:latin typeface="Calibri" panose="020F0502020204030204" pitchFamily="34" charset="0"/>
                <a:ea typeface="Calibri" panose="020F0502020204030204" pitchFamily="34" charset="0"/>
                <a:cs typeface="Calibri" panose="020F0502020204030204" pitchFamily="34" charset="0"/>
              </a:rPr>
              <a:t>balance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between</a:t>
            </a:r>
            <a:r>
              <a:rPr lang="nl-BE" dirty="0">
                <a:latin typeface="Calibri" panose="020F0502020204030204" pitchFamily="34" charset="0"/>
                <a:ea typeface="Calibri" panose="020F0502020204030204" pitchFamily="34" charset="0"/>
                <a:cs typeface="Calibri" panose="020F0502020204030204" pitchFamily="34" charset="0"/>
              </a:rPr>
              <a:t> recruitment </a:t>
            </a:r>
            <a:r>
              <a:rPr lang="nl-BE" dirty="0" err="1">
                <a:latin typeface="Calibri" panose="020F0502020204030204" pitchFamily="34" charset="0"/>
                <a:ea typeface="Calibri" panose="020F0502020204030204" pitchFamily="34" charset="0"/>
                <a:cs typeface="Calibri" panose="020F0502020204030204" pitchFamily="34" charset="0"/>
              </a:rPr>
              <a:t>needs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scientific</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constraints</a:t>
            </a:r>
            <a:r>
              <a:rPr lang="nl-BE" dirty="0">
                <a:latin typeface="Calibri" panose="020F0502020204030204" pitchFamily="34" charset="0"/>
                <a:ea typeface="Calibri" panose="020F0502020204030204" pitchFamily="34" charset="0"/>
                <a:cs typeface="Calibri" panose="020F0502020204030204" pitchFamily="34" charset="0"/>
              </a:rPr>
              <a:t> must </a:t>
            </a:r>
            <a:r>
              <a:rPr lang="nl-BE" dirty="0" err="1">
                <a:latin typeface="Calibri" panose="020F0502020204030204" pitchFamily="34" charset="0"/>
                <a:ea typeface="Calibri" panose="020F0502020204030204" pitchFamily="34" charset="0"/>
                <a:cs typeface="Calibri" panose="020F0502020204030204" pitchFamily="34" charset="0"/>
              </a:rPr>
              <a:t>be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achieved</a:t>
            </a:r>
            <a:endParaRPr lang="nl-BE" dirty="0">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The </a:t>
            </a:r>
            <a:r>
              <a:rPr lang="nl-BE" dirty="0" err="1">
                <a:latin typeface="Calibri" panose="020F0502020204030204" pitchFamily="34" charset="0"/>
                <a:ea typeface="Calibri" panose="020F0502020204030204" pitchFamily="34" charset="0"/>
                <a:cs typeface="Calibri" panose="020F0502020204030204" pitchFamily="34" charset="0"/>
              </a:rPr>
              <a:t>population</a:t>
            </a:r>
            <a:r>
              <a:rPr lang="nl-BE" dirty="0">
                <a:latin typeface="Calibri" panose="020F0502020204030204" pitchFamily="34" charset="0"/>
                <a:ea typeface="Calibri" panose="020F0502020204030204" pitchFamily="34" charset="0"/>
                <a:cs typeface="Calibri" panose="020F0502020204030204" pitchFamily="34" charset="0"/>
              </a:rPr>
              <a:t> must </a:t>
            </a:r>
            <a:r>
              <a:rPr lang="nl-BE" dirty="0" err="1">
                <a:latin typeface="Calibri" panose="020F0502020204030204" pitchFamily="34" charset="0"/>
                <a:ea typeface="Calibri" panose="020F0502020204030204" pitchFamily="34" charset="0"/>
                <a:cs typeface="Calibri" panose="020F0502020204030204" pitchFamily="34" charset="0"/>
              </a:rPr>
              <a:t>be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selected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according</a:t>
            </a:r>
            <a:r>
              <a:rPr lang="nl-BE" dirty="0">
                <a:latin typeface="Calibri" panose="020F0502020204030204" pitchFamily="34" charset="0"/>
                <a:ea typeface="Calibri" panose="020F0502020204030204" pitchFamily="34" charset="0"/>
                <a:cs typeface="Calibri" panose="020F0502020204030204" pitchFamily="34" charset="0"/>
              </a:rPr>
              <a:t> to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compound </a:t>
            </a:r>
            <a:r>
              <a:rPr lang="nl-BE" dirty="0" err="1">
                <a:latin typeface="Calibri" panose="020F0502020204030204" pitchFamily="34" charset="0"/>
                <a:ea typeface="Calibri" panose="020F0502020204030204" pitchFamily="34" charset="0"/>
                <a:cs typeface="Calibri" panose="020F0502020204030204" pitchFamily="34" charset="0"/>
              </a:rPr>
              <a:t>characteristics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study</a:t>
            </a:r>
            <a:r>
              <a:rPr lang="nl-BE" dirty="0">
                <a:latin typeface="Calibri" panose="020F0502020204030204" pitchFamily="34" charset="0"/>
                <a:ea typeface="Calibri" panose="020F0502020204030204" pitchFamily="34" charset="0"/>
                <a:cs typeface="Calibri" panose="020F0502020204030204" pitchFamily="34" charset="0"/>
              </a:rPr>
              <a:t> goal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relevant to </a:t>
            </a:r>
            <a:r>
              <a:rPr lang="nl-BE" dirty="0" err="1">
                <a:latin typeface="Calibri" panose="020F0502020204030204" pitchFamily="34" charset="0"/>
                <a:ea typeface="Calibri" panose="020F0502020204030204" pitchFamily="34" charset="0"/>
                <a:cs typeface="Calibri" panose="020F0502020204030204" pitchFamily="34" charset="0"/>
              </a:rPr>
              <a:t>demonstrate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efficacy</a:t>
            </a:r>
            <a:r>
              <a:rPr lang="nl-BE" dirty="0">
                <a:latin typeface="Calibri" panose="020F0502020204030204" pitchFamily="34" charset="0"/>
                <a:ea typeface="Calibri" panose="020F0502020204030204" pitchFamily="34" charset="0"/>
                <a:cs typeface="Calibri" panose="020F0502020204030204" pitchFamily="34" charset="0"/>
              </a:rPr>
              <a:t>” of </a:t>
            </a:r>
            <a:r>
              <a:rPr lang="nl-BE" dirty="0" err="1">
                <a:latin typeface="Calibri" panose="020F0502020204030204" pitchFamily="34" charset="0"/>
                <a:ea typeface="Calibri" panose="020F0502020204030204" pitchFamily="34" charset="0"/>
                <a:cs typeface="Calibri" panose="020F0502020204030204" pitchFamily="34" charset="0"/>
              </a:rPr>
              <a:t>the</a:t>
            </a:r>
            <a:r>
              <a:rPr lang="nl-BE" dirty="0">
                <a:latin typeface="Calibri" panose="020F0502020204030204" pitchFamily="34" charset="0"/>
                <a:ea typeface="Calibri" panose="020F0502020204030204" pitchFamily="34" charset="0"/>
                <a:cs typeface="Calibri" panose="020F0502020204030204" pitchFamily="34" charset="0"/>
              </a:rPr>
              <a:t> compound but </a:t>
            </a:r>
            <a:r>
              <a:rPr lang="nl-BE" dirty="0" err="1">
                <a:latin typeface="Calibri" panose="020F0502020204030204" pitchFamily="34" charset="0"/>
                <a:ea typeface="Calibri" panose="020F0502020204030204" pitchFamily="34" charset="0"/>
                <a:cs typeface="Calibri" panose="020F0502020204030204" pitchFamily="34" charset="0"/>
              </a:rPr>
              <a:t>not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too</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selective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compared</a:t>
            </a:r>
            <a:r>
              <a:rPr lang="nl-BE" dirty="0">
                <a:latin typeface="Calibri" panose="020F0502020204030204" pitchFamily="34" charset="0"/>
                <a:ea typeface="Calibri" panose="020F0502020204030204" pitchFamily="34" charset="0"/>
                <a:cs typeface="Calibri" panose="020F0502020204030204" pitchFamily="34" charset="0"/>
              </a:rPr>
              <a:t> to real-life recruitment in order to </a:t>
            </a:r>
            <a:r>
              <a:rPr lang="nl-BE" dirty="0" err="1">
                <a:latin typeface="Calibri" panose="020F0502020204030204" pitchFamily="34" charset="0"/>
                <a:ea typeface="Calibri" panose="020F0502020204030204" pitchFamily="34" charset="0"/>
                <a:cs typeface="Calibri" panose="020F0502020204030204" pitchFamily="34" charset="0"/>
              </a:rPr>
              <a:t>demonstrate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effectiveness</a:t>
            </a:r>
            <a:r>
              <a:rPr lang="nl-BE"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Study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population</a:t>
            </a:r>
            <a:r>
              <a:rPr lang="nl-BE" dirty="0">
                <a:latin typeface="Calibri" panose="020F0502020204030204" pitchFamily="34" charset="0"/>
                <a:ea typeface="Calibri" panose="020F0502020204030204" pitchFamily="34" charset="0"/>
                <a:cs typeface="Calibri" panose="020F0502020204030204" pitchFamily="34" charset="0"/>
              </a:rPr>
              <a:t> must </a:t>
            </a:r>
            <a:r>
              <a:rPr lang="nl-BE" dirty="0" err="1">
                <a:latin typeface="Calibri" panose="020F0502020204030204" pitchFamily="34" charset="0"/>
                <a:ea typeface="Calibri" panose="020F0502020204030204" pitchFamily="34" charset="0"/>
                <a:cs typeface="Calibri" panose="020F0502020204030204" pitchFamily="34" charset="0"/>
              </a:rPr>
              <a:t>be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representative</a:t>
            </a:r>
            <a:r>
              <a:rPr lang="nl-BE" dirty="0">
                <a:latin typeface="Calibri" panose="020F0502020204030204" pitchFamily="34" charset="0"/>
                <a:ea typeface="Calibri" panose="020F0502020204030204" pitchFamily="34" charset="0"/>
                <a:cs typeface="Calibri" panose="020F0502020204030204" pitchFamily="34" charset="0"/>
              </a:rPr>
              <a:t> of target </a:t>
            </a:r>
            <a:r>
              <a:rPr lang="nl-BE" dirty="0" err="1">
                <a:latin typeface="Calibri" panose="020F0502020204030204" pitchFamily="34" charset="0"/>
                <a:ea typeface="Calibri" panose="020F0502020204030204" pitchFamily="34" charset="0"/>
                <a:cs typeface="Calibri" panose="020F0502020204030204" pitchFamily="34" charset="0"/>
              </a:rPr>
              <a:t>population</a:t>
            </a:r>
            <a:endParaRPr lang="nl-B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173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Unreasonable protocol design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14</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785652"/>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Critical literature review is key</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Particular interest in looking at the discussion section of the paper regarding similar studies, the authors often speculate on what were the weaknesses and what needs to be accomplished</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The support of an Experts Steering Committee is key</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Choice of the experts is challenging, aiming to obtain a right balance between scientific input and pragmatism</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Include medical responsible and guests at request (statistician, monitor …)</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Endorse Steering Committee proposals only if scientifically validated (literature, guidelines …)</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The Investigators Meetings are key</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To ensure full understanding and acceptance of the protocol and detect country-linked discrepancies. But remain in control</a:t>
            </a:r>
          </a:p>
        </p:txBody>
      </p:sp>
    </p:spTree>
    <p:extLst>
      <p:ext uri="{BB962C8B-B14F-4D97-AF65-F5344CB8AC3E}">
        <p14:creationId xmlns:p14="http://schemas.microsoft.com/office/powerpoint/2010/main" val="207830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Difficulties with the protocol</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15</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737946"/>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Measuring the subjective parameters (eg pain, fatigue, …)</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Difficulty getting a homogenous population or a diverse population</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Ethics</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Time</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Changing practice (eg usual care, standard practice)</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Recruitment NEVER as good as expected</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Protocol violations</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Research designers need to be familiar with clinical practice</a:t>
            </a: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57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Wrong outsourcing choice</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16</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785652"/>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There is an inflationary trend for outsourcing at least part of services requested in MRCTs</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The Clinical Research Organisation (CRO) choice must focus on:</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Previous experience of the provider in this indication with a pool of « ready to use » sites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Significant monitors presence in the target regions (be mistrustful with CROs subcontracting locally or using local freelance CRAs, with just a local « storefront »)</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Experience of CRAs involved (Minimal seniority must be defined with CVs provided)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Proposal describing precisely the services provided (optimally provide a proposal template to ensure comparability of the proposals) with number of units and costs (including passthrough costs evaluation)</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Previous experience with this provider (Preferred provider) is often an asset in preventing the « learning period »</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The CRO proposal for feasibility assessment (a « light » plan is not a good signal)</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5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Wrong outsourcing choice</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17</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016210"/>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Pre-select at least 3 CROs based on a proposal draft and then organize individual bid meetings with them before getting their final proposal</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Be careful if you give both the monitoring and the data management to the same provider as data quality concerns could be minimized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A provider could be used for data management and analysis separately from that responsible for clinical operations and data collection. Moreover this allows to have the same provider responsible for data from all studies (homogeneity) when different providers are used for clinical operations depending on the study-specific needs</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214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Non optimal feasibility assessment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18</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3539430"/>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Feasibility study prior to trial start is key</a:t>
            </a: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Should not be limited to an e-questionnaire sent to sites, direct contacts is preferable (site qualification visits particularly for unknown sites)</a:t>
            </a: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Recruitment potential is important but also verify</a:t>
            </a:r>
          </a:p>
          <a:p>
            <a:pPr marL="742950" lvl="1"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Equipment and drug storage facilities</a:t>
            </a:r>
          </a:p>
          <a:p>
            <a:pPr marL="742950" lvl="1"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Availability of CT dedicated staff</a:t>
            </a:r>
          </a:p>
          <a:p>
            <a:pPr marL="742950" lvl="1"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Competitive CTs ongoing or planned</a:t>
            </a:r>
          </a:p>
          <a:p>
            <a:pPr marL="742950" lvl="1"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Familiarity with electronic data capture (EDC), eTMF and Share Point</a:t>
            </a:r>
          </a:p>
          <a:p>
            <a:pPr marL="742950" lvl="1"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Ability of the site to comply with protocol constraints, often different from the regular practice</a:t>
            </a:r>
          </a:p>
          <a:p>
            <a:pPr marL="285750"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Use of a non final protocol is a risk if important features are changed</a:t>
            </a: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Site selection is important but also regulatory frame per country and standard of care in the target indication must be assessed</a:t>
            </a: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Re-conduct site feasibility if &gt; 3 months from selection to activation </a:t>
            </a:r>
          </a:p>
        </p:txBody>
      </p:sp>
    </p:spTree>
    <p:extLst>
      <p:ext uri="{BB962C8B-B14F-4D97-AF65-F5344CB8AC3E}">
        <p14:creationId xmlns:p14="http://schemas.microsoft.com/office/powerpoint/2010/main" val="6981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Measurement Issues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19</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235295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Unvalidated Instruments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Inappropriate Instruments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Unused instruments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Lack of blinding</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Lack of validation and standardisation</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60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11C0B-55EB-D3FA-463C-6128A23298A3}"/>
              </a:ext>
            </a:extLst>
          </p:cNvPr>
          <p:cNvSpPr>
            <a:spLocks noGrp="1"/>
          </p:cNvSpPr>
          <p:nvPr>
            <p:ph type="title"/>
          </p:nvPr>
        </p:nvSpPr>
        <p:spPr>
          <a:xfrm>
            <a:off x="709612" y="1660976"/>
            <a:ext cx="10772775" cy="891379"/>
          </a:xfrm>
        </p:spPr>
        <p:txBody>
          <a:bodyPr>
            <a:normAutofit/>
          </a:bodyPr>
          <a:lstStyle/>
          <a:p>
            <a:r>
              <a:rPr lang="en-GB" dirty="0">
                <a:latin typeface="Calibri" panose="020F0502020204030204" pitchFamily="34" charset="0"/>
                <a:cs typeface="Calibri" panose="020F0502020204030204" pitchFamily="34" charset="0"/>
              </a:rPr>
              <a:t>Pre-Clinical and Clinical Research</a:t>
            </a:r>
          </a:p>
        </p:txBody>
      </p:sp>
      <p:sp>
        <p:nvSpPr>
          <p:cNvPr id="5" name="Tijdelijke aanduiding voor dianummer 4">
            <a:extLst>
              <a:ext uri="{FF2B5EF4-FFF2-40B4-BE49-F238E27FC236}">
                <a16:creationId xmlns:a16="http://schemas.microsoft.com/office/drawing/2014/main" id="{C4AC6D48-6E87-0020-B6EA-967899509079}"/>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a:t>
            </a:fld>
            <a:endParaRPr lang="fr-FR" dirty="0"/>
          </a:p>
        </p:txBody>
      </p:sp>
      <p:sp>
        <p:nvSpPr>
          <p:cNvPr id="4" name="Tekstvak 3">
            <a:extLst>
              <a:ext uri="{FF2B5EF4-FFF2-40B4-BE49-F238E27FC236}">
                <a16:creationId xmlns:a16="http://schemas.microsoft.com/office/drawing/2014/main" id="{F03C98E2-6B30-F4FF-250A-EB2DAE2E157A}"/>
              </a:ext>
            </a:extLst>
          </p:cNvPr>
          <p:cNvSpPr txBox="1"/>
          <p:nvPr/>
        </p:nvSpPr>
        <p:spPr>
          <a:xfrm>
            <a:off x="709612" y="2361172"/>
            <a:ext cx="8679051"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Laboratory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structure</a:t>
            </a:r>
            <a:r>
              <a:rPr lang="nl-BE" sz="2000" dirty="0">
                <a:latin typeface="Calibri" panose="020F0502020204030204" pitchFamily="34" charset="0"/>
                <a:ea typeface="Calibri" panose="020F0502020204030204" pitchFamily="34" charset="0"/>
                <a:cs typeface="Calibri" panose="020F0502020204030204" pitchFamily="34" charset="0"/>
              </a:rPr>
              <a:t>/</a:t>
            </a:r>
            <a:r>
              <a:rPr lang="nl-BE" sz="2000" dirty="0" err="1">
                <a:latin typeface="Calibri" panose="020F0502020204030204" pitchFamily="34" charset="0"/>
                <a:ea typeface="Calibri" panose="020F0502020204030204" pitchFamily="34" charset="0"/>
                <a:cs typeface="Calibri" panose="020F0502020204030204" pitchFamily="34" charset="0"/>
              </a:rPr>
              <a:t>activity</a:t>
            </a:r>
            <a:r>
              <a:rPr lang="nl-BE" sz="2000" dirty="0">
                <a:latin typeface="Calibri" panose="020F0502020204030204" pitchFamily="34" charset="0"/>
                <a:ea typeface="Calibri" panose="020F0502020204030204" pitchFamily="34" charset="0"/>
                <a:cs typeface="Calibri" panose="020F0502020204030204" pitchFamily="34" charset="0"/>
              </a:rPr>
              <a:t> analysis</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Animals: does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work</a:t>
            </a:r>
            <a:r>
              <a:rPr lang="nl-BE" sz="2000" dirty="0">
                <a:latin typeface="Calibri" panose="020F0502020204030204" pitchFamily="34" charset="0"/>
                <a:ea typeface="Calibri" panose="020F0502020204030204" pitchFamily="34" charset="0"/>
                <a:cs typeface="Calibri" panose="020F0502020204030204" pitchFamily="34" charset="0"/>
              </a:rPr>
              <a:t> in </a:t>
            </a:r>
            <a:r>
              <a:rPr lang="nl-BE" sz="2000" dirty="0" err="1">
                <a:latin typeface="Calibri" panose="020F0502020204030204" pitchFamily="34" charset="0"/>
                <a:ea typeface="Calibri" panose="020F0502020204030204" pitchFamily="34" charset="0"/>
                <a:cs typeface="Calibri" panose="020F0502020204030204" pitchFamily="34" charset="0"/>
              </a:rPr>
              <a:t>animals</a:t>
            </a:r>
            <a:r>
              <a:rPr lang="nl-BE" sz="2000" dirty="0">
                <a:latin typeface="Calibri" panose="020F0502020204030204" pitchFamily="34" charset="0"/>
                <a:ea typeface="Calibri" panose="020F0502020204030204" pitchFamily="34" charset="0"/>
                <a:cs typeface="Calibri" panose="020F0502020204030204" pitchFamily="34" charset="0"/>
              </a:rPr>
              <a:t>? Is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toxic</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Dose</a:t>
            </a:r>
            <a:r>
              <a:rPr lang="nl-BE" sz="2000" dirty="0">
                <a:latin typeface="Calibri" panose="020F0502020204030204" pitchFamily="34" charset="0"/>
                <a:ea typeface="Calibri" panose="020F0502020204030204" pitchFamily="34" charset="0"/>
                <a:cs typeface="Calibri" panose="020F0502020204030204" pitchFamily="34" charset="0"/>
              </a:rPr>
              <a:t> in </a:t>
            </a:r>
            <a:r>
              <a:rPr lang="nl-BE" sz="2000" dirty="0" err="1">
                <a:latin typeface="Calibri" panose="020F0502020204030204" pitchFamily="34" charset="0"/>
                <a:ea typeface="Calibri" panose="020F0502020204030204" pitchFamily="34" charset="0"/>
                <a:cs typeface="Calibri" panose="020F0502020204030204" pitchFamily="34" charset="0"/>
              </a:rPr>
              <a:t>humans</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Human </a:t>
            </a:r>
            <a:r>
              <a:rPr lang="nl-BE" sz="2000" dirty="0" err="1">
                <a:latin typeface="Calibri" panose="020F0502020204030204" pitchFamily="34" charset="0"/>
                <a:ea typeface="Calibri" panose="020F0502020204030204" pitchFamily="34" charset="0"/>
                <a:cs typeface="Calibri" panose="020F0502020204030204" pitchFamily="34" charset="0"/>
              </a:rPr>
              <a:t>volunteers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Phase</a:t>
            </a:r>
            <a:r>
              <a:rPr lang="nl-BE" sz="2000" dirty="0">
                <a:latin typeface="Calibri" panose="020F0502020204030204" pitchFamily="34" charset="0"/>
                <a:ea typeface="Calibri" panose="020F0502020204030204" pitchFamily="34" charset="0"/>
                <a:cs typeface="Calibri" panose="020F0502020204030204" pitchFamily="34" charset="0"/>
              </a:rPr>
              <a:t> 1 …. Is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toxic</a:t>
            </a:r>
            <a:r>
              <a:rPr lang="nl-BE" sz="2000"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Phase</a:t>
            </a:r>
            <a:r>
              <a:rPr lang="nl-BE" sz="2000" dirty="0">
                <a:latin typeface="Calibri" panose="020F0502020204030204" pitchFamily="34" charset="0"/>
                <a:ea typeface="Calibri" panose="020F0502020204030204" pitchFamily="34" charset="0"/>
                <a:cs typeface="Calibri" panose="020F0502020204030204" pitchFamily="34" charset="0"/>
              </a:rPr>
              <a:t> 2 …. Does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work</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Biomarkers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Phase</a:t>
            </a:r>
            <a:r>
              <a:rPr lang="nl-BE" sz="2000" dirty="0">
                <a:latin typeface="Calibri" panose="020F0502020204030204" pitchFamily="34" charset="0"/>
                <a:ea typeface="Calibri" panose="020F0502020204030204" pitchFamily="34" charset="0"/>
                <a:cs typeface="Calibri" panose="020F0502020204030204" pitchFamily="34" charset="0"/>
              </a:rPr>
              <a:t> 3 … Does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work</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better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than</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existing</a:t>
            </a:r>
            <a:r>
              <a:rPr lang="nl-BE" sz="2000" dirty="0">
                <a:latin typeface="Calibri" panose="020F0502020204030204" pitchFamily="34" charset="0"/>
                <a:ea typeface="Calibri" panose="020F0502020204030204" pitchFamily="34" charset="0"/>
                <a:cs typeface="Calibri" panose="020F0502020204030204" pitchFamily="34" charset="0"/>
              </a:rPr>
              <a:t> drugs? </a:t>
            </a:r>
            <a:r>
              <a:rPr lang="nl-BE" sz="2000" dirty="0" err="1">
                <a:latin typeface="Calibri" panose="020F0502020204030204" pitchFamily="34" charset="0"/>
                <a:ea typeface="Calibri" panose="020F0502020204030204" pitchFamily="34" charset="0"/>
                <a:cs typeface="Calibri" panose="020F0502020204030204" pitchFamily="34" charset="0"/>
              </a:rPr>
              <a:t>Clinical</a:t>
            </a:r>
            <a:r>
              <a:rPr lang="nl-BE" sz="2000" dirty="0">
                <a:latin typeface="Calibri" panose="020F0502020204030204" pitchFamily="34" charset="0"/>
                <a:ea typeface="Calibri" panose="020F0502020204030204" pitchFamily="34" charset="0"/>
                <a:cs typeface="Calibri" panose="020F0502020204030204" pitchFamily="34" charset="0"/>
              </a:rPr>
              <a:t> Effect?</a:t>
            </a:r>
          </a:p>
          <a:p>
            <a:pPr marL="742950" lvl="1"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Phase</a:t>
            </a:r>
            <a:r>
              <a:rPr lang="nl-BE" sz="2000" dirty="0">
                <a:latin typeface="Calibri" panose="020F0502020204030204" pitchFamily="34" charset="0"/>
                <a:ea typeface="Calibri" panose="020F0502020204030204" pitchFamily="34" charset="0"/>
                <a:cs typeface="Calibri" panose="020F0502020204030204" pitchFamily="34" charset="0"/>
              </a:rPr>
              <a:t> 4 …. Post-marketing surveillance</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What’s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like in </a:t>
            </a:r>
            <a:r>
              <a:rPr lang="nl-BE" sz="2000" dirty="0" err="1">
                <a:latin typeface="Calibri" panose="020F0502020204030204" pitchFamily="34" charset="0"/>
                <a:ea typeface="Calibri" panose="020F0502020204030204" pitchFamily="34" charset="0"/>
                <a:cs typeface="Calibri" panose="020F0502020204030204" pitchFamily="34" charset="0"/>
              </a:rPr>
              <a:t>the</a:t>
            </a:r>
            <a:r>
              <a:rPr lang="nl-BE" sz="2000" dirty="0">
                <a:latin typeface="Calibri" panose="020F0502020204030204" pitchFamily="34" charset="0"/>
                <a:ea typeface="Calibri" panose="020F0502020204030204" pitchFamily="34" charset="0"/>
                <a:cs typeface="Calibri" panose="020F0502020204030204" pitchFamily="34" charset="0"/>
              </a:rPr>
              <a:t> real </a:t>
            </a:r>
            <a:r>
              <a:rPr lang="nl-BE" sz="2000" dirty="0" err="1">
                <a:latin typeface="Calibri" panose="020F0502020204030204" pitchFamily="34" charset="0"/>
                <a:ea typeface="Calibri" panose="020F0502020204030204" pitchFamily="34" charset="0"/>
                <a:cs typeface="Calibri" panose="020F0502020204030204" pitchFamily="34" charset="0"/>
              </a:rPr>
              <a:t>world</a:t>
            </a:r>
            <a:r>
              <a:rPr lang="nl-BE" sz="2000" dirty="0">
                <a:latin typeface="Calibri" panose="020F0502020204030204" pitchFamily="34" charset="0"/>
                <a:ea typeface="Calibri" panose="020F0502020204030204" pitchFamily="34" charset="0"/>
                <a:cs typeface="Calibri" panose="020F0502020204030204" pitchFamily="34" charset="0"/>
              </a:rPr>
              <a:t>? RWD </a:t>
            </a:r>
            <a:r>
              <a:rPr lang="nl-BE" sz="2000" dirty="0" err="1">
                <a:latin typeface="Calibri" panose="020F0502020204030204" pitchFamily="34" charset="0"/>
                <a:ea typeface="Calibri" panose="020F0502020204030204" pitchFamily="34" charset="0"/>
                <a:cs typeface="Calibri" panose="020F0502020204030204" pitchFamily="34" charset="0"/>
              </a:rPr>
              <a:t>and</a:t>
            </a:r>
            <a:r>
              <a:rPr lang="nl-BE" sz="2000" dirty="0">
                <a:latin typeface="Calibri" panose="020F0502020204030204" pitchFamily="34" charset="0"/>
                <a:ea typeface="Calibri" panose="020F0502020204030204" pitchFamily="34" charset="0"/>
                <a:cs typeface="Calibri" panose="020F0502020204030204" pitchFamily="34" charset="0"/>
              </a:rPr>
              <a:t> RWE</a:t>
            </a:r>
          </a:p>
        </p:txBody>
      </p:sp>
    </p:spTree>
    <p:extLst>
      <p:ext uri="{BB962C8B-B14F-4D97-AF65-F5344CB8AC3E}">
        <p14:creationId xmlns:p14="http://schemas.microsoft.com/office/powerpoint/2010/main" val="367262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Assessment and measurements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20</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1" y="2428939"/>
            <a:ext cx="10772775" cy="2352952"/>
          </a:xfrm>
          <a:prstGeom prst="rect">
            <a:avLst/>
          </a:prstGeom>
          <a:noFill/>
        </p:spPr>
        <p:txBody>
          <a:bodyPr wrap="square" rtlCol="0">
            <a:spAutoFit/>
          </a:bodyPr>
          <a:lstStyle/>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Which techniques: validity, accuracy, objective, analysis</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Which observer: blinded, nurses, how many make measurements, are they trained and how often</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Practically over long periods, the placebo effect of frequent assessments</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Number of variables, fewer the better</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Availability of biomarker test</a:t>
            </a:r>
          </a:p>
        </p:txBody>
      </p:sp>
    </p:spTree>
    <p:extLst>
      <p:ext uri="{BB962C8B-B14F-4D97-AF65-F5344CB8AC3E}">
        <p14:creationId xmlns:p14="http://schemas.microsoft.com/office/powerpoint/2010/main" val="55501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Questionnaires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21</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9714451" cy="2862322"/>
          </a:xfrm>
          <a:prstGeom prst="rect">
            <a:avLst/>
          </a:prstGeom>
          <a:noFill/>
        </p:spPr>
        <p:txBody>
          <a:bodyPr wrap="square" rtlCol="0">
            <a:spAutoFit/>
          </a:bodyPr>
          <a:lstStyle/>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Usually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poorly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thought</a:t>
            </a:r>
            <a:r>
              <a:rPr lang="nl-BE" dirty="0">
                <a:latin typeface="Calibri" panose="020F0502020204030204" pitchFamily="34" charset="0"/>
                <a:ea typeface="Calibri" panose="020F0502020204030204" pitchFamily="34" charset="0"/>
                <a:cs typeface="Calibri" panose="020F0502020204030204" pitchFamily="34" charset="0"/>
              </a:rPr>
              <a:t> out</a:t>
            </a: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Usually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poorly</a:t>
            </a:r>
            <a:r>
              <a:rPr lang="nl-BE" dirty="0">
                <a:latin typeface="Calibri" panose="020F0502020204030204" pitchFamily="34" charset="0"/>
                <a:ea typeface="Calibri" panose="020F0502020204030204" pitchFamily="34" charset="0"/>
                <a:cs typeface="Calibri" panose="020F0502020204030204" pitchFamily="34" charset="0"/>
              </a:rPr>
              <a:t> set out</a:t>
            </a: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Usually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poor</a:t>
            </a:r>
            <a:r>
              <a:rPr lang="nl-BE" dirty="0">
                <a:latin typeface="Calibri" panose="020F0502020204030204" pitchFamily="34" charset="0"/>
                <a:ea typeface="Calibri" panose="020F0502020204030204" pitchFamily="34" charset="0"/>
                <a:cs typeface="Calibri" panose="020F0502020204030204" pitchFamily="34" charset="0"/>
              </a:rPr>
              <a:t> response</a:t>
            </a:r>
          </a:p>
          <a:p>
            <a:pPr marL="285750"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Analysis </a:t>
            </a:r>
            <a:r>
              <a:rPr lang="nl-BE" dirty="0" err="1">
                <a:latin typeface="Calibri" panose="020F0502020204030204" pitchFamily="34" charset="0"/>
                <a:ea typeface="Calibri" panose="020F0502020204030204" pitchFamily="34" charset="0"/>
                <a:cs typeface="Calibri" panose="020F0502020204030204" pitchFamily="34" charset="0"/>
              </a:rPr>
              <a:t>poor</a:t>
            </a:r>
            <a:r>
              <a:rPr lang="nl-BE" dirty="0">
                <a:latin typeface="Calibri" panose="020F0502020204030204" pitchFamily="34" charset="0"/>
                <a:ea typeface="Calibri" panose="020F0502020204030204" pitchFamily="34" charset="0"/>
                <a:cs typeface="Calibri" panose="020F0502020204030204" pitchFamily="34" charset="0"/>
              </a:rPr>
              <a:t> or </a:t>
            </a:r>
            <a:r>
              <a:rPr lang="nl-BE" dirty="0" err="1">
                <a:latin typeface="Calibri" panose="020F0502020204030204" pitchFamily="34" charset="0"/>
                <a:ea typeface="Calibri" panose="020F0502020204030204" pitchFamily="34" charset="0"/>
                <a:cs typeface="Calibri" panose="020F0502020204030204" pitchFamily="34" charset="0"/>
              </a:rPr>
              <a:t>worse</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Results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not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robust</a:t>
            </a:r>
            <a:r>
              <a:rPr lang="nl-BE" dirty="0">
                <a:latin typeface="Calibri" panose="020F0502020204030204" pitchFamily="34" charset="0"/>
                <a:ea typeface="Calibri" panose="020F0502020204030204" pitchFamily="34" charset="0"/>
                <a:cs typeface="Calibri" panose="020F0502020204030204" pitchFamily="34" charset="0"/>
              </a:rPr>
              <a:t> or </a:t>
            </a:r>
            <a:r>
              <a:rPr lang="nl-BE" dirty="0" err="1">
                <a:latin typeface="Calibri" panose="020F0502020204030204" pitchFamily="34" charset="0"/>
                <a:ea typeface="Calibri" panose="020F0502020204030204" pitchFamily="34" charset="0"/>
                <a:cs typeface="Calibri" panose="020F0502020204030204" pitchFamily="34" charset="0"/>
              </a:rPr>
              <a:t>reliable</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Confidential</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better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than</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Anonymous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True random sample </a:t>
            </a:r>
            <a:r>
              <a:rPr lang="nl-BE" dirty="0" err="1">
                <a:latin typeface="Calibri" panose="020F0502020204030204" pitchFamily="34" charset="0"/>
                <a:ea typeface="Calibri" panose="020F0502020204030204" pitchFamily="34" charset="0"/>
                <a:cs typeface="Calibri" panose="020F0502020204030204" pitchFamily="34" charset="0"/>
              </a:rPr>
              <a:t>better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than</a:t>
            </a:r>
            <a:r>
              <a:rPr lang="nl-BE" dirty="0">
                <a:latin typeface="Calibri" panose="020F0502020204030204" pitchFamily="34" charset="0"/>
                <a:ea typeface="Calibri" panose="020F0502020204030204" pitchFamily="34" charset="0"/>
                <a:cs typeface="Calibri" panose="020F0502020204030204" pitchFamily="34" charset="0"/>
              </a:rPr>
              <a:t> large sample</a:t>
            </a: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Use</a:t>
            </a:r>
            <a:r>
              <a:rPr lang="nl-BE" dirty="0">
                <a:latin typeface="Calibri" panose="020F0502020204030204" pitchFamily="34" charset="0"/>
                <a:ea typeface="Calibri" panose="020F0502020204030204" pitchFamily="34" charset="0"/>
                <a:cs typeface="Calibri" panose="020F0502020204030204" pitchFamily="34" charset="0"/>
              </a:rPr>
              <a:t> of </a:t>
            </a:r>
            <a:r>
              <a:rPr lang="nl-BE" dirty="0" err="1">
                <a:latin typeface="Calibri" panose="020F0502020204030204" pitchFamily="34" charset="0"/>
                <a:ea typeface="Calibri" panose="020F0502020204030204" pitchFamily="34" charset="0"/>
                <a:cs typeface="Calibri" panose="020F0502020204030204" pitchFamily="34" charset="0"/>
              </a:rPr>
              <a:t>validated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instruments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vital</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Remember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ethics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might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be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essential</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Previously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tested</a:t>
            </a:r>
            <a:r>
              <a:rPr lang="nl-BE" dirty="0">
                <a:latin typeface="Calibri" panose="020F0502020204030204" pitchFamily="34" charset="0"/>
                <a:ea typeface="Calibri" panose="020F0502020204030204" pitchFamily="34" charset="0"/>
                <a:cs typeface="Calibri" panose="020F0502020204030204" pitchFamily="34" charset="0"/>
              </a:rPr>
              <a:t> in </a:t>
            </a:r>
            <a:r>
              <a:rPr lang="nl-BE" dirty="0" err="1">
                <a:latin typeface="Calibri" panose="020F0502020204030204" pitchFamily="34" charset="0"/>
                <a:ea typeface="Calibri" panose="020F0502020204030204" pitchFamily="34" charset="0"/>
                <a:cs typeface="Calibri" panose="020F0502020204030204" pitchFamily="34" charset="0"/>
              </a:rPr>
              <a:t>study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population</a:t>
            </a:r>
            <a:endParaRPr lang="nl-B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529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Ethics and consent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22</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350392"/>
            <a:ext cx="9714451"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Crucial</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Declaration</a:t>
            </a:r>
            <a:r>
              <a:rPr lang="nl-BE" dirty="0">
                <a:latin typeface="Calibri" panose="020F0502020204030204" pitchFamily="34" charset="0"/>
                <a:ea typeface="Calibri" panose="020F0502020204030204" pitchFamily="34" charset="0"/>
                <a:cs typeface="Calibri" panose="020F0502020204030204" pitchFamily="34" charset="0"/>
              </a:rPr>
              <a:t> of Helsinki/</a:t>
            </a:r>
            <a:r>
              <a:rPr lang="nl-BE" dirty="0" err="1">
                <a:latin typeface="Calibri" panose="020F0502020204030204" pitchFamily="34" charset="0"/>
                <a:ea typeface="Calibri" panose="020F0502020204030204" pitchFamily="34" charset="0"/>
                <a:cs typeface="Calibri" panose="020F0502020204030204" pitchFamily="34" charset="0"/>
              </a:rPr>
              <a:t>Belmont</a:t>
            </a:r>
            <a:r>
              <a:rPr lang="nl-BE" dirty="0">
                <a:latin typeface="Calibri" panose="020F0502020204030204" pitchFamily="34" charset="0"/>
                <a:ea typeface="Calibri" panose="020F0502020204030204" pitchFamily="34" charset="0"/>
                <a:cs typeface="Calibri" panose="020F0502020204030204" pitchFamily="34" charset="0"/>
              </a:rPr>
              <a:t> Report</a:t>
            </a: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Benefit </a:t>
            </a:r>
            <a:r>
              <a:rPr lang="nl-BE" dirty="0" err="1">
                <a:latin typeface="Calibri" panose="020F0502020204030204" pitchFamily="34" charset="0"/>
                <a:ea typeface="Calibri" panose="020F0502020204030204" pitchFamily="34" charset="0"/>
                <a:cs typeface="Calibri" panose="020F0502020204030204" pitchFamily="34" charset="0"/>
              </a:rPr>
              <a:t>to</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patients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Benefit </a:t>
            </a:r>
            <a:r>
              <a:rPr lang="nl-BE" dirty="0" err="1">
                <a:latin typeface="Calibri" panose="020F0502020204030204" pitchFamily="34" charset="0"/>
                <a:ea typeface="Calibri" panose="020F0502020204030204" pitchFamily="34" charset="0"/>
                <a:cs typeface="Calibri" panose="020F0502020204030204" pitchFamily="34" charset="0"/>
              </a:rPr>
              <a:t>to</a:t>
            </a:r>
            <a:r>
              <a:rPr lang="nl-BE" dirty="0">
                <a:latin typeface="Calibri" panose="020F0502020204030204" pitchFamily="34" charset="0"/>
                <a:ea typeface="Calibri" panose="020F0502020204030204" pitchFamily="34" charset="0"/>
                <a:cs typeface="Calibri" panose="020F0502020204030204" pitchFamily="34" charset="0"/>
              </a:rPr>
              <a:t> society</a:t>
            </a: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Information to </a:t>
            </a:r>
            <a:r>
              <a:rPr lang="nl-BE" dirty="0" err="1">
                <a:latin typeface="Calibri" panose="020F0502020204030204" pitchFamily="34" charset="0"/>
                <a:ea typeface="Calibri" panose="020F0502020204030204" pitchFamily="34" charset="0"/>
                <a:cs typeface="Calibri" panose="020F0502020204030204" pitchFamily="34" charset="0"/>
              </a:rPr>
              <a:t>patients</a:t>
            </a:r>
            <a:r>
              <a:rPr lang="nl-BE" dirty="0">
                <a:latin typeface="Calibri" panose="020F0502020204030204" pitchFamily="34" charset="0"/>
                <a:ea typeface="Calibri" panose="020F0502020204030204" pitchFamily="34" charset="0"/>
                <a:cs typeface="Calibri" panose="020F0502020204030204" pitchFamily="34" charset="0"/>
              </a:rPr>
              <a:t>; level of 7 </a:t>
            </a:r>
            <a:r>
              <a:rPr lang="nl-BE" dirty="0" err="1">
                <a:latin typeface="Calibri" panose="020F0502020204030204" pitchFamily="34" charset="0"/>
                <a:ea typeface="Calibri" panose="020F0502020204030204" pitchFamily="34" charset="0"/>
                <a:cs typeface="Calibri" panose="020F0502020204030204" pitchFamily="34" charset="0"/>
              </a:rPr>
              <a:t>yrs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old</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Purpose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what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involves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Potential</a:t>
            </a:r>
            <a:r>
              <a:rPr lang="nl-BE" dirty="0">
                <a:latin typeface="Calibri" panose="020F0502020204030204" pitchFamily="34" charset="0"/>
                <a:ea typeface="Calibri" panose="020F0502020204030204" pitchFamily="34" charset="0"/>
                <a:cs typeface="Calibri" panose="020F0502020204030204" pitchFamily="34" charset="0"/>
              </a:rPr>
              <a:t> benefits, </a:t>
            </a:r>
            <a:r>
              <a:rPr lang="nl-BE" dirty="0" err="1">
                <a:latin typeface="Calibri" panose="020F0502020204030204" pitchFamily="34" charset="0"/>
                <a:ea typeface="Calibri" panose="020F0502020204030204" pitchFamily="34" charset="0"/>
                <a:cs typeface="Calibri" panose="020F0502020204030204" pitchFamily="34" charset="0"/>
              </a:rPr>
              <a:t>ability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to</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withdraw</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Risks</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disadvantages</a:t>
            </a:r>
            <a:r>
              <a:rPr lang="nl-BE" dirty="0">
                <a:latin typeface="Calibri" panose="020F0502020204030204" pitchFamily="34" charset="0"/>
                <a:ea typeface="Calibri" panose="020F0502020204030204" pitchFamily="34" charset="0"/>
                <a:cs typeface="Calibri" panose="020F0502020204030204" pitchFamily="34" charset="0"/>
              </a:rPr>
              <a:t> without </a:t>
            </a:r>
            <a:r>
              <a:rPr lang="nl-BE" dirty="0" err="1">
                <a:latin typeface="Calibri" panose="020F0502020204030204" pitchFamily="34" charset="0"/>
                <a:ea typeface="Calibri" panose="020F0502020204030204" pitchFamily="34" charset="0"/>
                <a:cs typeface="Calibri" panose="020F0502020204030204" pitchFamily="34" charset="0"/>
              </a:rPr>
              <a:t>prejudice</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Children</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elderly</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and</a:t>
            </a:r>
            <a:r>
              <a:rPr lang="nl-BE" dirty="0">
                <a:latin typeface="Calibri" panose="020F0502020204030204" pitchFamily="34" charset="0"/>
                <a:ea typeface="Calibri" panose="020F0502020204030204" pitchFamily="34" charset="0"/>
                <a:cs typeface="Calibri" panose="020F0502020204030204" pitchFamily="34" charset="0"/>
              </a:rPr>
              <a:t> incompetent </a:t>
            </a:r>
            <a:r>
              <a:rPr lang="nl-BE" dirty="0" err="1">
                <a:latin typeface="Calibri" panose="020F0502020204030204" pitchFamily="34" charset="0"/>
                <a:ea typeface="Calibri" panose="020F0502020204030204" pitchFamily="34" charset="0"/>
                <a:cs typeface="Calibri" panose="020F0502020204030204" pitchFamily="34" charset="0"/>
              </a:rPr>
              <a:t>adults</a:t>
            </a:r>
            <a:endParaRPr lang="nl-B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548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Regulatory naivety</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23</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9714451" cy="2954655"/>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Local constraints must be taken into account:</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Agencies but also Institutional Review Boards/Ethics Committees structure, demands and  approval timelines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Customs clearance, taxation, licenses, documentation</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Need for documents translation in local languages (sometimes « certified » translations can be obtained)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Local healthcare system reimbursement: possible?</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Timelines must be evaluated per country leading to defining a set-up strategy plan (staggered submissions)</a:t>
            </a:r>
          </a:p>
        </p:txBody>
      </p:sp>
    </p:spTree>
    <p:extLst>
      <p:ext uri="{BB962C8B-B14F-4D97-AF65-F5344CB8AC3E}">
        <p14:creationId xmlns:p14="http://schemas.microsoft.com/office/powerpoint/2010/main" val="301699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Regulatory naivety</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24</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10892362" cy="3477875"/>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Some proactive actions are useful:</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Involve local Regulatory experts if not existing inhouse</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 best case and a worst case must be set, probably the actual timelines will be in between</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Finalize the protocol before submission</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Asking for  a pre-IND/CTA meeting is often useful</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Make sure that some countries have foreign data acceptance policies (e.g., acceptance of 100% foreign data for local marketing approval) </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Establish a checklist of required documents</a:t>
            </a:r>
          </a:p>
          <a:p>
            <a:pPr marL="800100" lvl="1" indent="-34290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Applied for more patients and sites than needed if possible</a:t>
            </a:r>
          </a:p>
          <a:p>
            <a:pPr marL="742950" lvl="1"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23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Regulatory naivety</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25</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10892362" cy="2923877"/>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Frequent naivety: to think approval is possible with only a few doses tested</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During Phase II, in most cases, at least 3 doses must be tested because to confirm the chosen dose is that with the best efficacy/safety ratio you need to demonstrate that a lower dose showed less efficacy and that a higher dose showed either not more efficacy or is less tolerated</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Sometimes more than 3 doses tested in Phase II are necessary to reach this conclusion. Be conscious that numerous Phase III programs failed because Phase II hadn’t been properly performed</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A doubt can lead to test still 2 doses in Phase III</a:t>
            </a:r>
          </a:p>
        </p:txBody>
      </p:sp>
    </p:spTree>
    <p:extLst>
      <p:ext uri="{BB962C8B-B14F-4D97-AF65-F5344CB8AC3E}">
        <p14:creationId xmlns:p14="http://schemas.microsoft.com/office/powerpoint/2010/main" val="1305262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fontScale="90000"/>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Blurring border between Marketing and Research</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26</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478956"/>
            <a:ext cx="10892362" cy="3693319"/>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b="1" noProof="1">
                <a:latin typeface="Calibri" panose="020F0502020204030204" pitchFamily="34" charset="0"/>
                <a:cs typeface="Calibri" panose="020F0502020204030204" pitchFamily="34" charset="0"/>
              </a:rPr>
              <a:t>Key Opinion Leaders’ </a:t>
            </a:r>
            <a:r>
              <a:rPr lang="fr-FR" noProof="1">
                <a:latin typeface="Calibri" panose="020F0502020204030204" pitchFamily="34" charset="0"/>
                <a:cs typeface="Calibri" panose="020F0502020204030204" pitchFamily="34" charset="0"/>
              </a:rPr>
              <a:t>(KOLs) involvement is important for commercial purposes but only if they have actually the capacity to perform the trial optimally from recruitment potential to quality data generation or if their poor performance is forecasted in the recruitment plan</a:t>
            </a:r>
          </a:p>
          <a:p>
            <a:pPr marL="285750"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Always mix with lesser-known but highly motivated and competent investigators</a:t>
            </a:r>
          </a:p>
          <a:p>
            <a:pPr marL="285750"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The </a:t>
            </a:r>
            <a:r>
              <a:rPr lang="fr-FR" b="1" noProof="1">
                <a:latin typeface="Calibri" panose="020F0502020204030204" pitchFamily="34" charset="0"/>
                <a:cs typeface="Calibri" panose="020F0502020204030204" pitchFamily="34" charset="0"/>
              </a:rPr>
              <a:t>Study Principal Investigator </a:t>
            </a:r>
            <a:r>
              <a:rPr lang="fr-FR" noProof="1">
                <a:latin typeface="Calibri" panose="020F0502020204030204" pitchFamily="34" charset="0"/>
                <a:cs typeface="Calibri" panose="020F0502020204030204" pitchFamily="34" charset="0"/>
              </a:rPr>
              <a:t>(PI) must belong to both categories as he will have to adjudicate controversies, enforces the decisions, sign the Clinical Study Report and be the main author of the publication. As such, his legitimacy must be recognized by the sites Pis</a:t>
            </a:r>
          </a:p>
          <a:p>
            <a:pPr marL="285750"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If </a:t>
            </a:r>
            <a:r>
              <a:rPr lang="fr-FR" b="1" noProof="1">
                <a:latin typeface="Calibri" panose="020F0502020204030204" pitchFamily="34" charset="0"/>
                <a:cs typeface="Calibri" panose="020F0502020204030204" pitchFamily="34" charset="0"/>
              </a:rPr>
              <a:t>Ancillary Studies </a:t>
            </a:r>
            <a:r>
              <a:rPr lang="fr-FR" noProof="1">
                <a:latin typeface="Calibri" panose="020F0502020204030204" pitchFamily="34" charset="0"/>
                <a:cs typeface="Calibri" panose="020F0502020204030204" pitchFamily="34" charset="0"/>
              </a:rPr>
              <a:t>are implemented, they must really bring interesting data (e.g. pharmaco-economic) or be a motivation tool (specific publication) and not just « please » a local KOL and it must be sure they do not compromise the core MRCT (additional complexity that jeopardizes recruitment)</a:t>
            </a:r>
          </a:p>
        </p:txBody>
      </p:sp>
    </p:spTree>
    <p:extLst>
      <p:ext uri="{BB962C8B-B14F-4D97-AF65-F5344CB8AC3E}">
        <p14:creationId xmlns:p14="http://schemas.microsoft.com/office/powerpoint/2010/main" val="326462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Selection of patients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27</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715641"/>
            <a:ext cx="10892362" cy="2862322"/>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Age</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Efficacy and current disease</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Health/mental status</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Sex</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Pharmacokinetics, dynamics</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Type of surgery</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Applicability and availability</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Ability to give consent e.g., ICU</a:t>
            </a: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Pregnancy</a:t>
            </a:r>
          </a:p>
        </p:txBody>
      </p:sp>
    </p:spTree>
    <p:extLst>
      <p:ext uri="{BB962C8B-B14F-4D97-AF65-F5344CB8AC3E}">
        <p14:creationId xmlns:p14="http://schemas.microsoft.com/office/powerpoint/2010/main" val="419786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Optimistic patient recruitment plan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28</a:t>
            </a:fld>
            <a:endParaRPr lang="fr-FR" dirty="0"/>
          </a:p>
        </p:txBody>
      </p:sp>
      <p:pic>
        <p:nvPicPr>
          <p:cNvPr id="4" name="Picture 2" descr="Embedded Image">
            <a:extLst>
              <a:ext uri="{FF2B5EF4-FFF2-40B4-BE49-F238E27FC236}">
                <a16:creationId xmlns:a16="http://schemas.microsoft.com/office/drawing/2014/main" id="{7ADC74C7-9D7A-244F-A28B-DF277A393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775" y="4244821"/>
            <a:ext cx="1741612" cy="169807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9AF482E9-B83B-6CF0-5643-EA3E9243687C}"/>
              </a:ext>
            </a:extLst>
          </p:cNvPr>
          <p:cNvSpPr txBox="1"/>
          <p:nvPr/>
        </p:nvSpPr>
        <p:spPr>
          <a:xfrm>
            <a:off x="381938" y="2279761"/>
            <a:ext cx="10892362" cy="3737946"/>
          </a:xfrm>
          <a:prstGeom prst="rect">
            <a:avLst/>
          </a:prstGeom>
          <a:noFill/>
        </p:spPr>
        <p:txBody>
          <a:bodyPr wrap="square" rtlCol="0">
            <a:spAutoFit/>
          </a:bodyPr>
          <a:lstStyle/>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Investigators are often optimistic when they evaluate their patients recruitement potential; their statement must be ponderated : Law of Lasagna (Dr Louis Lasagna)</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Analyze disease prevalence and incidence per region</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Consider catchment area of patients around site</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Ensure the local standard of care makes your protocol acceptable</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Competitive trials ongoing or planned must be identified</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Proper site training must be delivered</a:t>
            </a:r>
          </a:p>
          <a:p>
            <a:pPr marL="342900" indent="-34290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Fair allocation of site grants must be ensured</a:t>
            </a:r>
          </a:p>
        </p:txBody>
      </p:sp>
      <p:pic>
        <p:nvPicPr>
          <p:cNvPr id="7" name="Picture 2" descr="Easy Lasagna Recipe">
            <a:extLst>
              <a:ext uri="{FF2B5EF4-FFF2-40B4-BE49-F238E27FC236}">
                <a16:creationId xmlns:a16="http://schemas.microsoft.com/office/drawing/2014/main" id="{20AB8EB5-F969-4EB6-650B-A41EE2A2F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775" y="2773277"/>
            <a:ext cx="15335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9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525054" y="1721801"/>
            <a:ext cx="11219271" cy="891379"/>
          </a:xfrm>
        </p:spPr>
        <p:txBody>
          <a:bodyPr>
            <a:normAutofit fontScale="90000"/>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“The best time to plan a controlled trial is after the trial has finished”</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29</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525054" y="2753352"/>
            <a:ext cx="3963056" cy="1569660"/>
          </a:xfrm>
          <a:prstGeom prst="rect">
            <a:avLst/>
          </a:prstGeom>
          <a:noFill/>
        </p:spPr>
        <p:txBody>
          <a:bodyPr wrap="square" rtlCol="0">
            <a:spAutoFit/>
          </a:bodyPr>
          <a:lstStyle/>
          <a:p>
            <a:pPr algn="just"/>
            <a:r>
              <a:rPr lang="en-GB" sz="1600" b="0" i="0" dirty="0">
                <a:solidFill>
                  <a:srgbClr val="2E2E2E"/>
                </a:solidFill>
                <a:effectLst/>
                <a:latin typeface="Calibri" panose="020F0502020204030204" pitchFamily="34" charset="0"/>
                <a:cs typeface="Calibri" panose="020F0502020204030204" pitchFamily="34" charset="0"/>
              </a:rPr>
              <a:t>In 2001 Alvan R. Feinstein, founding editor of the Journal of Clinical Epidemiology, described it as follows: “the number of patients who are actually available for a trial is about 1/10 to 1/3 of what was originally estimated” </a:t>
            </a:r>
            <a:endParaRPr lang="en-GB" sz="1600" dirty="0">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B73E8EC0-AB3D-9253-7812-1BCD946F341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12172" y="4244821"/>
            <a:ext cx="3609089" cy="12904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3B05E86-D85F-830C-DDE8-5E8E6AF8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78" y="2410242"/>
            <a:ext cx="4293596" cy="3319791"/>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a:extLst>
              <a:ext uri="{FF2B5EF4-FFF2-40B4-BE49-F238E27FC236}">
                <a16:creationId xmlns:a16="http://schemas.microsoft.com/office/drawing/2014/main" id="{41A64F6F-D815-41A5-06A9-4604A5463069}"/>
              </a:ext>
            </a:extLst>
          </p:cNvPr>
          <p:cNvPicPr>
            <a:picLocks noChangeAspect="1"/>
          </p:cNvPicPr>
          <p:nvPr/>
        </p:nvPicPr>
        <p:blipFill>
          <a:blip r:embed="rId4"/>
          <a:stretch>
            <a:fillRect/>
          </a:stretch>
        </p:blipFill>
        <p:spPr>
          <a:xfrm>
            <a:off x="4889744" y="5846595"/>
            <a:ext cx="2662177" cy="225706"/>
          </a:xfrm>
          <a:prstGeom prst="rect">
            <a:avLst/>
          </a:prstGeom>
        </p:spPr>
      </p:pic>
      <p:sp>
        <p:nvSpPr>
          <p:cNvPr id="9" name="Tekstvak 8">
            <a:extLst>
              <a:ext uri="{FF2B5EF4-FFF2-40B4-BE49-F238E27FC236}">
                <a16:creationId xmlns:a16="http://schemas.microsoft.com/office/drawing/2014/main" id="{59787304-0356-5C24-6725-BC0304AD5145}"/>
              </a:ext>
            </a:extLst>
          </p:cNvPr>
          <p:cNvSpPr txBox="1"/>
          <p:nvPr/>
        </p:nvSpPr>
        <p:spPr>
          <a:xfrm>
            <a:off x="525054" y="5620894"/>
            <a:ext cx="3963056" cy="338554"/>
          </a:xfrm>
          <a:prstGeom prst="rect">
            <a:avLst/>
          </a:prstGeom>
          <a:noFill/>
        </p:spPr>
        <p:txBody>
          <a:bodyPr wrap="square" rtlCol="0">
            <a:spAutoFit/>
          </a:bodyPr>
          <a:lstStyle/>
          <a:p>
            <a:pPr algn="just"/>
            <a:r>
              <a:rPr lang="en-GB" sz="1600" b="1" i="0" dirty="0" err="1">
                <a:solidFill>
                  <a:srgbClr val="2E2E2E"/>
                </a:solidFill>
                <a:effectLst/>
                <a:latin typeface="Calibri" panose="020F0502020204030204" pitchFamily="34" charset="0"/>
                <a:cs typeface="Calibri" panose="020F0502020204030204" pitchFamily="34" charset="0"/>
              </a:rPr>
              <a:t>Lasagna</a:t>
            </a:r>
            <a:r>
              <a:rPr lang="en-GB" sz="1600" b="1" i="0" dirty="0">
                <a:solidFill>
                  <a:srgbClr val="2E2E2E"/>
                </a:solidFill>
                <a:effectLst/>
                <a:latin typeface="Calibri" panose="020F0502020204030204" pitchFamily="34" charset="0"/>
                <a:cs typeface="Calibri" panose="020F0502020204030204" pitchFamily="34" charset="0"/>
              </a:rPr>
              <a:t> law</a:t>
            </a:r>
            <a:endParaRPr lang="en-GB"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810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Background check</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606680"/>
            <a:ext cx="6422708"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Has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been </a:t>
            </a:r>
            <a:r>
              <a:rPr lang="nl-BE" sz="2000" dirty="0" err="1">
                <a:latin typeface="Calibri" panose="020F0502020204030204" pitchFamily="34" charset="0"/>
                <a:ea typeface="Calibri" panose="020F0502020204030204" pitchFamily="34" charset="0"/>
                <a:cs typeface="Calibri" panose="020F0502020204030204" pitchFamily="34" charset="0"/>
              </a:rPr>
              <a:t>done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before</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Is </a:t>
            </a:r>
            <a:r>
              <a:rPr lang="nl-BE" sz="2000" dirty="0" err="1">
                <a:latin typeface="Calibri" panose="020F0502020204030204" pitchFamily="34" charset="0"/>
                <a:ea typeface="Calibri" panose="020F0502020204030204" pitchFamily="34" charset="0"/>
                <a:cs typeface="Calibri" panose="020F0502020204030204" pitchFamily="34" charset="0"/>
              </a:rPr>
              <a:t>it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worth</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doing</a:t>
            </a:r>
            <a:r>
              <a:rPr lang="nl-BE" sz="2000" dirty="0">
                <a:latin typeface="Calibri" panose="020F0502020204030204" pitchFamily="34" charset="0"/>
                <a:ea typeface="Calibri" panose="020F0502020204030204" pitchFamily="34" charset="0"/>
                <a:cs typeface="Calibri" panose="020F0502020204030204" pitchFamily="34" charset="0"/>
              </a:rPr>
              <a:t>? Market </a:t>
            </a:r>
            <a:r>
              <a:rPr lang="nl-BE" sz="2000" dirty="0" err="1">
                <a:latin typeface="Calibri" panose="020F0502020204030204" pitchFamily="34" charset="0"/>
                <a:ea typeface="Calibri" panose="020F0502020204030204" pitchFamily="34" charset="0"/>
                <a:cs typeface="Calibri" panose="020F0502020204030204" pitchFamily="34" charset="0"/>
              </a:rPr>
              <a:t>size</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Methods</a:t>
            </a:r>
            <a:r>
              <a:rPr lang="nl-BE" sz="2000" dirty="0">
                <a:latin typeface="Calibri" panose="020F0502020204030204" pitchFamily="34" charset="0"/>
                <a:ea typeface="Calibri" panose="020F0502020204030204" pitchFamily="34" charset="0"/>
                <a:cs typeface="Calibri" panose="020F0502020204030204" pitchFamily="34" charset="0"/>
              </a:rPr>
              <a:t>/</a:t>
            </a:r>
            <a:r>
              <a:rPr lang="nl-BE" sz="2000" dirty="0" err="1">
                <a:latin typeface="Calibri" panose="020F0502020204030204" pitchFamily="34" charset="0"/>
                <a:ea typeface="Calibri" panose="020F0502020204030204" pitchFamily="34" charset="0"/>
                <a:cs typeface="Calibri" panose="020F0502020204030204" pitchFamily="34" charset="0"/>
              </a:rPr>
              <a:t>populations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endpoints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used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by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others</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Important </a:t>
            </a:r>
            <a:r>
              <a:rPr lang="nl-BE" sz="2000" dirty="0" err="1">
                <a:latin typeface="Calibri" panose="020F0502020204030204" pitchFamily="34" charset="0"/>
                <a:ea typeface="Calibri" panose="020F0502020204030204" pitchFamily="34" charset="0"/>
                <a:cs typeface="Calibri" panose="020F0502020204030204" pitchFamily="34" charset="0"/>
              </a:rPr>
              <a:t>for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population</a:t>
            </a:r>
            <a:r>
              <a:rPr lang="nl-BE" sz="2000" dirty="0">
                <a:latin typeface="Calibri" panose="020F0502020204030204" pitchFamily="34" charset="0"/>
                <a:ea typeface="Calibri" panose="020F0502020204030204" pitchFamily="34" charset="0"/>
                <a:cs typeface="Calibri" panose="020F0502020204030204" pitchFamily="34" charset="0"/>
              </a:rPr>
              <a:t> health?</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Cost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price</a:t>
            </a:r>
            <a:r>
              <a:rPr lang="nl-BE" sz="2000" dirty="0">
                <a:latin typeface="Calibri" panose="020F0502020204030204" pitchFamily="34" charset="0"/>
                <a:ea typeface="Calibri" panose="020F0502020204030204" pitchFamily="34" charset="0"/>
                <a:cs typeface="Calibri" panose="020F0502020204030204" pitchFamily="34" charset="0"/>
              </a:rPr>
              <a:t>? Grants?</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Regulatory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Pathway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Orphan</a:t>
            </a:r>
            <a:r>
              <a:rPr lang="nl-BE" sz="20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0323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Optimistic patient recruitment plan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30</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10892362" cy="2954655"/>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Recruitment facilitation and patient retention methods are useful (after confirming acceptance for local regulation):</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Performance incentive with bonus to « good recruiters »</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Ads in newspaper or local radio</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Direct phone call from the investigator to the patient</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Involvment of GPs as a referral network</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 Motivation » visits by the CRA</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 Patients’ travel costs to the hospital reimbursed …</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Electronic tools for recruitment tracking and boosting</a:t>
            </a:r>
          </a:p>
        </p:txBody>
      </p:sp>
    </p:spTree>
    <p:extLst>
      <p:ext uri="{BB962C8B-B14F-4D97-AF65-F5344CB8AC3E}">
        <p14:creationId xmlns:p14="http://schemas.microsoft.com/office/powerpoint/2010/main" val="283165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Optimistic patient recruitment plan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31</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613180"/>
            <a:ext cx="10892362" cy="2400657"/>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 CAPA Plan must be ready in case of a low recruitment rate</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Back-up sites identified from scratch and ready to operate</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Mid-study rejuvenation meetings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Protocol amendment</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 Motivation » visits by the sponsor itself …</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Buffers must exist in the Clinical Development Plan (CDP) for unexpected delays and costs</a:t>
            </a:r>
          </a:p>
        </p:txBody>
      </p:sp>
    </p:spTree>
    <p:extLst>
      <p:ext uri="{BB962C8B-B14F-4D97-AF65-F5344CB8AC3E}">
        <p14:creationId xmlns:p14="http://schemas.microsoft.com/office/powerpoint/2010/main" val="123729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32</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378288"/>
            <a:ext cx="10892362" cy="3996800"/>
          </a:xfrm>
          <a:prstGeom prst="rect">
            <a:avLst/>
          </a:prstGeom>
          <a:noFill/>
        </p:spPr>
        <p:txBody>
          <a:bodyPr wrap="square" rtlCol="0">
            <a:spAutoFit/>
          </a:bodyPr>
          <a:lstStyle/>
          <a:p>
            <a:pPr marL="0" indent="0">
              <a:lnSpc>
                <a:spcPct val="107000"/>
              </a:lnSpc>
              <a:spcAft>
                <a:spcPts val="800"/>
              </a:spcAft>
              <a:buNone/>
            </a:pP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Selection bias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n-GB"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ystematic differences between baseline characteristics of the groups that are compared.   </a:t>
            </a:r>
            <a:endParaRPr lang="en-GB"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450"/>
              </a:spcAft>
              <a:buNone/>
            </a:pP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Performance bias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n-GB"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ystematic differences between groups in the care that is provided, or in exposure to factors other than the interventions of interest. </a:t>
            </a:r>
            <a:endParaRPr lang="en-GB"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Detection bias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n-GB"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ystematic differences between groups in how outcomes are determined. </a:t>
            </a:r>
            <a:endParaRPr lang="en-GB"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450"/>
              </a:spcAft>
              <a:buNone/>
            </a:pP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Attrition bias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Systematic differences between groups in withdrawals from a study. There are two reasons: situations in which some participants are omitted from reports of analyses, despite outcome data being available to the trialists and </a:t>
            </a: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en-GB"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ttrition refers to situations in which outcome data are not available.</a:t>
            </a:r>
            <a:endParaRPr lang="en-GB"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370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33</a:t>
            </a:fld>
            <a:endParaRPr lang="fr-FR" dirty="0"/>
          </a:p>
        </p:txBody>
      </p:sp>
      <p:sp>
        <p:nvSpPr>
          <p:cNvPr id="3" name="Tekstvak 2">
            <a:extLst>
              <a:ext uri="{FF2B5EF4-FFF2-40B4-BE49-F238E27FC236}">
                <a16:creationId xmlns:a16="http://schemas.microsoft.com/office/drawing/2014/main" id="{A0467019-B037-6438-B485-FA46EF6E5CCA}"/>
              </a:ext>
            </a:extLst>
          </p:cNvPr>
          <p:cNvSpPr txBox="1"/>
          <p:nvPr/>
        </p:nvSpPr>
        <p:spPr>
          <a:xfrm>
            <a:off x="709612" y="2513674"/>
            <a:ext cx="10892362" cy="3462294"/>
          </a:xfrm>
          <a:prstGeom prst="rect">
            <a:avLst/>
          </a:prstGeom>
          <a:noFill/>
        </p:spPr>
        <p:txBody>
          <a:bodyPr wrap="square" rtlCol="0">
            <a:spAutoFit/>
          </a:bodyPr>
          <a:lstStyle/>
          <a:p>
            <a:pPr marL="0" indent="0">
              <a:lnSpc>
                <a:spcPct val="107000"/>
              </a:lnSpc>
              <a:spcAft>
                <a:spcPts val="450"/>
              </a:spcAft>
              <a:buNone/>
            </a:pP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Reporting bias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n-GB"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ystematic differences between reported and unreported findings. Within a published report those analyses with statistically significant differences between intervention groups are more likely to be reported than non-significant differences. This sort of “within-study publication bias</a:t>
            </a: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spcAft>
                <a:spcPts val="450"/>
              </a:spcAft>
              <a:buFont typeface="Arial" panose="020B0604020202020204" pitchFamily="34" charset="0"/>
              <a:buChar char="-"/>
            </a:pP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450"/>
              </a:spcAft>
              <a:buNone/>
            </a:pPr>
            <a:r>
              <a:rPr lang="en-GB"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20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Other biases</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R</a:t>
            </a:r>
            <a:r>
              <a:rPr lang="en-GB"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elate mainly to particular trial designs (e.g., carry-over in cross-over trials and recruitment bias in cluster-randomized trials); </a:t>
            </a:r>
            <a:endParaRPr lang="en-GB"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450"/>
              </a:spcAft>
              <a:buFont typeface="Arial" panose="020B0604020202020204" pitchFamily="34" charset="0"/>
              <a:buChar char="-"/>
            </a:pPr>
            <a:r>
              <a:rPr lang="en-GB" kern="0"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n-GB"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ome can be found across a broad spectrum of trials, but only for specific circumstances (e.g., contamination, whereby the experimental and control interventions get ‘mixed’, for example, if participants pool their drugs); </a:t>
            </a:r>
            <a:endParaRPr lang="en-GB"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05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Participant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34</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291007241"/>
              </p:ext>
            </p:extLst>
          </p:nvPr>
        </p:nvGraphicFramePr>
        <p:xfrm>
          <a:off x="5076825" y="2167490"/>
          <a:ext cx="6667500" cy="3931920"/>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b="0" i="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Acquiescence bias</a:t>
                      </a:r>
                      <a:r>
                        <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 or </a:t>
                      </a:r>
                      <a:r>
                        <a:rPr lang="en-GB" b="0" i="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friendliness bias</a:t>
                      </a:r>
                      <a:r>
                        <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 occurs when the participant chooses to agree with the moderator or researcher. Some participants may agree just to complete the interview, and this typically happens once fatigue sets 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Frame questions that are open-ended to prevent the participant from simply agreeing or disagreeing, and guide him or her to provide a truthful and honest answer. If the answers do not sound true, ask the question in different ways. Alternatively, use direct questions that allow the participant to select from a range of potential choices rather than a ‘Yes’ or ‘No’ choice.</a:t>
                      </a:r>
                    </a:p>
                  </a:txBody>
                  <a:tcPr marL="68580" marR="6858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extLst>
              <p:ext uri="{D42A27DB-BD31-4B8C-83A1-F6EECF244321}">
                <p14:modId xmlns:p14="http://schemas.microsoft.com/office/powerpoint/2010/main" val="3591516754"/>
              </p:ext>
            </p:extLst>
          </p:nvPr>
        </p:nvGraphicFramePr>
        <p:xfrm>
          <a:off x="5076825" y="1801730"/>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2698301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Participant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35</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3032821086"/>
              </p:ext>
            </p:extLst>
          </p:nvPr>
        </p:nvGraphicFramePr>
        <p:xfrm>
          <a:off x="5076825" y="2167490"/>
          <a:ext cx="6667500" cy="3814952"/>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sz="1600" b="0" i="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Social desirability bias</a:t>
                      </a:r>
                      <a:r>
                        <a:rPr lang="en-GB" sz="1600"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 or </a:t>
                      </a:r>
                      <a:r>
                        <a:rPr lang="en-GB" sz="1600" b="0" i="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social acceptability bias. </a:t>
                      </a:r>
                      <a:r>
                        <a:rPr lang="en-GB" sz="1600"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Many participants respond inaccurately just so that they could be liked or think that they would be better accepted, especially in cases of sensitive questions or questions on personal or controversial topics.</a:t>
                      </a:r>
                    </a:p>
                  </a:txBody>
                  <a:tcPr marL="59007" marR="59007" marT="39338" marB="3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sz="1600" b="0">
                          <a:solidFill>
                            <a:srgbClr val="040000"/>
                          </a:solidFill>
                          <a:effectLst/>
                          <a:latin typeface="Calibri" panose="020F0502020204030204" pitchFamily="34" charset="0"/>
                          <a:ea typeface="Calibri" panose="020F0502020204030204" pitchFamily="34" charset="0"/>
                          <a:cs typeface="Calibri" panose="020F0502020204030204" pitchFamily="34" charset="0"/>
                        </a:rPr>
                        <a:t>Again, phrase the questions in a manner that allows the participant to feel accepted no matter what the answer is. You can also opt for indirect questions that ask what a third party would do in a particular situation. This will help the participant to project his or her own feelings onto others and provide accurate, truthful, and more representative answers.</a:t>
                      </a:r>
                    </a:p>
                  </a:txBody>
                  <a:tcPr marL="59007" marR="59007" marT="39338" marB="39338">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r h="0">
                <a:tc>
                  <a:txBody>
                    <a:bodyPr/>
                    <a:lstStyle/>
                    <a:p>
                      <a:pPr algn="just">
                        <a:spcAft>
                          <a:spcPts val="1000"/>
                        </a:spcAft>
                      </a:pPr>
                      <a:r>
                        <a:rPr lang="en-GB" sz="1600" b="0" i="1">
                          <a:solidFill>
                            <a:srgbClr val="040000"/>
                          </a:solidFill>
                          <a:effectLst/>
                          <a:latin typeface="Calibri" panose="020F0502020204030204" pitchFamily="34" charset="0"/>
                          <a:ea typeface="Calibri" panose="020F0502020204030204" pitchFamily="34" charset="0"/>
                          <a:cs typeface="Calibri" panose="020F0502020204030204" pitchFamily="34" charset="0"/>
                        </a:rPr>
                        <a:t>Habituation bias </a:t>
                      </a:r>
                      <a:r>
                        <a:rPr lang="en-GB" sz="1600" b="0">
                          <a:solidFill>
                            <a:srgbClr val="040000"/>
                          </a:solidFill>
                          <a:effectLst/>
                          <a:latin typeface="Calibri" panose="020F0502020204030204" pitchFamily="34" charset="0"/>
                          <a:ea typeface="Calibri" panose="020F0502020204030204" pitchFamily="34" charset="0"/>
                          <a:cs typeface="Calibri" panose="020F0502020204030204" pitchFamily="34" charset="0"/>
                        </a:rPr>
                        <a:t>occurs when participants provide the same answers in response to similarly-worded questions.</a:t>
                      </a:r>
                    </a:p>
                  </a:txBody>
                  <a:tcPr marL="59007" marR="59007" marT="39338" marB="393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sz="1600"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Ensure that different questions are worded differently and that the questions are engaging throughout the interview.</a:t>
                      </a:r>
                    </a:p>
                  </a:txBody>
                  <a:tcPr marL="59007" marR="59007" marT="39338" marB="39338">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9992393"/>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nvGraphicFramePr>
        <p:xfrm>
          <a:off x="5076825" y="1801730"/>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3309604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Participant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36</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3866007561"/>
              </p:ext>
            </p:extLst>
          </p:nvPr>
        </p:nvGraphicFramePr>
        <p:xfrm>
          <a:off x="2762250" y="3065112"/>
          <a:ext cx="6667500" cy="2560320"/>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b="0" i="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Sponsor bias. </a:t>
                      </a:r>
                      <a:r>
                        <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Such a bias can occur if a participant is opinionated about the sponsor of the research or gets influenced by the sponsor’s reputation or mission statement.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It is important for you, as researchers, to maintain neutrality so as to not influence the participants’ responses. So you should not give away any details about the sponsors such as the company logo or provide your role or the goal of the study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extLst>
              <p:ext uri="{D42A27DB-BD31-4B8C-83A1-F6EECF244321}">
                <p14:modId xmlns:p14="http://schemas.microsoft.com/office/powerpoint/2010/main" val="2904821815"/>
              </p:ext>
            </p:extLst>
          </p:nvPr>
        </p:nvGraphicFramePr>
        <p:xfrm>
          <a:off x="2762249" y="2699352"/>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4177941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Researcher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37</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2862722411"/>
              </p:ext>
            </p:extLst>
          </p:nvPr>
        </p:nvGraphicFramePr>
        <p:xfrm>
          <a:off x="2543350" y="3361888"/>
          <a:ext cx="6667500" cy="2011680"/>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b="0" i="1" dirty="0">
                          <a:solidFill>
                            <a:srgbClr val="040000"/>
                          </a:solidFill>
                          <a:effectLst/>
                          <a:latin typeface="Alegreya Sans"/>
                        </a:rPr>
                        <a:t>Confirmation bias. </a:t>
                      </a:r>
                      <a:r>
                        <a:rPr lang="en-GB" b="0" dirty="0">
                          <a:solidFill>
                            <a:srgbClr val="040000"/>
                          </a:solidFill>
                          <a:effectLst/>
                          <a:latin typeface="Alegreya Sans"/>
                        </a:rPr>
                        <a:t>This most common and highly recognized bias occurs when a researcher interprets the data to support his or her hypothesis. Researchers may also omit data that does not favour their hypothesis.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b="0" dirty="0">
                          <a:solidFill>
                            <a:srgbClr val="040000"/>
                          </a:solidFill>
                          <a:effectLst/>
                          <a:latin typeface="Alegreya Sans"/>
                        </a:rPr>
                        <a:t>Consider all the data obtained and analyse it with a clear and unbiased mind. Continually re-evaluate the impressions and responses, and ensure that pre-existing assumptions are kept at bay.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extLst>
              <p:ext uri="{D42A27DB-BD31-4B8C-83A1-F6EECF244321}">
                <p14:modId xmlns:p14="http://schemas.microsoft.com/office/powerpoint/2010/main" val="4182064471"/>
              </p:ext>
            </p:extLst>
          </p:nvPr>
        </p:nvGraphicFramePr>
        <p:xfrm>
          <a:off x="2543349" y="2990869"/>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2642222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Researcher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38</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1454111440"/>
              </p:ext>
            </p:extLst>
          </p:nvPr>
        </p:nvGraphicFramePr>
        <p:xfrm>
          <a:off x="2543350" y="3361888"/>
          <a:ext cx="6667500" cy="2011680"/>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b="0" i="1" dirty="0">
                          <a:solidFill>
                            <a:srgbClr val="040000"/>
                          </a:solidFill>
                          <a:effectLst/>
                          <a:latin typeface="Alegreya Sans"/>
                        </a:rPr>
                        <a:t>Question-order bias</a:t>
                      </a:r>
                      <a:r>
                        <a:rPr lang="en-GB" b="0" dirty="0">
                          <a:solidFill>
                            <a:srgbClr val="040000"/>
                          </a:solidFill>
                          <a:effectLst/>
                          <a:latin typeface="Alegreya Sans"/>
                        </a:rPr>
                        <a:t>. Some questions may influence the responses to subsequent questions. Participants may compare and judge subsequent questions based on their response to the first question resulting in a biased and inaccurate answer.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b="0" dirty="0">
                          <a:solidFill>
                            <a:srgbClr val="040000"/>
                          </a:solidFill>
                          <a:effectLst/>
                          <a:latin typeface="Alegreya Sans"/>
                        </a:rPr>
                        <a:t>Consider potential bias while constructing the interview and order the questions suitably. Ask general questions first, before moving to specific or sensitive questions.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nvGraphicFramePr>
        <p:xfrm>
          <a:off x="2543349" y="2990869"/>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396360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Researcher bias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39</a:t>
            </a:fld>
            <a:endParaRPr lang="fr-FR" dirty="0"/>
          </a:p>
        </p:txBody>
      </p:sp>
      <p:graphicFrame>
        <p:nvGraphicFramePr>
          <p:cNvPr id="4" name="Tijdelijke aanduiding voor inhoud 11">
            <a:extLst>
              <a:ext uri="{FF2B5EF4-FFF2-40B4-BE49-F238E27FC236}">
                <a16:creationId xmlns:a16="http://schemas.microsoft.com/office/drawing/2014/main" id="{89D3FA6C-2E0D-A02D-8EEE-618BAB18EAB4}"/>
              </a:ext>
            </a:extLst>
          </p:cNvPr>
          <p:cNvGraphicFramePr>
            <a:graphicFrameLocks noGrp="1"/>
          </p:cNvGraphicFramePr>
          <p:nvPr>
            <p:ph idx="1"/>
            <p:extLst>
              <p:ext uri="{D42A27DB-BD31-4B8C-83A1-F6EECF244321}">
                <p14:modId xmlns:p14="http://schemas.microsoft.com/office/powerpoint/2010/main" val="908453692"/>
              </p:ext>
            </p:extLst>
          </p:nvPr>
        </p:nvGraphicFramePr>
        <p:xfrm>
          <a:off x="2543350" y="3361888"/>
          <a:ext cx="6667500" cy="2011680"/>
        </p:xfrm>
        <a:graphic>
          <a:graphicData uri="http://schemas.openxmlformats.org/drawingml/2006/table">
            <a:tbl>
              <a:tblPr/>
              <a:tblGrid>
                <a:gridCol w="3576263">
                  <a:extLst>
                    <a:ext uri="{9D8B030D-6E8A-4147-A177-3AD203B41FA5}">
                      <a16:colId xmlns:a16="http://schemas.microsoft.com/office/drawing/2014/main" val="1049890403"/>
                    </a:ext>
                  </a:extLst>
                </a:gridCol>
                <a:gridCol w="3091237">
                  <a:extLst>
                    <a:ext uri="{9D8B030D-6E8A-4147-A177-3AD203B41FA5}">
                      <a16:colId xmlns:a16="http://schemas.microsoft.com/office/drawing/2014/main" val="2689467179"/>
                    </a:ext>
                  </a:extLst>
                </a:gridCol>
              </a:tblGrid>
              <a:tr h="0">
                <a:tc>
                  <a:txBody>
                    <a:bodyPr/>
                    <a:lstStyle/>
                    <a:p>
                      <a:pPr algn="just">
                        <a:spcAft>
                          <a:spcPts val="1000"/>
                        </a:spcAft>
                      </a:pPr>
                      <a:r>
                        <a:rPr lang="en-GB" b="0" i="1" dirty="0">
                          <a:solidFill>
                            <a:srgbClr val="040000"/>
                          </a:solidFill>
                          <a:effectLst/>
                          <a:latin typeface="Alegreya Sans"/>
                        </a:rPr>
                        <a:t>Leading questions and wording bias</a:t>
                      </a:r>
                      <a:r>
                        <a:rPr lang="en-GB" b="0" dirty="0">
                          <a:solidFill>
                            <a:srgbClr val="040000"/>
                          </a:solidFill>
                          <a:effectLst/>
                          <a:latin typeface="Alegreya Sans"/>
                        </a:rPr>
                        <a:t>. Questions that lead or prompt the participants in the direction of probable outcomes may result in biased answers.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a:spcAft>
                          <a:spcPts val="1000"/>
                        </a:spcAft>
                      </a:pPr>
                      <a:r>
                        <a:rPr lang="en-GB" b="0" dirty="0">
                          <a:solidFill>
                            <a:srgbClr val="040000"/>
                          </a:solidFill>
                          <a:effectLst/>
                          <a:latin typeface="Alegreya Sans"/>
                        </a:rPr>
                        <a:t>Keep the questions simple and be careful to avoid words that could introduce bias. Do not use leading questions that can prompt the participant to respond in favour of a particular assumption.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51936102"/>
                  </a:ext>
                </a:extLst>
              </a:tr>
            </a:tbl>
          </a:graphicData>
        </a:graphic>
      </p:graphicFrame>
      <p:graphicFrame>
        <p:nvGraphicFramePr>
          <p:cNvPr id="6" name="Tabel 5">
            <a:extLst>
              <a:ext uri="{FF2B5EF4-FFF2-40B4-BE49-F238E27FC236}">
                <a16:creationId xmlns:a16="http://schemas.microsoft.com/office/drawing/2014/main" id="{D3F9EC2D-F5EC-0BF3-AE90-CE6C26F80307}"/>
              </a:ext>
            </a:extLst>
          </p:cNvPr>
          <p:cNvGraphicFramePr>
            <a:graphicFrameLocks noGrp="1"/>
          </p:cNvGraphicFramePr>
          <p:nvPr/>
        </p:nvGraphicFramePr>
        <p:xfrm>
          <a:off x="2543349" y="2990869"/>
          <a:ext cx="6667501" cy="365760"/>
        </p:xfrm>
        <a:graphic>
          <a:graphicData uri="http://schemas.openxmlformats.org/drawingml/2006/table">
            <a:tbl>
              <a:tblPr/>
              <a:tblGrid>
                <a:gridCol w="3572058">
                  <a:extLst>
                    <a:ext uri="{9D8B030D-6E8A-4147-A177-3AD203B41FA5}">
                      <a16:colId xmlns:a16="http://schemas.microsoft.com/office/drawing/2014/main" val="2399562272"/>
                    </a:ext>
                  </a:extLst>
                </a:gridCol>
                <a:gridCol w="3095443">
                  <a:extLst>
                    <a:ext uri="{9D8B030D-6E8A-4147-A177-3AD203B41FA5}">
                      <a16:colId xmlns:a16="http://schemas.microsoft.com/office/drawing/2014/main" val="350303423"/>
                    </a:ext>
                  </a:extLst>
                </a:gridCol>
              </a:tblGrid>
              <a:tr h="0">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Type of biases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1000"/>
                        </a:spcAft>
                      </a:pPr>
                      <a:r>
                        <a:rPr lang="en-GB" b="1" dirty="0">
                          <a:solidFill>
                            <a:srgbClr val="040000"/>
                          </a:solidFill>
                          <a:effectLst/>
                          <a:latin typeface="Calibri" panose="020F0502020204030204" pitchFamily="34" charset="0"/>
                          <a:ea typeface="Calibri" panose="020F0502020204030204" pitchFamily="34" charset="0"/>
                          <a:cs typeface="Calibri" panose="020F0502020204030204" pitchFamily="34" charset="0"/>
                        </a:rPr>
                        <a:t>How to avoid bias</a:t>
                      </a:r>
                      <a:endParaRPr lang="en-GB" b="0" dirty="0">
                        <a:solidFill>
                          <a:srgbClr val="04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8781166"/>
                  </a:ext>
                </a:extLst>
              </a:tr>
            </a:tbl>
          </a:graphicData>
        </a:graphic>
      </p:graphicFrame>
    </p:spTree>
    <p:extLst>
      <p:ext uri="{BB962C8B-B14F-4D97-AF65-F5344CB8AC3E}">
        <p14:creationId xmlns:p14="http://schemas.microsoft.com/office/powerpoint/2010/main" val="266728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Problems with animal research</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606680"/>
            <a:ext cx="5483517"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Efficacy</a:t>
            </a:r>
            <a:r>
              <a:rPr lang="nl-BE" sz="2000" dirty="0">
                <a:latin typeface="Calibri" panose="020F0502020204030204" pitchFamily="34" charset="0"/>
                <a:ea typeface="Calibri" panose="020F0502020204030204" pitchFamily="34" charset="0"/>
                <a:cs typeface="Calibri" panose="020F0502020204030204" pitchFamily="34" charset="0"/>
              </a:rPr>
              <a:t> – </a:t>
            </a:r>
            <a:r>
              <a:rPr lang="nl-BE" sz="2000" dirty="0" err="1">
                <a:latin typeface="Calibri" panose="020F0502020204030204" pitchFamily="34" charset="0"/>
                <a:ea typeface="Calibri" panose="020F0502020204030204" pitchFamily="34" charset="0"/>
                <a:cs typeface="Calibri" panose="020F0502020204030204" pitchFamily="34" charset="0"/>
              </a:rPr>
              <a:t>what</a:t>
            </a:r>
            <a:r>
              <a:rPr lang="nl-BE" sz="2000" dirty="0">
                <a:latin typeface="Calibri" panose="020F0502020204030204" pitchFamily="34" charset="0"/>
                <a:ea typeface="Calibri" panose="020F0502020204030204" pitchFamily="34" charset="0"/>
                <a:cs typeface="Calibri" panose="020F0502020204030204" pitchFamily="34" charset="0"/>
              </a:rPr>
              <a:t> is </a:t>
            </a:r>
            <a:r>
              <a:rPr lang="nl-BE" sz="2000" dirty="0" err="1">
                <a:latin typeface="Calibri" panose="020F0502020204030204" pitchFamily="34" charset="0"/>
                <a:ea typeface="Calibri" panose="020F0502020204030204" pitchFamily="34" charset="0"/>
                <a:cs typeface="Calibri" panose="020F0502020204030204" pitchFamily="34" charset="0"/>
              </a:rPr>
              <a:t>being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measured</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Many</a:t>
            </a:r>
            <a:r>
              <a:rPr lang="nl-BE" sz="2000" dirty="0">
                <a:latin typeface="Calibri" panose="020F0502020204030204" pitchFamily="34" charset="0"/>
                <a:ea typeface="Calibri" panose="020F0502020204030204" pitchFamily="34" charset="0"/>
                <a:cs typeface="Calibri" panose="020F0502020204030204" pitchFamily="34" charset="0"/>
              </a:rPr>
              <a:t> side </a:t>
            </a:r>
            <a:r>
              <a:rPr lang="nl-BE" sz="2000" dirty="0" err="1">
                <a:latin typeface="Calibri" panose="020F0502020204030204" pitchFamily="34" charset="0"/>
                <a:ea typeface="Calibri" panose="020F0502020204030204" pitchFamily="34" charset="0"/>
                <a:cs typeface="Calibri" panose="020F0502020204030204" pitchFamily="34" charset="0"/>
              </a:rPr>
              <a:t>effects</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Validation</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often</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ignored</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Automated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measures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Irrelevant tests?</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Doses </a:t>
            </a:r>
            <a:r>
              <a:rPr lang="nl-BE" sz="2000" dirty="0" err="1">
                <a:latin typeface="Calibri" panose="020F0502020204030204" pitchFamily="34" charset="0"/>
                <a:ea typeface="Calibri" panose="020F0502020204030204" pitchFamily="34" charset="0"/>
                <a:cs typeface="Calibri" panose="020F0502020204030204" pitchFamily="34" charset="0"/>
              </a:rPr>
              <a:t>and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treatments</a:t>
            </a:r>
            <a:endParaRPr lang="nl-BE"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070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Inadequate communication and monitoring</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40</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457974"/>
            <a:ext cx="11093698" cy="3693319"/>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Face-to-face interaction is useful (at least video conferencing) and must not be replaced by only phone calls or e-mails</a:t>
            </a:r>
          </a:p>
          <a:p>
            <a:pPr marL="285750"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Use a Clinical Trial Management System (CTMS) or at least a technology like Sharepoint</a:t>
            </a:r>
          </a:p>
          <a:p>
            <a:pPr marL="285750"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Whether on-site or remotely, monitoring must ensure data quality</a:t>
            </a:r>
          </a:p>
          <a:p>
            <a:pPr marL="742950" lvl="1"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Adequate source data verification (with pre-defined %) has to be set-up</a:t>
            </a:r>
          </a:p>
          <a:p>
            <a:pPr marL="742950" lvl="1"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E-CRF with an integrated online validation program is of great help</a:t>
            </a:r>
          </a:p>
          <a:p>
            <a:pPr marL="285750"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 Building strong relationships with site PIs is key</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Investigator meetings involving the sponsor (pre-study but also during it when long-term follow-up is planned)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monthly study newsletter, phone calls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fees difference between countries is not too high (max 30% and always the same within a given country)</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Only one point of contact in case of problem (usually the Study Medical Responsible of the sponsor who works closely with the Study PI and the CRO Project Leader)</a:t>
            </a:r>
          </a:p>
        </p:txBody>
      </p:sp>
    </p:spTree>
    <p:extLst>
      <p:ext uri="{BB962C8B-B14F-4D97-AF65-F5344CB8AC3E}">
        <p14:creationId xmlns:p14="http://schemas.microsoft.com/office/powerpoint/2010/main" val="1814250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Deficiency in Data Management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41</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646878"/>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ea typeface="Calibri" panose="020F0502020204030204" pitchFamily="34" charset="0"/>
                <a:cs typeface="Calibri" panose="020F0502020204030204" pitchFamily="34" charset="0"/>
              </a:rPr>
              <a:t>Lack of preservation or concealment of randomization</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ea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ea typeface="Calibri" panose="020F0502020204030204" pitchFamily="34" charset="0"/>
                <a:cs typeface="Calibri" panose="020F0502020204030204" pitchFamily="34" charset="0"/>
              </a:rPr>
              <a:t>Should be prevented by internet-based randomization</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ea typeface="Calibri" panose="020F0502020204030204" pitchFamily="34" charset="0"/>
                <a:cs typeface="Calibri" panose="020F0502020204030204" pitchFamily="34" charset="0"/>
              </a:rPr>
              <a:t>Intent-to-treat analysis is key</a:t>
            </a:r>
          </a:p>
          <a:p>
            <a:pPr marL="742950" lvl="1" indent="-285750">
              <a:buClr>
                <a:srgbClr val="323232">
                  <a:lumMod val="90000"/>
                </a:srgbClr>
              </a:buClr>
              <a:buFont typeface="Arial" panose="020B0604020202020204" pitchFamily="34" charset="0"/>
              <a:buChar char="•"/>
            </a:pPr>
            <a:r>
              <a:rPr lang="en-GB"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Intention-to-treat (ITT) analysis is a method for </a:t>
            </a:r>
            <a:r>
              <a:rPr lang="en-GB" b="0" i="0"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analyzing</a:t>
            </a:r>
            <a:r>
              <a:rPr lang="en-GB"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results in a prospective randomized study where all participants who are randomized are included in the statistical analysis and </a:t>
            </a:r>
            <a:r>
              <a:rPr lang="en-GB" b="0" i="0"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analyzed</a:t>
            </a:r>
            <a:r>
              <a:rPr lang="en-GB"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according to the group they were originally assigned, regardless of what treatment (if any) they received. </a:t>
            </a:r>
            <a:r>
              <a:rPr lang="en-GB" b="0" i="0"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This method allows the investigator to evaluate the effectiveness of the treatment as it was intended to be used in clinical practice</a:t>
            </a:r>
            <a:endParaRPr lang="fr-FR" noProof="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0745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Deficiency in Data Management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42</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985433"/>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Lack of preservation or concealment of randomization</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Randomization is the only method that can balance unknown confounders between groups</a:t>
            </a:r>
          </a:p>
          <a:p>
            <a:pPr marL="742950" lvl="1"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Lack of blinding</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Placebo must be identical to active drug</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If not possible double-dummy method must be used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If blinding of the investigator or patient is not possible (e.g. surgery versus medical treatment), use, as much as possible, an independent assessor to assess the main evaluation criterion</a:t>
            </a:r>
          </a:p>
        </p:txBody>
      </p:sp>
    </p:spTree>
    <p:extLst>
      <p:ext uri="{BB962C8B-B14F-4D97-AF65-F5344CB8AC3E}">
        <p14:creationId xmlns:p14="http://schemas.microsoft.com/office/powerpoint/2010/main" val="500803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Deficiency in Data Management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43</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326919"/>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Wrong management of Data Safety Monitoring Board (DSMB) meetings and decisions</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Independence from the study investigators is key (use of external experts)</a:t>
            </a: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Involvement of the sponsor’s Medical Responsible</a:t>
            </a:r>
          </a:p>
          <a:p>
            <a:pPr marL="742950" lvl="1" indent="-285750">
              <a:lnSpc>
                <a:spcPct val="150000"/>
              </a:lnSpc>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Involvement</a:t>
            </a:r>
            <a:r>
              <a:rPr lang="fr-FR" noProof="1">
                <a:latin typeface="Calibri" panose="020F0502020204030204" pitchFamily="34" charset="0"/>
                <a:cs typeface="Calibri" panose="020F0502020204030204" pitchFamily="34" charset="0"/>
              </a:rPr>
              <a:t> of a Statistician (independent from the study statistician)</a:t>
            </a: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Possible involvement of a CRO Representative (e.g., Project Leader)</a:t>
            </a:r>
          </a:p>
        </p:txBody>
      </p:sp>
    </p:spTree>
    <p:extLst>
      <p:ext uri="{BB962C8B-B14F-4D97-AF65-F5344CB8AC3E}">
        <p14:creationId xmlns:p14="http://schemas.microsoft.com/office/powerpoint/2010/main" val="844338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Purpose of Statistics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44</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526974"/>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Provide description</a:t>
            </a:r>
          </a:p>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Make conclusions about patterns/differences between data sets</a:t>
            </a:r>
          </a:p>
          <a:p>
            <a:pPr>
              <a:buClr>
                <a:srgbClr val="323232">
                  <a:lumMod val="90000"/>
                </a:srgbClr>
              </a:buClr>
            </a:pPr>
            <a:endParaRPr lang="nl-BE" sz="2000"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Inferential (conclusion) Statistics</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Comment on the likelihood of variation NOT arising by chance</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Never use statistics in isolation; result must be plausible</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Statistical design must be robust</a:t>
            </a: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9394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Problems with Statistics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45</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431435"/>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Power of study: usually calculated in terms of the primary outcome</a:t>
            </a:r>
          </a:p>
          <a:p>
            <a:pPr marL="742950" lvl="1" indent="-285750">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Therefore may be inadequate for other items</a:t>
            </a:r>
          </a:p>
          <a:p>
            <a:pPr marL="742950" lvl="1" indent="-285750">
              <a:buClr>
                <a:srgbClr val="323232">
                  <a:lumMod val="90000"/>
                </a:srgbClr>
              </a:buClr>
              <a:buFont typeface="Arial" panose="020B0604020202020204" pitchFamily="34" charset="0"/>
              <a:buChar char="•"/>
            </a:pPr>
            <a:endParaRPr lang="nl-BE"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No serious complications were observed in any of the 20 patients studied: is it safe to administer this treatment?</a:t>
            </a:r>
          </a:p>
          <a:p>
            <a:pPr marL="285750" indent="-285750">
              <a:buClr>
                <a:srgbClr val="323232">
                  <a:lumMod val="90000"/>
                </a:srgbClr>
              </a:buClr>
              <a:buFont typeface="Arial" panose="020B0604020202020204" pitchFamily="34" charset="0"/>
              <a:buChar char="•"/>
            </a:pPr>
            <a:endParaRPr lang="nl-BE" noProof="1">
              <a:latin typeface="Calibri" panose="020F0502020204030204" pitchFamily="34" charset="0"/>
              <a:cs typeface="Calibri" panose="020F0502020204030204" pitchFamily="34" charset="0"/>
            </a:endParaRPr>
          </a:p>
          <a:p>
            <a:pPr marL="285750" indent="-285750">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If nothing goes wrong, is everything all right?</a:t>
            </a:r>
          </a:p>
          <a:p>
            <a:pPr marL="742950" lvl="1" indent="-285750">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Interpreting zero numerators</a:t>
            </a: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538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Randomisation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46</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35295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THE most important feature of sampling</a:t>
            </a:r>
          </a:p>
          <a:p>
            <a:pPr marL="285750" indent="-285750">
              <a:lnSpc>
                <a:spcPct val="150000"/>
              </a:lnSpc>
              <a:buClr>
                <a:srgbClr val="323232">
                  <a:lumMod val="90000"/>
                </a:srgbClr>
              </a:buClr>
              <a:buFont typeface="Arial" panose="020B0604020202020204" pitchFamily="34" charset="0"/>
              <a:buChar char="•"/>
            </a:pPr>
            <a:endParaRPr lang="nl-BE" sz="2000" noProof="1">
              <a:latin typeface="Calibri" panose="020F0502020204030204" pitchFamily="34" charset="0"/>
              <a:cs typeface="Calibri" panose="020F0502020204030204" pitchFamily="34" charset="0"/>
            </a:endParaRP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Increasing size will not compensate for poor randomisation</a:t>
            </a:r>
          </a:p>
          <a:p>
            <a:pPr marL="285750" indent="-285750">
              <a:lnSpc>
                <a:spcPct val="150000"/>
              </a:lnSpc>
              <a:buClr>
                <a:srgbClr val="323232">
                  <a:lumMod val="90000"/>
                </a:srgbClr>
              </a:buClr>
              <a:buFont typeface="Arial" panose="020B0604020202020204" pitchFamily="34" charset="0"/>
              <a:buChar char="•"/>
            </a:pPr>
            <a:endParaRPr lang="nl-BE" sz="2000" noProof="1">
              <a:latin typeface="Calibri" panose="020F0502020204030204" pitchFamily="34" charset="0"/>
              <a:cs typeface="Calibri" panose="020F0502020204030204" pitchFamily="34" charset="0"/>
            </a:endParaRP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Every object has an equal chance of inclusion</a:t>
            </a:r>
            <a:endParaRPr lang="fr-FR"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6637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Measures of risk reduction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47</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260619"/>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Relative risk reduction. Is it meaningful?</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Headline 50% reduction in mortality</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If normal mortality is 50/100 this is great (25)</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If normal mortality is 1/100 (1 in 200)</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Number needed to treat is a better measure</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1951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Number needed to treat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48</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89128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Control event rate is 9 cases in 30 (0.3)</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Experimental event rate is 1 case in 29 (0.033)</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Then, NNT 1/(CER – EER): 1/(0.3-0.033) = 4</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This method corrects for relative and absolute risk by relating to the control event rate</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172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Number needed to treat</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49</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81461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Diabetic neuropathy 6.5 years prospective trial</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9.6 developed DN (conventional)</a:t>
            </a:r>
          </a:p>
          <a:p>
            <a:pPr marL="742950" lvl="1" indent="-285750">
              <a:lnSpc>
                <a:spcPct val="150000"/>
              </a:lnSpc>
              <a:buClr>
                <a:srgbClr val="323232">
                  <a:lumMod val="90000"/>
                </a:srgbClr>
              </a:buClr>
              <a:buFont typeface="Arial" panose="020B0604020202020204" pitchFamily="34" charset="0"/>
              <a:buChar char="•"/>
            </a:pPr>
            <a:r>
              <a:rPr lang="nl-BE" noProof="1">
                <a:latin typeface="Calibri" panose="020F0502020204030204" pitchFamily="34" charset="0"/>
                <a:cs typeface="Calibri" panose="020F0502020204030204" pitchFamily="34" charset="0"/>
              </a:rPr>
              <a:t>2.8 developed DN (intensive treatment)</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Relative risk reduction (9.6 – 2.8)/9.6 = 0.71 (71%)</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Absolute risk reduction 9.6 – 2.8 = 6.8</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Number needed to treat: 15 people being treated for 6.5 years to prevent one case of DN</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154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fontScale="90000"/>
          </a:bodyPr>
          <a:lstStyle/>
          <a:p>
            <a:r>
              <a:rPr lang="en-GB" kern="0" dirty="0">
                <a:latin typeface="Calibri" panose="020F0502020204030204" pitchFamily="34" charset="0"/>
                <a:cs typeface="Calibri" panose="020F0502020204030204" pitchFamily="34" charset="0"/>
              </a:rPr>
              <a:t>Multinational Randomized Clinical Trials (MRCTs)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606680"/>
            <a:ext cx="11093698"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Challenging</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But, </a:t>
            </a:r>
            <a:r>
              <a:rPr lang="nl-BE" sz="2000" dirty="0" err="1">
                <a:latin typeface="Calibri" panose="020F0502020204030204" pitchFamily="34" charset="0"/>
                <a:ea typeface="Calibri" panose="020F0502020204030204" pitchFamily="34" charset="0"/>
                <a:cs typeface="Calibri" panose="020F0502020204030204" pitchFamily="34" charset="0"/>
              </a:rPr>
              <a:t>despite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challenge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need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conduct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clinical</a:t>
            </a:r>
            <a:r>
              <a:rPr lang="nl-BE" sz="2000" dirty="0">
                <a:latin typeface="Calibri" panose="020F0502020204030204" pitchFamily="34" charset="0"/>
                <a:ea typeface="Calibri" panose="020F0502020204030204" pitchFamily="34" charset="0"/>
                <a:cs typeface="Calibri" panose="020F0502020204030204" pitchFamily="34" charset="0"/>
              </a:rPr>
              <a:t> research </a:t>
            </a:r>
            <a:r>
              <a:rPr lang="nl-BE" sz="2000" dirty="0" err="1">
                <a:latin typeface="Calibri" panose="020F0502020204030204" pitchFamily="34" charset="0"/>
                <a:ea typeface="Calibri" panose="020F0502020204030204" pitchFamily="34" charset="0"/>
                <a:cs typeface="Calibri" panose="020F0502020204030204" pitchFamily="34" charset="0"/>
              </a:rPr>
              <a:t>internationally</a:t>
            </a:r>
            <a:r>
              <a:rPr lang="nl-BE" sz="2000" dirty="0">
                <a:latin typeface="Calibri" panose="020F0502020204030204" pitchFamily="34" charset="0"/>
                <a:ea typeface="Calibri" panose="020F0502020204030204" pitchFamily="34" charset="0"/>
                <a:cs typeface="Calibri" panose="020F0502020204030204" pitchFamily="34" charset="0"/>
              </a:rPr>
              <a:t> is </a:t>
            </a:r>
            <a:r>
              <a:rPr lang="nl-BE" sz="2000" dirty="0" err="1">
                <a:latin typeface="Calibri" panose="020F0502020204030204" pitchFamily="34" charset="0"/>
                <a:ea typeface="Calibri" panose="020F0502020204030204" pitchFamily="34" charset="0"/>
                <a:cs typeface="Calibri" panose="020F0502020204030204" pitchFamily="34" charset="0"/>
              </a:rPr>
              <a:t>stronger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than</a:t>
            </a:r>
            <a:r>
              <a:rPr lang="nl-BE" sz="2000" dirty="0">
                <a:latin typeface="Calibri" panose="020F0502020204030204" pitchFamily="34" charset="0"/>
                <a:ea typeface="Calibri" panose="020F0502020204030204" pitchFamily="34" charset="0"/>
                <a:cs typeface="Calibri" panose="020F0502020204030204" pitchFamily="34" charset="0"/>
              </a:rPr>
              <a:t> ever</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The </a:t>
            </a:r>
            <a:r>
              <a:rPr lang="nl-BE" sz="2000" dirty="0" err="1">
                <a:latin typeface="Calibri" panose="020F0502020204030204" pitchFamily="34" charset="0"/>
                <a:ea typeface="Calibri" panose="020F0502020204030204" pitchFamily="34" charset="0"/>
                <a:cs typeface="Calibri" panose="020F0502020204030204" pitchFamily="34" charset="0"/>
              </a:rPr>
              <a:t>increasing</a:t>
            </a:r>
            <a:r>
              <a:rPr lang="nl-BE" sz="2000" dirty="0">
                <a:latin typeface="Calibri" panose="020F0502020204030204" pitchFamily="34" charset="0"/>
                <a:ea typeface="Calibri" panose="020F0502020204030204" pitchFamily="34" charset="0"/>
                <a:cs typeface="Calibri" panose="020F0502020204030204" pitchFamily="34" charset="0"/>
              </a:rPr>
              <a:t> shift </a:t>
            </a:r>
            <a:r>
              <a:rPr lang="nl-BE" sz="2000" dirty="0" err="1">
                <a:latin typeface="Calibri" panose="020F0502020204030204" pitchFamily="34" charset="0"/>
                <a:ea typeface="Calibri" panose="020F0502020204030204" pitchFamily="34" charset="0"/>
                <a:cs typeface="Calibri" panose="020F0502020204030204" pitchFamily="34" charset="0"/>
              </a:rPr>
              <a:t>from</a:t>
            </a:r>
            <a:r>
              <a:rPr lang="nl-BE" sz="2000" dirty="0">
                <a:latin typeface="Calibri" panose="020F0502020204030204" pitchFamily="34" charset="0"/>
                <a:ea typeface="Calibri" panose="020F0502020204030204" pitchFamily="34" charset="0"/>
                <a:cs typeface="Calibri" panose="020F0502020204030204" pitchFamily="34" charset="0"/>
              </a:rPr>
              <a:t> expert opinion </a:t>
            </a:r>
            <a:r>
              <a:rPr lang="nl-BE" sz="2000" dirty="0" err="1">
                <a:latin typeface="Calibri" panose="020F0502020204030204" pitchFamily="34" charset="0"/>
                <a:ea typeface="Calibri" panose="020F0502020204030204" pitchFamily="34" charset="0"/>
                <a:cs typeface="Calibri" panose="020F0502020204030204" pitchFamily="34" charset="0"/>
              </a:rPr>
              <a:t>towards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evidence-based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medicine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enhances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importance</a:t>
            </a:r>
            <a:r>
              <a:rPr lang="nl-BE" sz="2000" dirty="0">
                <a:latin typeface="Calibri" panose="020F0502020204030204" pitchFamily="34" charset="0"/>
                <a:ea typeface="Calibri" panose="020F0502020204030204" pitchFamily="34" charset="0"/>
                <a:cs typeface="Calibri" panose="020F0502020204030204" pitchFamily="34" charset="0"/>
              </a:rPr>
              <a:t> of </a:t>
            </a:r>
            <a:r>
              <a:rPr lang="nl-BE" sz="2000" dirty="0" err="1">
                <a:latin typeface="Calibri" panose="020F0502020204030204" pitchFamily="34" charset="0"/>
                <a:ea typeface="Calibri" panose="020F0502020204030204" pitchFamily="34" charset="0"/>
                <a:cs typeface="Calibri" panose="020F0502020204030204" pitchFamily="34" charset="0"/>
              </a:rPr>
              <a:t>MRCTs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In </a:t>
            </a:r>
            <a:r>
              <a:rPr lang="nl-BE" sz="2000" dirty="0" err="1">
                <a:latin typeface="Calibri" panose="020F0502020204030204" pitchFamily="34" charset="0"/>
                <a:ea typeface="Calibri" panose="020F0502020204030204" pitchFamily="34" charset="0"/>
                <a:cs typeface="Calibri" panose="020F0502020204030204" pitchFamily="34" charset="0"/>
              </a:rPr>
              <a:t>addition</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the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demand</a:t>
            </a:r>
            <a:r>
              <a:rPr lang="nl-BE" sz="2000" dirty="0">
                <a:latin typeface="Calibri" panose="020F0502020204030204" pitchFamily="34" charset="0"/>
                <a:ea typeface="Calibri" panose="020F0502020204030204" pitchFamily="34" charset="0"/>
                <a:cs typeface="Calibri" panose="020F0502020204030204" pitchFamily="34" charset="0"/>
              </a:rPr>
              <a:t> of Health </a:t>
            </a:r>
            <a:r>
              <a:rPr lang="nl-BE" sz="2000" dirty="0" err="1">
                <a:latin typeface="Calibri" panose="020F0502020204030204" pitchFamily="34" charset="0"/>
                <a:ea typeface="Calibri" panose="020F0502020204030204" pitchFamily="34" charset="0"/>
                <a:cs typeface="Calibri" panose="020F0502020204030204" pitchFamily="34" charset="0"/>
              </a:rPr>
              <a:t>Authorities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HAs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for</a:t>
            </a:r>
            <a:r>
              <a:rPr lang="nl-BE" sz="2000" dirty="0">
                <a:latin typeface="Calibri" panose="020F0502020204030204" pitchFamily="34" charset="0"/>
                <a:ea typeface="Calibri" panose="020F0502020204030204" pitchFamily="34" charset="0"/>
                <a:cs typeface="Calibri" panose="020F0502020204030204" pitchFamily="34" charset="0"/>
              </a:rPr>
              <a:t> high </a:t>
            </a:r>
            <a:r>
              <a:rPr lang="nl-BE" sz="2000" dirty="0" err="1">
                <a:latin typeface="Calibri" panose="020F0502020204030204" pitchFamily="34" charset="0"/>
                <a:ea typeface="Calibri" panose="020F0502020204030204" pitchFamily="34" charset="0"/>
                <a:cs typeface="Calibri" panose="020F0502020204030204" pitchFamily="34" charset="0"/>
              </a:rPr>
              <a:t>quality</a:t>
            </a:r>
            <a:r>
              <a:rPr lang="nl-BE" sz="2000" dirty="0">
                <a:latin typeface="Calibri" panose="020F0502020204030204" pitchFamily="34" charset="0"/>
                <a:ea typeface="Calibri" panose="020F0502020204030204" pitchFamily="34" charset="0"/>
                <a:cs typeface="Calibri" panose="020F0502020204030204" pitchFamily="34" charset="0"/>
              </a:rPr>
              <a:t> data is </a:t>
            </a:r>
            <a:r>
              <a:rPr lang="nl-BE" sz="2000" dirty="0" err="1">
                <a:latin typeface="Calibri" panose="020F0502020204030204" pitchFamily="34" charset="0"/>
                <a:ea typeface="Calibri" panose="020F0502020204030204" pitchFamily="34" charset="0"/>
                <a:cs typeface="Calibri" panose="020F0502020204030204" pitchFamily="34" charset="0"/>
              </a:rPr>
              <a:t>also</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increasing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leading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favor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MRCTs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Caveat</a:t>
            </a:r>
            <a:r>
              <a:rPr lang="nl-BE" sz="2000" dirty="0">
                <a:latin typeface="Calibri" panose="020F0502020204030204" pitchFamily="34" charset="0"/>
                <a:ea typeface="Calibri" panose="020F0502020204030204" pitchFamily="34" charset="0"/>
                <a:cs typeface="Calibri" panose="020F0502020204030204" pitchFamily="34" charset="0"/>
              </a:rPr>
              <a:t>: RWD</a:t>
            </a:r>
          </a:p>
          <a:p>
            <a:pPr marL="285750" indent="-285750">
              <a:lnSpc>
                <a:spcPct val="150000"/>
              </a:lnSpc>
              <a:buFont typeface="Arial" panose="020B0604020202020204" pitchFamily="34" charset="0"/>
              <a:buChar char="•"/>
            </a:pPr>
            <a:endParaRPr lang="nl-BE"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768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Odds ratios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50</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89128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OR are used where it is difficult to calculate the relative risk e.g., case-control studies</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 value greater than 1 assumes increased risk</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Confidence intervals (95) will give the overall picture (e.g., if CI crosses 1, then the result may not be significant)</a:t>
            </a:r>
          </a:p>
        </p:txBody>
      </p:sp>
    </p:spTree>
    <p:extLst>
      <p:ext uri="{BB962C8B-B14F-4D97-AF65-F5344CB8AC3E}">
        <p14:creationId xmlns:p14="http://schemas.microsoft.com/office/powerpoint/2010/main" val="3019302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Odds ratio calculation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51</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42962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Calculated as the ratio of the results of the control group divided by the experimental group</a:t>
            </a:r>
          </a:p>
          <a:p>
            <a:pPr marL="285750" indent="-285750">
              <a:lnSpc>
                <a:spcPct val="150000"/>
              </a:lnSpc>
              <a:buClr>
                <a:srgbClr val="323232">
                  <a:lumMod val="90000"/>
                </a:srgbClr>
              </a:buClr>
              <a:buFont typeface="Arial" panose="020B0604020202020204" pitchFamily="34" charset="0"/>
              <a:buChar char="•"/>
            </a:pPr>
            <a:endParaRPr lang="nl-BE" sz="2000" noProof="1">
              <a:latin typeface="Calibri" panose="020F0502020204030204" pitchFamily="34" charset="0"/>
              <a:cs typeface="Calibri" panose="020F0502020204030204" pitchFamily="34" charset="0"/>
            </a:endParaRP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The relationship between OR and NNT is not linear and is very confusing even to statisticians!</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6507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Disproving the null hypothesis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52</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35295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The null hypothesis is that there is no difference between the treatments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 probability value p tells you how often the difference between the treatments could have occurred by chance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 &lt; 0.05 is 1 in 20 or less (just statistically significant)</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 &lt; 0.01 is 1 in 100 or less (highly statistically significant)</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816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Disproving the null hypothesis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53</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89128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Type I error is where a difference is shown which could have occurred by chance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1 in 20 trials will show a difference where none exists if p is reported at the 0.05 level</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Multiple subgroup analysis in a trial may also give subgroup treatment differences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 statistically significant result is more likely to be reported!</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1656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Disproving the null hypothesis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54</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35295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Type II error is showing no difference where one actually exists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Almost always due to insufficient numbers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Can mask beneficial treatment effects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BUT! If the trial is large enough it may produce a statistically significant where the clinical significance is marginal</a:t>
            </a:r>
            <a:endParaRPr lang="fr-FR"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646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Size of study</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55</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3276282"/>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Power of study to show a difference in Rx</a:t>
            </a:r>
            <a:r>
              <a:rPr lang="fr-FR" sz="2000" noProof="1">
                <a:latin typeface="Calibri" panose="020F0502020204030204" pitchFamily="34" charset="0"/>
                <a:cs typeface="Calibri" panose="020F0502020204030204" pitchFamily="34" charset="0"/>
              </a:rPr>
              <a:t> (e.g., 70% chance of demonstrating a 15% difference with a p &lt; 0.05)</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Able to disprove the null hypotheses with minimal or no Type II error</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May require pilot to determine treatment differences</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Requires large numbers if differences are small (active comparator) or if great variability in treatment outcomes</a:t>
            </a:r>
          </a:p>
          <a:p>
            <a:pPr marL="285750" indent="-285750">
              <a:lnSpc>
                <a:spcPct val="150000"/>
              </a:lnSpc>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Lower power (smaller numbers) may be acceptable if the outcome is important (e.g., leukaemia)</a:t>
            </a:r>
            <a:endParaRPr lang="nl-BE" sz="20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2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Autofit/>
          </a:bodyPr>
          <a:lstStyle/>
          <a:p>
            <a:r>
              <a:rPr lang="en-GB" sz="4000" kern="0" dirty="0">
                <a:latin typeface="Calibri" panose="020F0502020204030204" pitchFamily="34" charset="0"/>
                <a:cs typeface="Calibri" panose="020F0502020204030204" pitchFamily="34" charset="0"/>
              </a:rPr>
              <a:t>Deficient statistics hypothesis and analysis methods</a:t>
            </a:r>
            <a:endParaRPr lang="en-GB" sz="4000"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56</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3157916"/>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Alpha Error (Type I) is usually set as p &lt; 0.05</a:t>
            </a:r>
          </a:p>
          <a:p>
            <a:pPr marL="285750" indent="-285750">
              <a:buClr>
                <a:srgbClr val="323232">
                  <a:lumMod val="90000"/>
                </a:srgbClr>
              </a:buClr>
              <a:buFont typeface="Arial" panose="020B0604020202020204" pitchFamily="34" charset="0"/>
              <a:buChar char="•"/>
            </a:pPr>
            <a:endParaRPr lang="fr-FR" sz="2000" noProof="1">
              <a:latin typeface="Calibri" panose="020F0502020204030204" pitchFamily="34" charset="0"/>
              <a:cs typeface="Calibri" panose="020F0502020204030204" pitchFamily="34" charset="0"/>
            </a:endParaRP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Evaluation parameters must be defined before the trial starts</a:t>
            </a: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 must be diminished in case of multiple comparisons to guard against the risk of false positive findings (e.g., p= 0.05/N, N= number of comparisons)</a:t>
            </a: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Be aware that not statistically significant just means that no conclusion can be withdrawn and not that there is no difference </a:t>
            </a:r>
          </a:p>
          <a:p>
            <a:pPr marL="742950" lvl="1" indent="-285750">
              <a:lnSpc>
                <a:spcPct val="150000"/>
              </a:lnSpc>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Confident Intervals (CIs) are more informative than p-values</a:t>
            </a:r>
            <a:endParaRPr lang="fr-FR" sz="16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4788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Autofit/>
          </a:bodyPr>
          <a:lstStyle/>
          <a:p>
            <a:r>
              <a:rPr lang="en-GB" sz="4000" kern="0" dirty="0">
                <a:latin typeface="Calibri" panose="020F0502020204030204" pitchFamily="34" charset="0"/>
                <a:cs typeface="Calibri" panose="020F0502020204030204" pitchFamily="34" charset="0"/>
              </a:rPr>
              <a:t>Deficient statistics hypothesis and analysis methods</a:t>
            </a:r>
            <a:endParaRPr lang="en-GB" sz="4000"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57</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430108"/>
            <a:ext cx="10699416" cy="3570208"/>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Beta Error (Type II) is usually set as max 20% (power ≥ 80%)</a:t>
            </a:r>
          </a:p>
          <a:p>
            <a:pPr marL="285750" indent="-285750">
              <a:buClr>
                <a:srgbClr val="323232">
                  <a:lumMod val="90000"/>
                </a:srgbClr>
              </a:buClr>
              <a:buFont typeface="Arial" panose="020B0604020202020204" pitchFamily="34" charset="0"/>
              <a:buChar char="•"/>
            </a:pPr>
            <a:endParaRPr lang="fr-FR" noProof="1">
              <a:latin typeface="Calibri" panose="020F0502020204030204" pitchFamily="34" charset="0"/>
              <a:cs typeface="Calibri" panose="020F0502020204030204" pitchFamily="34" charset="0"/>
            </a:endParaRP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Meaning up to 20% of false negative is accepted</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The patient sample size must be calculated accordingly based on the primary evaluation parameter.</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Sometimes meta-analysis is used to reduce beta error but they are limited by the heterogeneity of the pooled studies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Concerning the primary evaluation parameter:</a:t>
            </a:r>
          </a:p>
          <a:p>
            <a:pPr marL="1200150" lvl="2"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The magnitude of the difference expected between groups must not be overestimated but it must be large enough to be « clinically relevant »</a:t>
            </a:r>
          </a:p>
          <a:p>
            <a:pPr marL="1200150" lvl="2"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The anticipated standard deviations in each group must not be underestimated. Variability can be linked with the patient’s response to treatment but also with the method used to assess this response</a:t>
            </a:r>
          </a:p>
          <a:p>
            <a:pPr marL="1200150" lvl="2" indent="-285750">
              <a:buClr>
                <a:srgbClr val="323232">
                  <a:lumMod val="90000"/>
                </a:srgbClr>
              </a:buClr>
              <a:buFont typeface="Arial" panose="020B0604020202020204" pitchFamily="34" charset="0"/>
              <a:buChar char="•"/>
            </a:pPr>
            <a:r>
              <a:rPr lang="fr-FR" sz="1600" noProof="1">
                <a:latin typeface="Calibri" panose="020F0502020204030204" pitchFamily="34" charset="0"/>
                <a:cs typeface="Calibri" panose="020F0502020204030204" pitchFamily="34" charset="0"/>
              </a:rPr>
              <a:t>Results from previous studies (from Proof Of Concept and Phase II studies, from literature about similar compounds) must be carefully assessed </a:t>
            </a:r>
          </a:p>
        </p:txBody>
      </p:sp>
    </p:spTree>
    <p:extLst>
      <p:ext uri="{BB962C8B-B14F-4D97-AF65-F5344CB8AC3E}">
        <p14:creationId xmlns:p14="http://schemas.microsoft.com/office/powerpoint/2010/main" val="2177587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Autofit/>
          </a:bodyPr>
          <a:lstStyle/>
          <a:p>
            <a:r>
              <a:rPr lang="en-GB" sz="4000" kern="0" dirty="0">
                <a:latin typeface="Calibri" panose="020F0502020204030204" pitchFamily="34" charset="0"/>
                <a:cs typeface="Calibri" panose="020F0502020204030204" pitchFamily="34" charset="0"/>
              </a:rPr>
              <a:t>Deficient statistics hypothesis and analysis methods</a:t>
            </a:r>
            <a:endParaRPr lang="en-GB" sz="4000"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58</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430108"/>
            <a:ext cx="10923588" cy="3754874"/>
          </a:xfrm>
          <a:prstGeom prst="rect">
            <a:avLst/>
          </a:prstGeom>
          <a:noFill/>
        </p:spPr>
        <p:txBody>
          <a:bodyPr wrap="square" rtlCol="0">
            <a:spAutoFit/>
          </a:bodyPr>
          <a:lstStyle/>
          <a:p>
            <a:pPr marL="285750" indent="-285750">
              <a:buClr>
                <a:srgbClr val="323232">
                  <a:lumMod val="90000"/>
                </a:srgbClr>
              </a:buClr>
              <a:buFont typeface="Arial" panose="020B0604020202020204" pitchFamily="34" charset="0"/>
              <a:buChar char="•"/>
            </a:pPr>
            <a:r>
              <a:rPr lang="fr-FR" sz="2000" noProof="1">
                <a:latin typeface="Calibri" panose="020F0502020204030204" pitchFamily="34" charset="0"/>
                <a:cs typeface="Calibri" panose="020F0502020204030204" pitchFamily="34" charset="0"/>
              </a:rPr>
              <a:t>Neglect of site differences</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Site x Treatment Interaction must be taken into account (even if the sample size necessary to have adequate power to detect an interaction is typically many times larger than that to detect a main effect of treatment)</a:t>
            </a:r>
          </a:p>
          <a:p>
            <a:pPr marL="742950" lvl="1" indent="-285750">
              <a:buClr>
                <a:srgbClr val="323232">
                  <a:lumMod val="90000"/>
                </a:srgbClr>
              </a:buClr>
              <a:buFont typeface="Arial" panose="020B0604020202020204" pitchFamily="34" charset="0"/>
              <a:buChar char="•"/>
            </a:pPr>
            <a:r>
              <a:rPr lang="fr-FR" noProof="1">
                <a:latin typeface="Calibri" panose="020F0502020204030204" pitchFamily="34" charset="0"/>
                <a:cs typeface="Calibri" panose="020F0502020204030204" pitchFamily="34" charset="0"/>
              </a:rPr>
              <a:t>Potential site effect must be assessed (when recruitment is much larger in one site than in the others)</a:t>
            </a:r>
          </a:p>
          <a:p>
            <a:pPr marL="285750" indent="-285750">
              <a:buClr>
                <a:srgbClr val="323232">
                  <a:lumMod val="90000"/>
                </a:srgbClr>
              </a:buClr>
              <a:buFont typeface="Arial" panose="020B0604020202020204" pitchFamily="34" charset="0"/>
              <a:buChar char="•"/>
            </a:pPr>
            <a:r>
              <a:rPr lang="en-US" sz="2000" noProof="1">
                <a:latin typeface="Calibri" panose="020F0502020204030204" pitchFamily="34" charset="0"/>
                <a:cs typeface="Calibri" panose="020F0502020204030204" pitchFamily="34" charset="0"/>
              </a:rPr>
              <a:t>Not well-defined expected drop-out rate</a:t>
            </a:r>
          </a:p>
          <a:p>
            <a:pPr marL="742950" lvl="1"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How the project deals with patients drop-out (and missing data) must be included in the statistical section</a:t>
            </a:r>
          </a:p>
          <a:p>
            <a:pPr marL="285750" indent="-285750">
              <a:buClr>
                <a:srgbClr val="323232">
                  <a:lumMod val="90000"/>
                </a:srgbClr>
              </a:buClr>
              <a:buFont typeface="Arial" panose="020B0604020202020204" pitchFamily="34" charset="0"/>
              <a:buChar char="•"/>
            </a:pPr>
            <a:r>
              <a:rPr lang="fr-CH" sz="2000" noProof="1">
                <a:latin typeface="Calibri" panose="020F0502020204030204" pitchFamily="34" charset="0"/>
                <a:cs typeface="Calibri" panose="020F0502020204030204" pitchFamily="34" charset="0"/>
              </a:rPr>
              <a:t>Post-hoc analysis must be avoided</a:t>
            </a:r>
          </a:p>
          <a:p>
            <a:pPr marL="742950" lvl="1" indent="-285750">
              <a:buClr>
                <a:srgbClr val="323232">
                  <a:lumMod val="90000"/>
                </a:srgbClr>
              </a:buClr>
              <a:buFont typeface="Arial" panose="020B0604020202020204" pitchFamily="34" charset="0"/>
              <a:buChar char="•"/>
            </a:pPr>
            <a:r>
              <a:rPr lang="fr-CH" noProof="1">
                <a:latin typeface="Calibri" panose="020F0502020204030204" pitchFamily="34" charset="0"/>
                <a:cs typeface="Calibri" panose="020F0502020204030204" pitchFamily="34" charset="0"/>
              </a:rPr>
              <a:t>Plan Ad-hoc sub-group analysis in the initial protocol as much as possible</a:t>
            </a:r>
          </a:p>
          <a:p>
            <a:pPr marL="742950" lvl="1" indent="-285750">
              <a:buClr>
                <a:srgbClr val="323232">
                  <a:lumMod val="90000"/>
                </a:srgbClr>
              </a:buClr>
              <a:buFont typeface="Arial" panose="020B0604020202020204" pitchFamily="34" charset="0"/>
              <a:buChar char="•"/>
            </a:pPr>
            <a:r>
              <a:rPr lang="fr-CH" noProof="1">
                <a:latin typeface="Calibri" panose="020F0502020204030204" pitchFamily="34" charset="0"/>
                <a:cs typeface="Calibri" panose="020F0502020204030204" pitchFamily="34" charset="0"/>
              </a:rPr>
              <a:t>Be aware that subgroup analysis introduces multiple testing and is not relevant to assess the interaction between factors</a:t>
            </a:r>
          </a:p>
          <a:p>
            <a:pPr marL="742950" lvl="1" indent="-285750">
              <a:buClr>
                <a:srgbClr val="323232">
                  <a:lumMod val="90000"/>
                </a:srgbClr>
              </a:buClr>
              <a:buFont typeface="Arial" panose="020B0604020202020204" pitchFamily="34" charset="0"/>
              <a:buChar char="•"/>
            </a:pPr>
            <a:r>
              <a:rPr lang="en-US" noProof="1">
                <a:latin typeface="Calibri" panose="020F0502020204030204" pitchFamily="34" charset="0"/>
                <a:cs typeface="Calibri" panose="020F0502020204030204" pitchFamily="34" charset="0"/>
              </a:rPr>
              <a:t>Do not overemphasize the results of subgroups analyses, they are just indicative for further confirmatory trials</a:t>
            </a:r>
          </a:p>
        </p:txBody>
      </p:sp>
    </p:spTree>
    <p:extLst>
      <p:ext uri="{BB962C8B-B14F-4D97-AF65-F5344CB8AC3E}">
        <p14:creationId xmlns:p14="http://schemas.microsoft.com/office/powerpoint/2010/main" val="638634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Documentation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59</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81461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Essential documents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Ethics committee approval</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Patient information</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Data collection forms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Data type, storage, security, confidentiality, safety</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Consent forms</a:t>
            </a:r>
          </a:p>
        </p:txBody>
      </p:sp>
    </p:spTree>
    <p:extLst>
      <p:ext uri="{BB962C8B-B14F-4D97-AF65-F5344CB8AC3E}">
        <p14:creationId xmlns:p14="http://schemas.microsoft.com/office/powerpoint/2010/main" val="37007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Pitfalls in MRCTs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350392"/>
            <a:ext cx="5483517"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Insufficient</a:t>
            </a:r>
            <a:r>
              <a:rPr lang="nl-BE" dirty="0">
                <a:latin typeface="Calibri" panose="020F0502020204030204" pitchFamily="34" charset="0"/>
                <a:ea typeface="Calibri" panose="020F0502020204030204" pitchFamily="34" charset="0"/>
                <a:cs typeface="Calibri" panose="020F0502020204030204" pitchFamily="34" charset="0"/>
              </a:rPr>
              <a:t> information </a:t>
            </a:r>
            <a:r>
              <a:rPr lang="nl-BE" dirty="0" err="1">
                <a:latin typeface="Calibri" panose="020F0502020204030204" pitchFamily="34" charset="0"/>
                <a:ea typeface="Calibri" panose="020F0502020204030204" pitchFamily="34" charset="0"/>
                <a:cs typeface="Calibri" panose="020F0502020204030204" pitchFamily="34" charset="0"/>
              </a:rPr>
              <a:t>about</a:t>
            </a:r>
            <a:r>
              <a:rPr lang="nl-BE" dirty="0">
                <a:latin typeface="Calibri" panose="020F0502020204030204" pitchFamily="34" charset="0"/>
                <a:ea typeface="Calibri" panose="020F0502020204030204" pitchFamily="34" charset="0"/>
                <a:cs typeface="Calibri" panose="020F0502020204030204" pitchFamily="34" charset="0"/>
              </a:rPr>
              <a:t> compound, device, …</a:t>
            </a: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Poor</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preliminary</a:t>
            </a:r>
            <a:r>
              <a:rPr lang="nl-BE" dirty="0">
                <a:latin typeface="Calibri" panose="020F0502020204030204" pitchFamily="34" charset="0"/>
                <a:ea typeface="Calibri" panose="020F0502020204030204" pitchFamily="34" charset="0"/>
                <a:cs typeface="Calibri" panose="020F0502020204030204" pitchFamily="34" charset="0"/>
              </a:rPr>
              <a:t> research</a:t>
            </a: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Inadequate sample </a:t>
            </a:r>
            <a:r>
              <a:rPr lang="nl-BE" dirty="0" err="1">
                <a:latin typeface="Calibri" panose="020F0502020204030204" pitchFamily="34" charset="0"/>
                <a:ea typeface="Calibri" panose="020F0502020204030204" pitchFamily="34" charset="0"/>
                <a:cs typeface="Calibri" panose="020F0502020204030204" pitchFamily="34" charset="0"/>
              </a:rPr>
              <a:t>size</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No power analysis</a:t>
            </a: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Biased</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Confounding</a:t>
            </a:r>
            <a:r>
              <a:rPr lang="nl-BE" dirty="0">
                <a:latin typeface="Calibri" panose="020F0502020204030204" pitchFamily="34" charset="0"/>
                <a:ea typeface="Calibri" panose="020F0502020204030204" pitchFamily="34" charset="0"/>
                <a:cs typeface="Calibri" panose="020F0502020204030204" pitchFamily="34" charset="0"/>
              </a:rPr>
              <a:t> factors </a:t>
            </a:r>
            <a:r>
              <a:rPr lang="nl-BE" dirty="0" err="1">
                <a:latin typeface="Calibri" panose="020F0502020204030204" pitchFamily="34" charset="0"/>
                <a:ea typeface="Calibri" panose="020F0502020204030204" pitchFamily="34" charset="0"/>
                <a:cs typeface="Calibri" panose="020F0502020204030204" pitchFamily="34" charset="0"/>
              </a:rPr>
              <a:t>not</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taking</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into</a:t>
            </a:r>
            <a:r>
              <a:rPr lang="nl-BE" dirty="0">
                <a:latin typeface="Calibri" panose="020F0502020204030204" pitchFamily="34" charset="0"/>
                <a:ea typeface="Calibri" panose="020F0502020204030204" pitchFamily="34" charset="0"/>
                <a:cs typeface="Calibri" panose="020F0502020204030204" pitchFamily="34" charset="0"/>
              </a:rPr>
              <a:t> account</a:t>
            </a: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Vague </a:t>
            </a:r>
            <a:r>
              <a:rPr lang="nl-BE" dirty="0" err="1">
                <a:latin typeface="Calibri" panose="020F0502020204030204" pitchFamily="34" charset="0"/>
                <a:ea typeface="Calibri" panose="020F0502020204030204" pitchFamily="34" charset="0"/>
                <a:cs typeface="Calibri" panose="020F0502020204030204" pitchFamily="34" charset="0"/>
              </a:rPr>
              <a:t>endpoints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dirty="0" err="1">
                <a:latin typeface="Calibri" panose="020F0502020204030204" pitchFamily="34" charset="0"/>
                <a:ea typeface="Calibri" panose="020F0502020204030204" pitchFamily="34" charset="0"/>
                <a:cs typeface="Calibri" panose="020F0502020204030204" pitchFamily="34" charset="0"/>
              </a:rPr>
              <a:t>Straying</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from</a:t>
            </a:r>
            <a:r>
              <a:rPr lang="nl-BE" dirty="0">
                <a:latin typeface="Calibri" panose="020F0502020204030204" pitchFamily="34" charset="0"/>
                <a:ea typeface="Calibri" panose="020F0502020204030204" pitchFamily="34" charset="0"/>
                <a:cs typeface="Calibri" panose="020F0502020204030204" pitchFamily="34" charset="0"/>
              </a:rPr>
              <a:t> hypothesis</a:t>
            </a:r>
          </a:p>
          <a:p>
            <a:pPr marL="285750" indent="-285750">
              <a:lnSpc>
                <a:spcPct val="150000"/>
              </a:lnSpc>
              <a:buFont typeface="Arial" panose="020B0604020202020204" pitchFamily="34" charset="0"/>
              <a:buChar char="•"/>
            </a:pPr>
            <a:r>
              <a:rPr lang="nl-BE" dirty="0">
                <a:latin typeface="Calibri" panose="020F0502020204030204" pitchFamily="34" charset="0"/>
                <a:ea typeface="Calibri" panose="020F0502020204030204" pitchFamily="34" charset="0"/>
                <a:cs typeface="Calibri" panose="020F0502020204030204" pitchFamily="34" charset="0"/>
              </a:rPr>
              <a:t>No </a:t>
            </a:r>
            <a:r>
              <a:rPr lang="nl-BE" dirty="0" err="1">
                <a:latin typeface="Calibri" panose="020F0502020204030204" pitchFamily="34" charset="0"/>
                <a:ea typeface="Calibri" panose="020F0502020204030204" pitchFamily="34" charset="0"/>
                <a:cs typeface="Calibri" panose="020F0502020204030204" pitchFamily="34" charset="0"/>
              </a:rPr>
              <a:t>confidence</a:t>
            </a:r>
            <a:r>
              <a:rPr lang="nl-BE" dirty="0">
                <a:latin typeface="Calibri" panose="020F0502020204030204" pitchFamily="34" charset="0"/>
                <a:ea typeface="Calibri" panose="020F0502020204030204" pitchFamily="34" charset="0"/>
                <a:cs typeface="Calibri" panose="020F0502020204030204" pitchFamily="34" charset="0"/>
              </a:rPr>
              <a:t> </a:t>
            </a:r>
            <a:r>
              <a:rPr lang="nl-BE" dirty="0" err="1">
                <a:latin typeface="Calibri" panose="020F0502020204030204" pitchFamily="34" charset="0"/>
                <a:ea typeface="Calibri" panose="020F0502020204030204" pitchFamily="34" charset="0"/>
                <a:cs typeface="Calibri" panose="020F0502020204030204" pitchFamily="34" charset="0"/>
              </a:rPr>
              <a:t>intervals</a:t>
            </a:r>
            <a:endParaRPr lang="nl-BE"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nl-B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093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Evidence-based medicine</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60</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96795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The process of systematically finding, appraising, and using contemporaneous research findings as a basis for clinical decisions</a:t>
            </a:r>
          </a:p>
        </p:txBody>
      </p:sp>
    </p:spTree>
    <p:extLst>
      <p:ext uri="{BB962C8B-B14F-4D97-AF65-F5344CB8AC3E}">
        <p14:creationId xmlns:p14="http://schemas.microsoft.com/office/powerpoint/2010/main" val="4132108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Evidence-based medicine</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61</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89128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Accurate identification of the clinical question to be investigated</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A search of the literature to select relevant articles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Evaluation of the evidence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Implementation of the findings into clinical practise</a:t>
            </a:r>
          </a:p>
        </p:txBody>
      </p:sp>
    </p:spTree>
    <p:extLst>
      <p:ext uri="{BB962C8B-B14F-4D97-AF65-F5344CB8AC3E}">
        <p14:creationId xmlns:p14="http://schemas.microsoft.com/office/powerpoint/2010/main" val="2103795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Presentation of results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62</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81461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Significance of clinical versus statistical</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 values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Confidence intervals (95) (/- 2 SE)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Risk reduction (relative and absolute)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Numbers needed to treat</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Odds ratios</a:t>
            </a:r>
          </a:p>
        </p:txBody>
      </p:sp>
    </p:spTree>
    <p:extLst>
      <p:ext uri="{BB962C8B-B14F-4D97-AF65-F5344CB8AC3E}">
        <p14:creationId xmlns:p14="http://schemas.microsoft.com/office/powerpoint/2010/main" val="3717924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Why present study data?</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63</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281461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Tables make the paper longer</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Nice graphs break up boring text</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Everyone will better believe what you say</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To allow the reader to check what you say</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To put it in context</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To clarify or expand on what you have written</a:t>
            </a:r>
          </a:p>
        </p:txBody>
      </p:sp>
    </p:spTree>
    <p:extLst>
      <p:ext uri="{BB962C8B-B14F-4D97-AF65-F5344CB8AC3E}">
        <p14:creationId xmlns:p14="http://schemas.microsoft.com/office/powerpoint/2010/main" val="4279253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Errors in presentation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64</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613180"/>
            <a:ext cx="10699416" cy="1891287"/>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Not using medians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Using standard errors for descriptive information</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Presenting means of continuous data without any indication of variability</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Presenting results of statistical analysis solely as a p-value</a:t>
            </a:r>
          </a:p>
        </p:txBody>
      </p:sp>
    </p:spTree>
    <p:extLst>
      <p:ext uri="{BB962C8B-B14F-4D97-AF65-F5344CB8AC3E}">
        <p14:creationId xmlns:p14="http://schemas.microsoft.com/office/powerpoint/2010/main" val="1631861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Misleading features on graphs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65</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494647"/>
            <a:ext cx="10699416" cy="3737946"/>
          </a:xfrm>
          <a:prstGeom prst="rect">
            <a:avLst/>
          </a:prstGeom>
          <a:noFill/>
        </p:spPr>
        <p:txBody>
          <a:bodyPr wrap="square" rtlCol="0">
            <a:spAutoFit/>
          </a:bodyPr>
          <a:lstStyle/>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Lack of true zero on a vertical axis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Change of scale in the middle of an axis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Three-dimensional effects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Failure to show coincident points in a scatter diagram</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Showing a fitted regression line without a scatter diagram of raw data</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Superimposing graphs with different vertical scales</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Logarithmic scale</a:t>
            </a:r>
          </a:p>
          <a:p>
            <a:pPr marL="285750" indent="-285750">
              <a:lnSpc>
                <a:spcPct val="150000"/>
              </a:lnSpc>
              <a:buClr>
                <a:srgbClr val="323232">
                  <a:lumMod val="90000"/>
                </a:srgbClr>
              </a:buClr>
              <a:buFont typeface="Arial" panose="020B0604020202020204" pitchFamily="34" charset="0"/>
              <a:buChar char="•"/>
            </a:pPr>
            <a:r>
              <a:rPr lang="nl-BE" sz="2000" noProof="1">
                <a:latin typeface="Calibri" panose="020F0502020204030204" pitchFamily="34" charset="0"/>
                <a:cs typeface="Calibri" panose="020F0502020204030204" pitchFamily="34" charset="0"/>
              </a:rPr>
              <a:t>Plotting means without any indication of variability</a:t>
            </a:r>
          </a:p>
        </p:txBody>
      </p:sp>
    </p:spTree>
    <p:extLst>
      <p:ext uri="{BB962C8B-B14F-4D97-AF65-F5344CB8AC3E}">
        <p14:creationId xmlns:p14="http://schemas.microsoft.com/office/powerpoint/2010/main" val="1306143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cs typeface="Calibri" panose="020F0502020204030204" pitchFamily="34" charset="0"/>
              </a:rPr>
              <a:t>Conclusion</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66</a:t>
            </a:fld>
            <a:endParaRPr lang="fr-FR" dirty="0"/>
          </a:p>
        </p:txBody>
      </p:sp>
      <p:sp>
        <p:nvSpPr>
          <p:cNvPr id="8" name="Tekstvak 7">
            <a:extLst>
              <a:ext uri="{FF2B5EF4-FFF2-40B4-BE49-F238E27FC236}">
                <a16:creationId xmlns:a16="http://schemas.microsoft.com/office/drawing/2014/main" id="{F8A11352-A96C-1E9C-6CF6-043C5D8C529E}"/>
              </a:ext>
            </a:extLst>
          </p:cNvPr>
          <p:cNvSpPr txBox="1"/>
          <p:nvPr/>
        </p:nvSpPr>
        <p:spPr>
          <a:xfrm>
            <a:off x="709612" y="2494647"/>
            <a:ext cx="10699416" cy="2677656"/>
          </a:xfrm>
          <a:prstGeom prst="rect">
            <a:avLst/>
          </a:prstGeom>
          <a:noFill/>
        </p:spPr>
        <p:txBody>
          <a:bodyPr wrap="square" rtlCol="0">
            <a:spAutoFit/>
          </a:bodyPr>
          <a:lstStyle/>
          <a:p>
            <a:pPr marL="0" indent="0">
              <a:buClr>
                <a:srgbClr val="323232">
                  <a:lumMod val="90000"/>
                </a:srgbClr>
              </a:buClr>
              <a:buNone/>
            </a:pPr>
            <a:r>
              <a:rPr lang="fr-FR" sz="2800" noProof="1">
                <a:latin typeface="Calibri" panose="020F0502020204030204" pitchFamily="34" charset="0"/>
                <a:cs typeface="Calibri" panose="020F0502020204030204" pitchFamily="34" charset="0"/>
              </a:rPr>
              <a:t>All stages of MRCT set-up and follow-up must be proactively assessed (protocol, CROs choice, recruitment, monitoring and communication, data management and statistics) to prevent the numerous pitfalls that jeopardize the production of relevant conclusions</a:t>
            </a:r>
          </a:p>
          <a:p>
            <a:pPr marL="0" indent="0">
              <a:buClr>
                <a:srgbClr val="323232">
                  <a:lumMod val="90000"/>
                </a:srgbClr>
              </a:buClr>
              <a:buNone/>
            </a:pPr>
            <a:endParaRPr lang="fr-FR" sz="2800" noProof="1">
              <a:latin typeface="Calibri" panose="020F0502020204030204" pitchFamily="34" charset="0"/>
              <a:cs typeface="Calibri" panose="020F0502020204030204" pitchFamily="34" charset="0"/>
            </a:endParaRPr>
          </a:p>
          <a:p>
            <a:pPr marL="0" indent="0" algn="ctr">
              <a:buClr>
                <a:srgbClr val="323232">
                  <a:lumMod val="90000"/>
                </a:srgbClr>
              </a:buClr>
              <a:buNone/>
            </a:pPr>
            <a:r>
              <a:rPr lang="fr-FR" sz="2800" noProof="1">
                <a:latin typeface="Calibri" panose="020F0502020204030204" pitchFamily="34" charset="0"/>
                <a:cs typeface="Calibri" panose="020F0502020204030204" pitchFamily="34" charset="0"/>
              </a:rPr>
              <a:t>« Luck favours the well prepared »</a:t>
            </a:r>
          </a:p>
        </p:txBody>
      </p:sp>
    </p:spTree>
    <p:extLst>
      <p:ext uri="{BB962C8B-B14F-4D97-AF65-F5344CB8AC3E}">
        <p14:creationId xmlns:p14="http://schemas.microsoft.com/office/powerpoint/2010/main" val="313146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Pitfalls in MRCTs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7</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438900"/>
            <a:ext cx="5483517"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Funding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salaries</a:t>
            </a:r>
            <a:r>
              <a:rPr lang="nl-BE" sz="2000" dirty="0">
                <a:latin typeface="Calibri" panose="020F0502020204030204" pitchFamily="34" charset="0"/>
                <a:ea typeface="Calibri" panose="020F0502020204030204" pitchFamily="34" charset="0"/>
                <a:cs typeface="Calibri" panose="020F0502020204030204" pitchFamily="34" charset="0"/>
              </a:rPr>
              <a:t>, drugs, equipment </a:t>
            </a:r>
            <a:r>
              <a:rPr lang="nl-BE" sz="2000" dirty="0" err="1">
                <a:latin typeface="Calibri" panose="020F0502020204030204" pitchFamily="34" charset="0"/>
                <a:ea typeface="Calibri" panose="020F0502020204030204" pitchFamily="34" charset="0"/>
                <a:cs typeface="Calibri" panose="020F0502020204030204" pitchFamily="34" charset="0"/>
              </a:rPr>
              <a:t>and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investigations</a:t>
            </a:r>
            <a:r>
              <a:rPr lang="nl-BE" sz="2000" dirty="0">
                <a:latin typeface="Calibri" panose="020F0502020204030204" pitchFamily="34" charset="0"/>
                <a:ea typeface="Calibri" panose="020F0502020204030204" pitchFamily="34" charset="0"/>
                <a:cs typeface="Calibri" panose="020F0502020204030204" pitchFamily="34" charset="0"/>
              </a:rPr>
              <a:t> e.g., site </a:t>
            </a:r>
            <a:r>
              <a:rPr lang="nl-BE" sz="2000" dirty="0" err="1">
                <a:latin typeface="Calibri" panose="020F0502020204030204" pitchFamily="34" charset="0"/>
                <a:ea typeface="Calibri" panose="020F0502020204030204" pitchFamily="34" charset="0"/>
                <a:cs typeface="Calibri" panose="020F0502020204030204" pitchFamily="34" charset="0"/>
              </a:rPr>
              <a:t>costs</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Data </a:t>
            </a:r>
            <a:r>
              <a:rPr lang="nl-BE" sz="2000" dirty="0" err="1">
                <a:latin typeface="Calibri" panose="020F0502020204030204" pitchFamily="34" charset="0"/>
                <a:ea typeface="Calibri" panose="020F0502020204030204" pitchFamily="34" charset="0"/>
                <a:cs typeface="Calibri" panose="020F0502020204030204" pitchFamily="34" charset="0"/>
              </a:rPr>
              <a:t>collection</a:t>
            </a:r>
            <a:r>
              <a:rPr lang="nl-BE" sz="2000" dirty="0">
                <a:latin typeface="Calibri" panose="020F0502020204030204" pitchFamily="34" charset="0"/>
                <a:ea typeface="Calibri" panose="020F0502020204030204" pitchFamily="34" charset="0"/>
                <a:cs typeface="Calibri" panose="020F0502020204030204" pitchFamily="34" charset="0"/>
              </a:rPr>
              <a:t> design</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Time. How long do we go on </a:t>
            </a:r>
            <a:r>
              <a:rPr lang="nl-BE" sz="2000" dirty="0" err="1">
                <a:latin typeface="Calibri" panose="020F0502020204030204" pitchFamily="34" charset="0"/>
                <a:ea typeface="Calibri" panose="020F0502020204030204" pitchFamily="34" charset="0"/>
                <a:cs typeface="Calibri" panose="020F0502020204030204" pitchFamily="34" charset="0"/>
              </a:rPr>
              <a:t>for</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Negative</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result</a:t>
            </a:r>
            <a:r>
              <a:rPr lang="nl-BE" sz="2000" dirty="0">
                <a:latin typeface="Calibri" panose="020F0502020204030204" pitchFamily="34" charset="0"/>
                <a:ea typeface="Calibri" panose="020F0502020204030204" pitchFamily="34" charset="0"/>
                <a:cs typeface="Calibri" panose="020F0502020204030204" pitchFamily="34" charset="0"/>
              </a:rPr>
              <a:t> do (</a:t>
            </a:r>
            <a:r>
              <a:rPr lang="nl-BE" sz="2000" dirty="0" err="1">
                <a:latin typeface="Calibri" panose="020F0502020204030204" pitchFamily="34" charset="0"/>
                <a:ea typeface="Calibri" panose="020F0502020204030204" pitchFamily="34" charset="0"/>
                <a:cs typeface="Calibri" panose="020F0502020204030204" pitchFamily="34" charset="0"/>
              </a:rPr>
              <a:t>should</a:t>
            </a:r>
            <a:r>
              <a:rPr lang="nl-BE" sz="2000" dirty="0">
                <a:latin typeface="Calibri" panose="020F0502020204030204" pitchFamily="34" charset="0"/>
                <a:ea typeface="Calibri" panose="020F0502020204030204" pitchFamily="34" charset="0"/>
                <a:cs typeface="Calibri" panose="020F0502020204030204" pitchFamily="34" charset="0"/>
              </a:rPr>
              <a:t>) we </a:t>
            </a:r>
            <a:r>
              <a:rPr lang="nl-BE" sz="2000" dirty="0" err="1">
                <a:latin typeface="Calibri" panose="020F0502020204030204" pitchFamily="34" charset="0"/>
                <a:ea typeface="Calibri" panose="020F0502020204030204" pitchFamily="34" charset="0"/>
                <a:cs typeface="Calibri" panose="020F0502020204030204" pitchFamily="34" charset="0"/>
              </a:rPr>
              <a:t>publish</a:t>
            </a:r>
            <a:r>
              <a:rPr lang="nl-BE" sz="20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Contradictory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results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vs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other</a:t>
            </a:r>
            <a:r>
              <a:rPr lang="nl-BE" sz="2000" dirty="0">
                <a:latin typeface="Calibri" panose="020F0502020204030204" pitchFamily="34" charset="0"/>
                <a:ea typeface="Calibri" panose="020F0502020204030204" pitchFamily="34" charset="0"/>
                <a:cs typeface="Calibri" panose="020F0502020204030204" pitchFamily="34" charset="0"/>
              </a:rPr>
              <a:t> studies</a:t>
            </a:r>
          </a:p>
          <a:p>
            <a:pPr marL="285750" indent="-285750">
              <a:lnSpc>
                <a:spcPct val="150000"/>
              </a:lnSpc>
              <a:buFont typeface="Arial" panose="020B0604020202020204" pitchFamily="34" charset="0"/>
              <a:buChar char="•"/>
            </a:pPr>
            <a:r>
              <a:rPr lang="nl-BE" sz="2000" dirty="0">
                <a:latin typeface="Calibri" panose="020F0502020204030204" pitchFamily="34" charset="0"/>
                <a:ea typeface="Calibri" panose="020F0502020204030204" pitchFamily="34" charset="0"/>
                <a:cs typeface="Calibri" panose="020F0502020204030204" pitchFamily="34" charset="0"/>
              </a:rPr>
              <a:t>Statistical </a:t>
            </a:r>
            <a:r>
              <a:rPr lang="nl-BE" sz="2000" dirty="0" err="1">
                <a:latin typeface="Calibri" panose="020F0502020204030204" pitchFamily="34" charset="0"/>
                <a:ea typeface="Calibri" panose="020F0502020204030204" pitchFamily="34" charset="0"/>
                <a:cs typeface="Calibri" panose="020F0502020204030204" pitchFamily="34" charset="0"/>
              </a:rPr>
              <a:t>and</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clinical</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effects</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concordant</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Rival</a:t>
            </a:r>
            <a:r>
              <a:rPr lang="nl-BE" sz="2000" dirty="0">
                <a:latin typeface="Calibri" panose="020F0502020204030204" pitchFamily="34" charset="0"/>
                <a:ea typeface="Calibri" panose="020F0502020204030204" pitchFamily="34" charset="0"/>
                <a:cs typeface="Calibri" panose="020F0502020204030204" pitchFamily="34" charset="0"/>
              </a:rPr>
              <a:t> investigators</a:t>
            </a:r>
          </a:p>
        </p:txBody>
      </p:sp>
    </p:spTree>
    <p:extLst>
      <p:ext uri="{BB962C8B-B14F-4D97-AF65-F5344CB8AC3E}">
        <p14:creationId xmlns:p14="http://schemas.microsoft.com/office/powerpoint/2010/main" val="110624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Pitfalls in MRCTs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8</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709612" y="2606680"/>
            <a:ext cx="5483517"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asking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for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advice</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Asking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for</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advice</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piloting</a:t>
            </a:r>
            <a:r>
              <a:rPr lang="nl-BE" sz="2000" dirty="0">
                <a:latin typeface="Calibri" panose="020F0502020204030204" pitchFamily="34" charset="0"/>
                <a:ea typeface="Calibri" panose="020F0502020204030204" pitchFamily="34" charset="0"/>
                <a:cs typeface="Calibri" panose="020F0502020204030204" pitchFamily="34" charset="0"/>
              </a:rPr>
              <a:t> or </a:t>
            </a:r>
            <a:r>
              <a:rPr lang="nl-BE" sz="2000" dirty="0" err="1">
                <a:latin typeface="Calibri" panose="020F0502020204030204" pitchFamily="34" charset="0"/>
                <a:ea typeface="Calibri" panose="020F0502020204030204" pitchFamily="34" charset="0"/>
                <a:cs typeface="Calibri" panose="020F0502020204030204" pitchFamily="34" charset="0"/>
              </a:rPr>
              <a:t>assessing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feasibility</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taking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statistical</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advice</a:t>
            </a:r>
            <a:endParaRPr lang="nl-BE" sz="20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Not</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having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enough</a:t>
            </a:r>
            <a:r>
              <a:rPr lang="nl-BE" sz="2000" dirty="0">
                <a:latin typeface="Calibri" panose="020F0502020204030204" pitchFamily="34" charset="0"/>
                <a:ea typeface="Calibri" panose="020F0502020204030204" pitchFamily="34" charset="0"/>
                <a:cs typeface="Calibri" panose="020F0502020204030204" pitchFamily="34" charset="0"/>
              </a:rPr>
              <a:t> help/assistance</a:t>
            </a:r>
          </a:p>
          <a:p>
            <a:pPr marL="285750" indent="-285750">
              <a:lnSpc>
                <a:spcPct val="150000"/>
              </a:lnSpc>
              <a:buFont typeface="Arial" panose="020B0604020202020204" pitchFamily="34" charset="0"/>
              <a:buChar char="•"/>
            </a:pPr>
            <a:r>
              <a:rPr lang="nl-BE" sz="2000" dirty="0" err="1">
                <a:latin typeface="Calibri" panose="020F0502020204030204" pitchFamily="34" charset="0"/>
                <a:ea typeface="Calibri" panose="020F0502020204030204" pitchFamily="34" charset="0"/>
                <a:cs typeface="Calibri" panose="020F0502020204030204" pitchFamily="34" charset="0"/>
              </a:rPr>
              <a:t>Having</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too</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many</a:t>
            </a:r>
            <a:r>
              <a:rPr lang="nl-BE" sz="2000" dirty="0">
                <a:latin typeface="Calibri" panose="020F0502020204030204" pitchFamily="34" charset="0"/>
                <a:ea typeface="Calibri" panose="020F0502020204030204" pitchFamily="34" charset="0"/>
                <a:cs typeface="Calibri" panose="020F0502020204030204" pitchFamily="34" charset="0"/>
              </a:rPr>
              <a:t> </a:t>
            </a:r>
            <a:r>
              <a:rPr lang="nl-BE" sz="2000" dirty="0" err="1">
                <a:latin typeface="Calibri" panose="020F0502020204030204" pitchFamily="34" charset="0"/>
                <a:ea typeface="Calibri" panose="020F0502020204030204" pitchFamily="34" charset="0"/>
                <a:cs typeface="Calibri" panose="020F0502020204030204" pitchFamily="34" charset="0"/>
              </a:rPr>
              <a:t>assistants</a:t>
            </a:r>
            <a:r>
              <a:rPr lang="nl-BE" sz="2000" dirty="0">
                <a:latin typeface="Calibri" panose="020F0502020204030204" pitchFamily="34" charset="0"/>
                <a:ea typeface="Calibri" panose="020F0502020204030204" pitchFamily="34" charset="0"/>
                <a:cs typeface="Calibri" panose="020F0502020204030204" pitchFamily="34" charset="0"/>
              </a:rPr>
              <a:t>/helpers</a:t>
            </a:r>
          </a:p>
        </p:txBody>
      </p:sp>
    </p:spTree>
    <p:extLst>
      <p:ext uri="{BB962C8B-B14F-4D97-AF65-F5344CB8AC3E}">
        <p14:creationId xmlns:p14="http://schemas.microsoft.com/office/powerpoint/2010/main" val="272272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233B4-3B02-9346-4EDD-68BB0B9B05CC}"/>
              </a:ext>
            </a:extLst>
          </p:cNvPr>
          <p:cNvSpPr>
            <a:spLocks noGrp="1"/>
          </p:cNvSpPr>
          <p:nvPr>
            <p:ph type="title"/>
          </p:nvPr>
        </p:nvSpPr>
        <p:spPr>
          <a:xfrm>
            <a:off x="709612" y="1721801"/>
            <a:ext cx="10772775" cy="891379"/>
          </a:xfrm>
        </p:spPr>
        <p:txBody>
          <a:bodyPr>
            <a:normAutofit/>
          </a:bodyPr>
          <a:lstStyle/>
          <a:p>
            <a:r>
              <a:rPr lang="en-GB" kern="0" dirty="0">
                <a:latin typeface="Calibri" panose="020F0502020204030204" pitchFamily="34" charset="0"/>
                <a:ea typeface="Times New Roman" panose="02020603050405020304" pitchFamily="18" charset="0"/>
                <a:cs typeface="Calibri" panose="020F0502020204030204" pitchFamily="34" charset="0"/>
              </a:rPr>
              <a:t>Pitfalls in MRCTs</a:t>
            </a:r>
            <a:endParaRPr lang="en-GB" dirty="0"/>
          </a:p>
        </p:txBody>
      </p:sp>
      <p:sp>
        <p:nvSpPr>
          <p:cNvPr id="5" name="Tijdelijke aanduiding voor dianummer 4">
            <a:extLst>
              <a:ext uri="{FF2B5EF4-FFF2-40B4-BE49-F238E27FC236}">
                <a16:creationId xmlns:a16="http://schemas.microsoft.com/office/drawing/2014/main" id="{8767232F-E5BC-6C61-D945-921ECC6F58EA}"/>
              </a:ext>
            </a:extLst>
          </p:cNvPr>
          <p:cNvSpPr>
            <a:spLocks noGrp="1"/>
          </p:cNvSpPr>
          <p:nvPr>
            <p:ph type="sldNum" sz="quarter" idx="4294967295"/>
          </p:nvPr>
        </p:nvSpPr>
        <p:spPr>
          <a:xfrm>
            <a:off x="11744325" y="6411913"/>
            <a:ext cx="447675" cy="381000"/>
          </a:xfrm>
        </p:spPr>
        <p:txBody>
          <a:bodyPr/>
          <a:lstStyle/>
          <a:p>
            <a:fld id="{FC749032-2A07-4AE8-BA90-74324CAE0C87}" type="slidenum">
              <a:rPr lang="fr-FR" smtClean="0"/>
              <a:t>9</a:t>
            </a:fld>
            <a:endParaRPr lang="fr-FR" dirty="0"/>
          </a:p>
        </p:txBody>
      </p:sp>
      <p:sp>
        <p:nvSpPr>
          <p:cNvPr id="4" name="Tekstvak 3">
            <a:extLst>
              <a:ext uri="{FF2B5EF4-FFF2-40B4-BE49-F238E27FC236}">
                <a16:creationId xmlns:a16="http://schemas.microsoft.com/office/drawing/2014/main" id="{A70D1AFC-BDAD-6C1E-D9B3-F74F7B904E30}"/>
              </a:ext>
            </a:extLst>
          </p:cNvPr>
          <p:cNvSpPr txBox="1"/>
          <p:nvPr/>
        </p:nvSpPr>
        <p:spPr>
          <a:xfrm>
            <a:off x="473825" y="2371102"/>
            <a:ext cx="1023052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nl-BE" sz="1600" dirty="0" err="1">
                <a:latin typeface="Calibri" panose="020F0502020204030204" pitchFamily="34" charset="0"/>
                <a:ea typeface="Calibri" panose="020F0502020204030204" pitchFamily="34" charset="0"/>
                <a:cs typeface="Calibri" panose="020F0502020204030204" pitchFamily="34" charset="0"/>
              </a:rPr>
              <a:t>Unreasonable</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and</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complicated</a:t>
            </a:r>
            <a:r>
              <a:rPr lang="nl-BE" sz="1600" dirty="0">
                <a:latin typeface="Calibri" panose="020F0502020204030204" pitchFamily="34" charset="0"/>
                <a:ea typeface="Calibri" panose="020F0502020204030204" pitchFamily="34" charset="0"/>
                <a:cs typeface="Calibri" panose="020F0502020204030204" pitchFamily="34" charset="0"/>
              </a:rPr>
              <a:t> protocol design</a:t>
            </a:r>
          </a:p>
          <a:p>
            <a:pPr marL="285750" indent="-285750">
              <a:lnSpc>
                <a:spcPct val="150000"/>
              </a:lnSpc>
              <a:buFont typeface="Arial" panose="020B0604020202020204" pitchFamily="34" charset="0"/>
              <a:buChar char="•"/>
            </a:pPr>
            <a:r>
              <a:rPr lang="nl-BE" sz="1600" dirty="0">
                <a:latin typeface="Calibri" panose="020F0502020204030204" pitchFamily="34" charset="0"/>
                <a:ea typeface="Calibri" panose="020F0502020204030204" pitchFamily="34" charset="0"/>
                <a:cs typeface="Calibri" panose="020F0502020204030204" pitchFamily="34" charset="0"/>
              </a:rPr>
              <a:t>Wrong outsourcing </a:t>
            </a:r>
            <a:r>
              <a:rPr lang="nl-BE" sz="1600" dirty="0" err="1">
                <a:latin typeface="Calibri" panose="020F0502020204030204" pitchFamily="34" charset="0"/>
                <a:ea typeface="Calibri" panose="020F0502020204030204" pitchFamily="34" charset="0"/>
                <a:cs typeface="Calibri" panose="020F0502020204030204" pitchFamily="34" charset="0"/>
              </a:rPr>
              <a:t>choice</a:t>
            </a:r>
            <a:endParaRPr lang="nl-BE"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1600" dirty="0">
                <a:latin typeface="Calibri" panose="020F0502020204030204" pitchFamily="34" charset="0"/>
                <a:ea typeface="Calibri" panose="020F0502020204030204" pitchFamily="34" charset="0"/>
                <a:cs typeface="Calibri" panose="020F0502020204030204" pitchFamily="34" charset="0"/>
              </a:rPr>
              <a:t>Non </a:t>
            </a:r>
            <a:r>
              <a:rPr lang="nl-BE" sz="1600" dirty="0" err="1">
                <a:latin typeface="Calibri" panose="020F0502020204030204" pitchFamily="34" charset="0"/>
                <a:ea typeface="Calibri" panose="020F0502020204030204" pitchFamily="34" charset="0"/>
                <a:cs typeface="Calibri" panose="020F0502020204030204" pitchFamily="34" charset="0"/>
              </a:rPr>
              <a:t>optimal</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feasibility</a:t>
            </a:r>
            <a:r>
              <a:rPr lang="nl-BE" sz="1600" dirty="0">
                <a:latin typeface="Calibri" panose="020F0502020204030204" pitchFamily="34" charset="0"/>
                <a:ea typeface="Calibri" panose="020F0502020204030204" pitchFamily="34" charset="0"/>
                <a:cs typeface="Calibri" panose="020F0502020204030204" pitchFamily="34" charset="0"/>
              </a:rPr>
              <a:t> assessment</a:t>
            </a:r>
          </a:p>
          <a:p>
            <a:pPr marL="285750" indent="-285750">
              <a:lnSpc>
                <a:spcPct val="150000"/>
              </a:lnSpc>
              <a:buFont typeface="Arial" panose="020B0604020202020204" pitchFamily="34" charset="0"/>
              <a:buChar char="•"/>
            </a:pPr>
            <a:r>
              <a:rPr lang="nl-BE" sz="1600" dirty="0" err="1">
                <a:latin typeface="Calibri" panose="020F0502020204030204" pitchFamily="34" charset="0"/>
                <a:ea typeface="Calibri" panose="020F0502020204030204" pitchFamily="34" charset="0"/>
                <a:cs typeface="Calibri" panose="020F0502020204030204" pitchFamily="34" charset="0"/>
              </a:rPr>
              <a:t>Regulatory</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naivety</a:t>
            </a:r>
            <a:endParaRPr lang="nl-BE"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nl-BE" sz="1600" dirty="0">
                <a:latin typeface="Calibri" panose="020F0502020204030204" pitchFamily="34" charset="0"/>
                <a:ea typeface="Calibri" panose="020F0502020204030204" pitchFamily="34" charset="0"/>
                <a:cs typeface="Calibri" panose="020F0502020204030204" pitchFamily="34" charset="0"/>
              </a:rPr>
              <a:t>Blurring border </a:t>
            </a:r>
            <a:r>
              <a:rPr lang="nl-BE" sz="1600" dirty="0" err="1">
                <a:latin typeface="Calibri" panose="020F0502020204030204" pitchFamily="34" charset="0"/>
                <a:ea typeface="Calibri" panose="020F0502020204030204" pitchFamily="34" charset="0"/>
                <a:cs typeface="Calibri" panose="020F0502020204030204" pitchFamily="34" charset="0"/>
              </a:rPr>
              <a:t>between</a:t>
            </a:r>
            <a:r>
              <a:rPr lang="nl-BE" sz="1600" dirty="0">
                <a:latin typeface="Calibri" panose="020F0502020204030204" pitchFamily="34" charset="0"/>
                <a:ea typeface="Calibri" panose="020F0502020204030204" pitchFamily="34" charset="0"/>
                <a:cs typeface="Calibri" panose="020F0502020204030204" pitchFamily="34" charset="0"/>
              </a:rPr>
              <a:t> Marketing </a:t>
            </a:r>
            <a:r>
              <a:rPr lang="nl-BE" sz="1600" dirty="0" err="1">
                <a:latin typeface="Calibri" panose="020F0502020204030204" pitchFamily="34" charset="0"/>
                <a:ea typeface="Calibri" panose="020F0502020204030204" pitchFamily="34" charset="0"/>
                <a:cs typeface="Calibri" panose="020F0502020204030204" pitchFamily="34" charset="0"/>
              </a:rPr>
              <a:t>and</a:t>
            </a:r>
            <a:r>
              <a:rPr lang="nl-BE" sz="1600" dirty="0">
                <a:latin typeface="Calibri" panose="020F0502020204030204" pitchFamily="34" charset="0"/>
                <a:ea typeface="Calibri" panose="020F0502020204030204" pitchFamily="34" charset="0"/>
                <a:cs typeface="Calibri" panose="020F0502020204030204" pitchFamily="34" charset="0"/>
              </a:rPr>
              <a:t> Research</a:t>
            </a:r>
          </a:p>
          <a:p>
            <a:pPr marL="285750" indent="-285750">
              <a:lnSpc>
                <a:spcPct val="150000"/>
              </a:lnSpc>
              <a:buFont typeface="Arial" panose="020B0604020202020204" pitchFamily="34" charset="0"/>
              <a:buChar char="•"/>
            </a:pPr>
            <a:r>
              <a:rPr lang="nl-BE" sz="1600" dirty="0" err="1">
                <a:latin typeface="Calibri" panose="020F0502020204030204" pitchFamily="34" charset="0"/>
                <a:ea typeface="Calibri" panose="020F0502020204030204" pitchFamily="34" charset="0"/>
                <a:cs typeface="Calibri" panose="020F0502020204030204" pitchFamily="34" charset="0"/>
              </a:rPr>
              <a:t>Optimistic</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patients</a:t>
            </a:r>
            <a:r>
              <a:rPr lang="nl-BE" sz="1600" dirty="0">
                <a:latin typeface="Calibri" panose="020F0502020204030204" pitchFamily="34" charset="0"/>
                <a:ea typeface="Calibri" panose="020F0502020204030204" pitchFamily="34" charset="0"/>
                <a:cs typeface="Calibri" panose="020F0502020204030204" pitchFamily="34" charset="0"/>
              </a:rPr>
              <a:t> recruitment plan</a:t>
            </a:r>
          </a:p>
          <a:p>
            <a:pPr marL="285750" indent="-285750">
              <a:lnSpc>
                <a:spcPct val="150000"/>
              </a:lnSpc>
              <a:buFont typeface="Arial" panose="020B0604020202020204" pitchFamily="34" charset="0"/>
              <a:buChar char="•"/>
            </a:pPr>
            <a:r>
              <a:rPr lang="nl-BE" sz="1600" dirty="0">
                <a:latin typeface="Calibri" panose="020F0502020204030204" pitchFamily="34" charset="0"/>
                <a:ea typeface="Calibri" panose="020F0502020204030204" pitchFamily="34" charset="0"/>
                <a:cs typeface="Calibri" panose="020F0502020204030204" pitchFamily="34" charset="0"/>
              </a:rPr>
              <a:t>Inadequate </a:t>
            </a:r>
            <a:r>
              <a:rPr lang="nl-BE" sz="1600" dirty="0" err="1">
                <a:latin typeface="Calibri" panose="020F0502020204030204" pitchFamily="34" charset="0"/>
                <a:ea typeface="Calibri" panose="020F0502020204030204" pitchFamily="34" charset="0"/>
                <a:cs typeface="Calibri" panose="020F0502020204030204" pitchFamily="34" charset="0"/>
              </a:rPr>
              <a:t>communication</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and</a:t>
            </a:r>
            <a:r>
              <a:rPr lang="nl-BE" sz="1600" dirty="0">
                <a:latin typeface="Calibri" panose="020F0502020204030204" pitchFamily="34" charset="0"/>
                <a:ea typeface="Calibri" panose="020F0502020204030204" pitchFamily="34" charset="0"/>
                <a:cs typeface="Calibri" panose="020F0502020204030204" pitchFamily="34" charset="0"/>
              </a:rPr>
              <a:t> monitoring</a:t>
            </a:r>
          </a:p>
          <a:p>
            <a:pPr marL="285750" indent="-285750">
              <a:lnSpc>
                <a:spcPct val="150000"/>
              </a:lnSpc>
              <a:buFont typeface="Arial" panose="020B0604020202020204" pitchFamily="34" charset="0"/>
              <a:buChar char="•"/>
            </a:pPr>
            <a:r>
              <a:rPr lang="nl-BE" sz="1600" dirty="0" err="1">
                <a:latin typeface="Calibri" panose="020F0502020204030204" pitchFamily="34" charset="0"/>
                <a:ea typeface="Calibri" panose="020F0502020204030204" pitchFamily="34" charset="0"/>
                <a:cs typeface="Calibri" panose="020F0502020204030204" pitchFamily="34" charset="0"/>
              </a:rPr>
              <a:t>Deficiency</a:t>
            </a:r>
            <a:r>
              <a:rPr lang="nl-BE" sz="1600" dirty="0">
                <a:latin typeface="Calibri" panose="020F0502020204030204" pitchFamily="34" charset="0"/>
                <a:ea typeface="Calibri" panose="020F0502020204030204" pitchFamily="34" charset="0"/>
                <a:cs typeface="Calibri" panose="020F0502020204030204" pitchFamily="34" charset="0"/>
              </a:rPr>
              <a:t> in Data Management</a:t>
            </a:r>
          </a:p>
          <a:p>
            <a:pPr marL="285750" indent="-285750">
              <a:lnSpc>
                <a:spcPct val="150000"/>
              </a:lnSpc>
              <a:buFont typeface="Arial" panose="020B0604020202020204" pitchFamily="34" charset="0"/>
              <a:buChar char="•"/>
            </a:pPr>
            <a:r>
              <a:rPr lang="nl-BE" sz="1600" dirty="0" err="1">
                <a:latin typeface="Calibri" panose="020F0502020204030204" pitchFamily="34" charset="0"/>
                <a:ea typeface="Calibri" panose="020F0502020204030204" pitchFamily="34" charset="0"/>
                <a:cs typeface="Calibri" panose="020F0502020204030204" pitchFamily="34" charset="0"/>
              </a:rPr>
              <a:t>Deficient</a:t>
            </a:r>
            <a:r>
              <a:rPr lang="nl-BE" sz="1600" dirty="0">
                <a:latin typeface="Calibri" panose="020F0502020204030204" pitchFamily="34" charset="0"/>
                <a:ea typeface="Calibri" panose="020F0502020204030204" pitchFamily="34" charset="0"/>
                <a:cs typeface="Calibri" panose="020F0502020204030204" pitchFamily="34" charset="0"/>
              </a:rPr>
              <a:t> </a:t>
            </a:r>
            <a:r>
              <a:rPr lang="nl-BE" sz="1600" dirty="0" err="1">
                <a:latin typeface="Calibri" panose="020F0502020204030204" pitchFamily="34" charset="0"/>
                <a:ea typeface="Calibri" panose="020F0502020204030204" pitchFamily="34" charset="0"/>
                <a:cs typeface="Calibri" panose="020F0502020204030204" pitchFamily="34" charset="0"/>
              </a:rPr>
              <a:t>statistics</a:t>
            </a:r>
            <a:r>
              <a:rPr lang="nl-BE" sz="1600" dirty="0">
                <a:latin typeface="Calibri" panose="020F0502020204030204" pitchFamily="34" charset="0"/>
                <a:ea typeface="Calibri" panose="020F0502020204030204" pitchFamily="34" charset="0"/>
                <a:cs typeface="Calibri" panose="020F0502020204030204" pitchFamily="34" charset="0"/>
              </a:rPr>
              <a:t> hypothesis </a:t>
            </a:r>
            <a:r>
              <a:rPr lang="nl-BE" sz="1600" dirty="0" err="1">
                <a:latin typeface="Calibri" panose="020F0502020204030204" pitchFamily="34" charset="0"/>
                <a:ea typeface="Calibri" panose="020F0502020204030204" pitchFamily="34" charset="0"/>
                <a:cs typeface="Calibri" panose="020F0502020204030204" pitchFamily="34" charset="0"/>
              </a:rPr>
              <a:t>and</a:t>
            </a:r>
            <a:r>
              <a:rPr lang="nl-BE" sz="1600" dirty="0">
                <a:latin typeface="Calibri" panose="020F0502020204030204" pitchFamily="34" charset="0"/>
                <a:ea typeface="Calibri" panose="020F0502020204030204" pitchFamily="34" charset="0"/>
                <a:cs typeface="Calibri" panose="020F0502020204030204" pitchFamily="34" charset="0"/>
              </a:rPr>
              <a:t> analysis </a:t>
            </a:r>
            <a:r>
              <a:rPr lang="nl-BE" sz="1600" dirty="0" err="1">
                <a:latin typeface="Calibri" panose="020F0502020204030204" pitchFamily="34" charset="0"/>
                <a:ea typeface="Calibri" panose="020F0502020204030204" pitchFamily="34" charset="0"/>
                <a:cs typeface="Calibri" panose="020F0502020204030204" pitchFamily="34" charset="0"/>
              </a:rPr>
              <a:t>methods</a:t>
            </a:r>
            <a:endParaRPr lang="nl-BE"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5637598"/>
      </p:ext>
    </p:extLst>
  </p:cSld>
  <p:clrMapOvr>
    <a:masterClrMapping/>
  </p:clrMapOvr>
</p:sld>
</file>

<file path=ppt/theme/theme1.xml><?xml version="1.0" encoding="utf-8"?>
<a:theme xmlns:a="http://schemas.openxmlformats.org/drawingml/2006/main" name="Metropolitan">
  <a:themeElements>
    <a:clrScheme name="Custom 2">
      <a:dk1>
        <a:srgbClr val="2C2C2C"/>
      </a:dk1>
      <a:lt1>
        <a:srgbClr val="FFFFFF"/>
      </a:lt1>
      <a:dk2>
        <a:srgbClr val="003F3E"/>
      </a:dk2>
      <a:lt2>
        <a:srgbClr val="BFBFBF"/>
      </a:lt2>
      <a:accent1>
        <a:srgbClr val="22705D"/>
      </a:accent1>
      <a:accent2>
        <a:srgbClr val="298771"/>
      </a:accent2>
      <a:accent3>
        <a:srgbClr val="38BA9B"/>
      </a:accent3>
      <a:accent4>
        <a:srgbClr val="75D5BE"/>
      </a:accent4>
      <a:accent5>
        <a:srgbClr val="9EE2D2"/>
      </a:accent5>
      <a:accent6>
        <a:srgbClr val="22705D"/>
      </a:accent6>
      <a:hlink>
        <a:srgbClr val="A20000"/>
      </a:hlink>
      <a:folHlink>
        <a:srgbClr val="A2000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EF7347E0BAD249A5DCA55A4F5B43CC" ma:contentTypeVersion="6" ma:contentTypeDescription="Create a new document." ma:contentTypeScope="" ma:versionID="a933ecf99379370ad4c3ef0db98432a5">
  <xsd:schema xmlns:xsd="http://www.w3.org/2001/XMLSchema" xmlns:xs="http://www.w3.org/2001/XMLSchema" xmlns:p="http://schemas.microsoft.com/office/2006/metadata/properties" xmlns:ns2="29544fa0-89a6-4431-911e-6c0f1761865d" xmlns:ns3="b5cdaec2-ce6c-415e-8d39-7cdcdbe1a273" targetNamespace="http://schemas.microsoft.com/office/2006/metadata/properties" ma:root="true" ma:fieldsID="1888944299de7beae978bde9bfe381f1" ns2:_="" ns3:_="">
    <xsd:import namespace="29544fa0-89a6-4431-911e-6c0f1761865d"/>
    <xsd:import namespace="b5cdaec2-ce6c-415e-8d39-7cdcdbe1a27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44fa0-89a6-4431-911e-6c0f176186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cdaec2-ce6c-415e-8d39-7cdcdbe1a2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37FA57-901B-49A8-8FEE-6E4CA239A7E1}">
  <ds:schemaRefs>
    <ds:schemaRef ds:uri="http://schemas.microsoft.com/sharepoint/v3/contenttype/forms"/>
  </ds:schemaRefs>
</ds:datastoreItem>
</file>

<file path=customXml/itemProps2.xml><?xml version="1.0" encoding="utf-8"?>
<ds:datastoreItem xmlns:ds="http://schemas.openxmlformats.org/officeDocument/2006/customXml" ds:itemID="{3ABFC0D7-CB37-4C45-AEB0-9B389B18D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44fa0-89a6-4431-911e-6c0f1761865d"/>
    <ds:schemaRef ds:uri="b5cdaec2-ce6c-415e-8d39-7cdcdbe1a2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9A3B7-78AF-404C-9127-69610F80AF0F}">
  <ds:schemaRefs>
    <ds:schemaRef ds:uri="http://schemas.microsoft.com/office/2006/documentManagement/types"/>
    <ds:schemaRef ds:uri="b5cdaec2-ce6c-415e-8d39-7cdcdbe1a273"/>
    <ds:schemaRef ds:uri="http://purl.org/dc/elements/1.1/"/>
    <ds:schemaRef ds:uri="http://schemas.microsoft.com/office/2006/metadata/properties"/>
    <ds:schemaRef ds:uri="29544fa0-89a6-4431-911e-6c0f1761865d"/>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3473</TotalTime>
  <Words>4631</Words>
  <Application>Microsoft Office PowerPoint</Application>
  <PresentationFormat>Widescreen</PresentationFormat>
  <Paragraphs>544</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Alegreya Sans</vt:lpstr>
      <vt:lpstr>Arial</vt:lpstr>
      <vt:lpstr>Calibri</vt:lpstr>
      <vt:lpstr>Calibri Light</vt:lpstr>
      <vt:lpstr>Metropolitan</vt:lpstr>
      <vt:lpstr>PITFALLS in the CONDUCT of MULTINATIONAL RANDOMIZED CLINICAL TRIALS</vt:lpstr>
      <vt:lpstr>Pre-Clinical and Clinical Research</vt:lpstr>
      <vt:lpstr>Background check</vt:lpstr>
      <vt:lpstr>Problems with animal research</vt:lpstr>
      <vt:lpstr>Multinational Randomized Clinical Trials (MRCTs)</vt:lpstr>
      <vt:lpstr>Pitfalls in MRCTs</vt:lpstr>
      <vt:lpstr>Pitfalls in MRCTs</vt:lpstr>
      <vt:lpstr>Pitfalls in MRCTs</vt:lpstr>
      <vt:lpstr>Pitfalls in MRCTs</vt:lpstr>
      <vt:lpstr>Designs</vt:lpstr>
      <vt:lpstr>Protocol</vt:lpstr>
      <vt:lpstr>Unreasonable protocol design</vt:lpstr>
      <vt:lpstr>Unreasonable protocol design</vt:lpstr>
      <vt:lpstr>Unreasonable protocol design</vt:lpstr>
      <vt:lpstr>Difficulties with the protocol</vt:lpstr>
      <vt:lpstr>Wrong outsourcing choice</vt:lpstr>
      <vt:lpstr>Wrong outsourcing choice</vt:lpstr>
      <vt:lpstr>Non optimal feasibility assessment</vt:lpstr>
      <vt:lpstr>Measurement Issues</vt:lpstr>
      <vt:lpstr>Assessment and measurements</vt:lpstr>
      <vt:lpstr>Questionnaires</vt:lpstr>
      <vt:lpstr>Ethics and consent</vt:lpstr>
      <vt:lpstr>Regulatory naivety</vt:lpstr>
      <vt:lpstr>Regulatory naivety</vt:lpstr>
      <vt:lpstr>Regulatory naivety</vt:lpstr>
      <vt:lpstr>Blurring border between Marketing and Research</vt:lpstr>
      <vt:lpstr>Selection of patients</vt:lpstr>
      <vt:lpstr>Optimistic patient recruitment plan</vt:lpstr>
      <vt:lpstr>“The best time to plan a controlled trial is after the trial has finished”</vt:lpstr>
      <vt:lpstr>Optimistic patient recruitment plan</vt:lpstr>
      <vt:lpstr>Optimistic patient recruitment plan</vt:lpstr>
      <vt:lpstr>Bias</vt:lpstr>
      <vt:lpstr>Bias</vt:lpstr>
      <vt:lpstr>Participant bias</vt:lpstr>
      <vt:lpstr>Participant bias</vt:lpstr>
      <vt:lpstr>Participant bias</vt:lpstr>
      <vt:lpstr>Researcher bias</vt:lpstr>
      <vt:lpstr>Researcher bias</vt:lpstr>
      <vt:lpstr>Researcher bias</vt:lpstr>
      <vt:lpstr>Inadequate communication and monitoring</vt:lpstr>
      <vt:lpstr>Deficiency in Data Management</vt:lpstr>
      <vt:lpstr>Deficiency in Data Management</vt:lpstr>
      <vt:lpstr>Deficiency in Data Management</vt:lpstr>
      <vt:lpstr>Purpose of Statistics</vt:lpstr>
      <vt:lpstr>Problems with Statistics</vt:lpstr>
      <vt:lpstr>Randomisation</vt:lpstr>
      <vt:lpstr>Measures of risk reduction</vt:lpstr>
      <vt:lpstr>Number needed to treat</vt:lpstr>
      <vt:lpstr>Number needed to treat</vt:lpstr>
      <vt:lpstr>Odds ratios</vt:lpstr>
      <vt:lpstr>Odds ratio calculation</vt:lpstr>
      <vt:lpstr>Disproving the null hypothesis</vt:lpstr>
      <vt:lpstr>Disproving the null hypothesis</vt:lpstr>
      <vt:lpstr>Disproving the null hypothesis</vt:lpstr>
      <vt:lpstr>Size of study</vt:lpstr>
      <vt:lpstr>Deficient statistics hypothesis and analysis methods</vt:lpstr>
      <vt:lpstr>Deficient statistics hypothesis and analysis methods</vt:lpstr>
      <vt:lpstr>Deficient statistics hypothesis and analysis methods</vt:lpstr>
      <vt:lpstr>Documentation</vt:lpstr>
      <vt:lpstr>Evidence-based medicine</vt:lpstr>
      <vt:lpstr>Evidence-based medicine</vt:lpstr>
      <vt:lpstr>Presentation of results</vt:lpstr>
      <vt:lpstr>Why present study data?</vt:lpstr>
      <vt:lpstr>Errors in presentation</vt:lpstr>
      <vt:lpstr>Misleading features on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Isabelle Nietvelt</dc:creator>
  <cp:lastModifiedBy>Hadeel Jawad</cp:lastModifiedBy>
  <cp:revision>28</cp:revision>
  <dcterms:created xsi:type="dcterms:W3CDTF">2021-03-10T14:42:40Z</dcterms:created>
  <dcterms:modified xsi:type="dcterms:W3CDTF">2023-05-11T11:34:12Z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0x01010018EF7347E0BAD249A5DCA55A4F5B43CC</vt:lpwstr>
  </property>
</Properties>
</file>