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>
        <p:scale>
          <a:sx n="66" d="100"/>
          <a:sy n="66" d="100"/>
        </p:scale>
        <p:origin x="1253" y="3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64177-6A9C-AE93-4730-F533F3FA9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79DF6C-9111-42AC-8863-226E9901B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8D9326-2DA9-FDF2-5578-8D5A715F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B17C6-7D59-D648-359D-3DFD333B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64E5D1-7A9E-B025-8BDD-7A232CCB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10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136289-0B56-C92C-4192-38CFCA47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9ED210-95D2-AD33-F85E-4C62931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1643D5-4F77-300D-C91C-830FCD89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3CEA4D-A1FD-9F42-8EB4-3406A21B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BC907-54F7-29DE-7E21-74511CCA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67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7C303A3-4808-5FAE-58DA-00E0D66B2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DADCCC-9D66-6221-59BC-AECA01DE5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4E15E9-AF25-1E9E-0751-559F130D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F29485-7BD9-66DB-7B99-7A48846D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2C2994-225C-9BE9-D1FC-925EB793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46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AF713-853F-994A-9A05-17362AE6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26B6D2-9F9E-CF53-56E3-869895FA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6AC13F-2CD4-EF27-6D68-377EBDAE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7F757B-E781-7E24-070E-46A3AB56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FCE28D-DA0E-0C72-ACBF-671AC8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83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52526-84EC-28ED-3CF9-1083C2BE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27255F-8245-205A-95C4-7941CE36D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B1328-A95A-6940-4393-9217510A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6B92-DFD4-9648-2592-92FC6FBD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1CA55A-8E38-E201-9001-EEE4D84D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44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C92AB-CDD0-1486-B6C6-3E8E8DE1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543508-2B1A-3F3C-B392-482628613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2968BD-6D95-52AE-13D4-8E183A8D3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ACC5AC-A48C-A16B-CB4F-155A3D51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EC66D1-5562-481D-1354-C26B0680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A74625-0197-5786-BFB9-A079634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46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33399-1FE4-9E71-52D8-57AD21774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B57F40-9321-8933-5D7A-856F91BFB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713CE0-29E8-A8E4-78EE-C7DB2B61D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E3D850-B966-4C80-F05D-731128931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7D2C8B-DA0A-634E-66DF-6DBC3B95F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8940AAC-742F-1BA2-FD6D-7288BED9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5A0DD8-9BDD-240C-FC29-B40615B1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F326C1-E5DC-FAD7-3D6A-64A4639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41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1FB83-400F-C964-BC2D-62563526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BF0385-C600-4B58-BB12-A07A1D6B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60BCA4-2B4F-5724-317F-591FFCAF4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B80A04-ED72-B3A1-9F11-EF11CB90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75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5C464D-BC33-006B-6D27-3B2E4172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AE5650-2F28-AC04-80EA-E97F7049D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1CBF6F-2E09-2D55-E817-1EAD8F15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104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9BB8D-AC9A-B96F-35A1-068B85B0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6DEC5-3EF5-4261-D9A1-DD39138B3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8A00B3-EE15-0800-6D5C-F2C2A0E87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59EF2D-468E-2E56-B0DB-9B1C28A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05A2C6-0F62-6D71-BC20-DC568681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B74241-F708-915D-37B8-66911F8C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3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96FAC-66E4-01DE-FC58-839144C6F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7997058-0F2F-9F0C-89E8-78C3C2A2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718E62-92BA-9076-32E1-B4E02CBE5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157261-5361-C3D6-9DDB-732E26F38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AADD2-492E-19A9-B7F7-0CF11A3B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D9630-8D53-A572-B41F-8291EA0E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DC65ED7-2B75-853A-73BB-1127A7C7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554344-0C48-5DB2-AE12-1EA9BEDF3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7653C-13F8-1A41-F134-64C6366AC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3527A-671E-4129-AC22-6737D312D891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FA9B5B-94A9-371B-4290-566EE8F4D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A79E61-E423-75F6-5718-C4D4B8198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4C1DE-8EEC-46CA-A3FA-C16F6CD89BC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0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png"/><Relationship Id="rId5" Type="http://schemas.openxmlformats.org/officeDocument/2006/relationships/image" Target="../media/image5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png"/><Relationship Id="rId5" Type="http://schemas.openxmlformats.org/officeDocument/2006/relationships/image" Target="../media/image5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9DF7A63F-5AD4-335D-DA42-6648DA3E8A6E}"/>
              </a:ext>
            </a:extLst>
          </p:cNvPr>
          <p:cNvSpPr/>
          <p:nvPr/>
        </p:nvSpPr>
        <p:spPr>
          <a:xfrm>
            <a:off x="2047760" y="825425"/>
            <a:ext cx="8728240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70EE8C4-2F58-FC9C-DB24-0A45DB75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083" y="1405746"/>
            <a:ext cx="4551797" cy="282258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44F824E3-EBAA-07B2-64CD-817883E3C431}"/>
              </a:ext>
            </a:extLst>
          </p:cNvPr>
          <p:cNvSpPr txBox="1"/>
          <p:nvPr/>
        </p:nvSpPr>
        <p:spPr>
          <a:xfrm>
            <a:off x="8141363" y="2371503"/>
            <a:ext cx="1150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solidFill>
                  <a:srgbClr val="4329FF"/>
                </a:solidFill>
                <a:latin typeface="Kross Neue Grotesk"/>
              </a:rPr>
              <a:t>Controlled</a:t>
            </a:r>
            <a:r>
              <a:rPr lang="fr-FR" sz="1600" dirty="0">
                <a:solidFill>
                  <a:srgbClr val="4329FF"/>
                </a:solidFill>
                <a:latin typeface="Kross Neue Grotesk"/>
              </a:rPr>
              <a:t> voltage source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DEDCE825-2A11-96D5-A3B9-4E87C257266A}"/>
              </a:ext>
            </a:extLst>
          </p:cNvPr>
          <p:cNvCxnSpPr>
            <a:cxnSpLocks/>
          </p:cNvCxnSpPr>
          <p:nvPr/>
        </p:nvCxnSpPr>
        <p:spPr>
          <a:xfrm flipV="1">
            <a:off x="8176088" y="2397644"/>
            <a:ext cx="0" cy="842378"/>
          </a:xfrm>
          <a:prstGeom prst="straightConnector1">
            <a:avLst/>
          </a:prstGeom>
          <a:noFill/>
          <a:ln w="19050" cap="flat" cmpd="sng" algn="ctr">
            <a:solidFill>
              <a:srgbClr val="4329FF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468D9AE-98A2-9C30-DB6B-8567DD7A1D8B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6641038" y="3781027"/>
            <a:ext cx="80181" cy="326870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36047289-A5EB-01E8-0092-6198DC779379}"/>
              </a:ext>
            </a:extLst>
          </p:cNvPr>
          <p:cNvSpPr txBox="1"/>
          <p:nvPr/>
        </p:nvSpPr>
        <p:spPr>
          <a:xfrm>
            <a:off x="3765005" y="1070241"/>
            <a:ext cx="20882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4329FF"/>
                </a:solidFill>
                <a:latin typeface="Kross Neue Grotesk"/>
              </a:rPr>
              <a:t>C-code block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5A2A222-8A8E-13F6-CDDA-C7DA27F569F0}"/>
              </a:ext>
            </a:extLst>
          </p:cNvPr>
          <p:cNvSpPr/>
          <p:nvPr/>
        </p:nvSpPr>
        <p:spPr>
          <a:xfrm>
            <a:off x="7541340" y="1188123"/>
            <a:ext cx="775503" cy="2610214"/>
          </a:xfrm>
          <a:prstGeom prst="roundRect">
            <a:avLst/>
          </a:prstGeom>
          <a:solidFill>
            <a:srgbClr val="4329FF">
              <a:alpha val="10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66B529F3-13E5-0D68-720B-47F2D5252FBD}"/>
              </a:ext>
            </a:extLst>
          </p:cNvPr>
          <p:cNvSpPr/>
          <p:nvPr/>
        </p:nvSpPr>
        <p:spPr>
          <a:xfrm>
            <a:off x="6001074" y="2001762"/>
            <a:ext cx="1440290" cy="1779265"/>
          </a:xfrm>
          <a:prstGeom prst="roundRect">
            <a:avLst/>
          </a:prstGeom>
          <a:solidFill>
            <a:srgbClr val="FF7E46">
              <a:alpha val="10000"/>
            </a:srgbClr>
          </a:solidFill>
          <a:ln w="12700" cap="flat" cmpd="sng" algn="ctr">
            <a:solidFill>
              <a:srgbClr val="FF7E4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pic>
        <p:nvPicPr>
          <p:cNvPr id="31" name="Image 30" descr="Une image contenant Graphique, cercle, capture d’écran, logo&#10;&#10;Description générée automatiquement">
            <a:extLst>
              <a:ext uri="{FF2B5EF4-FFF2-40B4-BE49-F238E27FC236}">
                <a16:creationId xmlns:a16="http://schemas.microsoft.com/office/drawing/2014/main" id="{08EFF4E1-58D9-6321-66DD-C4A7265BC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949" y="1087463"/>
            <a:ext cx="353307" cy="389900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B23F60A-2E09-A3FC-1217-68C09F4F1B3B}"/>
              </a:ext>
            </a:extLst>
          </p:cNvPr>
          <p:cNvSpPr/>
          <p:nvPr/>
        </p:nvSpPr>
        <p:spPr>
          <a:xfrm>
            <a:off x="3360000" y="964750"/>
            <a:ext cx="5824281" cy="507902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3141B48-9CBF-46D8-CBD8-90D63CE6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8000" y="4213066"/>
            <a:ext cx="4664198" cy="1734426"/>
          </a:xfrm>
          <a:prstGeom prst="rect">
            <a:avLst/>
          </a:prstGeom>
          <a:ln>
            <a:solidFill>
              <a:schemeClr val="accent2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282293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54F47CA-1069-30B1-41C8-D7ABD22E3AE2}"/>
              </a:ext>
            </a:extLst>
          </p:cNvPr>
          <p:cNvSpPr/>
          <p:nvPr/>
        </p:nvSpPr>
        <p:spPr>
          <a:xfrm>
            <a:off x="1056000" y="1126508"/>
            <a:ext cx="10377249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66523845-5680-4810-1E08-0DF4EEFB11CE}"/>
              </a:ext>
            </a:extLst>
          </p:cNvPr>
          <p:cNvGrpSpPr/>
          <p:nvPr/>
        </p:nvGrpSpPr>
        <p:grpSpPr>
          <a:xfrm>
            <a:off x="8204022" y="1287493"/>
            <a:ext cx="648300" cy="338380"/>
            <a:chOff x="3091070" y="2109890"/>
            <a:chExt cx="648300" cy="338380"/>
          </a:xfrm>
        </p:grpSpPr>
        <p:sp>
          <p:nvSpPr>
            <p:cNvPr id="53" name="Line 21">
              <a:extLst>
                <a:ext uri="{FF2B5EF4-FFF2-40B4-BE49-F238E27FC236}">
                  <a16:creationId xmlns:a16="http://schemas.microsoft.com/office/drawing/2014/main" id="{9495B8C8-B7F2-8DAE-855F-5724BEAE6D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070" y="2294797"/>
              <a:ext cx="152545" cy="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4" name="Line 35">
              <a:extLst>
                <a:ext uri="{FF2B5EF4-FFF2-40B4-BE49-F238E27FC236}">
                  <a16:creationId xmlns:a16="http://schemas.microsoft.com/office/drawing/2014/main" id="{920AA1F9-6EEF-E2DA-DDF0-E04825B3E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844" y="2289250"/>
              <a:ext cx="155526" cy="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5" name="Line 37">
              <a:extLst>
                <a:ext uri="{FF2B5EF4-FFF2-40B4-BE49-F238E27FC236}">
                  <a16:creationId xmlns:a16="http://schemas.microsoft.com/office/drawing/2014/main" id="{6F9396A3-7A24-8079-80D4-85B55EAF39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9502" y="2109890"/>
              <a:ext cx="278285" cy="338380"/>
            </a:xfrm>
            <a:prstGeom prst="line">
              <a:avLst/>
            </a:prstGeom>
            <a:noFill/>
            <a:ln w="19050">
              <a:solidFill>
                <a:srgbClr val="4329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  <p:sp>
          <p:nvSpPr>
            <p:cNvPr id="56" name="Rectangle 38">
              <a:extLst>
                <a:ext uri="{FF2B5EF4-FFF2-40B4-BE49-F238E27FC236}">
                  <a16:creationId xmlns:a16="http://schemas.microsoft.com/office/drawing/2014/main" id="{47DB920F-F7D0-E924-FF35-D1659EC86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615" y="2215287"/>
              <a:ext cx="341154" cy="131284"/>
            </a:xfrm>
            <a:prstGeom prst="rect">
              <a:avLst/>
            </a:prstGeom>
            <a:noFill/>
            <a:ln w="19050" algn="ctr">
              <a:solidFill>
                <a:srgbClr val="4329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oss Neue Grotesk"/>
              </a:endParaRPr>
            </a:p>
          </p:txBody>
        </p: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04847F83-4557-F297-D43C-25568EA60446}"/>
              </a:ext>
            </a:extLst>
          </p:cNvPr>
          <p:cNvSpPr txBox="1"/>
          <p:nvPr/>
        </p:nvSpPr>
        <p:spPr>
          <a:xfrm>
            <a:off x="6354351" y="1226151"/>
            <a:ext cx="1872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4329FF"/>
                </a:solidFill>
                <a:latin typeface="Kross Neue Grotesk"/>
              </a:rPr>
              <a:t>PWL </a:t>
            </a:r>
            <a:r>
              <a:rPr lang="fr-FR" sz="2000" b="1" dirty="0" err="1">
                <a:solidFill>
                  <a:srgbClr val="4329FF"/>
                </a:solidFill>
                <a:latin typeface="Kross Neue Grotesk"/>
              </a:rPr>
              <a:t>Resistor</a:t>
            </a:r>
            <a:endParaRPr lang="fr-FR" sz="2000" b="1" dirty="0">
              <a:solidFill>
                <a:srgbClr val="4329FF"/>
              </a:solidFill>
              <a:latin typeface="Kross Neue Grotesk"/>
            </a:endParaRPr>
          </a:p>
        </p:txBody>
      </p:sp>
      <p:sp>
        <p:nvSpPr>
          <p:cNvPr id="58" name="AutoShape 126">
            <a:extLst>
              <a:ext uri="{FF2B5EF4-FFF2-40B4-BE49-F238E27FC236}">
                <a16:creationId xmlns:a16="http://schemas.microsoft.com/office/drawing/2014/main" id="{9E8070C8-3CC8-CCD2-64CC-8FAB18E6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467" y="1738435"/>
            <a:ext cx="2371630" cy="1052093"/>
          </a:xfrm>
          <a:prstGeom prst="roundRect">
            <a:avLst>
              <a:gd name="adj" fmla="val 16667"/>
            </a:avLst>
          </a:prstGeom>
          <a:solidFill>
            <a:srgbClr val="EE765D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59" name="AutoShape 125">
            <a:extLst>
              <a:ext uri="{FF2B5EF4-FFF2-40B4-BE49-F238E27FC236}">
                <a16:creationId xmlns:a16="http://schemas.microsoft.com/office/drawing/2014/main" id="{EE3AF3DE-2F48-5784-5484-4DD25F89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6981" y="2949156"/>
            <a:ext cx="2329210" cy="908696"/>
          </a:xfrm>
          <a:prstGeom prst="roundRect">
            <a:avLst>
              <a:gd name="adj" fmla="val 16667"/>
            </a:avLst>
          </a:prstGeom>
          <a:solidFill>
            <a:srgbClr val="F9F2A2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60" name="AutoShape 123">
            <a:extLst>
              <a:ext uri="{FF2B5EF4-FFF2-40B4-BE49-F238E27FC236}">
                <a16:creationId xmlns:a16="http://schemas.microsoft.com/office/drawing/2014/main" id="{F07C2CEE-4556-9D6E-3689-78CD8C223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678" y="4017625"/>
            <a:ext cx="2299431" cy="1041236"/>
          </a:xfrm>
          <a:prstGeom prst="roundRect">
            <a:avLst>
              <a:gd name="adj" fmla="val 16667"/>
            </a:avLst>
          </a:prstGeom>
          <a:solidFill>
            <a:srgbClr val="0A0203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61" name="Oval 8">
            <a:extLst>
              <a:ext uri="{FF2B5EF4-FFF2-40B4-BE49-F238E27FC236}">
                <a16:creationId xmlns:a16="http://schemas.microsoft.com/office/drawing/2014/main" id="{67D494F8-8736-9325-7D95-4F0F15BF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23" y="5280641"/>
            <a:ext cx="450850" cy="450850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62" name="Object 33">
            <a:extLst>
              <a:ext uri="{FF2B5EF4-FFF2-40B4-BE49-F238E27FC236}">
                <a16:creationId xmlns:a16="http://schemas.microsoft.com/office/drawing/2014/main" id="{376E9039-560C-2C0E-61CF-815EA32EB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796627"/>
              </p:ext>
            </p:extLst>
          </p:nvPr>
        </p:nvGraphicFramePr>
        <p:xfrm>
          <a:off x="2221104" y="3132449"/>
          <a:ext cx="53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41200" progId="Equation.3">
                  <p:embed/>
                </p:oleObj>
              </mc:Choice>
              <mc:Fallback>
                <p:oleObj name="Equation" r:id="rId2" imgW="266400" imgH="241200" progId="Equation.3">
                  <p:embed/>
                  <p:pic>
                    <p:nvPicPr>
                      <p:cNvPr id="13" name="Object 33">
                        <a:extLst>
                          <a:ext uri="{FF2B5EF4-FFF2-40B4-BE49-F238E27FC236}">
                            <a16:creationId xmlns:a16="http://schemas.microsoft.com/office/drawing/2014/main" id="{0DADBDAE-C1ED-F2B7-60A3-DA98CD7BD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104" y="3132449"/>
                        <a:ext cx="539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Line 9">
            <a:extLst>
              <a:ext uri="{FF2B5EF4-FFF2-40B4-BE49-F238E27FC236}">
                <a16:creationId xmlns:a16="http://schemas.microsoft.com/office/drawing/2014/main" id="{F7CF8FFE-9C7A-04D5-5755-07D5801AB6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3922" y="5166811"/>
            <a:ext cx="0" cy="534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64" name="Line 21">
            <a:extLst>
              <a:ext uri="{FF2B5EF4-FFF2-40B4-BE49-F238E27FC236}">
                <a16:creationId xmlns:a16="http://schemas.microsoft.com/office/drawing/2014/main" id="{5888C2D8-0517-72AE-48F6-2994DF8C1F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4865293"/>
            <a:ext cx="0" cy="114355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65" name="Object 22">
            <a:extLst>
              <a:ext uri="{FF2B5EF4-FFF2-40B4-BE49-F238E27FC236}">
                <a16:creationId xmlns:a16="http://schemas.microsoft.com/office/drawing/2014/main" id="{206B8547-90B7-5413-58CF-B7C7021B7C99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087896385"/>
              </p:ext>
            </p:extLst>
          </p:nvPr>
        </p:nvGraphicFramePr>
        <p:xfrm>
          <a:off x="2273427" y="5222533"/>
          <a:ext cx="45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3">
                  <p:embed/>
                </p:oleObj>
              </mc:Choice>
              <mc:Fallback>
                <p:oleObj name="Equation" r:id="rId4" imgW="215640" imgH="228600" progId="Equation.3">
                  <p:embed/>
                  <p:pic>
                    <p:nvPicPr>
                      <p:cNvPr id="22" name="Object 22">
                        <a:extLst>
                          <a:ext uri="{FF2B5EF4-FFF2-40B4-BE49-F238E27FC236}">
                            <a16:creationId xmlns:a16="http://schemas.microsoft.com/office/drawing/2014/main" id="{C2712EA5-01DA-A96F-0D37-CD0C6CD9C10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427" y="5222533"/>
                        <a:ext cx="450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27">
            <a:extLst>
              <a:ext uri="{FF2B5EF4-FFF2-40B4-BE49-F238E27FC236}">
                <a16:creationId xmlns:a16="http://schemas.microsoft.com/office/drawing/2014/main" id="{3C26BE68-3C3E-C0EC-6D64-51D3ED933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29" y="4245855"/>
            <a:ext cx="120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Activation losses</a:t>
            </a:r>
          </a:p>
        </p:txBody>
      </p:sp>
      <p:graphicFrame>
        <p:nvGraphicFramePr>
          <p:cNvPr id="67" name="Object 30">
            <a:extLst>
              <a:ext uri="{FF2B5EF4-FFF2-40B4-BE49-F238E27FC236}">
                <a16:creationId xmlns:a16="http://schemas.microsoft.com/office/drawing/2014/main" id="{35924EAF-63EA-6E6C-D9F5-4A5DA0016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288583"/>
              </p:ext>
            </p:extLst>
          </p:nvPr>
        </p:nvGraphicFramePr>
        <p:xfrm>
          <a:off x="2252578" y="4286187"/>
          <a:ext cx="449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28600" progId="Equation.3">
                  <p:embed/>
                </p:oleObj>
              </mc:Choice>
              <mc:Fallback>
                <p:oleObj name="Equation" r:id="rId6" imgW="241200" imgH="228600" progId="Equation.3">
                  <p:embed/>
                  <p:pic>
                    <p:nvPicPr>
                      <p:cNvPr id="33" name="Object 30">
                        <a:extLst>
                          <a:ext uri="{FF2B5EF4-FFF2-40B4-BE49-F238E27FC236}">
                            <a16:creationId xmlns:a16="http://schemas.microsoft.com/office/drawing/2014/main" id="{1DD3C53D-F10E-DD8D-0FDB-45066441BF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578" y="4286187"/>
                        <a:ext cx="449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32">
            <a:extLst>
              <a:ext uri="{FF2B5EF4-FFF2-40B4-BE49-F238E27FC236}">
                <a16:creationId xmlns:a16="http://schemas.microsoft.com/office/drawing/2014/main" id="{B922432D-438E-CBFB-0E64-B9A057A4A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47" y="3182059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Diffusion losses</a:t>
            </a:r>
          </a:p>
        </p:txBody>
      </p:sp>
      <p:sp>
        <p:nvSpPr>
          <p:cNvPr id="69" name="Line 37">
            <a:extLst>
              <a:ext uri="{FF2B5EF4-FFF2-40B4-BE49-F238E27FC236}">
                <a16:creationId xmlns:a16="http://schemas.microsoft.com/office/drawing/2014/main" id="{447C74CA-01F5-7096-20B4-A3EE474946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650" y="4260518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0" name="Rectangle 38">
            <a:extLst>
              <a:ext uri="{FF2B5EF4-FFF2-40B4-BE49-F238E27FC236}">
                <a16:creationId xmlns:a16="http://schemas.microsoft.com/office/drawing/2014/main" id="{9621075D-ED6C-A9C5-6006-84619730A15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6" y="4456527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71" name="Line 39">
            <a:extLst>
              <a:ext uri="{FF2B5EF4-FFF2-40B4-BE49-F238E27FC236}">
                <a16:creationId xmlns:a16="http://schemas.microsoft.com/office/drawing/2014/main" id="{0A4D3710-ADC9-DB7F-17D8-D850910CA6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108090" y="1755819"/>
            <a:ext cx="0" cy="198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2" name="Text Box 42">
            <a:extLst>
              <a:ext uri="{FF2B5EF4-FFF2-40B4-BE49-F238E27FC236}">
                <a16:creationId xmlns:a16="http://schemas.microsoft.com/office/drawing/2014/main" id="{E31B7056-0E8F-2741-A68C-7727328B6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3978" y="149754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fr-FR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GB" altLang="fr-FR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bject 143">
                <a:extLst>
                  <a:ext uri="{FF2B5EF4-FFF2-40B4-BE49-F238E27FC236}">
                    <a16:creationId xmlns:a16="http://schemas.microsoft.com/office/drawing/2014/main" id="{76B96E2A-0676-2F48-9097-57B6D8763762}"/>
                  </a:ext>
                </a:extLst>
              </p:cNvPr>
              <p:cNvSpPr txBox="1"/>
              <p:nvPr/>
            </p:nvSpPr>
            <p:spPr bwMode="auto">
              <a:xfrm>
                <a:off x="2248474" y="2036637"/>
                <a:ext cx="592138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  <a:latin typeface="Kross Neue Grotesk"/>
                </a:endParaRPr>
              </a:p>
            </p:txBody>
          </p:sp>
        </mc:Choice>
        <mc:Fallback>
          <p:sp>
            <p:nvSpPr>
              <p:cNvPr id="73" name="Object 143">
                <a:extLst>
                  <a:ext uri="{FF2B5EF4-FFF2-40B4-BE49-F238E27FC236}">
                    <a16:creationId xmlns:a16="http://schemas.microsoft.com/office/drawing/2014/main" id="{76B96E2A-0676-2F48-9097-57B6D8763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48474" y="2036637"/>
                <a:ext cx="592138" cy="461962"/>
              </a:xfrm>
              <a:prstGeom prst="rect">
                <a:avLst/>
              </a:prstGeom>
              <a:blipFill>
                <a:blip r:embed="rId8"/>
                <a:stretch>
                  <a:fillRect r="-10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 Box 146">
            <a:extLst>
              <a:ext uri="{FF2B5EF4-FFF2-40B4-BE49-F238E27FC236}">
                <a16:creationId xmlns:a16="http://schemas.microsoft.com/office/drawing/2014/main" id="{6A0677D6-8DF5-E673-33A9-316F83EE5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329" y="119731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+</a:t>
            </a:r>
          </a:p>
        </p:txBody>
      </p:sp>
      <p:sp>
        <p:nvSpPr>
          <p:cNvPr id="75" name="Text Box 147">
            <a:extLst>
              <a:ext uri="{FF2B5EF4-FFF2-40B4-BE49-F238E27FC236}">
                <a16:creationId xmlns:a16="http://schemas.microsoft.com/office/drawing/2014/main" id="{288847E6-6D07-1CDB-8752-97939AC6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543" y="5587498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-</a:t>
            </a:r>
          </a:p>
        </p:txBody>
      </p:sp>
      <p:sp>
        <p:nvSpPr>
          <p:cNvPr id="76" name="Line 9">
            <a:extLst>
              <a:ext uri="{FF2B5EF4-FFF2-40B4-BE49-F238E27FC236}">
                <a16:creationId xmlns:a16="http://schemas.microsoft.com/office/drawing/2014/main" id="{5276CF46-502D-A230-3782-9AEC31650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3922" y="4337445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7" name="Line 37">
            <a:extLst>
              <a:ext uri="{FF2B5EF4-FFF2-40B4-BE49-F238E27FC236}">
                <a16:creationId xmlns:a16="http://schemas.microsoft.com/office/drawing/2014/main" id="{D428EF7A-3D3D-5F3A-D36A-A7F02F4555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1651" y="3160456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AB7E679B-3D72-D9B3-C335-972BFCE2BED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7" y="3356465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09D0AA5F-3D4C-9AC3-C991-AB5385BE33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3779320"/>
            <a:ext cx="0" cy="5068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0" name="Line 9">
            <a:extLst>
              <a:ext uri="{FF2B5EF4-FFF2-40B4-BE49-F238E27FC236}">
                <a16:creationId xmlns:a16="http://schemas.microsoft.com/office/drawing/2014/main" id="{DB3C4DC4-D102-CE72-34C9-7A7DEEB59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3922" y="3216792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1" name="Rectangle 38">
            <a:extLst>
              <a:ext uri="{FF2B5EF4-FFF2-40B4-BE49-F238E27FC236}">
                <a16:creationId xmlns:a16="http://schemas.microsoft.com/office/drawing/2014/main" id="{24FD92A2-6A17-DED5-64B4-59EBE1433D2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815198" y="2135150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82" name="Line 21">
            <a:extLst>
              <a:ext uri="{FF2B5EF4-FFF2-40B4-BE49-F238E27FC236}">
                <a16:creationId xmlns:a16="http://schemas.microsoft.com/office/drawing/2014/main" id="{D539A99E-E1B9-427B-FE25-DFDE33E3C9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2542336"/>
            <a:ext cx="0" cy="6254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3" name="Line 21">
            <a:extLst>
              <a:ext uri="{FF2B5EF4-FFF2-40B4-BE49-F238E27FC236}">
                <a16:creationId xmlns:a16="http://schemas.microsoft.com/office/drawing/2014/main" id="{EB48844A-6F76-933E-31A9-46F6AFD3B9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090" y="1588116"/>
            <a:ext cx="0" cy="1858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84" name="Text Box 32">
            <a:extLst>
              <a:ext uri="{FF2B5EF4-FFF2-40B4-BE49-F238E27FC236}">
                <a16:creationId xmlns:a16="http://schemas.microsoft.com/office/drawing/2014/main" id="{985282B8-05A3-DC08-6521-E93B8012E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747" y="2008785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Ohmic losses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C301EAB-D3F4-E7F6-EDAB-719AC1F1EAE1}"/>
              </a:ext>
            </a:extLst>
          </p:cNvPr>
          <p:cNvGrpSpPr/>
          <p:nvPr/>
        </p:nvGrpSpPr>
        <p:grpSpPr>
          <a:xfrm>
            <a:off x="3449880" y="3004179"/>
            <a:ext cx="198120" cy="2064842"/>
            <a:chOff x="3500120" y="3004179"/>
            <a:chExt cx="198120" cy="2064842"/>
          </a:xfrm>
        </p:grpSpPr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69370505-D2F9-64A5-20C7-E77F05D1164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120" y="3004179"/>
              <a:ext cx="198120" cy="0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E0EC9472-3B05-2FDE-4437-5B5D401850D1}"/>
                </a:ext>
              </a:extLst>
            </p:cNvPr>
            <p:cNvCxnSpPr>
              <a:cxnSpLocks/>
            </p:cNvCxnSpPr>
            <p:nvPr/>
          </p:nvCxnSpPr>
          <p:spPr>
            <a:xfrm>
              <a:off x="3500120" y="5069021"/>
              <a:ext cx="198120" cy="0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986E9728-3EF5-C018-14B1-311D2D9DDE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8240" y="3010307"/>
              <a:ext cx="0" cy="2048554"/>
            </a:xfrm>
            <a:prstGeom prst="line">
              <a:avLst/>
            </a:prstGeom>
            <a:noFill/>
            <a:ln w="12700" cap="flat" cmpd="sng" algn="ctr">
              <a:solidFill>
                <a:srgbClr val="EE765D"/>
              </a:solidFill>
              <a:prstDash val="dash"/>
              <a:miter lim="800000"/>
            </a:ln>
            <a:effectLst/>
          </p:spPr>
        </p:cxnSp>
      </p:grpSp>
      <p:sp>
        <p:nvSpPr>
          <p:cNvPr id="89" name="Flèche : droite 88">
            <a:extLst>
              <a:ext uri="{FF2B5EF4-FFF2-40B4-BE49-F238E27FC236}">
                <a16:creationId xmlns:a16="http://schemas.microsoft.com/office/drawing/2014/main" id="{5A86E959-349F-6AA3-A996-D007B8B4ED0F}"/>
              </a:ext>
            </a:extLst>
          </p:cNvPr>
          <p:cNvSpPr/>
          <p:nvPr/>
        </p:nvSpPr>
        <p:spPr>
          <a:xfrm>
            <a:off x="4578497" y="3407007"/>
            <a:ext cx="358419" cy="246661"/>
          </a:xfrm>
          <a:prstGeom prst="rightArrow">
            <a:avLst/>
          </a:prstGeom>
          <a:solidFill>
            <a:srgbClr val="EE765D"/>
          </a:solidFill>
          <a:ln w="12700" cap="flat" cmpd="sng" algn="ctr">
            <a:solidFill>
              <a:srgbClr val="EE76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A1190B7-BD05-CD86-B605-6CC9305A6D9F}"/>
              </a:ext>
            </a:extLst>
          </p:cNvPr>
          <p:cNvSpPr txBox="1"/>
          <p:nvPr/>
        </p:nvSpPr>
        <p:spPr>
          <a:xfrm>
            <a:off x="3816092" y="3762993"/>
            <a:ext cx="2093340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Modeling of non-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linear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losses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in a single non-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linear</a:t>
            </a: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resistor</a:t>
            </a:r>
            <a:endParaRPr lang="fr-FR" sz="1600" dirty="0">
              <a:solidFill>
                <a:srgbClr val="EE765D"/>
              </a:solidFill>
              <a:latin typeface="Kross Neue Grotesk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BB5DD3-C3FE-B831-794E-2DA0384583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4588" y="2097810"/>
            <a:ext cx="1484490" cy="3839629"/>
          </a:xfrm>
          <a:prstGeom prst="rect">
            <a:avLst/>
          </a:prstGeom>
        </p:spPr>
      </p:pic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6F4BC800-9333-77C3-14A4-DB698B7F0A8B}"/>
              </a:ext>
            </a:extLst>
          </p:cNvPr>
          <p:cNvSpPr/>
          <p:nvPr/>
        </p:nvSpPr>
        <p:spPr>
          <a:xfrm>
            <a:off x="6011643" y="1226150"/>
            <a:ext cx="5321342" cy="510633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pic>
        <p:nvPicPr>
          <p:cNvPr id="91" name="Image 90">
            <a:extLst>
              <a:ext uri="{FF2B5EF4-FFF2-40B4-BE49-F238E27FC236}">
                <a16:creationId xmlns:a16="http://schemas.microsoft.com/office/drawing/2014/main" id="{EE9BBCFF-2FD9-2A55-FBCC-4E7DA8ED93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99913" y="2546722"/>
            <a:ext cx="3451389" cy="2757459"/>
          </a:xfrm>
          <a:prstGeom prst="rect">
            <a:avLst/>
          </a:prstGeom>
          <a:ln>
            <a:solidFill>
              <a:srgbClr val="EE765D"/>
            </a:solidFill>
            <a:prstDash val="dash"/>
          </a:ln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921BADED-EEA5-6D91-FA8B-1ECFFC1C6925}"/>
              </a:ext>
            </a:extLst>
          </p:cNvPr>
          <p:cNvSpPr/>
          <p:nvPr/>
        </p:nvSpPr>
        <p:spPr>
          <a:xfrm>
            <a:off x="6200756" y="3896888"/>
            <a:ext cx="679599" cy="910152"/>
          </a:xfrm>
          <a:prstGeom prst="roundRect">
            <a:avLst/>
          </a:prstGeom>
          <a:solidFill>
            <a:srgbClr val="FF7E46">
              <a:alpha val="10000"/>
            </a:srgbClr>
          </a:solidFill>
          <a:ln w="12700" cap="flat" cmpd="sng" algn="ctr">
            <a:solidFill>
              <a:srgbClr val="FF7E46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F832E8-B03B-08D5-BF21-32D9B0724484}"/>
              </a:ext>
            </a:extLst>
          </p:cNvPr>
          <p:cNvCxnSpPr>
            <a:cxnSpLocks/>
          </p:cNvCxnSpPr>
          <p:nvPr/>
        </p:nvCxnSpPr>
        <p:spPr>
          <a:xfrm flipV="1">
            <a:off x="6880355" y="3947025"/>
            <a:ext cx="900970" cy="493322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112">
                <a:extLst>
                  <a:ext uri="{FF2B5EF4-FFF2-40B4-BE49-F238E27FC236}">
                    <a16:creationId xmlns:a16="http://schemas.microsoft.com/office/drawing/2014/main" id="{9FC7B686-74F4-9364-656D-5A47528E564B}"/>
                  </a:ext>
                </a:extLst>
              </p:cNvPr>
              <p:cNvSpPr txBox="1"/>
              <p:nvPr/>
            </p:nvSpPr>
            <p:spPr bwMode="auto">
              <a:xfrm>
                <a:off x="7187892" y="5324942"/>
                <a:ext cx="4317357" cy="68390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𝑛𝑜𝑛</m:t>
                          </m:r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𝑙𝑖𝑛𝑒𝑎𝑟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i="1">
                          <a:solidFill>
                            <a:srgbClr val="FF7E4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fr-FR" sz="1600" i="1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FR" sz="1600">
                              <a:solidFill>
                                <a:srgbClr val="FF7E4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FF7E46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600" i="1">
                                      <a:solidFill>
                                        <a:srgbClr val="FF7E4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i="1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600">
                                          <a:solidFill>
                                            <a:srgbClr val="FF7E4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rgbClr val="FF7E46"/>
                  </a:solidFill>
                  <a:latin typeface="Kross Neue Grotesk"/>
                </a:endParaRPr>
              </a:p>
            </p:txBody>
          </p:sp>
        </mc:Choice>
        <mc:Fallback>
          <p:sp>
            <p:nvSpPr>
              <p:cNvPr id="51" name="Object 112">
                <a:extLst>
                  <a:ext uri="{FF2B5EF4-FFF2-40B4-BE49-F238E27FC236}">
                    <a16:creationId xmlns:a16="http://schemas.microsoft.com/office/drawing/2014/main" id="{9FC7B686-74F4-9364-656D-5A47528E5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87892" y="5324942"/>
                <a:ext cx="4317357" cy="68390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67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9" grpId="0" animBg="1"/>
      <p:bldP spid="90" grpId="0"/>
      <p:bldP spid="48" grpId="0" animBg="1"/>
      <p:bldP spid="49" grpId="0" animBg="1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E0F37DD-D94B-A79C-6B50-6D9B8A6FCF32}"/>
              </a:ext>
            </a:extLst>
          </p:cNvPr>
          <p:cNvSpPr/>
          <p:nvPr/>
        </p:nvSpPr>
        <p:spPr>
          <a:xfrm>
            <a:off x="1989943" y="909000"/>
            <a:ext cx="8714057" cy="53984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7B79085-A3C5-DEF2-0B50-974985EAF40D}"/>
              </a:ext>
            </a:extLst>
          </p:cNvPr>
          <p:cNvSpPr txBox="1"/>
          <p:nvPr/>
        </p:nvSpPr>
        <p:spPr>
          <a:xfrm>
            <a:off x="5898046" y="4352772"/>
            <a:ext cx="134353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 dirty="0">
                <a:solidFill>
                  <a:srgbClr val="EE765D"/>
                </a:solidFill>
                <a:latin typeface="Kross Neue Grotesk"/>
              </a:rPr>
              <a:t>Double layer </a:t>
            </a:r>
            <a:r>
              <a:rPr lang="fr-FR" sz="1600" dirty="0" err="1">
                <a:solidFill>
                  <a:srgbClr val="EE765D"/>
                </a:solidFill>
                <a:latin typeface="Kross Neue Grotesk"/>
              </a:rPr>
              <a:t>phenomena</a:t>
            </a:r>
            <a:endParaRPr lang="fr-FR" sz="1600" i="1" baseline="-25000" dirty="0">
              <a:solidFill>
                <a:srgbClr val="EE765D"/>
              </a:solidFill>
              <a:latin typeface="Kross Neue Grotesk"/>
            </a:endParaRPr>
          </a:p>
        </p:txBody>
      </p:sp>
      <p:sp>
        <p:nvSpPr>
          <p:cNvPr id="17" name="AutoShape 126">
            <a:extLst>
              <a:ext uri="{FF2B5EF4-FFF2-40B4-BE49-F238E27FC236}">
                <a16:creationId xmlns:a16="http://schemas.microsoft.com/office/drawing/2014/main" id="{74E1973F-385B-2979-DA92-FFCB7C420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67" y="1738435"/>
            <a:ext cx="2371630" cy="1052093"/>
          </a:xfrm>
          <a:prstGeom prst="roundRect">
            <a:avLst>
              <a:gd name="adj" fmla="val 16667"/>
            </a:avLst>
          </a:prstGeom>
          <a:solidFill>
            <a:srgbClr val="EE765D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18" name="AutoShape 125">
            <a:extLst>
              <a:ext uri="{FF2B5EF4-FFF2-40B4-BE49-F238E27FC236}">
                <a16:creationId xmlns:a16="http://schemas.microsoft.com/office/drawing/2014/main" id="{D76DD013-1577-EC2F-02E3-7B3173FD3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981" y="2949156"/>
            <a:ext cx="2329210" cy="908696"/>
          </a:xfrm>
          <a:prstGeom prst="roundRect">
            <a:avLst>
              <a:gd name="adj" fmla="val 16667"/>
            </a:avLst>
          </a:prstGeom>
          <a:solidFill>
            <a:srgbClr val="F9F2A2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19" name="AutoShape 123">
            <a:extLst>
              <a:ext uri="{FF2B5EF4-FFF2-40B4-BE49-F238E27FC236}">
                <a16:creationId xmlns:a16="http://schemas.microsoft.com/office/drawing/2014/main" id="{1B099F1A-C147-D53B-0CBC-2A7AFF0D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678" y="4017625"/>
            <a:ext cx="2299431" cy="1041236"/>
          </a:xfrm>
          <a:prstGeom prst="roundRect">
            <a:avLst>
              <a:gd name="adj" fmla="val 16667"/>
            </a:avLst>
          </a:prstGeom>
          <a:solidFill>
            <a:srgbClr val="0A0203">
              <a:lumMod val="20000"/>
              <a:lumOff val="8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20" name="Oval 8">
            <a:extLst>
              <a:ext uri="{FF2B5EF4-FFF2-40B4-BE49-F238E27FC236}">
                <a16:creationId xmlns:a16="http://schemas.microsoft.com/office/drawing/2014/main" id="{6D8BFBF1-5B44-00ED-70A7-178258AEB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3523" y="5280641"/>
            <a:ext cx="450850" cy="450850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21" name="Object 33">
            <a:extLst>
              <a:ext uri="{FF2B5EF4-FFF2-40B4-BE49-F238E27FC236}">
                <a16:creationId xmlns:a16="http://schemas.microsoft.com/office/drawing/2014/main" id="{B83D0B61-1853-348C-A124-77D87B6BFA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638619"/>
              </p:ext>
            </p:extLst>
          </p:nvPr>
        </p:nvGraphicFramePr>
        <p:xfrm>
          <a:off x="3229104" y="3132449"/>
          <a:ext cx="539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41200" progId="Equation.3">
                  <p:embed/>
                </p:oleObj>
              </mc:Choice>
              <mc:Fallback>
                <p:oleObj name="Equation" r:id="rId2" imgW="266400" imgH="241200" progId="Equation.3">
                  <p:embed/>
                  <p:pic>
                    <p:nvPicPr>
                      <p:cNvPr id="62" name="Object 33">
                        <a:extLst>
                          <a:ext uri="{FF2B5EF4-FFF2-40B4-BE49-F238E27FC236}">
                            <a16:creationId xmlns:a16="http://schemas.microsoft.com/office/drawing/2014/main" id="{376E9039-560C-2C0E-61CF-815EA32EB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104" y="3132449"/>
                        <a:ext cx="5397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ine 9">
            <a:extLst>
              <a:ext uri="{FF2B5EF4-FFF2-40B4-BE49-F238E27FC236}">
                <a16:creationId xmlns:a16="http://schemas.microsoft.com/office/drawing/2014/main" id="{1D7077C7-70A5-74DC-24FC-FE84DC7B6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922" y="5166811"/>
            <a:ext cx="0" cy="5349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8C6EE7B-D852-BD50-3285-BD4B92849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4865292"/>
            <a:ext cx="0" cy="12959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C921DD36-077F-556E-CB7D-ECE8583886C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85218022"/>
              </p:ext>
            </p:extLst>
          </p:nvPr>
        </p:nvGraphicFramePr>
        <p:xfrm>
          <a:off x="3281427" y="5222533"/>
          <a:ext cx="4508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228600" progId="Equation.3">
                  <p:embed/>
                </p:oleObj>
              </mc:Choice>
              <mc:Fallback>
                <p:oleObj name="Equation" r:id="rId4" imgW="215640" imgH="228600" progId="Equation.3">
                  <p:embed/>
                  <p:pic>
                    <p:nvPicPr>
                      <p:cNvPr id="65" name="Object 22">
                        <a:extLst>
                          <a:ext uri="{FF2B5EF4-FFF2-40B4-BE49-F238E27FC236}">
                            <a16:creationId xmlns:a16="http://schemas.microsoft.com/office/drawing/2014/main" id="{206B8547-90B7-5413-58CF-B7C7021B7C9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427" y="5222533"/>
                        <a:ext cx="4508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27">
            <a:extLst>
              <a:ext uri="{FF2B5EF4-FFF2-40B4-BE49-F238E27FC236}">
                <a16:creationId xmlns:a16="http://schemas.microsoft.com/office/drawing/2014/main" id="{1888BEAB-A7A3-B0DD-84A8-D5E212E35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429" y="4245855"/>
            <a:ext cx="12001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Activation losses</a:t>
            </a:r>
          </a:p>
        </p:txBody>
      </p:sp>
      <p:graphicFrame>
        <p:nvGraphicFramePr>
          <p:cNvPr id="26" name="Object 30">
            <a:extLst>
              <a:ext uri="{FF2B5EF4-FFF2-40B4-BE49-F238E27FC236}">
                <a16:creationId xmlns:a16="http://schemas.microsoft.com/office/drawing/2014/main" id="{B424E767-7A59-E8D2-B84E-E9C314B3A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164486"/>
              </p:ext>
            </p:extLst>
          </p:nvPr>
        </p:nvGraphicFramePr>
        <p:xfrm>
          <a:off x="3260578" y="4286187"/>
          <a:ext cx="4492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28600" progId="Equation.3">
                  <p:embed/>
                </p:oleObj>
              </mc:Choice>
              <mc:Fallback>
                <p:oleObj name="Equation" r:id="rId6" imgW="241200" imgH="228600" progId="Equation.3">
                  <p:embed/>
                  <p:pic>
                    <p:nvPicPr>
                      <p:cNvPr id="67" name="Object 30">
                        <a:extLst>
                          <a:ext uri="{FF2B5EF4-FFF2-40B4-BE49-F238E27FC236}">
                            <a16:creationId xmlns:a16="http://schemas.microsoft.com/office/drawing/2014/main" id="{35924EAF-63EA-6E6C-D9F5-4A5DA0016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578" y="4286187"/>
                        <a:ext cx="4492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32">
            <a:extLst>
              <a:ext uri="{FF2B5EF4-FFF2-40B4-BE49-F238E27FC236}">
                <a16:creationId xmlns:a16="http://schemas.microsoft.com/office/drawing/2014/main" id="{F790BFF7-AC7E-07C8-42C7-B8F98E9C6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747" y="3182059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Diffusion losses</a:t>
            </a:r>
          </a:p>
        </p:txBody>
      </p:sp>
      <p:sp>
        <p:nvSpPr>
          <p:cNvPr id="28" name="Line 37">
            <a:extLst>
              <a:ext uri="{FF2B5EF4-FFF2-40B4-BE49-F238E27FC236}">
                <a16:creationId xmlns:a16="http://schemas.microsoft.com/office/drawing/2014/main" id="{C09656AC-18B9-9E94-BED9-A47D41A6EE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650" y="4260518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29" name="Rectangle 38">
            <a:extLst>
              <a:ext uri="{FF2B5EF4-FFF2-40B4-BE49-F238E27FC236}">
                <a16:creationId xmlns:a16="http://schemas.microsoft.com/office/drawing/2014/main" id="{34C614F1-E98C-A2E7-4504-2D045779E01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6" y="4456527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30" name="Line 39">
            <a:extLst>
              <a:ext uri="{FF2B5EF4-FFF2-40B4-BE49-F238E27FC236}">
                <a16:creationId xmlns:a16="http://schemas.microsoft.com/office/drawing/2014/main" id="{45DA7847-734B-85E1-947D-B9405CBDBEA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6090" y="1755819"/>
            <a:ext cx="0" cy="1989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1" name="Text Box 42">
            <a:extLst>
              <a:ext uri="{FF2B5EF4-FFF2-40B4-BE49-F238E27FC236}">
                <a16:creationId xmlns:a16="http://schemas.microsoft.com/office/drawing/2014/main" id="{2E4E4D9D-847E-7F01-3175-D0213252D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978" y="149754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fr-FR" b="1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en-GB" altLang="fr-FR" b="1" i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143">
                <a:extLst>
                  <a:ext uri="{FF2B5EF4-FFF2-40B4-BE49-F238E27FC236}">
                    <a16:creationId xmlns:a16="http://schemas.microsoft.com/office/drawing/2014/main" id="{8EC30BE0-175A-CEC0-7148-9CB0CD8A594A}"/>
                  </a:ext>
                </a:extLst>
              </p:cNvPr>
              <p:cNvSpPr txBox="1"/>
              <p:nvPr/>
            </p:nvSpPr>
            <p:spPr bwMode="auto">
              <a:xfrm>
                <a:off x="3256474" y="2036637"/>
                <a:ext cx="592138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𝑜h𝑚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rgbClr val="000000"/>
                  </a:solidFill>
                  <a:latin typeface="Kross Neue Grotesk"/>
                </a:endParaRPr>
              </a:p>
            </p:txBody>
          </p:sp>
        </mc:Choice>
        <mc:Fallback xmlns="">
          <p:sp>
            <p:nvSpPr>
              <p:cNvPr id="32" name="Object 143">
                <a:extLst>
                  <a:ext uri="{FF2B5EF4-FFF2-40B4-BE49-F238E27FC236}">
                    <a16:creationId xmlns:a16="http://schemas.microsoft.com/office/drawing/2014/main" id="{8EC30BE0-175A-CEC0-7148-9CB0CD8A5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6474" y="2036637"/>
                <a:ext cx="592138" cy="461962"/>
              </a:xfrm>
              <a:prstGeom prst="rect">
                <a:avLst/>
              </a:prstGeom>
              <a:blipFill>
                <a:blip r:embed="rId9"/>
                <a:stretch>
                  <a:fillRect r="-10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 Box 146">
            <a:extLst>
              <a:ext uri="{FF2B5EF4-FFF2-40B4-BE49-F238E27FC236}">
                <a16:creationId xmlns:a16="http://schemas.microsoft.com/office/drawing/2014/main" id="{39658BBD-0EB1-29B7-7DD7-E15FEE277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329" y="1197310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+</a:t>
            </a:r>
          </a:p>
        </p:txBody>
      </p:sp>
      <p:sp>
        <p:nvSpPr>
          <p:cNvPr id="34" name="Text Box 147">
            <a:extLst>
              <a:ext uri="{FF2B5EF4-FFF2-40B4-BE49-F238E27FC236}">
                <a16:creationId xmlns:a16="http://schemas.microsoft.com/office/drawing/2014/main" id="{D331D33D-2667-B80F-A2FA-DB64A80B1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543" y="5587498"/>
            <a:ext cx="536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altLang="fr-FR" sz="4000" b="1" dirty="0">
                <a:solidFill>
                  <a:srgbClr val="000000"/>
                </a:solidFill>
                <a:latin typeface="Kross Neue Grotesk"/>
              </a:rPr>
              <a:t>-</a:t>
            </a:r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B5778AC4-4CBA-2867-89E6-041FBC2BA0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1922" y="4337445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E8007CEE-0FDD-B720-B46A-A1CFDC373F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651" y="3160456"/>
            <a:ext cx="477838" cy="581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7" name="Rectangle 38">
            <a:extLst>
              <a:ext uri="{FF2B5EF4-FFF2-40B4-BE49-F238E27FC236}">
                <a16:creationId xmlns:a16="http://schemas.microsoft.com/office/drawing/2014/main" id="{FC90343C-A4E8-9641-C14F-318D097CF25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7" y="3356465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FD4CF559-5FE4-4E82-23C0-0AF17350D7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3779320"/>
            <a:ext cx="0" cy="506866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0F0F194F-F23A-48E8-775D-9EECD02CA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1922" y="3216792"/>
            <a:ext cx="0" cy="52468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49344610-6588-2E59-913A-576EAAA04BB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823198" y="2135150"/>
            <a:ext cx="585788" cy="225425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sp>
        <p:nvSpPr>
          <p:cNvPr id="41" name="Line 21">
            <a:extLst>
              <a:ext uri="{FF2B5EF4-FFF2-40B4-BE49-F238E27FC236}">
                <a16:creationId xmlns:a16="http://schemas.microsoft.com/office/drawing/2014/main" id="{BAEE1E34-9F55-7ACE-4271-993021D86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2542336"/>
            <a:ext cx="0" cy="62542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2" name="Line 21">
            <a:extLst>
              <a:ext uri="{FF2B5EF4-FFF2-40B4-BE49-F238E27FC236}">
                <a16:creationId xmlns:a16="http://schemas.microsoft.com/office/drawing/2014/main" id="{902F4B58-3029-C071-0F67-F79D121351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6090" y="1588116"/>
            <a:ext cx="0" cy="1858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3" name="Text Box 32">
            <a:extLst>
              <a:ext uri="{FF2B5EF4-FFF2-40B4-BE49-F238E27FC236}">
                <a16:creationId xmlns:a16="http://schemas.microsoft.com/office/drawing/2014/main" id="{303E0E22-6AF2-CD4C-7B47-8D5F972BA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747" y="2008785"/>
            <a:ext cx="96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altLang="fr-FR" sz="1600" i="1" dirty="0">
                <a:solidFill>
                  <a:srgbClr val="000000"/>
                </a:solidFill>
                <a:latin typeface="Kross Neue Grotesk"/>
              </a:rPr>
              <a:t>Ohmic losses</a:t>
            </a:r>
          </a:p>
        </p:txBody>
      </p:sp>
      <p:sp>
        <p:nvSpPr>
          <p:cNvPr id="46" name="Line 21">
            <a:extLst>
              <a:ext uri="{FF2B5EF4-FFF2-40B4-BE49-F238E27FC236}">
                <a16:creationId xmlns:a16="http://schemas.microsoft.com/office/drawing/2014/main" id="{85A5A411-2A29-285A-5861-E0B9E7D346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8880" y="2855050"/>
            <a:ext cx="0" cy="152138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272E113F-1604-0FCE-ECAE-763A642C5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8888" y="4588838"/>
            <a:ext cx="4599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49" name="Line 21">
            <a:extLst>
              <a:ext uri="{FF2B5EF4-FFF2-40B4-BE49-F238E27FC236}">
                <a16:creationId xmlns:a16="http://schemas.microsoft.com/office/drawing/2014/main" id="{136E8EE0-1654-B2AC-18A3-913EEB4E5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88880" y="4582608"/>
            <a:ext cx="0" cy="1335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E33286E5-65C3-7CC3-E996-F2B5521FCE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8888" y="4382640"/>
            <a:ext cx="459984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338E8990-9521-780A-1A88-9935EC1BA6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6090" y="2855050"/>
            <a:ext cx="9727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p:sp>
        <p:nvSpPr>
          <p:cNvPr id="53" name="Line 21">
            <a:extLst>
              <a:ext uri="{FF2B5EF4-FFF2-40B4-BE49-F238E27FC236}">
                <a16:creationId xmlns:a16="http://schemas.microsoft.com/office/drawing/2014/main" id="{8FEBA7E3-B9F5-8905-282F-30C98036CB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6090" y="5918520"/>
            <a:ext cx="97279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Kross Neue Grotes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22">
                <a:extLst>
                  <a:ext uri="{FF2B5EF4-FFF2-40B4-BE49-F238E27FC236}">
                    <a16:creationId xmlns:a16="http://schemas.microsoft.com/office/drawing/2014/main" id="{04E85D45-8436-3115-87EE-0F3F39D51C07}"/>
                  </a:ext>
                </a:extLst>
              </p:cNvPr>
              <p:cNvSpPr txBox="1"/>
              <p:nvPr/>
            </p:nvSpPr>
            <p:spPr bwMode="auto">
              <a:xfrm>
                <a:off x="5153381" y="4661174"/>
                <a:ext cx="450850" cy="4540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Object 22">
                <a:extLst>
                  <a:ext uri="{FF2B5EF4-FFF2-40B4-BE49-F238E27FC236}">
                    <a16:creationId xmlns:a16="http://schemas.microsoft.com/office/drawing/2014/main" id="{04E85D45-8436-3115-87EE-0F3F39D51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53381" y="4661174"/>
                <a:ext cx="450850" cy="454025"/>
              </a:xfrm>
              <a:prstGeom prst="rect">
                <a:avLst/>
              </a:prstGeom>
              <a:blipFill>
                <a:blip r:embed="rId10"/>
                <a:stretch>
                  <a:fillRect r="-94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lèche : droite 56">
            <a:extLst>
              <a:ext uri="{FF2B5EF4-FFF2-40B4-BE49-F238E27FC236}">
                <a16:creationId xmlns:a16="http://schemas.microsoft.com/office/drawing/2014/main" id="{817FB0A3-492A-2484-7D94-86050D906548}"/>
              </a:ext>
            </a:extLst>
          </p:cNvPr>
          <p:cNvSpPr/>
          <p:nvPr/>
        </p:nvSpPr>
        <p:spPr>
          <a:xfrm>
            <a:off x="6429218" y="4047325"/>
            <a:ext cx="358419" cy="246661"/>
          </a:xfrm>
          <a:prstGeom prst="rightArrow">
            <a:avLst/>
          </a:prstGeom>
          <a:solidFill>
            <a:srgbClr val="EE765D"/>
          </a:solidFill>
          <a:ln w="12700" cap="flat" cmpd="sng" algn="ctr">
            <a:solidFill>
              <a:srgbClr val="EE765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D5431DF-BA82-0214-EE7F-7E87B18E350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7940" y="1197310"/>
            <a:ext cx="2395938" cy="471028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CF7D021-A435-E97D-79D1-6C11146E926E}"/>
              </a:ext>
            </a:extLst>
          </p:cNvPr>
          <p:cNvSpPr/>
          <p:nvPr/>
        </p:nvSpPr>
        <p:spPr>
          <a:xfrm>
            <a:off x="7405074" y="1054916"/>
            <a:ext cx="3086934" cy="5106339"/>
          </a:xfrm>
          <a:prstGeom prst="roundRect">
            <a:avLst>
              <a:gd name="adj" fmla="val 8113"/>
            </a:avLst>
          </a:prstGeom>
          <a:solidFill>
            <a:srgbClr val="4329FF">
              <a:alpha val="5000"/>
            </a:srgbClr>
          </a:solidFill>
          <a:ln w="12700" cap="flat" cmpd="sng" algn="ctr">
            <a:solidFill>
              <a:srgbClr val="4329FF">
                <a:shade val="1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ross Neue Grotesk"/>
              <a:ea typeface="+mn-ea"/>
              <a:cs typeface="+mn-cs"/>
            </a:endParaRPr>
          </a:p>
        </p:txBody>
      </p:sp>
      <p:sp>
        <p:nvSpPr>
          <p:cNvPr id="7" name="Oval 73">
            <a:extLst>
              <a:ext uri="{FF2B5EF4-FFF2-40B4-BE49-F238E27FC236}">
                <a16:creationId xmlns:a16="http://schemas.microsoft.com/office/drawing/2014/main" id="{080DCA44-1F99-ED4D-A3F0-4FF82C1BE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2078" y="4185083"/>
            <a:ext cx="867025" cy="1812451"/>
          </a:xfrm>
          <a:prstGeom prst="ellipse">
            <a:avLst/>
          </a:prstGeom>
          <a:solidFill>
            <a:srgbClr val="0A0203">
              <a:lumMod val="20000"/>
              <a:lumOff val="80000"/>
              <a:alpha val="3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oss Neue Grotesk"/>
            </a:endParaRP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6C7D70CC-3C41-F5F5-2E3F-52C5C8063430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7241578" y="4749163"/>
            <a:ext cx="1660500" cy="342146"/>
          </a:xfrm>
          <a:prstGeom prst="straightConnector1">
            <a:avLst/>
          </a:prstGeom>
          <a:noFill/>
          <a:ln w="12700" cap="flat" cmpd="sng" algn="ctr">
            <a:solidFill>
              <a:srgbClr val="FF7E46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316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7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E7E7A6C-C70A-61BD-7A9F-6C81450C3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000" y="765000"/>
            <a:ext cx="8244000" cy="54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8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Grand écran</PresentationFormat>
  <Paragraphs>21</Paragraphs>
  <Slides>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Kross Neue Grotesk</vt:lpstr>
      <vt:lpstr>Times New Roman</vt:lpstr>
      <vt:lpstr>Thème Office</vt:lpstr>
      <vt:lpstr>Equation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FONTES</dc:creator>
  <cp:lastModifiedBy>Guillaume FONTES</cp:lastModifiedBy>
  <cp:revision>8</cp:revision>
  <dcterms:created xsi:type="dcterms:W3CDTF">2024-12-20T10:10:07Z</dcterms:created>
  <dcterms:modified xsi:type="dcterms:W3CDTF">2025-01-15T08:03:42Z</dcterms:modified>
</cp:coreProperties>
</file>