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479" r:id="rId4"/>
    <p:sldId id="480" r:id="rId5"/>
    <p:sldId id="265" r:id="rId6"/>
    <p:sldId id="266" r:id="rId7"/>
    <p:sldId id="268" r:id="rId8"/>
    <p:sldId id="269" r:id="rId9"/>
    <p:sldId id="477" r:id="rId10"/>
    <p:sldId id="432" r:id="rId11"/>
    <p:sldId id="433" r:id="rId12"/>
    <p:sldId id="276" r:id="rId13"/>
    <p:sldId id="436" r:id="rId14"/>
    <p:sldId id="437" r:id="rId15"/>
    <p:sldId id="275" r:id="rId16"/>
    <p:sldId id="260" r:id="rId17"/>
    <p:sldId id="481" r:id="rId18"/>
    <p:sldId id="482" r:id="rId19"/>
    <p:sldId id="4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94660"/>
  </p:normalViewPr>
  <p:slideViewPr>
    <p:cSldViewPr snapToGrid="0">
      <p:cViewPr varScale="1">
        <p:scale>
          <a:sx n="90" d="100"/>
          <a:sy n="90" d="100"/>
        </p:scale>
        <p:origin x="72" y="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A241-CDC6-4FA3-9055-1C9CFDDA92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877A5-EA08-4439-9633-5F9AF2E1E6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4B7FAB-3DEF-4F50-8DC9-3DDE38524049}"/>
              </a:ext>
            </a:extLst>
          </p:cNvPr>
          <p:cNvSpPr>
            <a:spLocks noGrp="1"/>
          </p:cNvSpPr>
          <p:nvPr>
            <p:ph type="dt" sz="half" idx="10"/>
          </p:nvPr>
        </p:nvSpPr>
        <p:spPr/>
        <p:txBody>
          <a:bodyPr/>
          <a:lstStyle/>
          <a:p>
            <a:fld id="{8B8FD851-9C37-47FE-AC49-BC39CA1B4530}" type="datetimeFigureOut">
              <a:rPr lang="en-US" smtClean="0"/>
              <a:t>11/18/2023</a:t>
            </a:fld>
            <a:endParaRPr lang="en-US"/>
          </a:p>
        </p:txBody>
      </p:sp>
      <p:sp>
        <p:nvSpPr>
          <p:cNvPr id="5" name="Footer Placeholder 4">
            <a:extLst>
              <a:ext uri="{FF2B5EF4-FFF2-40B4-BE49-F238E27FC236}">
                <a16:creationId xmlns:a16="http://schemas.microsoft.com/office/drawing/2014/main" id="{8DD59931-5AA6-4FA2-841C-64B08B998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8F093-9F3A-4DA2-9E35-1EDA34F399B8}"/>
              </a:ext>
            </a:extLst>
          </p:cNvPr>
          <p:cNvSpPr>
            <a:spLocks noGrp="1"/>
          </p:cNvSpPr>
          <p:nvPr>
            <p:ph type="sldNum" sz="quarter" idx="12"/>
          </p:nvPr>
        </p:nvSpPr>
        <p:spPr/>
        <p:txBody>
          <a:bodyPr/>
          <a:lstStyle/>
          <a:p>
            <a:fld id="{EBD84771-E4D4-4B94-B895-820BC4556E4E}" type="slidenum">
              <a:rPr lang="en-US" smtClean="0"/>
              <a:t>‹#›</a:t>
            </a:fld>
            <a:endParaRPr lang="en-US"/>
          </a:p>
        </p:txBody>
      </p:sp>
    </p:spTree>
    <p:extLst>
      <p:ext uri="{BB962C8B-B14F-4D97-AF65-F5344CB8AC3E}">
        <p14:creationId xmlns:p14="http://schemas.microsoft.com/office/powerpoint/2010/main" val="268278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6C6F-EDBA-4A3E-9DD7-5D711AE8DF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B03DBC-4B7B-4DEE-9ECB-EDAB87B6E7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65EA3-D6C2-4E7C-9FCC-53C20A08BDF4}"/>
              </a:ext>
            </a:extLst>
          </p:cNvPr>
          <p:cNvSpPr>
            <a:spLocks noGrp="1"/>
          </p:cNvSpPr>
          <p:nvPr>
            <p:ph type="dt" sz="half" idx="10"/>
          </p:nvPr>
        </p:nvSpPr>
        <p:spPr/>
        <p:txBody>
          <a:bodyPr/>
          <a:lstStyle/>
          <a:p>
            <a:fld id="{8B8FD851-9C37-47FE-AC49-BC39CA1B4530}" type="datetimeFigureOut">
              <a:rPr lang="en-US" smtClean="0"/>
              <a:t>11/18/2023</a:t>
            </a:fld>
            <a:endParaRPr lang="en-US"/>
          </a:p>
        </p:txBody>
      </p:sp>
      <p:sp>
        <p:nvSpPr>
          <p:cNvPr id="5" name="Footer Placeholder 4">
            <a:extLst>
              <a:ext uri="{FF2B5EF4-FFF2-40B4-BE49-F238E27FC236}">
                <a16:creationId xmlns:a16="http://schemas.microsoft.com/office/drawing/2014/main" id="{E5C24F23-5ADC-4A0C-96FF-90C4DDBC9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7CFA9-1AEF-4BEE-8AF6-ED6EC0A5F4E7}"/>
              </a:ext>
            </a:extLst>
          </p:cNvPr>
          <p:cNvSpPr>
            <a:spLocks noGrp="1"/>
          </p:cNvSpPr>
          <p:nvPr>
            <p:ph type="sldNum" sz="quarter" idx="12"/>
          </p:nvPr>
        </p:nvSpPr>
        <p:spPr/>
        <p:txBody>
          <a:bodyPr/>
          <a:lstStyle/>
          <a:p>
            <a:fld id="{EBD84771-E4D4-4B94-B895-820BC4556E4E}" type="slidenum">
              <a:rPr lang="en-US" smtClean="0"/>
              <a:t>‹#›</a:t>
            </a:fld>
            <a:endParaRPr lang="en-US"/>
          </a:p>
        </p:txBody>
      </p:sp>
    </p:spTree>
    <p:extLst>
      <p:ext uri="{BB962C8B-B14F-4D97-AF65-F5344CB8AC3E}">
        <p14:creationId xmlns:p14="http://schemas.microsoft.com/office/powerpoint/2010/main" val="147984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F1AFBC-62E4-4F7F-B03D-5CB794949A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186F79-5532-43CC-AB0B-929D5F73D1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6AD18E-05DC-4D4C-8864-5F05EF52A1D4}"/>
              </a:ext>
            </a:extLst>
          </p:cNvPr>
          <p:cNvSpPr>
            <a:spLocks noGrp="1"/>
          </p:cNvSpPr>
          <p:nvPr>
            <p:ph type="dt" sz="half" idx="10"/>
          </p:nvPr>
        </p:nvSpPr>
        <p:spPr/>
        <p:txBody>
          <a:bodyPr/>
          <a:lstStyle/>
          <a:p>
            <a:fld id="{8B8FD851-9C37-47FE-AC49-BC39CA1B4530}" type="datetimeFigureOut">
              <a:rPr lang="en-US" smtClean="0"/>
              <a:t>11/18/2023</a:t>
            </a:fld>
            <a:endParaRPr lang="en-US"/>
          </a:p>
        </p:txBody>
      </p:sp>
      <p:sp>
        <p:nvSpPr>
          <p:cNvPr id="5" name="Footer Placeholder 4">
            <a:extLst>
              <a:ext uri="{FF2B5EF4-FFF2-40B4-BE49-F238E27FC236}">
                <a16:creationId xmlns:a16="http://schemas.microsoft.com/office/drawing/2014/main" id="{4A6461A4-9472-4A3B-96DC-791731373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A885F-AA04-4008-BF64-20D8B63FA3E1}"/>
              </a:ext>
            </a:extLst>
          </p:cNvPr>
          <p:cNvSpPr>
            <a:spLocks noGrp="1"/>
          </p:cNvSpPr>
          <p:nvPr>
            <p:ph type="sldNum" sz="quarter" idx="12"/>
          </p:nvPr>
        </p:nvSpPr>
        <p:spPr/>
        <p:txBody>
          <a:bodyPr/>
          <a:lstStyle/>
          <a:p>
            <a:fld id="{EBD84771-E4D4-4B94-B895-820BC4556E4E}" type="slidenum">
              <a:rPr lang="en-US" smtClean="0"/>
              <a:t>‹#›</a:t>
            </a:fld>
            <a:endParaRPr lang="en-US"/>
          </a:p>
        </p:txBody>
      </p:sp>
    </p:spTree>
    <p:extLst>
      <p:ext uri="{BB962C8B-B14F-4D97-AF65-F5344CB8AC3E}">
        <p14:creationId xmlns:p14="http://schemas.microsoft.com/office/powerpoint/2010/main" val="388129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CFD4-483B-48AB-B6A9-5481A81E5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8EB019-826E-4CD9-B8AA-790F84CC0A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6165B-99A7-4AEC-BB3F-83043F1984DF}"/>
              </a:ext>
            </a:extLst>
          </p:cNvPr>
          <p:cNvSpPr>
            <a:spLocks noGrp="1"/>
          </p:cNvSpPr>
          <p:nvPr>
            <p:ph type="dt" sz="half" idx="10"/>
          </p:nvPr>
        </p:nvSpPr>
        <p:spPr/>
        <p:txBody>
          <a:bodyPr/>
          <a:lstStyle/>
          <a:p>
            <a:fld id="{8B8FD851-9C37-47FE-AC49-BC39CA1B4530}" type="datetimeFigureOut">
              <a:rPr lang="en-US" smtClean="0"/>
              <a:t>11/18/2023</a:t>
            </a:fld>
            <a:endParaRPr lang="en-US"/>
          </a:p>
        </p:txBody>
      </p:sp>
      <p:sp>
        <p:nvSpPr>
          <p:cNvPr id="5" name="Footer Placeholder 4">
            <a:extLst>
              <a:ext uri="{FF2B5EF4-FFF2-40B4-BE49-F238E27FC236}">
                <a16:creationId xmlns:a16="http://schemas.microsoft.com/office/drawing/2014/main" id="{03862658-155C-4D82-BE3A-27D6790EF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5ABBD-EA07-4EAD-A77A-D98E5F64D52F}"/>
              </a:ext>
            </a:extLst>
          </p:cNvPr>
          <p:cNvSpPr>
            <a:spLocks noGrp="1"/>
          </p:cNvSpPr>
          <p:nvPr>
            <p:ph type="sldNum" sz="quarter" idx="12"/>
          </p:nvPr>
        </p:nvSpPr>
        <p:spPr/>
        <p:txBody>
          <a:bodyPr/>
          <a:lstStyle/>
          <a:p>
            <a:fld id="{EBD84771-E4D4-4B94-B895-820BC4556E4E}" type="slidenum">
              <a:rPr lang="en-US" smtClean="0"/>
              <a:t>‹#›</a:t>
            </a:fld>
            <a:endParaRPr lang="en-US"/>
          </a:p>
        </p:txBody>
      </p:sp>
    </p:spTree>
    <p:extLst>
      <p:ext uri="{BB962C8B-B14F-4D97-AF65-F5344CB8AC3E}">
        <p14:creationId xmlns:p14="http://schemas.microsoft.com/office/powerpoint/2010/main" val="39416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E0CD0-0470-40EE-9C6F-158E667410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AFBEB5-D72B-446F-A031-FC03CC7DAB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B89904-2B6D-40E7-B03F-0EF8D25FCC3B}"/>
              </a:ext>
            </a:extLst>
          </p:cNvPr>
          <p:cNvSpPr>
            <a:spLocks noGrp="1"/>
          </p:cNvSpPr>
          <p:nvPr>
            <p:ph type="dt" sz="half" idx="10"/>
          </p:nvPr>
        </p:nvSpPr>
        <p:spPr/>
        <p:txBody>
          <a:bodyPr/>
          <a:lstStyle/>
          <a:p>
            <a:fld id="{8B8FD851-9C37-47FE-AC49-BC39CA1B4530}" type="datetimeFigureOut">
              <a:rPr lang="en-US" smtClean="0"/>
              <a:t>11/18/2023</a:t>
            </a:fld>
            <a:endParaRPr lang="en-US"/>
          </a:p>
        </p:txBody>
      </p:sp>
      <p:sp>
        <p:nvSpPr>
          <p:cNvPr id="5" name="Footer Placeholder 4">
            <a:extLst>
              <a:ext uri="{FF2B5EF4-FFF2-40B4-BE49-F238E27FC236}">
                <a16:creationId xmlns:a16="http://schemas.microsoft.com/office/drawing/2014/main" id="{D028AACA-2757-418B-8C62-129D072E8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62FCA-EC08-43D0-AF70-0CDE721A229E}"/>
              </a:ext>
            </a:extLst>
          </p:cNvPr>
          <p:cNvSpPr>
            <a:spLocks noGrp="1"/>
          </p:cNvSpPr>
          <p:nvPr>
            <p:ph type="sldNum" sz="quarter" idx="12"/>
          </p:nvPr>
        </p:nvSpPr>
        <p:spPr/>
        <p:txBody>
          <a:bodyPr/>
          <a:lstStyle/>
          <a:p>
            <a:fld id="{EBD84771-E4D4-4B94-B895-820BC4556E4E}" type="slidenum">
              <a:rPr lang="en-US" smtClean="0"/>
              <a:t>‹#›</a:t>
            </a:fld>
            <a:endParaRPr lang="en-US"/>
          </a:p>
        </p:txBody>
      </p:sp>
    </p:spTree>
    <p:extLst>
      <p:ext uri="{BB962C8B-B14F-4D97-AF65-F5344CB8AC3E}">
        <p14:creationId xmlns:p14="http://schemas.microsoft.com/office/powerpoint/2010/main" val="39066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56ED-381B-425C-9B22-B51768BAE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6431A2-C8F9-4A99-A766-1985EC9FA8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808262-C906-4294-AA4A-E9D7521C4A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785E46-9F8F-4BFD-96EF-5E865FE424C3}"/>
              </a:ext>
            </a:extLst>
          </p:cNvPr>
          <p:cNvSpPr>
            <a:spLocks noGrp="1"/>
          </p:cNvSpPr>
          <p:nvPr>
            <p:ph type="dt" sz="half" idx="10"/>
          </p:nvPr>
        </p:nvSpPr>
        <p:spPr/>
        <p:txBody>
          <a:bodyPr/>
          <a:lstStyle/>
          <a:p>
            <a:fld id="{8B8FD851-9C37-47FE-AC49-BC39CA1B4530}" type="datetimeFigureOut">
              <a:rPr lang="en-US" smtClean="0"/>
              <a:t>11/18/2023</a:t>
            </a:fld>
            <a:endParaRPr lang="en-US"/>
          </a:p>
        </p:txBody>
      </p:sp>
      <p:sp>
        <p:nvSpPr>
          <p:cNvPr id="6" name="Footer Placeholder 5">
            <a:extLst>
              <a:ext uri="{FF2B5EF4-FFF2-40B4-BE49-F238E27FC236}">
                <a16:creationId xmlns:a16="http://schemas.microsoft.com/office/drawing/2014/main" id="{E67EEBC2-AC23-45D2-AA20-D603C79385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F290-A582-49DB-A745-22F6652E694C}"/>
              </a:ext>
            </a:extLst>
          </p:cNvPr>
          <p:cNvSpPr>
            <a:spLocks noGrp="1"/>
          </p:cNvSpPr>
          <p:nvPr>
            <p:ph type="sldNum" sz="quarter" idx="12"/>
          </p:nvPr>
        </p:nvSpPr>
        <p:spPr/>
        <p:txBody>
          <a:bodyPr/>
          <a:lstStyle/>
          <a:p>
            <a:fld id="{EBD84771-E4D4-4B94-B895-820BC4556E4E}" type="slidenum">
              <a:rPr lang="en-US" smtClean="0"/>
              <a:t>‹#›</a:t>
            </a:fld>
            <a:endParaRPr lang="en-US"/>
          </a:p>
        </p:txBody>
      </p:sp>
    </p:spTree>
    <p:extLst>
      <p:ext uri="{BB962C8B-B14F-4D97-AF65-F5344CB8AC3E}">
        <p14:creationId xmlns:p14="http://schemas.microsoft.com/office/powerpoint/2010/main" val="3559456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0C83-C833-48F0-825D-6868B00B0E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BB47C5-47E3-44B0-BA85-9889B74138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D53E87-4E37-4D2F-A7A5-C301E65D28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4B074E-60F4-4CBD-A999-309DFC43B9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925801-0EDC-4D3A-9A4E-D277F4114A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BE7CE9-8299-4D11-AAAA-4F9BD30F21CF}"/>
              </a:ext>
            </a:extLst>
          </p:cNvPr>
          <p:cNvSpPr>
            <a:spLocks noGrp="1"/>
          </p:cNvSpPr>
          <p:nvPr>
            <p:ph type="dt" sz="half" idx="10"/>
          </p:nvPr>
        </p:nvSpPr>
        <p:spPr/>
        <p:txBody>
          <a:bodyPr/>
          <a:lstStyle/>
          <a:p>
            <a:fld id="{8B8FD851-9C37-47FE-AC49-BC39CA1B4530}" type="datetimeFigureOut">
              <a:rPr lang="en-US" smtClean="0"/>
              <a:t>11/18/2023</a:t>
            </a:fld>
            <a:endParaRPr lang="en-US"/>
          </a:p>
        </p:txBody>
      </p:sp>
      <p:sp>
        <p:nvSpPr>
          <p:cNvPr id="8" name="Footer Placeholder 7">
            <a:extLst>
              <a:ext uri="{FF2B5EF4-FFF2-40B4-BE49-F238E27FC236}">
                <a16:creationId xmlns:a16="http://schemas.microsoft.com/office/drawing/2014/main" id="{5B5383A3-5B05-468F-BCD5-80C33D553A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55C0DE-F5E6-43C5-95B4-8714BA79A94F}"/>
              </a:ext>
            </a:extLst>
          </p:cNvPr>
          <p:cNvSpPr>
            <a:spLocks noGrp="1"/>
          </p:cNvSpPr>
          <p:nvPr>
            <p:ph type="sldNum" sz="quarter" idx="12"/>
          </p:nvPr>
        </p:nvSpPr>
        <p:spPr/>
        <p:txBody>
          <a:bodyPr/>
          <a:lstStyle/>
          <a:p>
            <a:fld id="{EBD84771-E4D4-4B94-B895-820BC4556E4E}" type="slidenum">
              <a:rPr lang="en-US" smtClean="0"/>
              <a:t>‹#›</a:t>
            </a:fld>
            <a:endParaRPr lang="en-US"/>
          </a:p>
        </p:txBody>
      </p:sp>
    </p:spTree>
    <p:extLst>
      <p:ext uri="{BB962C8B-B14F-4D97-AF65-F5344CB8AC3E}">
        <p14:creationId xmlns:p14="http://schemas.microsoft.com/office/powerpoint/2010/main" val="2214423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0DA3-DD72-4361-97FE-F16BD3DAEC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6C2433-D9BE-48C7-BE37-A0632DF6ABB7}"/>
              </a:ext>
            </a:extLst>
          </p:cNvPr>
          <p:cNvSpPr>
            <a:spLocks noGrp="1"/>
          </p:cNvSpPr>
          <p:nvPr>
            <p:ph type="dt" sz="half" idx="10"/>
          </p:nvPr>
        </p:nvSpPr>
        <p:spPr/>
        <p:txBody>
          <a:bodyPr/>
          <a:lstStyle/>
          <a:p>
            <a:fld id="{8B8FD851-9C37-47FE-AC49-BC39CA1B4530}" type="datetimeFigureOut">
              <a:rPr lang="en-US" smtClean="0"/>
              <a:t>11/18/2023</a:t>
            </a:fld>
            <a:endParaRPr lang="en-US"/>
          </a:p>
        </p:txBody>
      </p:sp>
      <p:sp>
        <p:nvSpPr>
          <p:cNvPr id="4" name="Footer Placeholder 3">
            <a:extLst>
              <a:ext uri="{FF2B5EF4-FFF2-40B4-BE49-F238E27FC236}">
                <a16:creationId xmlns:a16="http://schemas.microsoft.com/office/drawing/2014/main" id="{329F9893-44A4-40DF-BC1C-AA4601400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76FFE4-33F4-49FB-9103-F6CF5CD3B59C}"/>
              </a:ext>
            </a:extLst>
          </p:cNvPr>
          <p:cNvSpPr>
            <a:spLocks noGrp="1"/>
          </p:cNvSpPr>
          <p:nvPr>
            <p:ph type="sldNum" sz="quarter" idx="12"/>
          </p:nvPr>
        </p:nvSpPr>
        <p:spPr/>
        <p:txBody>
          <a:bodyPr/>
          <a:lstStyle/>
          <a:p>
            <a:fld id="{EBD84771-E4D4-4B94-B895-820BC4556E4E}" type="slidenum">
              <a:rPr lang="en-US" smtClean="0"/>
              <a:t>‹#›</a:t>
            </a:fld>
            <a:endParaRPr lang="en-US"/>
          </a:p>
        </p:txBody>
      </p:sp>
    </p:spTree>
    <p:extLst>
      <p:ext uri="{BB962C8B-B14F-4D97-AF65-F5344CB8AC3E}">
        <p14:creationId xmlns:p14="http://schemas.microsoft.com/office/powerpoint/2010/main" val="2338935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5604DC-766D-466C-8811-550D99289EE5}"/>
              </a:ext>
            </a:extLst>
          </p:cNvPr>
          <p:cNvSpPr>
            <a:spLocks noGrp="1"/>
          </p:cNvSpPr>
          <p:nvPr>
            <p:ph type="dt" sz="half" idx="10"/>
          </p:nvPr>
        </p:nvSpPr>
        <p:spPr/>
        <p:txBody>
          <a:bodyPr/>
          <a:lstStyle/>
          <a:p>
            <a:fld id="{8B8FD851-9C37-47FE-AC49-BC39CA1B4530}" type="datetimeFigureOut">
              <a:rPr lang="en-US" smtClean="0"/>
              <a:t>11/18/2023</a:t>
            </a:fld>
            <a:endParaRPr lang="en-US"/>
          </a:p>
        </p:txBody>
      </p:sp>
      <p:sp>
        <p:nvSpPr>
          <p:cNvPr id="3" name="Footer Placeholder 2">
            <a:extLst>
              <a:ext uri="{FF2B5EF4-FFF2-40B4-BE49-F238E27FC236}">
                <a16:creationId xmlns:a16="http://schemas.microsoft.com/office/drawing/2014/main" id="{AF204C89-4CA2-4E25-985E-FB48B7F171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00ABA-78F4-4C34-92DC-A47679F78CBE}"/>
              </a:ext>
            </a:extLst>
          </p:cNvPr>
          <p:cNvSpPr>
            <a:spLocks noGrp="1"/>
          </p:cNvSpPr>
          <p:nvPr>
            <p:ph type="sldNum" sz="quarter" idx="12"/>
          </p:nvPr>
        </p:nvSpPr>
        <p:spPr/>
        <p:txBody>
          <a:bodyPr/>
          <a:lstStyle/>
          <a:p>
            <a:fld id="{EBD84771-E4D4-4B94-B895-820BC4556E4E}" type="slidenum">
              <a:rPr lang="en-US" smtClean="0"/>
              <a:t>‹#›</a:t>
            </a:fld>
            <a:endParaRPr lang="en-US"/>
          </a:p>
        </p:txBody>
      </p:sp>
    </p:spTree>
    <p:extLst>
      <p:ext uri="{BB962C8B-B14F-4D97-AF65-F5344CB8AC3E}">
        <p14:creationId xmlns:p14="http://schemas.microsoft.com/office/powerpoint/2010/main" val="422077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7268-15DB-4085-9883-67992304A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0C09C7-C35B-487A-A56E-35D12492B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661F79-85D4-4E7E-9EF5-E16E055B7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A30AFF-97EA-472C-BEA1-96705FAFC1CC}"/>
              </a:ext>
            </a:extLst>
          </p:cNvPr>
          <p:cNvSpPr>
            <a:spLocks noGrp="1"/>
          </p:cNvSpPr>
          <p:nvPr>
            <p:ph type="dt" sz="half" idx="10"/>
          </p:nvPr>
        </p:nvSpPr>
        <p:spPr/>
        <p:txBody>
          <a:bodyPr/>
          <a:lstStyle/>
          <a:p>
            <a:fld id="{8B8FD851-9C37-47FE-AC49-BC39CA1B4530}" type="datetimeFigureOut">
              <a:rPr lang="en-US" smtClean="0"/>
              <a:t>11/18/2023</a:t>
            </a:fld>
            <a:endParaRPr lang="en-US"/>
          </a:p>
        </p:txBody>
      </p:sp>
      <p:sp>
        <p:nvSpPr>
          <p:cNvPr id="6" name="Footer Placeholder 5">
            <a:extLst>
              <a:ext uri="{FF2B5EF4-FFF2-40B4-BE49-F238E27FC236}">
                <a16:creationId xmlns:a16="http://schemas.microsoft.com/office/drawing/2014/main" id="{46059EB1-173A-42B1-8961-4D6AFB92E9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0F5EF-AB76-4532-B232-F13EAFECB7E8}"/>
              </a:ext>
            </a:extLst>
          </p:cNvPr>
          <p:cNvSpPr>
            <a:spLocks noGrp="1"/>
          </p:cNvSpPr>
          <p:nvPr>
            <p:ph type="sldNum" sz="quarter" idx="12"/>
          </p:nvPr>
        </p:nvSpPr>
        <p:spPr/>
        <p:txBody>
          <a:bodyPr/>
          <a:lstStyle/>
          <a:p>
            <a:fld id="{EBD84771-E4D4-4B94-B895-820BC4556E4E}" type="slidenum">
              <a:rPr lang="en-US" smtClean="0"/>
              <a:t>‹#›</a:t>
            </a:fld>
            <a:endParaRPr lang="en-US"/>
          </a:p>
        </p:txBody>
      </p:sp>
    </p:spTree>
    <p:extLst>
      <p:ext uri="{BB962C8B-B14F-4D97-AF65-F5344CB8AC3E}">
        <p14:creationId xmlns:p14="http://schemas.microsoft.com/office/powerpoint/2010/main" val="2293471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AA29E-6862-42C7-85C9-EE8159882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687218-7C2A-4CA3-AC79-BB7702F5AD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C73BD5-220B-4911-9640-9EEB7A4D7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3D195-C296-4ECA-9BB4-93562A8FDC96}"/>
              </a:ext>
            </a:extLst>
          </p:cNvPr>
          <p:cNvSpPr>
            <a:spLocks noGrp="1"/>
          </p:cNvSpPr>
          <p:nvPr>
            <p:ph type="dt" sz="half" idx="10"/>
          </p:nvPr>
        </p:nvSpPr>
        <p:spPr/>
        <p:txBody>
          <a:bodyPr/>
          <a:lstStyle/>
          <a:p>
            <a:fld id="{8B8FD851-9C37-47FE-AC49-BC39CA1B4530}" type="datetimeFigureOut">
              <a:rPr lang="en-US" smtClean="0"/>
              <a:t>11/18/2023</a:t>
            </a:fld>
            <a:endParaRPr lang="en-US"/>
          </a:p>
        </p:txBody>
      </p:sp>
      <p:sp>
        <p:nvSpPr>
          <p:cNvPr id="6" name="Footer Placeholder 5">
            <a:extLst>
              <a:ext uri="{FF2B5EF4-FFF2-40B4-BE49-F238E27FC236}">
                <a16:creationId xmlns:a16="http://schemas.microsoft.com/office/drawing/2014/main" id="{6443ABF8-B5A7-4070-951D-26EE7E7744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B172C2-7A42-4B64-9C80-297F8194E3BD}"/>
              </a:ext>
            </a:extLst>
          </p:cNvPr>
          <p:cNvSpPr>
            <a:spLocks noGrp="1"/>
          </p:cNvSpPr>
          <p:nvPr>
            <p:ph type="sldNum" sz="quarter" idx="12"/>
          </p:nvPr>
        </p:nvSpPr>
        <p:spPr/>
        <p:txBody>
          <a:bodyPr/>
          <a:lstStyle/>
          <a:p>
            <a:fld id="{EBD84771-E4D4-4B94-B895-820BC4556E4E}" type="slidenum">
              <a:rPr lang="en-US" smtClean="0"/>
              <a:t>‹#›</a:t>
            </a:fld>
            <a:endParaRPr lang="en-US"/>
          </a:p>
        </p:txBody>
      </p:sp>
    </p:spTree>
    <p:extLst>
      <p:ext uri="{BB962C8B-B14F-4D97-AF65-F5344CB8AC3E}">
        <p14:creationId xmlns:p14="http://schemas.microsoft.com/office/powerpoint/2010/main" val="372012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C41BF6-BF78-4F74-9C87-B8BBC7E30A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670463-06DF-4994-AA00-A093A6CD60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9AAC5-15F0-4B5E-99DB-8C54219C3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FD851-9C37-47FE-AC49-BC39CA1B4530}" type="datetimeFigureOut">
              <a:rPr lang="en-US" smtClean="0"/>
              <a:t>11/18/2023</a:t>
            </a:fld>
            <a:endParaRPr lang="en-US"/>
          </a:p>
        </p:txBody>
      </p:sp>
      <p:sp>
        <p:nvSpPr>
          <p:cNvPr id="5" name="Footer Placeholder 4">
            <a:extLst>
              <a:ext uri="{FF2B5EF4-FFF2-40B4-BE49-F238E27FC236}">
                <a16:creationId xmlns:a16="http://schemas.microsoft.com/office/drawing/2014/main" id="{1EC7B8AE-DF86-4DA9-864A-AB7F7EE797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5B5643-644B-499F-92BA-D2879F65B0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84771-E4D4-4B94-B895-820BC4556E4E}" type="slidenum">
              <a:rPr lang="en-US" smtClean="0"/>
              <a:t>‹#›</a:t>
            </a:fld>
            <a:endParaRPr lang="en-US"/>
          </a:p>
        </p:txBody>
      </p:sp>
    </p:spTree>
    <p:extLst>
      <p:ext uri="{BB962C8B-B14F-4D97-AF65-F5344CB8AC3E}">
        <p14:creationId xmlns:p14="http://schemas.microsoft.com/office/powerpoint/2010/main" val="2733677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if360.readthedocs.io/en/latest/modules/generated/aif360.sklearn.metrics.generalized_entropy_error.html#aif360.sklearn.metrics.generalized_entropy_error" TargetMode="External"/><Relationship Id="rId2" Type="http://schemas.openxmlformats.org/officeDocument/2006/relationships/hyperlink" Target="https://aif360.readthedocs.io/en/latest/modules/generated/aif360.sklearn.metrics.generalized_entropy_error.html#speicher18" TargetMode="External"/><Relationship Id="rId1" Type="http://schemas.openxmlformats.org/officeDocument/2006/relationships/slideLayout" Target="../slideLayouts/slideLayout2.xml"/><Relationship Id="rId5" Type="http://schemas.openxmlformats.org/officeDocument/2006/relationships/hyperlink" Target="http://proceedings.mlr.press/v28/zemel13.pdf" TargetMode="External"/><Relationship Id="rId4" Type="http://schemas.openxmlformats.org/officeDocument/2006/relationships/hyperlink" Target="https://aif360.readthedocs.io/en/latest/modules/generated/aif360.sklearn.metrics.consistency_score.html#zemel13"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dl.acm.org/doi/pdf/10.1145/3219819.322004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sagemaker/latest/dg/clarify-data-bias-metric-cddl.html" TargetMode="External"/><Relationship Id="rId7" Type="http://schemas.openxmlformats.org/officeDocument/2006/relationships/image" Target="../media/image4.png"/><Relationship Id="rId2" Type="http://schemas.openxmlformats.org/officeDocument/2006/relationships/hyperlink" Target="https://doi.org/10.1016/j.clsr.2021.105567"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s://dl.acm.org/citation.cfm?id=3220046" TargetMode="External"/><Relationship Id="rId2" Type="http://schemas.openxmlformats.org/officeDocument/2006/relationships/hyperlink" Target="https://arxiv.org/pdf/1807.08362.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rxiv.org/pdf/1808.08166.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aif360.readthedocs.io/en/latest/" TargetMode="External"/><Relationship Id="rId3" Type="http://schemas.openxmlformats.org/officeDocument/2006/relationships/hyperlink" Target="https://github.com/fairlearn/fairlearn" TargetMode="External"/><Relationship Id="rId7" Type="http://schemas.openxmlformats.org/officeDocument/2006/relationships/hyperlink" Target="https://aif360.res.ibm.com/" TargetMode="External"/><Relationship Id="rId2" Type="http://schemas.openxmlformats.org/officeDocument/2006/relationships/hyperlink" Target="https://fairlearn.org/" TargetMode="External"/><Relationship Id="rId1" Type="http://schemas.openxmlformats.org/officeDocument/2006/relationships/slideLayout" Target="../slideLayouts/slideLayout2.xml"/><Relationship Id="rId6" Type="http://schemas.openxmlformats.org/officeDocument/2006/relationships/hyperlink" Target="https://github.com/Trusted-AI/AIF360" TargetMode="External"/><Relationship Id="rId5" Type="http://schemas.openxmlformats.org/officeDocument/2006/relationships/hyperlink" Target="https://www.microsoft.com/en-us/research/uploads/prod/2020/05/Fairlearn_WhitePaper-2020-09-22.pdf" TargetMode="External"/><Relationship Id="rId10" Type="http://schemas.openxmlformats.org/officeDocument/2006/relationships/hyperlink" Target="https://ai-fairness-360.org/" TargetMode="External"/><Relationship Id="rId4" Type="http://schemas.openxmlformats.org/officeDocument/2006/relationships/hyperlink" Target="https://www.microsoft.com/en-us/research/publication/fairlearn-a-toolkit-for-assessing-and-improving-fairness-in-ai/" TargetMode="External"/><Relationship Id="rId9" Type="http://schemas.openxmlformats.org/officeDocument/2006/relationships/hyperlink" Target="https://www.ibm.com/opensource/open/projects/ai-fairness-36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167C-B86D-4131-9763-2F0C4EE8B25E}"/>
              </a:ext>
            </a:extLst>
          </p:cNvPr>
          <p:cNvSpPr>
            <a:spLocks noGrp="1"/>
          </p:cNvSpPr>
          <p:nvPr>
            <p:ph type="ctrTitle"/>
          </p:nvPr>
        </p:nvSpPr>
        <p:spPr>
          <a:xfrm>
            <a:off x="1524000" y="2580167"/>
            <a:ext cx="9144000" cy="929796"/>
          </a:xfrm>
        </p:spPr>
        <p:txBody>
          <a:bodyPr>
            <a:normAutofit/>
          </a:bodyPr>
          <a:lstStyle/>
          <a:p>
            <a:r>
              <a:rPr lang="en-US" dirty="0"/>
              <a:t>Machine Learning Fairness</a:t>
            </a:r>
          </a:p>
        </p:txBody>
      </p:sp>
    </p:spTree>
    <p:extLst>
      <p:ext uri="{BB962C8B-B14F-4D97-AF65-F5344CB8AC3E}">
        <p14:creationId xmlns:p14="http://schemas.microsoft.com/office/powerpoint/2010/main" val="2077973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C6D3CB-77F1-40FD-8D3E-30829423A0B7}"/>
              </a:ext>
            </a:extLst>
          </p:cNvPr>
          <p:cNvSpPr>
            <a:spLocks noGrp="1"/>
          </p:cNvSpPr>
          <p:nvPr>
            <p:ph type="title"/>
          </p:nvPr>
        </p:nvSpPr>
        <p:spPr>
          <a:xfrm>
            <a:off x="838200" y="365125"/>
            <a:ext cx="10515600" cy="438439"/>
          </a:xfrm>
        </p:spPr>
        <p:txBody>
          <a:bodyPr>
            <a:normAutofit fontScale="90000"/>
          </a:bodyPr>
          <a:lstStyle/>
          <a:p>
            <a:pPr algn="ctr"/>
            <a:r>
              <a:rPr lang="en-US" sz="2800" b="1" dirty="0">
                <a:solidFill>
                  <a:srgbClr val="404040"/>
                </a:solidFill>
                <a:effectLst/>
                <a:latin typeface="Georgia" panose="02040502050405020303" pitchFamily="18" charset="0"/>
                <a:ea typeface="Calibri" panose="020F0502020204030204" pitchFamily="34" charset="0"/>
                <a:cs typeface="Times New Roman" panose="02020603050405020304" pitchFamily="18" charset="0"/>
              </a:rPr>
              <a:t>Individual Metrics </a:t>
            </a:r>
            <a:endParaRPr lang="en-US" sz="6000" b="1" dirty="0"/>
          </a:p>
        </p:txBody>
      </p:sp>
      <p:sp>
        <p:nvSpPr>
          <p:cNvPr id="5" name="Content Placeholder 4">
            <a:extLst>
              <a:ext uri="{FF2B5EF4-FFF2-40B4-BE49-F238E27FC236}">
                <a16:creationId xmlns:a16="http://schemas.microsoft.com/office/drawing/2014/main" id="{263CC533-8AAB-4CCF-B696-25D5F6282D19}"/>
              </a:ext>
            </a:extLst>
          </p:cNvPr>
          <p:cNvSpPr>
            <a:spLocks noGrp="1"/>
          </p:cNvSpPr>
          <p:nvPr>
            <p:ph idx="1"/>
          </p:nvPr>
        </p:nvSpPr>
        <p:spPr>
          <a:xfrm>
            <a:off x="838200" y="1012723"/>
            <a:ext cx="10515600" cy="5164240"/>
          </a:xfrm>
        </p:spPr>
        <p:txBody>
          <a:bodyPr>
            <a:normAutofit/>
          </a:bodyPr>
          <a:lstStyle/>
          <a:p>
            <a:pPr marL="342900" marR="0" indent="-342900">
              <a:lnSpc>
                <a:spcPct val="107000"/>
              </a:lnSpc>
              <a:spcBef>
                <a:spcPts val="0"/>
              </a:spcBef>
              <a:spcAft>
                <a:spcPts val="80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Generalized Entropy</a:t>
            </a:r>
            <a:r>
              <a:rPr lang="en-US" sz="1800" b="1" dirty="0">
                <a:latin typeface="Calibri" panose="020F0502020204030204" pitchFamily="34" charset="0"/>
                <a:ea typeface="Calibri" panose="020F0502020204030204" pitchFamily="34" charset="0"/>
                <a:cs typeface="Times New Roman" panose="02020603050405020304" pitchFamily="18" charset="0"/>
              </a:rPr>
              <a:t> I</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ndex: </a:t>
            </a:r>
            <a:r>
              <a:rPr lang="en-US" sz="1800" dirty="0">
                <a:effectLst/>
                <a:latin typeface="Calibri" panose="020F0502020204030204" pitchFamily="34" charset="0"/>
                <a:ea typeface="Calibri" panose="020F0502020204030204" pitchFamily="34" charset="0"/>
                <a:cs typeface="Times New Roman" panose="02020603050405020304" pitchFamily="18" charset="0"/>
              </a:rPr>
              <a:t>Generalized entropy index measures inequality (</a:t>
            </a:r>
            <a:r>
              <a:rPr lang="en-US" sz="18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non-randomness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over a population. </a:t>
            </a:r>
            <a:r>
              <a:rPr lang="en-US" sz="1800" dirty="0">
                <a:solidFill>
                  <a:srgbClr val="404040"/>
                </a:solidFill>
                <a:effectLst/>
                <a:latin typeface="Lato" panose="020F0502020204030203" pitchFamily="34" charset="0"/>
                <a:ea typeface="Calibri" panose="020F0502020204030204" pitchFamily="34" charset="0"/>
                <a:cs typeface="Times New Roman" panose="02020603050405020304" pitchFamily="18" charset="0"/>
              </a:rPr>
              <a:t>Generalized entropy index is proposed as a unified individual and group fairness measure in </a:t>
            </a:r>
            <a:r>
              <a:rPr lang="en-US" sz="1800" u="sng" dirty="0">
                <a:solidFill>
                  <a:srgbClr val="2980B9"/>
                </a:solidFill>
                <a:effectLst/>
                <a:latin typeface="Lato" panose="020F0502020204030203" pitchFamily="34" charset="0"/>
                <a:ea typeface="Calibri" panose="020F0502020204030204" pitchFamily="34" charset="0"/>
                <a:cs typeface="Times New Roman" panose="02020603050405020304" pitchFamily="18" charset="0"/>
                <a:hlinkClick r:id="rId2"/>
              </a:rPr>
              <a:t>[1]</a:t>
            </a:r>
            <a:r>
              <a:rPr lang="en-US" sz="1800" dirty="0">
                <a:solidFill>
                  <a:srgbClr val="404040"/>
                </a:solidFill>
                <a:effectLst/>
                <a:latin typeface="Lato" panose="020F0502020204030203" pitchFamily="34" charset="0"/>
                <a:ea typeface="Calibri" panose="020F0502020204030204" pitchFamily="34" charset="0"/>
                <a:cs typeface="Times New Roman" panose="02020603050405020304" pitchFamily="18" charset="0"/>
              </a:rPr>
              <a:t>. Index=0 means non-</a:t>
            </a:r>
            <a:r>
              <a:rPr lang="en-US" sz="18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randomness</a:t>
            </a:r>
            <a:r>
              <a:rPr lang="en-US" sz="1800" dirty="0">
                <a:solidFill>
                  <a:srgbClr val="404040"/>
                </a:solidFill>
                <a:effectLst/>
                <a:latin typeface="Lato" panose="020F0502020204030203" pitchFamily="34" charset="0"/>
                <a:ea typeface="Calibri" panose="020F0502020204030204" pitchFamily="34" charset="0"/>
                <a:cs typeface="Times New Roman" panose="02020603050405020304" pitchFamily="18" charset="0"/>
              </a:rPr>
              <a:t> =0 or in other words randomness is maximum and thus the model fairness is maximum. The bigger the index the worse the fairness.</a:t>
            </a:r>
          </a:p>
          <a:p>
            <a:pPr marL="344488" marR="0" indent="0">
              <a:lnSpc>
                <a:spcPct val="107000"/>
              </a:lnSpc>
              <a:spcBef>
                <a:spcPts val="0"/>
              </a:spcBef>
              <a:spcAft>
                <a:spcPts val="800"/>
              </a:spcAft>
              <a:buNone/>
            </a:pPr>
            <a:r>
              <a:rPr lang="en-US" sz="1800" dirty="0">
                <a:solidFill>
                  <a:srgbClr val="404040"/>
                </a:solidFill>
                <a:effectLst/>
                <a:latin typeface="Lato" panose="020F0502020204030203" pitchFamily="34" charset="0"/>
                <a:ea typeface="Calibri" panose="020F0502020204030204" pitchFamily="34" charset="0"/>
                <a:cs typeface="Times New Roman" panose="02020603050405020304" pitchFamily="18" charset="0"/>
              </a:rPr>
              <a:t>Theil index and the coefficient of variation measure the same thing as </a:t>
            </a:r>
            <a:r>
              <a:rPr lang="en-US" sz="1800" dirty="0">
                <a:solidFill>
                  <a:srgbClr val="404040"/>
                </a:solidFill>
                <a:latin typeface="Calibri" panose="020F0502020204030204" pitchFamily="34" charset="0"/>
                <a:ea typeface="Calibri" panose="020F0502020204030204" pitchFamily="34" charset="0"/>
                <a:cs typeface="Times New Roman" panose="02020603050405020304" pitchFamily="18" charset="0"/>
              </a:rPr>
              <a:t>g</a:t>
            </a:r>
            <a:r>
              <a:rPr lang="en-US" sz="1800" dirty="0">
                <a:effectLst/>
                <a:latin typeface="Calibri" panose="020F0502020204030204" pitchFamily="34" charset="0"/>
                <a:ea typeface="Calibri" panose="020F0502020204030204" pitchFamily="34" charset="0"/>
                <a:cs typeface="Times New Roman" panose="02020603050405020304" pitchFamily="18" charset="0"/>
              </a:rPr>
              <a:t>eneralized entropy index</a:t>
            </a:r>
            <a:r>
              <a:rPr lang="en-US" sz="1800" dirty="0">
                <a:solidFill>
                  <a:srgbClr val="404040"/>
                </a:solidFill>
                <a:effectLst/>
                <a:latin typeface="Lato" panose="020F0502020204030203" pitchFamily="34" charset="0"/>
                <a:ea typeface="Calibri" panose="020F0502020204030204" pitchFamily="34" charset="0"/>
                <a:cs typeface="Times New Roman" panose="02020603050405020304" pitchFamily="18" charset="0"/>
              </a:rPr>
              <a:t>. The </a:t>
            </a:r>
            <a:r>
              <a:rPr lang="en-US" sz="1800" dirty="0">
                <a:solidFill>
                  <a:srgbClr val="404040"/>
                </a:solidFill>
                <a:latin typeface="Calibri" panose="020F0502020204030204" pitchFamily="34" charset="0"/>
                <a:ea typeface="Calibri" panose="020F0502020204030204" pitchFamily="34" charset="0"/>
                <a:cs typeface="Times New Roman" panose="02020603050405020304" pitchFamily="18" charset="0"/>
              </a:rPr>
              <a:t>g</a:t>
            </a:r>
            <a:r>
              <a:rPr lang="en-US" sz="1800" dirty="0">
                <a:effectLst/>
                <a:latin typeface="Calibri" panose="020F0502020204030204" pitchFamily="34" charset="0"/>
                <a:ea typeface="Calibri" panose="020F0502020204030204" pitchFamily="34" charset="0"/>
                <a:cs typeface="Times New Roman" panose="02020603050405020304" pitchFamily="18" charset="0"/>
              </a:rPr>
              <a:t>eneralized entropy index and </a:t>
            </a:r>
            <a:r>
              <a:rPr lang="en-US" sz="1800" dirty="0">
                <a:solidFill>
                  <a:srgbClr val="404040"/>
                </a:solidFill>
                <a:effectLst/>
                <a:latin typeface="Lato" panose="020F0502020204030203" pitchFamily="34" charset="0"/>
                <a:ea typeface="Calibri" panose="020F0502020204030204" pitchFamily="34" charset="0"/>
                <a:cs typeface="Times New Roman" panose="02020603050405020304" pitchFamily="18" charset="0"/>
              </a:rPr>
              <a:t>the coefficient of variation are especially sensitive to the existence of large instances, whereas Theil index is especially sensitive to the existence of small instances</a:t>
            </a:r>
          </a:p>
          <a:p>
            <a:pPr marL="344488" indent="0">
              <a:lnSpc>
                <a:spcPct val="107000"/>
              </a:lnSpc>
              <a:spcBef>
                <a:spcPts val="0"/>
              </a:spcBef>
              <a:spcAft>
                <a:spcPts val="800"/>
              </a:spcAft>
              <a:buNone/>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aif360.sklearn.metrics.generalized_entropy_error — aif360 0.5.0 documentation</a:t>
            </a:r>
            <a:endPar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344488"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startAt="2"/>
            </a:pPr>
            <a:r>
              <a:rPr lang="en-US" sz="1800" b="1" dirty="0">
                <a:latin typeface="Calibri" panose="020F0502020204030204" pitchFamily="34" charset="0"/>
                <a:ea typeface="Calibri" panose="020F0502020204030204" pitchFamily="34" charset="0"/>
                <a:cs typeface="Times New Roman" panose="02020603050405020304" pitchFamily="18" charset="0"/>
              </a:rPr>
              <a:t>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onsistency Score: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metric computes the consistency score. </a:t>
            </a:r>
            <a:r>
              <a:rPr lang="en-US" sz="1800" dirty="0">
                <a:solidFill>
                  <a:srgbClr val="404040"/>
                </a:solidFill>
                <a:effectLst/>
                <a:latin typeface="Lato" panose="020F0502020204030203" pitchFamily="34" charset="0"/>
                <a:ea typeface="Calibri" panose="020F0502020204030204" pitchFamily="34" charset="0"/>
                <a:cs typeface="Times New Roman" panose="02020603050405020304" pitchFamily="18" charset="0"/>
              </a:rPr>
              <a:t>Individual fairness metric from </a:t>
            </a:r>
            <a:r>
              <a:rPr lang="en-US" sz="1800" u="sng" dirty="0">
                <a:solidFill>
                  <a:srgbClr val="2980B9"/>
                </a:solidFill>
                <a:effectLst/>
                <a:latin typeface="Lato" panose="020F0502020204030203" pitchFamily="34" charset="0"/>
                <a:ea typeface="Calibri" panose="020F0502020204030204" pitchFamily="34" charset="0"/>
                <a:cs typeface="Times New Roman" panose="02020603050405020304" pitchFamily="18" charset="0"/>
                <a:hlinkClick r:id="rId4"/>
              </a:rPr>
              <a:t>[1]</a:t>
            </a:r>
            <a:r>
              <a:rPr lang="en-US" sz="1800" dirty="0">
                <a:solidFill>
                  <a:srgbClr val="404040"/>
                </a:solidFill>
                <a:effectLst/>
                <a:latin typeface="Lato" panose="020F0502020204030203" pitchFamily="34" charset="0"/>
                <a:ea typeface="Calibri" panose="020F0502020204030204" pitchFamily="34" charset="0"/>
                <a:cs typeface="Times New Roman" panose="02020603050405020304" pitchFamily="18" charset="0"/>
              </a:rPr>
              <a:t> that </a:t>
            </a:r>
            <a:r>
              <a:rPr lang="en-US" sz="1800" dirty="0">
                <a:solidFill>
                  <a:srgbClr val="404040"/>
                </a:solidFill>
                <a:latin typeface="Lato" panose="020F0502020204030203" pitchFamily="34" charset="0"/>
                <a:cs typeface="Times New Roman" panose="02020603050405020304" pitchFamily="18" charset="0"/>
              </a:rPr>
              <a:t>measures how similar the (predicted) labels are for similar instances (records). </a:t>
            </a:r>
            <a:r>
              <a:rPr lang="en-US" sz="1800" dirty="0">
                <a:effectLst/>
                <a:latin typeface="Calibri" panose="020F0502020204030204" pitchFamily="34" charset="0"/>
                <a:ea typeface="Calibri" panose="020F0502020204030204" pitchFamily="34" charset="0"/>
                <a:cs typeface="Times New Roman" panose="02020603050405020304" pitchFamily="18" charset="0"/>
              </a:rPr>
              <a:t>It compares a model’s classification prediction of a given data item x to its k-nearest neighbors,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kNN</a:t>
            </a:r>
            <a:r>
              <a:rPr lang="en-US" sz="1800" dirty="0">
                <a:effectLst/>
                <a:latin typeface="Calibri" panose="020F0502020204030204" pitchFamily="34" charset="0"/>
                <a:ea typeface="Calibri" panose="020F0502020204030204" pitchFamily="34" charset="0"/>
                <a:cs typeface="Times New Roman" panose="02020603050405020304" pitchFamily="18" charset="0"/>
              </a:rPr>
              <a:t>(x). It applies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kNN</a:t>
            </a:r>
            <a:r>
              <a:rPr lang="en-US" sz="1800" dirty="0">
                <a:effectLst/>
                <a:latin typeface="Calibri" panose="020F0502020204030204" pitchFamily="34" charset="0"/>
                <a:ea typeface="Calibri" panose="020F0502020204030204" pitchFamily="34" charset="0"/>
                <a:cs typeface="Times New Roman" panose="02020603050405020304" pitchFamily="18" charset="0"/>
              </a:rPr>
              <a:t> function to the full set of examples to obtain the most accurate estimate of each point’s nearest neighbors</a:t>
            </a:r>
          </a:p>
          <a:p>
            <a:pPr marL="344488" marR="0" indent="0">
              <a:lnSpc>
                <a:spcPct val="107000"/>
              </a:lnSpc>
              <a:spcBef>
                <a:spcPts val="0"/>
              </a:spcBef>
              <a:spcAft>
                <a:spcPts val="800"/>
              </a:spcAft>
              <a:buNone/>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Learning Fair Representations (</a:t>
            </a:r>
            <a:r>
              <a:rPr lang="en-US" sz="1800" u="sng"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mlr.press</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690435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9026C-DC3A-4723-8794-0443458214D1}"/>
              </a:ext>
            </a:extLst>
          </p:cNvPr>
          <p:cNvSpPr>
            <a:spLocks noGrp="1"/>
          </p:cNvSpPr>
          <p:nvPr>
            <p:ph idx="1"/>
          </p:nvPr>
        </p:nvSpPr>
        <p:spPr>
          <a:xfrm>
            <a:off x="838200" y="347807"/>
            <a:ext cx="10515600" cy="4351338"/>
          </a:xfrm>
        </p:spPr>
        <p:txBody>
          <a:bodyPr/>
          <a:lstStyle/>
          <a:p>
            <a:pPr marL="454025" marR="0" indent="-454025">
              <a:lnSpc>
                <a:spcPct val="107000"/>
              </a:lnSpc>
              <a:spcBef>
                <a:spcPts val="0"/>
              </a:spcBef>
              <a:spcAft>
                <a:spcPts val="800"/>
              </a:spcAft>
              <a:buFont typeface="+mj-lt"/>
              <a:buAutoNum type="arabicPeriod" startAt="3"/>
            </a:pPr>
            <a:r>
              <a:rPr lang="en-US" sz="1800" b="1" dirty="0">
                <a:latin typeface="Calibri" panose="020F0502020204030204" pitchFamily="34" charset="0"/>
                <a:ea typeface="Calibri" panose="020F0502020204030204" pitchFamily="34" charset="0"/>
                <a:cs typeface="Times New Roman" panose="02020603050405020304" pitchFamily="18" charset="0"/>
              </a:rPr>
              <a:t>G</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eneralized </a:t>
            </a:r>
            <a:r>
              <a:rPr lang="en-US" sz="1800" b="1" dirty="0">
                <a:latin typeface="Calibri" panose="020F0502020204030204" pitchFamily="34" charset="0"/>
                <a:ea typeface="Calibri" panose="020F0502020204030204" pitchFamily="34" charset="0"/>
                <a:cs typeface="Times New Roman" panose="02020603050405020304" pitchFamily="18" charset="0"/>
              </a:rPr>
              <a:t>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ntropy Error: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metric computes the generalized entropy. The discrepancy between i’s preference for the outcome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truly deserves (i.e.,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a:t>
            </a:r>
            <a:r>
              <a:rPr lang="en-US" sz="1800" baseline="-250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i’s preference for the outcome the learning algorithm assigns (i.e.,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yˆ</a:t>
            </a:r>
            <a:r>
              <a:rPr lang="en-US" sz="1800" baseline="-250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p>
          <a:p>
            <a:pPr marL="403225" indent="0">
              <a:buNone/>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A Unified Approach to Quantifying Algorithmic Unfairness: Measuring Individual &amp; Group Unfairness via Inequality Indices (acm.org)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24330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AD422-903B-4F55-B926-81BD6E413211}"/>
              </a:ext>
            </a:extLst>
          </p:cNvPr>
          <p:cNvSpPr>
            <a:spLocks noGrp="1"/>
          </p:cNvSpPr>
          <p:nvPr>
            <p:ph idx="1"/>
          </p:nvPr>
        </p:nvSpPr>
        <p:spPr>
          <a:xfrm>
            <a:off x="838200" y="393987"/>
            <a:ext cx="10515600" cy="5729721"/>
          </a:xfrm>
        </p:spPr>
        <p:txBody>
          <a:bodyPr>
            <a:normAutofit/>
          </a:bodyPr>
          <a:lstStyle/>
          <a:p>
            <a:pPr marL="0" indent="0">
              <a:buNone/>
            </a:pPr>
            <a:r>
              <a:rPr lang="en-US" sz="2000" b="1" u="sng" dirty="0">
                <a:solidFill>
                  <a:srgbClr val="404040"/>
                </a:solidFill>
                <a:ea typeface="Lato" panose="020F0502020204030203" pitchFamily="34" charset="0"/>
                <a:cs typeface="Lato" panose="020F0502020204030203" pitchFamily="34" charset="0"/>
              </a:rPr>
              <a:t>Individual Metrics Based on Sample Distortion Metric</a:t>
            </a:r>
          </a:p>
          <a:p>
            <a:pPr marL="514350" indent="-514350">
              <a:buFont typeface="+mj-lt"/>
              <a:buAutoNum type="arabicPeriod"/>
            </a:pPr>
            <a:r>
              <a:rPr lang="en-US" sz="2000" b="1" dirty="0">
                <a:ea typeface="Lato" panose="020F0502020204030203" pitchFamily="34" charset="0"/>
                <a:cs typeface="Lato" panose="020F0502020204030203" pitchFamily="34" charset="0"/>
              </a:rPr>
              <a:t>Average Euclidean Distance: </a:t>
            </a:r>
            <a:r>
              <a:rPr lang="en-US" sz="2000" dirty="0">
                <a:ea typeface="Lato" panose="020F0502020204030203" pitchFamily="34" charset="0"/>
                <a:cs typeface="Lato" panose="020F0502020204030203" pitchFamily="34" charset="0"/>
              </a:rPr>
              <a:t>Difference of the averages of Euclidean Distance between the samples from the two datasets.</a:t>
            </a:r>
          </a:p>
          <a:p>
            <a:pPr marL="514350" indent="-514350">
              <a:buFont typeface="+mj-lt"/>
              <a:buAutoNum type="arabicPeriod"/>
            </a:pPr>
            <a:r>
              <a:rPr lang="en-US" sz="2000" b="1" dirty="0">
                <a:ea typeface="Lato" panose="020F0502020204030203" pitchFamily="34" charset="0"/>
                <a:cs typeface="Lato" panose="020F0502020204030203" pitchFamily="34" charset="0"/>
              </a:rPr>
              <a:t>Average </a:t>
            </a:r>
            <a:r>
              <a:rPr lang="en-US" sz="2000" b="1" dirty="0" err="1">
                <a:ea typeface="Lato" panose="020F0502020204030203" pitchFamily="34" charset="0"/>
                <a:cs typeface="Lato" panose="020F0502020204030203" pitchFamily="34" charset="0"/>
              </a:rPr>
              <a:t>Mahalanobis</a:t>
            </a:r>
            <a:r>
              <a:rPr lang="en-US" sz="2000" b="1" dirty="0">
                <a:ea typeface="Lato" panose="020F0502020204030203" pitchFamily="34" charset="0"/>
                <a:cs typeface="Lato" panose="020F0502020204030203" pitchFamily="34" charset="0"/>
              </a:rPr>
              <a:t> Distance: </a:t>
            </a:r>
            <a:r>
              <a:rPr lang="en-US" sz="2000" dirty="0">
                <a:ea typeface="Lato" panose="020F0502020204030203" pitchFamily="34" charset="0"/>
                <a:cs typeface="Lato" panose="020F0502020204030203" pitchFamily="34" charset="0"/>
              </a:rPr>
              <a:t>Difference of the averages of </a:t>
            </a:r>
            <a:r>
              <a:rPr lang="en-US" sz="2000" dirty="0" err="1">
                <a:ea typeface="Lato" panose="020F0502020204030203" pitchFamily="34" charset="0"/>
                <a:cs typeface="Lato" panose="020F0502020204030203" pitchFamily="34" charset="0"/>
              </a:rPr>
              <a:t>Mahalanobis</a:t>
            </a:r>
            <a:r>
              <a:rPr lang="en-US" sz="2000" dirty="0">
                <a:ea typeface="Lato" panose="020F0502020204030203" pitchFamily="34" charset="0"/>
                <a:cs typeface="Lato" panose="020F0502020204030203" pitchFamily="34" charset="0"/>
              </a:rPr>
              <a:t> Distance between the samples from the two datasets. </a:t>
            </a:r>
            <a:r>
              <a:rPr lang="en-US" sz="2000" dirty="0">
                <a:solidFill>
                  <a:srgbClr val="202124"/>
                </a:solidFill>
                <a:ea typeface="Lato" panose="020F0502020204030203" pitchFamily="34" charset="0"/>
                <a:cs typeface="Lato" panose="020F0502020204030203" pitchFamily="34" charset="0"/>
              </a:rPr>
              <a:t>T</a:t>
            </a:r>
            <a:r>
              <a:rPr lang="en-US" sz="2000" i="0" dirty="0">
                <a:solidFill>
                  <a:srgbClr val="202124"/>
                </a:solidFill>
                <a:effectLst/>
                <a:ea typeface="Lato" panose="020F0502020204030203" pitchFamily="34" charset="0"/>
                <a:cs typeface="Lato" panose="020F0502020204030203" pitchFamily="34" charset="0"/>
              </a:rPr>
              <a:t>he </a:t>
            </a:r>
            <a:r>
              <a:rPr lang="en-US" sz="2000" i="0" dirty="0" err="1">
                <a:solidFill>
                  <a:srgbClr val="202124"/>
                </a:solidFill>
                <a:effectLst/>
                <a:ea typeface="Lato" panose="020F0502020204030203" pitchFamily="34" charset="0"/>
                <a:cs typeface="Lato" panose="020F0502020204030203" pitchFamily="34" charset="0"/>
              </a:rPr>
              <a:t>Mahalanobis</a:t>
            </a:r>
            <a:r>
              <a:rPr lang="en-US" sz="2000" i="0" dirty="0">
                <a:solidFill>
                  <a:srgbClr val="202124"/>
                </a:solidFill>
                <a:effectLst/>
                <a:ea typeface="Lato" panose="020F0502020204030203" pitchFamily="34" charset="0"/>
                <a:cs typeface="Lato" panose="020F0502020204030203" pitchFamily="34" charset="0"/>
              </a:rPr>
              <a:t> distance accounts for how correlated the variables are to one another.</a:t>
            </a:r>
            <a:endParaRPr lang="en-US" sz="2000" dirty="0">
              <a:ea typeface="Lato" panose="020F0502020204030203" pitchFamily="34" charset="0"/>
              <a:cs typeface="Lato" panose="020F0502020204030203" pitchFamily="34" charset="0"/>
            </a:endParaRPr>
          </a:p>
          <a:p>
            <a:pPr marL="514350" indent="-514350">
              <a:buFont typeface="+mj-lt"/>
              <a:buAutoNum type="arabicPeriod"/>
            </a:pPr>
            <a:r>
              <a:rPr lang="en-US" sz="2000" b="1" dirty="0">
                <a:ea typeface="Lato" panose="020F0502020204030203" pitchFamily="34" charset="0"/>
                <a:cs typeface="Lato" panose="020F0502020204030203" pitchFamily="34" charset="0"/>
              </a:rPr>
              <a:t>Average Manhattan Distance: </a:t>
            </a:r>
            <a:r>
              <a:rPr lang="en-US" sz="2000" dirty="0">
                <a:ea typeface="Lato" panose="020F0502020204030203" pitchFamily="34" charset="0"/>
                <a:cs typeface="Lato" panose="020F0502020204030203" pitchFamily="34" charset="0"/>
              </a:rPr>
              <a:t>Difference of the averages of Manhattan Distance between the samples from the two datasets. Manhattan Distance is preferred over the Euclidean distance metric as the dimension of the data increases. This occurs due to the ‘curse of dimensionality’.</a:t>
            </a:r>
          </a:p>
          <a:p>
            <a:endParaRPr lang="en-US" sz="2000" dirty="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691029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4CF4-ADC8-48BE-B7DE-908AC35643A4}"/>
              </a:ext>
            </a:extLst>
          </p:cNvPr>
          <p:cNvSpPr>
            <a:spLocks noGrp="1"/>
          </p:cNvSpPr>
          <p:nvPr>
            <p:ph type="title"/>
          </p:nvPr>
        </p:nvSpPr>
        <p:spPr>
          <a:xfrm>
            <a:off x="838200" y="86591"/>
            <a:ext cx="10515600" cy="512619"/>
          </a:xfrm>
        </p:spPr>
        <p:txBody>
          <a:bodyPr>
            <a:normAutofit/>
          </a:bodyPr>
          <a:lstStyle/>
          <a:p>
            <a:pPr algn="ctr"/>
            <a:r>
              <a:rPr lang="en-US" sz="2400" b="1" dirty="0">
                <a:solidFill>
                  <a:srgbClr val="404040"/>
                </a:solidFill>
                <a:latin typeface="Georgia" panose="02040502050405020303" pitchFamily="18" charset="0"/>
                <a:cs typeface="Times New Roman" panose="02020603050405020304" pitchFamily="18" charset="0"/>
              </a:rPr>
              <a:t>Group Metrics</a:t>
            </a:r>
          </a:p>
        </p:txBody>
      </p:sp>
      <p:sp>
        <p:nvSpPr>
          <p:cNvPr id="3" name="Content Placeholder 2">
            <a:extLst>
              <a:ext uri="{FF2B5EF4-FFF2-40B4-BE49-F238E27FC236}">
                <a16:creationId xmlns:a16="http://schemas.microsoft.com/office/drawing/2014/main" id="{33898056-C4AF-4AB3-8F4E-3A960F7EB749}"/>
              </a:ext>
            </a:extLst>
          </p:cNvPr>
          <p:cNvSpPr>
            <a:spLocks noGrp="1"/>
          </p:cNvSpPr>
          <p:nvPr>
            <p:ph idx="1"/>
          </p:nvPr>
        </p:nvSpPr>
        <p:spPr>
          <a:xfrm>
            <a:off x="461818" y="599210"/>
            <a:ext cx="11425382" cy="6047396"/>
          </a:xfrm>
        </p:spPr>
        <p:txBody>
          <a:bodyPr>
            <a:normAutofit/>
          </a:bodyPr>
          <a:lstStyle/>
          <a:p>
            <a:pPr marL="514350" indent="-514350">
              <a:buFont typeface="+mj-lt"/>
              <a:buAutoNum type="arabicPeriod"/>
            </a:pPr>
            <a:r>
              <a:rPr lang="en-US" sz="1800" b="1" dirty="0">
                <a:latin typeface="Calibri" panose="020F0502020204030204" pitchFamily="34" charset="0"/>
                <a:cs typeface="Times New Roman" panose="02020603050405020304" pitchFamily="18" charset="0"/>
              </a:rPr>
              <a:t>Statistical Parity Difference: </a:t>
            </a:r>
            <a:r>
              <a:rPr lang="en-US" sz="1800" dirty="0">
                <a:latin typeface="Calibri" panose="020F0502020204030204" pitchFamily="34" charset="0"/>
                <a:cs typeface="Times New Roman" panose="02020603050405020304" pitchFamily="18" charset="0"/>
              </a:rPr>
              <a:t>Difference in selection rates (Percentage of samples with positive selection)</a:t>
            </a:r>
          </a:p>
          <a:p>
            <a:pPr marL="514350" indent="-514350">
              <a:buFont typeface="+mj-lt"/>
              <a:buAutoNum type="arabicPeriod"/>
            </a:pPr>
            <a:endParaRPr lang="en-US" sz="1800" dirty="0">
              <a:latin typeface="Calibri" panose="020F0502020204030204" pitchFamily="34" charset="0"/>
              <a:cs typeface="Times New Roman" panose="02020603050405020304" pitchFamily="18" charset="0"/>
            </a:endParaRPr>
          </a:p>
          <a:p>
            <a:pPr marL="514350" indent="-514350">
              <a:buFont typeface="+mj-lt"/>
              <a:buAutoNum type="arabicPeriod"/>
            </a:pPr>
            <a:r>
              <a:rPr lang="en-US" sz="1800" b="1" dirty="0">
                <a:latin typeface="Calibri" panose="020F0502020204030204" pitchFamily="34" charset="0"/>
                <a:cs typeface="Times New Roman" panose="02020603050405020304" pitchFamily="18" charset="0"/>
              </a:rPr>
              <a:t>Disparate Impact Ratio: </a:t>
            </a:r>
            <a:r>
              <a:rPr lang="en-US" sz="1800" dirty="0">
                <a:latin typeface="Calibri" panose="020F0502020204030204" pitchFamily="34" charset="0"/>
                <a:cs typeface="Times New Roman" panose="02020603050405020304" pitchFamily="18" charset="0"/>
              </a:rPr>
              <a:t>Ratio of selection rates =</a:t>
            </a:r>
          </a:p>
          <a:p>
            <a:pPr marL="514350" indent="-514350">
              <a:buFont typeface="+mj-lt"/>
              <a:buAutoNum type="arabicPeriod"/>
            </a:pPr>
            <a:r>
              <a:rPr lang="en-US" sz="1800" b="1" dirty="0">
                <a:latin typeface="Calibri" panose="020F0502020204030204" pitchFamily="34" charset="0"/>
                <a:cs typeface="Times New Roman" panose="02020603050405020304" pitchFamily="18" charset="0"/>
              </a:rPr>
              <a:t>Equal Opportunity Difference: </a:t>
            </a:r>
            <a:r>
              <a:rPr lang="en-US" sz="1800" dirty="0">
                <a:latin typeface="Calibri" panose="020F0502020204030204" pitchFamily="34" charset="0"/>
                <a:cs typeface="Times New Roman" panose="02020603050405020304" pitchFamily="18" charset="0"/>
              </a:rPr>
              <a:t>Returns the difference in recall scores (TPR) between the unprivileged and privileged groups. A value of 0 indicates equality of opportunity.</a:t>
            </a:r>
          </a:p>
          <a:p>
            <a:pPr marL="514350" indent="-514350">
              <a:buFont typeface="+mj-lt"/>
              <a:buAutoNum type="arabicPeriod"/>
            </a:pPr>
            <a:r>
              <a:rPr lang="en-US" sz="1800" b="1" dirty="0">
                <a:latin typeface="Calibri" panose="020F0502020204030204" pitchFamily="34" charset="0"/>
                <a:cs typeface="Times New Roman" panose="02020603050405020304" pitchFamily="18" charset="0"/>
              </a:rPr>
              <a:t>Average Odds Difference: </a:t>
            </a:r>
            <a:r>
              <a:rPr lang="en-US" sz="1800" dirty="0">
                <a:latin typeface="Calibri" panose="020F0502020204030204" pitchFamily="34" charset="0"/>
                <a:cs typeface="Times New Roman" panose="02020603050405020304" pitchFamily="18" charset="0"/>
              </a:rPr>
              <a:t>Returns the average of the difference in FPR and TPR for the unprivileged and privileged groups. A value of 0 indicates equality of odds.</a:t>
            </a:r>
          </a:p>
          <a:p>
            <a:pPr marL="0" indent="0">
              <a:buNone/>
            </a:pPr>
            <a:endParaRPr lang="en-US" sz="1800" dirty="0">
              <a:latin typeface="Calibri" panose="020F0502020204030204" pitchFamily="34" charset="0"/>
              <a:cs typeface="Times New Roman" panose="02020603050405020304" pitchFamily="18" charset="0"/>
            </a:endParaRPr>
          </a:p>
          <a:p>
            <a:pPr marL="514350" indent="-514350">
              <a:buFont typeface="+mj-lt"/>
              <a:buAutoNum type="arabicPeriod" startAt="5"/>
            </a:pPr>
            <a:r>
              <a:rPr lang="en-US" sz="1800" b="1" dirty="0">
                <a:latin typeface="Calibri" panose="020F0502020204030204" pitchFamily="34" charset="0"/>
                <a:cs typeface="Times New Roman" panose="02020603050405020304" pitchFamily="18" charset="0"/>
              </a:rPr>
              <a:t>Average Odds Error: </a:t>
            </a:r>
            <a:r>
              <a:rPr lang="en-US" sz="1800" dirty="0">
                <a:latin typeface="Calibri" panose="020F0502020204030204" pitchFamily="34" charset="0"/>
                <a:cs typeface="Times New Roman" panose="02020603050405020304" pitchFamily="18" charset="0"/>
              </a:rPr>
              <a:t>Returns the average of the absolute difference in FPR and TPR for the unprivileged and privileged groups. A value of 0 indicates equality of odds.</a:t>
            </a:r>
          </a:p>
          <a:p>
            <a:pPr marL="514350" indent="-514350">
              <a:buFont typeface="+mj-lt"/>
              <a:buAutoNum type="arabicPeriod" startAt="5"/>
            </a:pPr>
            <a:endParaRPr lang="en-US" sz="1800" dirty="0">
              <a:latin typeface="Calibri" panose="020F0502020204030204" pitchFamily="34" charset="0"/>
              <a:cs typeface="Times New Roman" panose="02020603050405020304" pitchFamily="18" charset="0"/>
            </a:endParaRPr>
          </a:p>
          <a:p>
            <a:pPr marL="514350" indent="-514350">
              <a:buFont typeface="+mj-lt"/>
              <a:buAutoNum type="arabicPeriod" startAt="5"/>
            </a:pPr>
            <a:r>
              <a:rPr lang="en-US" sz="1800" b="1" dirty="0">
                <a:latin typeface="Calibri" panose="020F0502020204030204" pitchFamily="34" charset="0"/>
                <a:cs typeface="Times New Roman" panose="02020603050405020304" pitchFamily="18" charset="0"/>
              </a:rPr>
              <a:t>Class Imbalance: </a:t>
            </a:r>
            <a:r>
              <a:rPr lang="en-US" sz="1800" dirty="0">
                <a:latin typeface="Calibri" panose="020F0502020204030204" pitchFamily="34" charset="0"/>
                <a:cs typeface="Times New Roman" panose="02020603050405020304" pitchFamily="18" charset="0"/>
              </a:rPr>
              <a:t>Compute the class imbalance = (N</a:t>
            </a:r>
            <a:r>
              <a:rPr lang="en-US" sz="1800" baseline="-25000" dirty="0">
                <a:latin typeface="Calibri" panose="020F0502020204030204" pitchFamily="34" charset="0"/>
                <a:cs typeface="Times New Roman" panose="02020603050405020304" pitchFamily="18" charset="0"/>
              </a:rPr>
              <a:t>u</a:t>
            </a:r>
            <a:r>
              <a:rPr lang="en-US" sz="1800" dirty="0">
                <a:latin typeface="Calibri" panose="020F0502020204030204" pitchFamily="34" charset="0"/>
                <a:cs typeface="Times New Roman" panose="02020603050405020304" pitchFamily="18" charset="0"/>
              </a:rPr>
              <a:t>−N</a:t>
            </a:r>
            <a:r>
              <a:rPr lang="en-US" sz="1800" baseline="-25000" dirty="0">
                <a:latin typeface="Calibri" panose="020F0502020204030204" pitchFamily="34" charset="0"/>
                <a:cs typeface="Times New Roman" panose="02020603050405020304" pitchFamily="18" charset="0"/>
              </a:rPr>
              <a:t>p</a:t>
            </a:r>
            <a:r>
              <a:rPr lang="en-US" sz="1800" dirty="0">
                <a:latin typeface="Calibri" panose="020F0502020204030204" pitchFamily="34" charset="0"/>
                <a:cs typeface="Times New Roman" panose="02020603050405020304" pitchFamily="18" charset="0"/>
              </a:rPr>
              <a:t>)/(</a:t>
            </a:r>
            <a:r>
              <a:rPr lang="en-US" sz="1800" dirty="0" err="1">
                <a:latin typeface="Calibri" panose="020F0502020204030204" pitchFamily="34" charset="0"/>
                <a:cs typeface="Times New Roman" panose="02020603050405020304" pitchFamily="18" charset="0"/>
              </a:rPr>
              <a:t>N</a:t>
            </a:r>
            <a:r>
              <a:rPr lang="en-US" sz="1800" baseline="-25000" dirty="0" err="1">
                <a:latin typeface="Calibri" panose="020F0502020204030204" pitchFamily="34" charset="0"/>
                <a:cs typeface="Times New Roman" panose="02020603050405020304" pitchFamily="18" charset="0"/>
              </a:rPr>
              <a:t>u</a:t>
            </a:r>
            <a:r>
              <a:rPr lang="en-US" sz="1800" dirty="0" err="1">
                <a:latin typeface="Calibri" panose="020F0502020204030204" pitchFamily="34" charset="0"/>
                <a:cs typeface="Times New Roman" panose="02020603050405020304" pitchFamily="18" charset="0"/>
              </a:rPr>
              <a:t>+N</a:t>
            </a:r>
            <a:r>
              <a:rPr lang="en-US" sz="1800" baseline="-25000" dirty="0" err="1">
                <a:latin typeface="Calibri" panose="020F0502020204030204" pitchFamily="34" charset="0"/>
                <a:cs typeface="Times New Roman" panose="02020603050405020304" pitchFamily="18" charset="0"/>
              </a:rPr>
              <a:t>p</a:t>
            </a:r>
            <a:r>
              <a:rPr lang="en-US" sz="1800" dirty="0">
                <a:latin typeface="Calibri" panose="020F0502020204030204" pitchFamily="34" charset="0"/>
                <a:cs typeface="Times New Roman" panose="02020603050405020304" pitchFamily="18" charset="0"/>
              </a:rPr>
              <a:t>) where N</a:t>
            </a:r>
            <a:r>
              <a:rPr lang="en-US" sz="1800" baseline="-25000" dirty="0">
                <a:latin typeface="Calibri" panose="020F0502020204030204" pitchFamily="34" charset="0"/>
                <a:cs typeface="Times New Roman" panose="02020603050405020304" pitchFamily="18" charset="0"/>
              </a:rPr>
              <a:t>u</a:t>
            </a:r>
            <a:r>
              <a:rPr lang="en-US" sz="1800" dirty="0">
                <a:latin typeface="Calibri" panose="020F0502020204030204" pitchFamily="34" charset="0"/>
                <a:cs typeface="Times New Roman" panose="02020603050405020304" pitchFamily="18" charset="0"/>
              </a:rPr>
              <a:t> is the number of samples in the unprivileged group and N</a:t>
            </a:r>
            <a:r>
              <a:rPr lang="en-US" sz="1800" baseline="-25000" dirty="0">
                <a:latin typeface="Calibri" panose="020F0502020204030204" pitchFamily="34" charset="0"/>
                <a:cs typeface="Times New Roman" panose="02020603050405020304" pitchFamily="18" charset="0"/>
              </a:rPr>
              <a:t>p</a:t>
            </a:r>
            <a:r>
              <a:rPr lang="en-US" sz="1800" dirty="0">
                <a:latin typeface="Calibri" panose="020F0502020204030204" pitchFamily="34" charset="0"/>
                <a:cs typeface="Times New Roman" panose="02020603050405020304" pitchFamily="18" charset="0"/>
              </a:rPr>
              <a:t> is the number of samples in the privileged group.</a:t>
            </a:r>
          </a:p>
          <a:p>
            <a:pPr marL="514350" indent="-514350">
              <a:buFont typeface="+mj-lt"/>
              <a:buAutoNum type="arabicPeriod" startAt="5"/>
            </a:pPr>
            <a:r>
              <a:rPr lang="en-US" sz="1800" b="1" dirty="0">
                <a:latin typeface="Calibri" panose="020F0502020204030204" pitchFamily="34" charset="0"/>
                <a:cs typeface="Times New Roman" panose="02020603050405020304" pitchFamily="18" charset="0"/>
              </a:rPr>
              <a:t>Conditional Demographic Disparity: </a:t>
            </a:r>
            <a:r>
              <a:rPr lang="en-US" sz="1800" dirty="0">
                <a:latin typeface="Calibri" panose="020F0502020204030204" pitchFamily="34" charset="0"/>
                <a:cs typeface="Times New Roman" panose="02020603050405020304" pitchFamily="18" charset="0"/>
              </a:rPr>
              <a:t>(1) Across the entire affected population, which protected groups could I compare to identify potential discrimination? (2) How do these protected groups compare to one another in terms of disparity of outcomes? CDD answers both of these questions by providing measurements for making comparisons across protected groups in terms of the distribution of outcomes.</a:t>
            </a:r>
          </a:p>
          <a:p>
            <a:pPr marL="0" indent="0">
              <a:buNone/>
            </a:pPr>
            <a:r>
              <a:rPr lang="en-US" sz="1000" b="0" i="0" u="none" strike="noStrike" dirty="0">
                <a:solidFill>
                  <a:srgbClr val="2980B9"/>
                </a:solidFill>
                <a:effectLst/>
                <a:latin typeface="Lato" panose="020F0502020204030203" pitchFamily="34" charset="0"/>
                <a:hlinkClick r:id="rId2"/>
              </a:rPr>
              <a:t>S. Wachter, B. </a:t>
            </a:r>
            <a:r>
              <a:rPr lang="en-US" sz="1000" b="0" i="0" u="none" strike="noStrike" dirty="0" err="1">
                <a:solidFill>
                  <a:srgbClr val="2980B9"/>
                </a:solidFill>
                <a:effectLst/>
                <a:latin typeface="Lato" panose="020F0502020204030203" pitchFamily="34" charset="0"/>
                <a:hlinkClick r:id="rId2"/>
              </a:rPr>
              <a:t>Mittelstadt</a:t>
            </a:r>
            <a:r>
              <a:rPr lang="en-US" sz="1000" b="0" i="0" u="none" strike="noStrike" dirty="0">
                <a:solidFill>
                  <a:srgbClr val="2980B9"/>
                </a:solidFill>
                <a:effectLst/>
                <a:latin typeface="Lato" panose="020F0502020204030203" pitchFamily="34" charset="0"/>
                <a:hlinkClick r:id="rId2"/>
              </a:rPr>
              <a:t>, and C. Russell, “Why fairness cannot be automated: Bridging the gap between EU non-discrimination law and AI,” Computer Law &amp; Security Review, Volume 41, 2021.</a:t>
            </a:r>
            <a:endParaRPr lang="en-US" sz="1000" b="0" i="0" u="none" strike="noStrike" dirty="0">
              <a:solidFill>
                <a:srgbClr val="2980B9"/>
              </a:solidFill>
              <a:effectLst/>
              <a:latin typeface="Lato" panose="020F0502020204030203" pitchFamily="34" charset="0"/>
            </a:endParaRPr>
          </a:p>
          <a:p>
            <a:pPr marL="0" indent="0">
              <a:buNone/>
            </a:pPr>
            <a:r>
              <a:rPr lang="en-US" sz="1200" dirty="0">
                <a:hlinkClick r:id="rId3"/>
              </a:rPr>
              <a:t>Conditional Demographic Disparity (CDD) - Amazon </a:t>
            </a:r>
            <a:r>
              <a:rPr lang="en-US" sz="1200" dirty="0" err="1">
                <a:hlinkClick r:id="rId3"/>
              </a:rPr>
              <a:t>SageMaker</a:t>
            </a:r>
            <a:endParaRPr lang="en-US" sz="1800" dirty="0">
              <a:latin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E2EDD2D-5643-4193-A828-933935D30677}"/>
              </a:ext>
            </a:extLst>
          </p:cNvPr>
          <p:cNvPicPr>
            <a:picLocks noChangeAspect="1"/>
          </p:cNvPicPr>
          <p:nvPr/>
        </p:nvPicPr>
        <p:blipFill>
          <a:blip r:embed="rId4"/>
          <a:stretch>
            <a:fillRect/>
          </a:stretch>
        </p:blipFill>
        <p:spPr>
          <a:xfrm>
            <a:off x="3436459" y="870456"/>
            <a:ext cx="5044877" cy="487722"/>
          </a:xfrm>
          <a:prstGeom prst="rect">
            <a:avLst/>
          </a:prstGeom>
        </p:spPr>
      </p:pic>
      <p:pic>
        <p:nvPicPr>
          <p:cNvPr id="10" name="Picture 9">
            <a:extLst>
              <a:ext uri="{FF2B5EF4-FFF2-40B4-BE49-F238E27FC236}">
                <a16:creationId xmlns:a16="http://schemas.microsoft.com/office/drawing/2014/main" id="{B956CE27-E4EA-49B8-B4DE-F594F9BC289C}"/>
              </a:ext>
            </a:extLst>
          </p:cNvPr>
          <p:cNvPicPr>
            <a:picLocks noChangeAspect="1"/>
          </p:cNvPicPr>
          <p:nvPr/>
        </p:nvPicPr>
        <p:blipFill>
          <a:blip r:embed="rId5"/>
          <a:stretch>
            <a:fillRect/>
          </a:stretch>
        </p:blipFill>
        <p:spPr>
          <a:xfrm>
            <a:off x="5742772" y="1266614"/>
            <a:ext cx="2530059" cy="518205"/>
          </a:xfrm>
          <a:prstGeom prst="rect">
            <a:avLst/>
          </a:prstGeom>
        </p:spPr>
      </p:pic>
      <p:pic>
        <p:nvPicPr>
          <p:cNvPr id="16" name="Picture 15">
            <a:extLst>
              <a:ext uri="{FF2B5EF4-FFF2-40B4-BE49-F238E27FC236}">
                <a16:creationId xmlns:a16="http://schemas.microsoft.com/office/drawing/2014/main" id="{030DFF13-5DD0-4826-A5EA-48050EF236C0}"/>
              </a:ext>
            </a:extLst>
          </p:cNvPr>
          <p:cNvPicPr>
            <a:picLocks noChangeAspect="1"/>
          </p:cNvPicPr>
          <p:nvPr/>
        </p:nvPicPr>
        <p:blipFill>
          <a:blip r:embed="rId6"/>
          <a:stretch>
            <a:fillRect/>
          </a:stretch>
        </p:blipFill>
        <p:spPr>
          <a:xfrm>
            <a:off x="3550698" y="3901900"/>
            <a:ext cx="5090601" cy="487722"/>
          </a:xfrm>
          <a:prstGeom prst="rect">
            <a:avLst/>
          </a:prstGeom>
        </p:spPr>
      </p:pic>
      <p:pic>
        <p:nvPicPr>
          <p:cNvPr id="19" name="Picture 18">
            <a:extLst>
              <a:ext uri="{FF2B5EF4-FFF2-40B4-BE49-F238E27FC236}">
                <a16:creationId xmlns:a16="http://schemas.microsoft.com/office/drawing/2014/main" id="{B0B9E6AD-847F-41F9-B262-00030460D619}"/>
              </a:ext>
            </a:extLst>
          </p:cNvPr>
          <p:cNvPicPr>
            <a:picLocks noChangeAspect="1"/>
          </p:cNvPicPr>
          <p:nvPr/>
        </p:nvPicPr>
        <p:blipFill>
          <a:blip r:embed="rId7"/>
          <a:stretch>
            <a:fillRect/>
          </a:stretch>
        </p:blipFill>
        <p:spPr>
          <a:xfrm>
            <a:off x="3520216" y="2860348"/>
            <a:ext cx="5151566" cy="487722"/>
          </a:xfrm>
          <a:prstGeom prst="rect">
            <a:avLst/>
          </a:prstGeom>
        </p:spPr>
      </p:pic>
    </p:spTree>
    <p:extLst>
      <p:ext uri="{BB962C8B-B14F-4D97-AF65-F5344CB8AC3E}">
        <p14:creationId xmlns:p14="http://schemas.microsoft.com/office/powerpoint/2010/main" val="3174683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27D23-6224-4375-9C67-54052F80D130}"/>
              </a:ext>
            </a:extLst>
          </p:cNvPr>
          <p:cNvSpPr>
            <a:spLocks noGrp="1"/>
          </p:cNvSpPr>
          <p:nvPr>
            <p:ph idx="1"/>
          </p:nvPr>
        </p:nvSpPr>
        <p:spPr>
          <a:xfrm>
            <a:off x="838200" y="639097"/>
            <a:ext cx="10515600" cy="5624051"/>
          </a:xfrm>
        </p:spPr>
        <p:txBody>
          <a:bodyPr>
            <a:normAutofit/>
          </a:bodyPr>
          <a:lstStyle/>
          <a:p>
            <a:pPr marL="514350" indent="-514350">
              <a:buFont typeface="+mj-lt"/>
              <a:buAutoNum type="arabicPeriod" startAt="8"/>
            </a:pPr>
            <a:r>
              <a:rPr lang="en-US" sz="2000" b="1" dirty="0">
                <a:latin typeface="Calibri" panose="020F0502020204030204" pitchFamily="34" charset="0"/>
                <a:cs typeface="Times New Roman" panose="02020603050405020304" pitchFamily="18" charset="0"/>
              </a:rPr>
              <a:t>Smoothed EDF</a:t>
            </a:r>
            <a:r>
              <a:rPr lang="en-US" sz="2000" dirty="0">
                <a:latin typeface="Calibri" panose="020F0502020204030204" pitchFamily="34" charset="0"/>
                <a:cs typeface="Times New Roman" panose="02020603050405020304" pitchFamily="18" charset="0"/>
              </a:rPr>
              <a:t>: Smoothed EDF has a particularly elegant intersectionality property such as protecting higher-level groups and protecting intersectional subgroups.</a:t>
            </a:r>
          </a:p>
          <a:p>
            <a:pPr marL="0" indent="0">
              <a:buNone/>
            </a:pPr>
            <a:r>
              <a:rPr lang="en-US" sz="2000" dirty="0">
                <a:hlinkClick r:id="rId2"/>
              </a:rPr>
              <a:t>1807.08362.pdf (arxiv.org)</a:t>
            </a:r>
            <a:endParaRPr lang="en-US" sz="2000" dirty="0">
              <a:latin typeface="Calibri" panose="020F0502020204030204" pitchFamily="34" charset="0"/>
              <a:cs typeface="Times New Roman" panose="02020603050405020304" pitchFamily="18" charset="0"/>
            </a:endParaRPr>
          </a:p>
          <a:p>
            <a:pPr marL="514350" indent="-514350">
              <a:buFont typeface="+mj-lt"/>
              <a:buAutoNum type="arabicPeriod" startAt="9"/>
            </a:pPr>
            <a:r>
              <a:rPr lang="en-US" sz="2000" b="1" dirty="0">
                <a:latin typeface="Calibri" panose="020F0502020204030204" pitchFamily="34" charset="0"/>
                <a:cs typeface="Times New Roman" panose="02020603050405020304" pitchFamily="18" charset="0"/>
              </a:rPr>
              <a:t>DF Bias Amplification: </a:t>
            </a:r>
            <a:r>
              <a:rPr lang="en-US" sz="2000" dirty="0">
                <a:latin typeface="Calibri" panose="020F0502020204030204" pitchFamily="34" charset="0"/>
                <a:cs typeface="Times New Roman" panose="02020603050405020304" pitchFamily="18" charset="0"/>
              </a:rPr>
              <a:t>It is a measure of the extent to which the classifier increases the unfairness over the original data</a:t>
            </a:r>
          </a:p>
          <a:p>
            <a:pPr marL="0" indent="0">
              <a:buNone/>
            </a:pPr>
            <a:r>
              <a:rPr lang="en-US" sz="2000" dirty="0">
                <a:hlinkClick r:id="rId2"/>
              </a:rPr>
              <a:t>1807.08362.pdf (arxiv.org)</a:t>
            </a:r>
            <a:endParaRPr lang="en-US" sz="2000" dirty="0">
              <a:latin typeface="Calibri" panose="020F0502020204030204" pitchFamily="34" charset="0"/>
              <a:cs typeface="Times New Roman" panose="02020603050405020304" pitchFamily="18" charset="0"/>
            </a:endParaRPr>
          </a:p>
          <a:p>
            <a:pPr marL="514350" indent="-514350">
              <a:buFont typeface="+mj-lt"/>
              <a:buAutoNum type="arabicPeriod" startAt="10"/>
            </a:pPr>
            <a:r>
              <a:rPr lang="en-US" sz="2000" b="1" dirty="0">
                <a:latin typeface="Calibri" panose="020F0502020204030204" pitchFamily="34" charset="0"/>
                <a:cs typeface="Times New Roman" panose="02020603050405020304" pitchFamily="18" charset="0"/>
              </a:rPr>
              <a:t> Between Group Generalized Entropy Error: </a:t>
            </a:r>
            <a:r>
              <a:rPr lang="en-US" sz="2000" dirty="0">
                <a:latin typeface="Calibri" panose="020F0502020204030204" pitchFamily="34" charset="0"/>
                <a:cs typeface="Times New Roman" panose="02020603050405020304" pitchFamily="18" charset="0"/>
              </a:rPr>
              <a:t>Compute the between-group generalized entropy. Between-group generalized entropy index is proposed as a group fairness measure in [1] and is one of two terms that the generalized entropy index decomposes to.</a:t>
            </a:r>
          </a:p>
          <a:p>
            <a:pPr marL="0" indent="0">
              <a:buNone/>
            </a:pPr>
            <a:r>
              <a:rPr lang="en-US" sz="1600" b="0" i="0" u="none" strike="noStrike" dirty="0">
                <a:solidFill>
                  <a:srgbClr val="2980B9"/>
                </a:solidFill>
                <a:effectLst/>
                <a:latin typeface="Lato" panose="020F0502020204030203" pitchFamily="34" charset="0"/>
                <a:hlinkClick r:id="rId3"/>
              </a:rPr>
              <a:t>T. Speicher, H. </a:t>
            </a:r>
            <a:r>
              <a:rPr lang="en-US" sz="1600" b="0" i="0" u="none" strike="noStrike" dirty="0" err="1">
                <a:solidFill>
                  <a:srgbClr val="2980B9"/>
                </a:solidFill>
                <a:effectLst/>
                <a:latin typeface="Lato" panose="020F0502020204030203" pitchFamily="34" charset="0"/>
                <a:hlinkClick r:id="rId3"/>
              </a:rPr>
              <a:t>Heidari</a:t>
            </a:r>
            <a:r>
              <a:rPr lang="en-US" sz="1600" b="0" i="0" u="none" strike="noStrike" dirty="0">
                <a:solidFill>
                  <a:srgbClr val="2980B9"/>
                </a:solidFill>
                <a:effectLst/>
                <a:latin typeface="Lato" panose="020F0502020204030203" pitchFamily="34" charset="0"/>
                <a:hlinkClick r:id="rId3"/>
              </a:rPr>
              <a:t>, N. </a:t>
            </a:r>
            <a:r>
              <a:rPr lang="en-US" sz="1600" b="0" i="0" u="none" strike="noStrike" dirty="0" err="1">
                <a:solidFill>
                  <a:srgbClr val="2980B9"/>
                </a:solidFill>
                <a:effectLst/>
                <a:latin typeface="Lato" panose="020F0502020204030203" pitchFamily="34" charset="0"/>
                <a:hlinkClick r:id="rId3"/>
              </a:rPr>
              <a:t>Grgic-Hlaca</a:t>
            </a:r>
            <a:r>
              <a:rPr lang="en-US" sz="1600" b="0" i="0" u="none" strike="noStrike" dirty="0">
                <a:solidFill>
                  <a:srgbClr val="2980B9"/>
                </a:solidFill>
                <a:effectLst/>
                <a:latin typeface="Lato" panose="020F0502020204030203" pitchFamily="34" charset="0"/>
                <a:hlinkClick r:id="rId3"/>
              </a:rPr>
              <a:t>, K. P. </a:t>
            </a:r>
            <a:r>
              <a:rPr lang="en-US" sz="1600" b="0" i="0" u="none" strike="noStrike" dirty="0" err="1">
                <a:solidFill>
                  <a:srgbClr val="2980B9"/>
                </a:solidFill>
                <a:effectLst/>
                <a:latin typeface="Lato" panose="020F0502020204030203" pitchFamily="34" charset="0"/>
                <a:hlinkClick r:id="rId3"/>
              </a:rPr>
              <a:t>Gummadi</a:t>
            </a:r>
            <a:r>
              <a:rPr lang="en-US" sz="1600" b="0" i="0" u="none" strike="noStrike" dirty="0">
                <a:solidFill>
                  <a:srgbClr val="2980B9"/>
                </a:solidFill>
                <a:effectLst/>
                <a:latin typeface="Lato" panose="020F0502020204030203" pitchFamily="34" charset="0"/>
                <a:hlinkClick r:id="rId3"/>
              </a:rPr>
              <a:t>, A. Singla, A. Weller, and M. B. Zafar, “A Unified Approach to Quantifying Algorithmic Unfairness: Measuring Individual and Group Unfairness via Inequality Indices,” ACM SIGKDD International Conference on Knowledge Discovery and Data Mining, 2018.</a:t>
            </a:r>
            <a:endParaRPr lang="en-US" sz="1600" dirty="0"/>
          </a:p>
        </p:txBody>
      </p:sp>
    </p:spTree>
    <p:extLst>
      <p:ext uri="{BB962C8B-B14F-4D97-AF65-F5344CB8AC3E}">
        <p14:creationId xmlns:p14="http://schemas.microsoft.com/office/powerpoint/2010/main" val="4203601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F8E680-69F8-43BD-B704-508770B557CF}"/>
              </a:ext>
            </a:extLst>
          </p:cNvPr>
          <p:cNvSpPr>
            <a:spLocks noGrp="1"/>
          </p:cNvSpPr>
          <p:nvPr>
            <p:ph idx="1"/>
          </p:nvPr>
        </p:nvSpPr>
        <p:spPr>
          <a:xfrm>
            <a:off x="838200" y="412461"/>
            <a:ext cx="10515600" cy="5249429"/>
          </a:xfrm>
        </p:spPr>
        <p:txBody>
          <a:bodyPr>
            <a:normAutofit/>
          </a:bodyPr>
          <a:lstStyle/>
          <a:p>
            <a:r>
              <a:rPr lang="en-US" sz="2000" b="1" u="sng" dirty="0">
                <a:solidFill>
                  <a:srgbClr val="404040"/>
                </a:solidFill>
                <a:ea typeface="Lato" panose="020F0502020204030203" pitchFamily="34" charset="0"/>
                <a:cs typeface="Lato" panose="020F0502020204030203" pitchFamily="34" charset="0"/>
              </a:rPr>
              <a:t>Group</a:t>
            </a:r>
            <a:r>
              <a:rPr lang="en-US" sz="2000" b="1" i="0" u="sng" dirty="0">
                <a:solidFill>
                  <a:srgbClr val="404040"/>
                </a:solidFill>
                <a:effectLst/>
                <a:ea typeface="Lato" panose="020F0502020204030203" pitchFamily="34" charset="0"/>
                <a:cs typeface="Lato" panose="020F0502020204030203" pitchFamily="34" charset="0"/>
              </a:rPr>
              <a:t> Metrics Based on Classification Metric</a:t>
            </a:r>
            <a:r>
              <a:rPr lang="en-US" sz="2000" b="1" i="0" dirty="0">
                <a:solidFill>
                  <a:srgbClr val="404040"/>
                </a:solidFill>
                <a:effectLst/>
                <a:ea typeface="Lato" panose="020F0502020204030203" pitchFamily="34" charset="0"/>
                <a:cs typeface="Lato" panose="020F0502020204030203" pitchFamily="34" charset="0"/>
              </a:rPr>
              <a:t> </a:t>
            </a:r>
          </a:p>
          <a:p>
            <a:pPr marL="342900" indent="-342900">
              <a:buFont typeface="+mj-lt"/>
              <a:buAutoNum type="arabicPeriod"/>
            </a:pPr>
            <a:r>
              <a:rPr lang="en-US" sz="2000" b="1" dirty="0">
                <a:ea typeface="Lato" panose="020F0502020204030203" pitchFamily="34" charset="0"/>
                <a:cs typeface="Lato" panose="020F0502020204030203" pitchFamily="34" charset="0"/>
              </a:rPr>
              <a:t>Between all Groups Generalized Entropy Index: </a:t>
            </a:r>
            <a:r>
              <a:rPr lang="en-US" sz="2000" dirty="0">
                <a:ea typeface="Lato" panose="020F0502020204030203" pitchFamily="34" charset="0"/>
                <a:cs typeface="Lato" panose="020F0502020204030203" pitchFamily="34" charset="0"/>
              </a:rPr>
              <a:t>It measures t</a:t>
            </a:r>
            <a:r>
              <a:rPr lang="en-US" sz="2000" dirty="0">
                <a:effectLst/>
                <a:ea typeface="Lato" panose="020F0502020204030203" pitchFamily="34" charset="0"/>
                <a:cs typeface="Lato" panose="020F0502020204030203" pitchFamily="34" charset="0"/>
              </a:rPr>
              <a:t>he b</a:t>
            </a:r>
            <a:r>
              <a:rPr lang="en-US" sz="2000" dirty="0">
                <a:ea typeface="Lato" panose="020F0502020204030203" pitchFamily="34" charset="0"/>
                <a:cs typeface="Lato" panose="020F0502020204030203" pitchFamily="34" charset="0"/>
              </a:rPr>
              <a:t>etween-group </a:t>
            </a:r>
            <a:r>
              <a:rPr lang="en-US" sz="2000" dirty="0">
                <a:effectLst/>
                <a:ea typeface="Lato" panose="020F0502020204030203" pitchFamily="34" charset="0"/>
                <a:cs typeface="Lato" panose="020F0502020204030203" pitchFamily="34" charset="0"/>
              </a:rPr>
              <a:t>discrepancy between the tru</a:t>
            </a:r>
            <a:r>
              <a:rPr lang="en-US" sz="2000" dirty="0">
                <a:ea typeface="Lato" panose="020F0502020204030203" pitchFamily="34" charset="0"/>
                <a:cs typeface="Lato" panose="020F0502020204030203" pitchFamily="34" charset="0"/>
              </a:rPr>
              <a:t>e and predicted labels that uses all combinations of groups. </a:t>
            </a:r>
          </a:p>
          <a:p>
            <a:pPr marL="342900" indent="-342900">
              <a:buFont typeface="+mj-lt"/>
              <a:buAutoNum type="arabicPeriod"/>
            </a:pPr>
            <a:r>
              <a:rPr lang="en-US" sz="2000" b="1" dirty="0">
                <a:ea typeface="Lato" panose="020F0502020204030203" pitchFamily="34" charset="0"/>
                <a:cs typeface="Lato" panose="020F0502020204030203" pitchFamily="34" charset="0"/>
              </a:rPr>
              <a:t>Error Rate Difference: </a:t>
            </a:r>
            <a:r>
              <a:rPr lang="en-US" sz="2000" dirty="0">
                <a:ea typeface="Lato" panose="020F0502020204030203" pitchFamily="34" charset="0"/>
                <a:cs typeface="Lato" panose="020F0502020204030203" pitchFamily="34" charset="0"/>
              </a:rPr>
              <a:t>Difference in error rates (1-accuracy) for unprivileged and privileged groups, ERR</a:t>
            </a:r>
            <a:r>
              <a:rPr lang="en-US" sz="2000" baseline="-25000" dirty="0">
                <a:ea typeface="Lato" panose="020F0502020204030203" pitchFamily="34" charset="0"/>
                <a:cs typeface="Lato" panose="020F0502020204030203" pitchFamily="34" charset="0"/>
              </a:rPr>
              <a:t>D=unprivileged</a:t>
            </a:r>
            <a:r>
              <a:rPr lang="en-US" sz="2000" dirty="0">
                <a:ea typeface="Lato" panose="020F0502020204030203" pitchFamily="34" charset="0"/>
                <a:cs typeface="Lato" panose="020F0502020204030203" pitchFamily="34" charset="0"/>
              </a:rPr>
              <a:t>−ERR</a:t>
            </a:r>
            <a:r>
              <a:rPr lang="en-US" sz="2000" baseline="-25000" dirty="0">
                <a:ea typeface="Lato" panose="020F0502020204030203" pitchFamily="34" charset="0"/>
                <a:cs typeface="Lato" panose="020F0502020204030203" pitchFamily="34" charset="0"/>
              </a:rPr>
              <a:t>D=privileged</a:t>
            </a:r>
            <a:r>
              <a:rPr lang="en-US" sz="2000" dirty="0">
                <a:ea typeface="Lato" panose="020F0502020204030203" pitchFamily="34" charset="0"/>
                <a:cs typeface="Lato" panose="020F0502020204030203" pitchFamily="34" charset="0"/>
              </a:rPr>
              <a:t>.</a:t>
            </a:r>
          </a:p>
          <a:p>
            <a:pPr marL="341313" indent="-341313">
              <a:buFont typeface="+mj-lt"/>
              <a:buAutoNum type="arabicPeriod"/>
            </a:pPr>
            <a:r>
              <a:rPr lang="en-US" sz="2000" b="1" dirty="0">
                <a:ea typeface="Lato" panose="020F0502020204030203" pitchFamily="34" charset="0"/>
                <a:cs typeface="Lato" panose="020F0502020204030203" pitchFamily="34" charset="0"/>
              </a:rPr>
              <a:t>Rich Subgroup: </a:t>
            </a:r>
            <a:r>
              <a:rPr lang="en-US" sz="2000" dirty="0">
                <a:ea typeface="Lato" panose="020F0502020204030203" pitchFamily="34" charset="0"/>
                <a:cs typeface="Lato" panose="020F0502020204030203" pitchFamily="34" charset="0"/>
              </a:rPr>
              <a:t>Audit dataset with respect to rich subgroups defined by linear thresholds of sensitive attributes. Auditing for rich subgroup fairness means finding the subgroup for whom the statistical fairness constraint was most violated and return the gamma disparity with respect to the </a:t>
            </a:r>
            <a:r>
              <a:rPr lang="en-US" sz="2000" dirty="0" err="1">
                <a:ea typeface="Lato" panose="020F0502020204030203" pitchFamily="34" charset="0"/>
                <a:cs typeface="Lato" panose="020F0502020204030203" pitchFamily="34" charset="0"/>
              </a:rPr>
              <a:t>fairness_def</a:t>
            </a:r>
            <a:r>
              <a:rPr lang="en-US" sz="2000" dirty="0">
                <a:ea typeface="Lato" panose="020F0502020204030203" pitchFamily="34" charset="0"/>
                <a:cs typeface="Lato" panose="020F0502020204030203" pitchFamily="34" charset="0"/>
              </a:rPr>
              <a:t> . The </a:t>
            </a:r>
            <a:r>
              <a:rPr lang="en-US" sz="2000" dirty="0" err="1">
                <a:ea typeface="Lato" panose="020F0502020204030203" pitchFamily="34" charset="0"/>
                <a:cs typeface="Lato" panose="020F0502020204030203" pitchFamily="34" charset="0"/>
              </a:rPr>
              <a:t>fairness_def</a:t>
            </a:r>
            <a:r>
              <a:rPr lang="en-US" sz="2000" dirty="0">
                <a:ea typeface="Lato" panose="020F0502020204030203" pitchFamily="34" charset="0"/>
                <a:cs typeface="Lato" panose="020F0502020204030203" pitchFamily="34" charset="0"/>
              </a:rPr>
              <a:t> which sets the statistical fairness constraint is ‘FP’ or ‘FN’ for rich subgroup </a:t>
            </a:r>
            <a:r>
              <a:rPr lang="en-US" sz="2000" dirty="0" err="1">
                <a:ea typeface="Lato" panose="020F0502020204030203" pitchFamily="34" charset="0"/>
                <a:cs typeface="Lato" panose="020F0502020204030203" pitchFamily="34" charset="0"/>
              </a:rPr>
              <a:t>wrt</a:t>
            </a:r>
            <a:r>
              <a:rPr lang="en-US" sz="2000" dirty="0">
                <a:ea typeface="Lato" panose="020F0502020204030203" pitchFamily="34" charset="0"/>
                <a:cs typeface="Lato" panose="020F0502020204030203" pitchFamily="34" charset="0"/>
              </a:rPr>
              <a:t> to false positive or false negative rate. </a:t>
            </a:r>
            <a:r>
              <a:rPr lang="en-US" sz="2000" dirty="0">
                <a:ea typeface="Lato" panose="020F0502020204030203" pitchFamily="34" charset="0"/>
                <a:cs typeface="Lato" panose="020F0502020204030203" pitchFamily="34" charset="0"/>
                <a:hlinkClick r:id="rId2"/>
              </a:rPr>
              <a:t>1808.08166.pdf (arxiv.org)</a:t>
            </a:r>
            <a:endParaRPr lang="en-US" sz="2000" dirty="0">
              <a:ea typeface="Lato" panose="020F0502020204030203" pitchFamily="34" charset="0"/>
              <a:cs typeface="Lato" panose="020F0502020204030203" pitchFamily="34" charset="0"/>
            </a:endParaRPr>
          </a:p>
          <a:p>
            <a:pPr marL="341313" indent="-341313">
              <a:buFont typeface="+mj-lt"/>
              <a:buAutoNum type="arabicPeriod"/>
            </a:pPr>
            <a:r>
              <a:rPr lang="en-US" sz="2000" b="1" dirty="0">
                <a:ea typeface="Lato" panose="020F0502020204030203" pitchFamily="34" charset="0"/>
                <a:cs typeface="Lato" panose="020F0502020204030203" pitchFamily="34" charset="0"/>
              </a:rPr>
              <a:t>Performance Measures: </a:t>
            </a:r>
            <a:r>
              <a:rPr lang="en-US" sz="2000" dirty="0">
                <a:ea typeface="Lato" panose="020F0502020204030203" pitchFamily="34" charset="0"/>
                <a:cs typeface="Lato" panose="020F0502020204030203" pitchFamily="34" charset="0"/>
              </a:rPr>
              <a:t>Compute various performance measures on the dataset, optionally conditioned on protected attributes. </a:t>
            </a:r>
            <a:r>
              <a:rPr lang="en-US" sz="2000" i="1" dirty="0">
                <a:ea typeface="Lato" panose="020F0502020204030203" pitchFamily="34" charset="0"/>
                <a:cs typeface="Lato" panose="020F0502020204030203" pitchFamily="34" charset="0"/>
              </a:rPr>
              <a:t>This generates a list of metrics, so I did not include it in the graph.</a:t>
            </a:r>
          </a:p>
          <a:p>
            <a:endParaRPr lang="en-US" sz="2000" dirty="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124128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8775A-A53C-4A16-990D-BCC6473BB7FC}"/>
              </a:ext>
            </a:extLst>
          </p:cNvPr>
          <p:cNvSpPr>
            <a:spLocks noGrp="1"/>
          </p:cNvSpPr>
          <p:nvPr>
            <p:ph type="title"/>
          </p:nvPr>
        </p:nvSpPr>
        <p:spPr>
          <a:xfrm>
            <a:off x="838200" y="254001"/>
            <a:ext cx="10515600" cy="584056"/>
          </a:xfrm>
        </p:spPr>
        <p:txBody>
          <a:bodyPr>
            <a:normAutofit/>
          </a:bodyPr>
          <a:lstStyle/>
          <a:p>
            <a:pPr algn="ctr"/>
            <a:r>
              <a:rPr lang="en-US" sz="2400" b="1" dirty="0">
                <a:solidFill>
                  <a:srgbClr val="404040"/>
                </a:solidFill>
                <a:latin typeface="Georgia" panose="02040502050405020303" pitchFamily="18" charset="0"/>
                <a:cs typeface="Times New Roman" panose="02020603050405020304" pitchFamily="18" charset="0"/>
              </a:rPr>
              <a:t>Generic Metrics</a:t>
            </a:r>
            <a:endParaRPr lang="en-US" sz="5400" dirty="0"/>
          </a:p>
        </p:txBody>
      </p:sp>
      <p:sp>
        <p:nvSpPr>
          <p:cNvPr id="3" name="Content Placeholder 2">
            <a:extLst>
              <a:ext uri="{FF2B5EF4-FFF2-40B4-BE49-F238E27FC236}">
                <a16:creationId xmlns:a16="http://schemas.microsoft.com/office/drawing/2014/main" id="{E2C3E098-0BEB-4F68-908E-C7A99985A0FE}"/>
              </a:ext>
            </a:extLst>
          </p:cNvPr>
          <p:cNvSpPr>
            <a:spLocks noGrp="1"/>
          </p:cNvSpPr>
          <p:nvPr>
            <p:ph idx="1"/>
          </p:nvPr>
        </p:nvSpPr>
        <p:spPr>
          <a:xfrm>
            <a:off x="589935" y="1071418"/>
            <a:ext cx="11326761" cy="5532581"/>
          </a:xfrm>
        </p:spPr>
        <p:txBody>
          <a:bodyPr/>
          <a:lstStyle/>
          <a:p>
            <a:pPr marL="514350" indent="-514350">
              <a:buFont typeface="+mj-lt"/>
              <a:buAutoNum type="arabicPeriod"/>
            </a:pPr>
            <a:r>
              <a:rPr lang="en-US" sz="1800" b="1" dirty="0">
                <a:latin typeface="Calibri" panose="020F0502020204030204" pitchFamily="34" charset="0"/>
                <a:cs typeface="Times New Roman" panose="02020603050405020304" pitchFamily="18" charset="0"/>
              </a:rPr>
              <a:t>Specificity Score: </a:t>
            </a:r>
            <a:r>
              <a:rPr lang="en-US" sz="1800" dirty="0">
                <a:latin typeface="Calibri" panose="020F0502020204030204" pitchFamily="34" charset="0"/>
                <a:cs typeface="Times New Roman" panose="02020603050405020304" pitchFamily="18" charset="0"/>
              </a:rPr>
              <a:t>Compute the specificity or true negative rate.</a:t>
            </a:r>
          </a:p>
          <a:p>
            <a:pPr marL="514350" indent="-514350">
              <a:buFont typeface="+mj-lt"/>
              <a:buAutoNum type="arabicPeriod"/>
            </a:pPr>
            <a:r>
              <a:rPr lang="en-US" sz="1800" b="1" dirty="0">
                <a:latin typeface="Calibri" panose="020F0502020204030204" pitchFamily="34" charset="0"/>
                <a:cs typeface="Times New Roman" panose="02020603050405020304" pitchFamily="18" charset="0"/>
              </a:rPr>
              <a:t>Sensitivity Score: </a:t>
            </a:r>
            <a:r>
              <a:rPr lang="en-US" sz="1800" dirty="0">
                <a:latin typeface="Calibri" panose="020F0502020204030204" pitchFamily="34" charset="0"/>
                <a:cs typeface="Times New Roman" panose="02020603050405020304" pitchFamily="18" charset="0"/>
              </a:rPr>
              <a:t>Alias of recall score for binary classes only.</a:t>
            </a:r>
          </a:p>
          <a:p>
            <a:pPr marL="514350" indent="-514350">
              <a:buFont typeface="+mj-lt"/>
              <a:buAutoNum type="arabicPeriod"/>
            </a:pPr>
            <a:r>
              <a:rPr lang="en-US" sz="1800" b="1" dirty="0">
                <a:latin typeface="Calibri" panose="020F0502020204030204" pitchFamily="34" charset="0"/>
                <a:cs typeface="Times New Roman" panose="02020603050405020304" pitchFamily="18" charset="0"/>
              </a:rPr>
              <a:t>Base Rate: </a:t>
            </a:r>
            <a:r>
              <a:rPr lang="en-US" sz="1800" dirty="0">
                <a:latin typeface="Calibri" panose="020F0502020204030204" pitchFamily="34" charset="0"/>
                <a:cs typeface="Times New Roman" panose="02020603050405020304" pitchFamily="18" charset="0"/>
              </a:rPr>
              <a:t>Compute the base rate, </a:t>
            </a:r>
            <a:r>
              <a:rPr lang="en-US" sz="1800" dirty="0" err="1">
                <a:latin typeface="Calibri" panose="020F0502020204030204" pitchFamily="34" charset="0"/>
                <a:cs typeface="Times New Roman" panose="02020603050405020304" pitchFamily="18" charset="0"/>
              </a:rPr>
              <a:t>Pr</a:t>
            </a:r>
            <a:r>
              <a:rPr lang="en-US" sz="1800" dirty="0">
                <a:latin typeface="Calibri" panose="020F0502020204030204" pitchFamily="34" charset="0"/>
                <a:cs typeface="Times New Roman" panose="02020603050405020304" pitchFamily="18" charset="0"/>
              </a:rPr>
              <a:t>(Y=</a:t>
            </a:r>
            <a:r>
              <a:rPr lang="en-US" sz="1800" dirty="0" err="1">
                <a:latin typeface="Calibri" panose="020F0502020204030204" pitchFamily="34" charset="0"/>
                <a:cs typeface="Times New Roman" panose="02020603050405020304" pitchFamily="18" charset="0"/>
              </a:rPr>
              <a:t>pos_label</a:t>
            </a:r>
            <a:r>
              <a:rPr lang="en-US" sz="1800" dirty="0">
                <a:latin typeface="Calibri" panose="020F0502020204030204" pitchFamily="34" charset="0"/>
                <a:cs typeface="Times New Roman" panose="02020603050405020304" pitchFamily="18" charset="0"/>
              </a:rPr>
              <a:t>) = P/(P+N).</a:t>
            </a:r>
          </a:p>
          <a:p>
            <a:pPr marL="514350" indent="-514350">
              <a:buFont typeface="+mj-lt"/>
              <a:buAutoNum type="arabicPeriod"/>
            </a:pPr>
            <a:r>
              <a:rPr lang="en-US" sz="1800" b="1" dirty="0">
                <a:latin typeface="Calibri" panose="020F0502020204030204" pitchFamily="34" charset="0"/>
                <a:cs typeface="Times New Roman" panose="02020603050405020304" pitchFamily="18" charset="0"/>
              </a:rPr>
              <a:t>Selection Rate: </a:t>
            </a:r>
            <a:r>
              <a:rPr lang="en-US" sz="1800" dirty="0">
                <a:latin typeface="Calibri" panose="020F0502020204030204" pitchFamily="34" charset="0"/>
                <a:cs typeface="Times New Roman" panose="02020603050405020304" pitchFamily="18" charset="0"/>
              </a:rPr>
              <a:t>Compute the selection rate, </a:t>
            </a:r>
            <a:r>
              <a:rPr lang="en-US" sz="1800" dirty="0" err="1">
                <a:latin typeface="Calibri" panose="020F0502020204030204" pitchFamily="34" charset="0"/>
                <a:cs typeface="Times New Roman" panose="02020603050405020304" pitchFamily="18" charset="0"/>
              </a:rPr>
              <a:t>Pr</a:t>
            </a:r>
            <a:r>
              <a:rPr lang="en-US" sz="1800" dirty="0">
                <a:latin typeface="Calibri" panose="020F0502020204030204" pitchFamily="34" charset="0"/>
                <a:cs typeface="Times New Roman" panose="02020603050405020304" pitchFamily="18" charset="0"/>
              </a:rPr>
              <a:t>(Y^=</a:t>
            </a:r>
            <a:r>
              <a:rPr lang="en-US" sz="1800" dirty="0" err="1">
                <a:latin typeface="Calibri" panose="020F0502020204030204" pitchFamily="34" charset="0"/>
                <a:cs typeface="Times New Roman" panose="02020603050405020304" pitchFamily="18" charset="0"/>
              </a:rPr>
              <a:t>pos_label</a:t>
            </a:r>
            <a:r>
              <a:rPr lang="en-US" sz="1800" dirty="0">
                <a:latin typeface="Calibri" panose="020F0502020204030204" pitchFamily="34" charset="0"/>
                <a:cs typeface="Times New Roman" panose="02020603050405020304" pitchFamily="18" charset="0"/>
              </a:rPr>
              <a:t>) = (TP+FP)/(P+N).</a:t>
            </a:r>
          </a:p>
          <a:p>
            <a:pPr marL="514350" indent="-514350">
              <a:buFont typeface="+mj-lt"/>
              <a:buAutoNum type="arabicPeriod"/>
            </a:pPr>
            <a:r>
              <a:rPr lang="en-US" sz="1800" b="1" dirty="0">
                <a:latin typeface="Calibri" panose="020F0502020204030204" pitchFamily="34" charset="0"/>
                <a:cs typeface="Times New Roman" panose="02020603050405020304" pitchFamily="18" charset="0"/>
              </a:rPr>
              <a:t>Smoothed Base Rate: </a:t>
            </a:r>
            <a:r>
              <a:rPr lang="en-US" sz="1800" dirty="0">
                <a:latin typeface="Calibri" panose="020F0502020204030204" pitchFamily="34" charset="0"/>
                <a:cs typeface="Times New Roman" panose="02020603050405020304" pitchFamily="18" charset="0"/>
              </a:rPr>
              <a:t>Compute the smoothed base rate = (P+α)/(P+N+|R</a:t>
            </a:r>
            <a:r>
              <a:rPr lang="en-US" sz="1800" baseline="-25000" dirty="0">
                <a:latin typeface="Calibri" panose="020F0502020204030204" pitchFamily="34" charset="0"/>
                <a:cs typeface="Times New Roman" panose="02020603050405020304" pitchFamily="18" charset="0"/>
              </a:rPr>
              <a:t>Y</a:t>
            </a:r>
            <a:r>
              <a:rPr lang="en-US" sz="1800" dirty="0">
                <a:latin typeface="Calibri" panose="020F0502020204030204" pitchFamily="34" charset="0"/>
                <a:cs typeface="Times New Roman" panose="02020603050405020304" pitchFamily="18" charset="0"/>
              </a:rPr>
              <a:t>|α). Different version of base rate </a:t>
            </a:r>
          </a:p>
          <a:p>
            <a:pPr marL="514350" indent="-514350">
              <a:buFont typeface="+mj-lt"/>
              <a:buAutoNum type="arabicPeriod"/>
            </a:pPr>
            <a:r>
              <a:rPr lang="en-US" sz="1800" b="1" dirty="0">
                <a:latin typeface="Calibri" panose="020F0502020204030204" pitchFamily="34" charset="0"/>
                <a:cs typeface="Times New Roman" panose="02020603050405020304" pitchFamily="18" charset="0"/>
              </a:rPr>
              <a:t>Smoothed Selection Rate: </a:t>
            </a:r>
            <a:r>
              <a:rPr lang="en-US" sz="1800" dirty="0">
                <a:latin typeface="Calibri" panose="020F0502020204030204" pitchFamily="34" charset="0"/>
                <a:cs typeface="Times New Roman" panose="02020603050405020304" pitchFamily="18" charset="0"/>
              </a:rPr>
              <a:t>Compute the smoothed selection rate = (TP+FP+α)/(P+N+|R</a:t>
            </a:r>
            <a:r>
              <a:rPr lang="en-US" sz="1800" baseline="-25000" dirty="0">
                <a:latin typeface="Calibri" panose="020F0502020204030204" pitchFamily="34" charset="0"/>
                <a:cs typeface="Times New Roman" panose="02020603050405020304" pitchFamily="18" charset="0"/>
              </a:rPr>
              <a:t>Y</a:t>
            </a:r>
            <a:r>
              <a:rPr lang="en-US" sz="1800" dirty="0">
                <a:latin typeface="Calibri" panose="020F0502020204030204" pitchFamily="34" charset="0"/>
                <a:cs typeface="Times New Roman" panose="02020603050405020304" pitchFamily="18" charset="0"/>
              </a:rPr>
              <a:t>|α). Different version of selection rate.</a:t>
            </a:r>
          </a:p>
          <a:p>
            <a:pPr marL="514350" indent="-514350">
              <a:buFont typeface="+mj-lt"/>
              <a:buAutoNum type="arabicPeriod"/>
            </a:pPr>
            <a:r>
              <a:rPr lang="en-US" sz="1800" b="1" dirty="0">
                <a:latin typeface="Calibri" panose="020F0502020204030204" pitchFamily="34" charset="0"/>
                <a:cs typeface="Times New Roman" panose="02020603050405020304" pitchFamily="18" charset="0"/>
              </a:rPr>
              <a:t>Generalized FPR: </a:t>
            </a:r>
            <a:r>
              <a:rPr lang="en-US" sz="1800" dirty="0">
                <a:latin typeface="Calibri" panose="020F0502020204030204" pitchFamily="34" charset="0"/>
                <a:cs typeface="Times New Roman" panose="02020603050405020304" pitchFamily="18" charset="0"/>
              </a:rPr>
              <a:t>Return the ratio of generalized false positives to negative examples in the dataset, GFPR=GFP/N. Generalized confusion matrix measures such as this are calculated by summing the probabilities of the positive class instead of the hard predictions.</a:t>
            </a:r>
          </a:p>
          <a:p>
            <a:pPr marL="514350" indent="-514350">
              <a:buFont typeface="+mj-lt"/>
              <a:buAutoNum type="arabicPeriod"/>
            </a:pPr>
            <a:r>
              <a:rPr lang="en-US" sz="1800" b="1" dirty="0">
                <a:latin typeface="Calibri" panose="020F0502020204030204" pitchFamily="34" charset="0"/>
                <a:cs typeface="Times New Roman" panose="02020603050405020304" pitchFamily="18" charset="0"/>
              </a:rPr>
              <a:t>Generalized FNR: </a:t>
            </a:r>
            <a:r>
              <a:rPr lang="en-US" sz="1800" dirty="0">
                <a:latin typeface="Calibri" panose="020F0502020204030204" pitchFamily="34" charset="0"/>
                <a:cs typeface="Times New Roman" panose="02020603050405020304" pitchFamily="18" charset="0"/>
              </a:rPr>
              <a:t>Return the ratio of generalized false negatives to positive examples in the dataset, GFNR=GFN/P. Generalized confusion matrix measures such as this are calculated by summing the probabilities of the positive class instead of the hard predictions.</a:t>
            </a:r>
          </a:p>
          <a:p>
            <a:pPr marL="514350" indent="-514350">
              <a:buFont typeface="+mj-lt"/>
              <a:buAutoNum type="arabicPeriod"/>
            </a:pPr>
            <a:endParaRPr lang="en-US" sz="1800" b="1" dirty="0">
              <a:latin typeface="Calibri" panose="020F0502020204030204" pitchFamily="34" charset="0"/>
              <a:cs typeface="Times New Roman" panose="02020603050405020304" pitchFamily="18" charset="0"/>
            </a:endParaRPr>
          </a:p>
          <a:p>
            <a:pPr marL="0" indent="0">
              <a:buNone/>
            </a:pPr>
            <a:endParaRPr lang="en-US" sz="1800" b="1" dirty="0">
              <a:latin typeface="Calibri" panose="020F0502020204030204" pitchFamily="34" charset="0"/>
              <a:cs typeface="Times New Roman" panose="02020603050405020304" pitchFamily="18" charset="0"/>
            </a:endParaRPr>
          </a:p>
          <a:p>
            <a:pPr marL="514350" indent="-514350">
              <a:buFont typeface="+mj-lt"/>
              <a:buAutoNum type="arabicPeriod"/>
            </a:pPr>
            <a:endParaRPr lang="en-US" dirty="0"/>
          </a:p>
        </p:txBody>
      </p:sp>
    </p:spTree>
    <p:extLst>
      <p:ext uri="{BB962C8B-B14F-4D97-AF65-F5344CB8AC3E}">
        <p14:creationId xmlns:p14="http://schemas.microsoft.com/office/powerpoint/2010/main" val="3193205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20422-8422-2BA1-5A22-FA8124611B39}"/>
              </a:ext>
            </a:extLst>
          </p:cNvPr>
          <p:cNvSpPr>
            <a:spLocks noGrp="1"/>
          </p:cNvSpPr>
          <p:nvPr>
            <p:ph type="title"/>
          </p:nvPr>
        </p:nvSpPr>
        <p:spPr>
          <a:xfrm>
            <a:off x="838200" y="365125"/>
            <a:ext cx="10515600" cy="669777"/>
          </a:xfrm>
        </p:spPr>
        <p:txBody>
          <a:bodyPr>
            <a:normAutofit fontScale="90000"/>
          </a:bodyPr>
          <a:lstStyle/>
          <a:p>
            <a:r>
              <a:rPr lang="en-US" dirty="0"/>
              <a:t>Steps to be followed </a:t>
            </a:r>
          </a:p>
        </p:txBody>
      </p:sp>
      <p:sp>
        <p:nvSpPr>
          <p:cNvPr id="3" name="Content Placeholder 2">
            <a:extLst>
              <a:ext uri="{FF2B5EF4-FFF2-40B4-BE49-F238E27FC236}">
                <a16:creationId xmlns:a16="http://schemas.microsoft.com/office/drawing/2014/main" id="{61A25CA1-34FD-D508-D2C5-BF9F54A44741}"/>
              </a:ext>
            </a:extLst>
          </p:cNvPr>
          <p:cNvSpPr>
            <a:spLocks noGrp="1"/>
          </p:cNvSpPr>
          <p:nvPr>
            <p:ph idx="1"/>
          </p:nvPr>
        </p:nvSpPr>
        <p:spPr>
          <a:xfrm>
            <a:off x="838199" y="1254642"/>
            <a:ext cx="10616609" cy="5422605"/>
          </a:xfrm>
        </p:spPr>
        <p:txBody>
          <a:bodyPr>
            <a:normAutofit lnSpcReduction="10000"/>
          </a:bodyPr>
          <a:lstStyle/>
          <a:p>
            <a:pPr marL="514350" indent="-514350">
              <a:buFont typeface="+mj-lt"/>
              <a:buAutoNum type="arabicPeriod"/>
            </a:pPr>
            <a:r>
              <a:rPr lang="en-US" dirty="0"/>
              <a:t>Collect the dataset in randomly using one of the sampling techniques.</a:t>
            </a:r>
          </a:p>
          <a:p>
            <a:pPr marL="514350" indent="-514350">
              <a:buFont typeface="+mj-lt"/>
              <a:buAutoNum type="arabicPeriod"/>
            </a:pPr>
            <a:r>
              <a:rPr lang="en-US" dirty="0"/>
              <a:t>Follow the rules in collecting the data to avoid societal bias</a:t>
            </a:r>
          </a:p>
          <a:p>
            <a:pPr marL="514350" indent="-514350">
              <a:buFont typeface="+mj-lt"/>
              <a:buAutoNum type="arabicPeriod"/>
            </a:pPr>
            <a:r>
              <a:rPr lang="en-US" dirty="0"/>
              <a:t>Test the dataset for bias using the pre-processing fairness metrics</a:t>
            </a:r>
          </a:p>
          <a:p>
            <a:pPr marL="514350" indent="-514350">
              <a:buFont typeface="+mj-lt"/>
              <a:buAutoNum type="arabicPeriod"/>
            </a:pPr>
            <a:r>
              <a:rPr lang="en-US" dirty="0"/>
              <a:t>If bias detected, use the preprocessing mitigation algorithm to reduce the bias</a:t>
            </a:r>
          </a:p>
          <a:p>
            <a:pPr marL="514350" indent="-514350">
              <a:buFont typeface="+mj-lt"/>
              <a:buAutoNum type="arabicPeriod"/>
            </a:pPr>
            <a:r>
              <a:rPr lang="en-US" dirty="0"/>
              <a:t>Train the model, use the in-processing mitigation algorithms to reduce the in-processing bias if exists.</a:t>
            </a:r>
          </a:p>
          <a:p>
            <a:pPr marL="514350" indent="-514350">
              <a:buFont typeface="+mj-lt"/>
              <a:buAutoNum type="arabicPeriod"/>
            </a:pPr>
            <a:r>
              <a:rPr lang="en-US" dirty="0"/>
              <a:t>After completing the model, use the model performance fairness metrics to detect bias</a:t>
            </a:r>
          </a:p>
          <a:p>
            <a:pPr marL="514350" indent="-514350">
              <a:buFont typeface="+mj-lt"/>
              <a:buAutoNum type="arabicPeriod"/>
            </a:pPr>
            <a:r>
              <a:rPr lang="en-US" dirty="0"/>
              <a:t>If exists, use the post-processing mitigation algorithms to reduce the bias</a:t>
            </a:r>
          </a:p>
        </p:txBody>
      </p:sp>
    </p:spTree>
    <p:extLst>
      <p:ext uri="{BB962C8B-B14F-4D97-AF65-F5344CB8AC3E}">
        <p14:creationId xmlns:p14="http://schemas.microsoft.com/office/powerpoint/2010/main" val="591590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CBB1D-3089-B101-7840-494A30585C3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50F73B5-1312-BD15-1401-03E6E6727007}"/>
              </a:ext>
            </a:extLst>
          </p:cNvPr>
          <p:cNvSpPr>
            <a:spLocks noGrp="1"/>
          </p:cNvSpPr>
          <p:nvPr>
            <p:ph idx="1"/>
          </p:nvPr>
        </p:nvSpPr>
        <p:spPr/>
        <p:txBody>
          <a:bodyPr/>
          <a:lstStyle/>
          <a:p>
            <a:r>
              <a:rPr lang="en-US" dirty="0"/>
              <a:t>Machine learning bias is inherited in the machine learning lifecycle. It can hit the model during data collection, training the model, and after model competing the model training. There are python and R libraries to detect the ML bias. If bias detected, there are mitigation algorithms in these libraries can be used to reduce the bias exist throughout the machine learning lifecycle either pre-processing, in-processing, and post-processing.</a:t>
            </a:r>
          </a:p>
        </p:txBody>
      </p:sp>
    </p:spTree>
    <p:extLst>
      <p:ext uri="{BB962C8B-B14F-4D97-AF65-F5344CB8AC3E}">
        <p14:creationId xmlns:p14="http://schemas.microsoft.com/office/powerpoint/2010/main" val="190638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0FAA-00B8-E2C5-E329-8CC170F4D210}"/>
              </a:ext>
            </a:extLst>
          </p:cNvPr>
          <p:cNvSpPr>
            <a:spLocks noGrp="1"/>
          </p:cNvSpPr>
          <p:nvPr>
            <p:ph type="title"/>
          </p:nvPr>
        </p:nvSpPr>
        <p:spPr>
          <a:xfrm>
            <a:off x="838200" y="365125"/>
            <a:ext cx="10515600" cy="740661"/>
          </a:xfrm>
        </p:spPr>
        <p:txBody>
          <a:bodyPr/>
          <a:lstStyle/>
          <a:p>
            <a:r>
              <a:rPr lang="en-US" dirty="0"/>
              <a:t>References (citation).</a:t>
            </a:r>
          </a:p>
        </p:txBody>
      </p:sp>
      <p:sp>
        <p:nvSpPr>
          <p:cNvPr id="3" name="Content Placeholder 2">
            <a:extLst>
              <a:ext uri="{FF2B5EF4-FFF2-40B4-BE49-F238E27FC236}">
                <a16:creationId xmlns:a16="http://schemas.microsoft.com/office/drawing/2014/main" id="{8E82D81E-E0BA-060F-5846-ABEBEC13F020}"/>
              </a:ext>
            </a:extLst>
          </p:cNvPr>
          <p:cNvSpPr>
            <a:spLocks noGrp="1"/>
          </p:cNvSpPr>
          <p:nvPr>
            <p:ph idx="1"/>
          </p:nvPr>
        </p:nvSpPr>
        <p:spPr>
          <a:xfrm>
            <a:off x="838200" y="1169580"/>
            <a:ext cx="10515600" cy="5450959"/>
          </a:xfrm>
        </p:spPr>
        <p:txBody>
          <a:bodyPr>
            <a:normAutofit lnSpcReduction="10000"/>
          </a:bodyPr>
          <a:lstStyle/>
          <a:p>
            <a:r>
              <a:rPr lang="en-US" dirty="0">
                <a:hlinkClick r:id="rId2"/>
              </a:rPr>
              <a:t>https://fairlearn.org/</a:t>
            </a:r>
            <a:endParaRPr lang="en-US" dirty="0"/>
          </a:p>
          <a:p>
            <a:r>
              <a:rPr lang="en-US" dirty="0">
                <a:hlinkClick r:id="rId3"/>
              </a:rPr>
              <a:t>https://github.com/fairlearn/fairlearn</a:t>
            </a:r>
            <a:endParaRPr lang="en-US" dirty="0"/>
          </a:p>
          <a:p>
            <a:r>
              <a:rPr lang="en-US" dirty="0">
                <a:hlinkClick r:id="rId4"/>
              </a:rPr>
              <a:t>https://www.microsoft.com/en-us/research/publication/fairlearn-a-toolkit-for-assessing-and-improving-fairness-in-ai/</a:t>
            </a:r>
            <a:endParaRPr lang="en-US" dirty="0"/>
          </a:p>
          <a:p>
            <a:r>
              <a:rPr lang="en-US" dirty="0">
                <a:hlinkClick r:id="rId5"/>
              </a:rPr>
              <a:t>https://www.microsoft.com/en-us/research/uploads/prod/2020/05/Fairlearn_WhitePaper-2020-09-22.pdf</a:t>
            </a:r>
            <a:endParaRPr lang="en-US" dirty="0"/>
          </a:p>
          <a:p>
            <a:r>
              <a:rPr lang="en-US" dirty="0">
                <a:hlinkClick r:id="rId6"/>
              </a:rPr>
              <a:t>https://github.com/Trusted-AI/AIF360</a:t>
            </a:r>
            <a:endParaRPr lang="en-US" dirty="0"/>
          </a:p>
          <a:p>
            <a:r>
              <a:rPr lang="en-US" dirty="0">
                <a:hlinkClick r:id="rId7"/>
              </a:rPr>
              <a:t>https://aif360.res.ibm.com/</a:t>
            </a:r>
            <a:endParaRPr lang="en-US" dirty="0"/>
          </a:p>
          <a:p>
            <a:r>
              <a:rPr lang="en-US" dirty="0">
                <a:hlinkClick r:id="rId8"/>
              </a:rPr>
              <a:t>https://aif360.readthedocs.io/en/latest/</a:t>
            </a:r>
            <a:endParaRPr lang="en-US" dirty="0"/>
          </a:p>
          <a:p>
            <a:r>
              <a:rPr lang="en-US" dirty="0">
                <a:hlinkClick r:id="rId9"/>
              </a:rPr>
              <a:t>https://www.ibm.com/opensource/open/projects/ai-fairness-360/</a:t>
            </a:r>
            <a:endParaRPr lang="en-US" dirty="0"/>
          </a:p>
          <a:p>
            <a:r>
              <a:rPr lang="en-US" dirty="0">
                <a:hlinkClick r:id="rId10"/>
              </a:rPr>
              <a:t>https://ai-fairness-360.org/</a:t>
            </a:r>
            <a:r>
              <a:rPr lang="en-US" dirty="0"/>
              <a:t> </a:t>
            </a:r>
          </a:p>
        </p:txBody>
      </p:sp>
    </p:spTree>
    <p:extLst>
      <p:ext uri="{BB962C8B-B14F-4D97-AF65-F5344CB8AC3E}">
        <p14:creationId xmlns:p14="http://schemas.microsoft.com/office/powerpoint/2010/main" val="266873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4BBF-E8A6-4221-912C-B70D94A084E0}"/>
              </a:ext>
            </a:extLst>
          </p:cNvPr>
          <p:cNvSpPr>
            <a:spLocks noGrp="1"/>
          </p:cNvSpPr>
          <p:nvPr>
            <p:ph type="title"/>
          </p:nvPr>
        </p:nvSpPr>
        <p:spPr>
          <a:xfrm>
            <a:off x="838200" y="365126"/>
            <a:ext cx="10515600" cy="835602"/>
          </a:xfrm>
        </p:spPr>
        <p:txBody>
          <a:bodyPr/>
          <a:lstStyle/>
          <a:p>
            <a:r>
              <a:rPr lang="en-US" dirty="0"/>
              <a:t>Outlines</a:t>
            </a:r>
          </a:p>
        </p:txBody>
      </p:sp>
      <p:sp>
        <p:nvSpPr>
          <p:cNvPr id="3" name="Content Placeholder 2">
            <a:extLst>
              <a:ext uri="{FF2B5EF4-FFF2-40B4-BE49-F238E27FC236}">
                <a16:creationId xmlns:a16="http://schemas.microsoft.com/office/drawing/2014/main" id="{D8E7C0A2-DB87-4F05-AD33-1EC7844D777E}"/>
              </a:ext>
            </a:extLst>
          </p:cNvPr>
          <p:cNvSpPr>
            <a:spLocks noGrp="1"/>
          </p:cNvSpPr>
          <p:nvPr>
            <p:ph idx="1"/>
          </p:nvPr>
        </p:nvSpPr>
        <p:spPr>
          <a:xfrm>
            <a:off x="838200" y="1355958"/>
            <a:ext cx="10515600" cy="5251319"/>
          </a:xfrm>
        </p:spPr>
        <p:txBody>
          <a:bodyPr>
            <a:normAutofit/>
          </a:bodyPr>
          <a:lstStyle/>
          <a:p>
            <a:r>
              <a:rPr lang="en-US" dirty="0"/>
              <a:t>The problem statement</a:t>
            </a:r>
          </a:p>
          <a:p>
            <a:r>
              <a:rPr lang="en-US" dirty="0"/>
              <a:t>Technical stack</a:t>
            </a:r>
          </a:p>
          <a:p>
            <a:pPr marL="914400" indent="-514350">
              <a:lnSpc>
                <a:spcPct val="110000"/>
              </a:lnSpc>
              <a:buFont typeface="+mj-lt"/>
              <a:buAutoNum type="alphaUcPeriod"/>
            </a:pPr>
            <a:r>
              <a:rPr lang="en-US" dirty="0"/>
              <a:t>Facts about the two fairness libraries used in the analysis; </a:t>
            </a:r>
            <a:r>
              <a:rPr lang="en-US" dirty="0" err="1"/>
              <a:t>FairLearn</a:t>
            </a:r>
            <a:r>
              <a:rPr lang="en-US" dirty="0"/>
              <a:t> by Microsoft and AIF360 by IBM</a:t>
            </a:r>
          </a:p>
          <a:p>
            <a:pPr marL="914400" indent="-514350">
              <a:lnSpc>
                <a:spcPct val="110000"/>
              </a:lnSpc>
              <a:buFont typeface="+mj-lt"/>
              <a:buAutoNum type="alphaUcPeriod"/>
            </a:pPr>
            <a:r>
              <a:rPr lang="en-US" dirty="0"/>
              <a:t>Definitions of the fairness metrics</a:t>
            </a:r>
          </a:p>
          <a:p>
            <a:r>
              <a:rPr lang="en-US" dirty="0"/>
              <a:t>Steps to be followed </a:t>
            </a:r>
          </a:p>
          <a:p>
            <a:r>
              <a:rPr lang="en-US" dirty="0"/>
              <a:t>Conclusion </a:t>
            </a:r>
          </a:p>
          <a:p>
            <a:r>
              <a:rPr lang="en-US" dirty="0"/>
              <a:t>References (citation).</a:t>
            </a:r>
          </a:p>
          <a:p>
            <a:pPr marL="0" indent="0">
              <a:lnSpc>
                <a:spcPct val="110000"/>
              </a:lnSpc>
              <a:buNone/>
            </a:pPr>
            <a:endParaRPr lang="en-US" dirty="0"/>
          </a:p>
        </p:txBody>
      </p:sp>
    </p:spTree>
    <p:extLst>
      <p:ext uri="{BB962C8B-B14F-4D97-AF65-F5344CB8AC3E}">
        <p14:creationId xmlns:p14="http://schemas.microsoft.com/office/powerpoint/2010/main" val="3140131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8375-3939-6EA4-A8F4-359766691F53}"/>
              </a:ext>
            </a:extLst>
          </p:cNvPr>
          <p:cNvSpPr>
            <a:spLocks noGrp="1"/>
          </p:cNvSpPr>
          <p:nvPr>
            <p:ph type="title"/>
          </p:nvPr>
        </p:nvSpPr>
        <p:spPr/>
        <p:txBody>
          <a:bodyPr/>
          <a:lstStyle/>
          <a:p>
            <a:r>
              <a:rPr lang="en-US" dirty="0"/>
              <a:t>The problem statement</a:t>
            </a:r>
          </a:p>
        </p:txBody>
      </p:sp>
      <p:sp>
        <p:nvSpPr>
          <p:cNvPr id="3" name="Content Placeholder 2">
            <a:extLst>
              <a:ext uri="{FF2B5EF4-FFF2-40B4-BE49-F238E27FC236}">
                <a16:creationId xmlns:a16="http://schemas.microsoft.com/office/drawing/2014/main" id="{D73A5482-BC52-90F3-A31E-0CFAF160B6F6}"/>
              </a:ext>
            </a:extLst>
          </p:cNvPr>
          <p:cNvSpPr>
            <a:spLocks noGrp="1"/>
          </p:cNvSpPr>
          <p:nvPr>
            <p:ph idx="1"/>
          </p:nvPr>
        </p:nvSpPr>
        <p:spPr/>
        <p:txBody>
          <a:bodyPr>
            <a:normAutofit lnSpcReduction="10000"/>
          </a:bodyPr>
          <a:lstStyle/>
          <a:p>
            <a:pPr algn="just"/>
            <a:r>
              <a:rPr lang="en-US" dirty="0"/>
              <a:t>Machine learning fairness is a critical and evolving concept that addresses the ethical concerns associated with the development and deployment of machine learning models. It emphasizes the need for algorithms to be unbiased and equitable, treating all individuals or groups fairly. The goal is to prevent the reinforcement of existing societal biases and discrimination in the data used to train these models. Achieving fairness in machine learning involves careful consideration of various aspects, including data collection, model training, and decision-making processes. </a:t>
            </a:r>
          </a:p>
          <a:p>
            <a:pPr algn="just"/>
            <a:r>
              <a:rPr lang="en-US" dirty="0"/>
              <a:t>How to detect bias in the machine learning models? If bias exists, how to mitigate it?</a:t>
            </a:r>
          </a:p>
        </p:txBody>
      </p:sp>
    </p:spTree>
    <p:extLst>
      <p:ext uri="{BB962C8B-B14F-4D97-AF65-F5344CB8AC3E}">
        <p14:creationId xmlns:p14="http://schemas.microsoft.com/office/powerpoint/2010/main" val="3479978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EA37-BDE0-BE76-3A34-83FDD80F715F}"/>
              </a:ext>
            </a:extLst>
          </p:cNvPr>
          <p:cNvSpPr>
            <a:spLocks noGrp="1"/>
          </p:cNvSpPr>
          <p:nvPr>
            <p:ph type="title"/>
          </p:nvPr>
        </p:nvSpPr>
        <p:spPr/>
        <p:txBody>
          <a:bodyPr/>
          <a:lstStyle/>
          <a:p>
            <a:r>
              <a:rPr lang="en-US" dirty="0"/>
              <a:t>Technical stack</a:t>
            </a:r>
          </a:p>
        </p:txBody>
      </p:sp>
      <p:sp>
        <p:nvSpPr>
          <p:cNvPr id="3" name="Content Placeholder 2">
            <a:extLst>
              <a:ext uri="{FF2B5EF4-FFF2-40B4-BE49-F238E27FC236}">
                <a16:creationId xmlns:a16="http://schemas.microsoft.com/office/drawing/2014/main" id="{26113F13-AD6E-B40F-5E63-2A03D0D84646}"/>
              </a:ext>
            </a:extLst>
          </p:cNvPr>
          <p:cNvSpPr>
            <a:spLocks noGrp="1"/>
          </p:cNvSpPr>
          <p:nvPr>
            <p:ph idx="1"/>
          </p:nvPr>
        </p:nvSpPr>
        <p:spPr/>
        <p:txBody>
          <a:bodyPr/>
          <a:lstStyle/>
          <a:p>
            <a:r>
              <a:rPr lang="en-US" dirty="0"/>
              <a:t>There are fairness libraries in python such as </a:t>
            </a:r>
            <a:r>
              <a:rPr lang="en-US" dirty="0" err="1"/>
              <a:t>Fairlearn</a:t>
            </a:r>
            <a:r>
              <a:rPr lang="en-US" dirty="0"/>
              <a:t> and AIF360. </a:t>
            </a:r>
          </a:p>
          <a:p>
            <a:r>
              <a:rPr lang="en-US" dirty="0"/>
              <a:t>Below there are facts about the two libraries</a:t>
            </a:r>
          </a:p>
          <a:p>
            <a:r>
              <a:rPr lang="en-US" dirty="0"/>
              <a:t>Definitions for the fairness metrics are given below as well</a:t>
            </a:r>
          </a:p>
        </p:txBody>
      </p:sp>
    </p:spTree>
    <p:extLst>
      <p:ext uri="{BB962C8B-B14F-4D97-AF65-F5344CB8AC3E}">
        <p14:creationId xmlns:p14="http://schemas.microsoft.com/office/powerpoint/2010/main" val="243820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DC2F-1BAF-4783-AFBE-F96873D89A7B}"/>
              </a:ext>
            </a:extLst>
          </p:cNvPr>
          <p:cNvSpPr>
            <a:spLocks noGrp="1"/>
          </p:cNvSpPr>
          <p:nvPr>
            <p:ph type="title"/>
          </p:nvPr>
        </p:nvSpPr>
        <p:spPr>
          <a:xfrm>
            <a:off x="508261" y="447772"/>
            <a:ext cx="10515600" cy="596409"/>
          </a:xfrm>
        </p:spPr>
        <p:txBody>
          <a:bodyPr>
            <a:normAutofit fontScale="90000"/>
          </a:bodyPr>
          <a:lstStyle/>
          <a:p>
            <a:r>
              <a:rPr lang="en-US" b="1" dirty="0"/>
              <a:t>Facts about the fairness libraries - </a:t>
            </a:r>
            <a:r>
              <a:rPr lang="en-US" b="1" dirty="0" err="1"/>
              <a:t>FairLearn</a:t>
            </a:r>
            <a:endParaRPr lang="en-US" b="1" dirty="0"/>
          </a:p>
        </p:txBody>
      </p:sp>
      <p:sp>
        <p:nvSpPr>
          <p:cNvPr id="3" name="Content Placeholder 2">
            <a:extLst>
              <a:ext uri="{FF2B5EF4-FFF2-40B4-BE49-F238E27FC236}">
                <a16:creationId xmlns:a16="http://schemas.microsoft.com/office/drawing/2014/main" id="{7B9790FD-57B2-47B7-AD14-9CFA82E30AEB}"/>
              </a:ext>
            </a:extLst>
          </p:cNvPr>
          <p:cNvSpPr>
            <a:spLocks noGrp="1"/>
          </p:cNvSpPr>
          <p:nvPr>
            <p:ph idx="1"/>
          </p:nvPr>
        </p:nvSpPr>
        <p:spPr>
          <a:xfrm>
            <a:off x="508261" y="1498862"/>
            <a:ext cx="11341231" cy="4911366"/>
          </a:xfrm>
        </p:spPr>
        <p:txBody>
          <a:bodyPr>
            <a:normAutofit/>
          </a:bodyPr>
          <a:lstStyle/>
          <a:p>
            <a:pPr>
              <a:lnSpc>
                <a:spcPct val="107000"/>
              </a:lnSpc>
              <a:spcBef>
                <a:spcPts val="0"/>
              </a:spcBef>
              <a:spcAft>
                <a:spcPts val="800"/>
              </a:spcAft>
            </a:pPr>
            <a:r>
              <a:rPr lang="en-US" sz="2400" dirty="0" err="1">
                <a:latin typeface="Calibri" panose="020F0502020204030204" pitchFamily="34" charset="0"/>
                <a:cs typeface="Times New Roman" panose="02020603050405020304" pitchFamily="18" charset="0"/>
              </a:rPr>
              <a:t>Fairlearn</a:t>
            </a:r>
            <a:r>
              <a:rPr lang="en-US" sz="2400" dirty="0">
                <a:latin typeface="Calibri" panose="020F0502020204030204" pitchFamily="34" charset="0"/>
                <a:cs typeface="Times New Roman" panose="02020603050405020304" pitchFamily="18" charset="0"/>
              </a:rPr>
              <a:t> tests group fairness only.</a:t>
            </a:r>
          </a:p>
          <a:p>
            <a:pPr>
              <a:lnSpc>
                <a:spcPct val="107000"/>
              </a:lnSpc>
              <a:spcBef>
                <a:spcPts val="0"/>
              </a:spcBef>
              <a:spcAft>
                <a:spcPts val="800"/>
              </a:spcAft>
            </a:pPr>
            <a:r>
              <a:rPr lang="en-US" sz="2400" dirty="0" err="1">
                <a:latin typeface="Calibri" panose="020F0502020204030204" pitchFamily="34" charset="0"/>
                <a:cs typeface="Times New Roman" panose="02020603050405020304" pitchFamily="18" charset="0"/>
              </a:rPr>
              <a:t>Fairlearn</a:t>
            </a:r>
            <a:r>
              <a:rPr lang="en-US" sz="2400" dirty="0">
                <a:latin typeface="Calibri" panose="020F0502020204030204" pitchFamily="34" charset="0"/>
                <a:cs typeface="Times New Roman" panose="02020603050405020304" pitchFamily="18" charset="0"/>
              </a:rPr>
              <a:t> tests fairness in the model performance only.</a:t>
            </a:r>
          </a:p>
          <a:p>
            <a:pPr>
              <a:lnSpc>
                <a:spcPct val="107000"/>
              </a:lnSpc>
              <a:spcBef>
                <a:spcPts val="0"/>
              </a:spcBef>
              <a:spcAft>
                <a:spcPts val="800"/>
              </a:spcAft>
            </a:pPr>
            <a:r>
              <a:rPr lang="en-US" sz="2400" dirty="0" err="1">
                <a:latin typeface="Calibri" panose="020F0502020204030204" pitchFamily="34" charset="0"/>
                <a:cs typeface="Times New Roman" panose="02020603050405020304" pitchFamily="18" charset="0"/>
              </a:rPr>
              <a:t>Fairlearn</a:t>
            </a:r>
            <a:r>
              <a:rPr lang="en-US" sz="2400" dirty="0">
                <a:latin typeface="Calibri" panose="020F0502020204030204" pitchFamily="34" charset="0"/>
                <a:cs typeface="Times New Roman" panose="02020603050405020304" pitchFamily="18" charset="0"/>
              </a:rPr>
              <a:t> provides tools to assess fairness of predictors for classification and regression. </a:t>
            </a:r>
          </a:p>
          <a:p>
            <a:pPr>
              <a:lnSpc>
                <a:spcPct val="107000"/>
              </a:lnSpc>
              <a:spcBef>
                <a:spcPts val="0"/>
              </a:spcBef>
              <a:spcAft>
                <a:spcPts val="800"/>
              </a:spcAft>
            </a:pPr>
            <a:r>
              <a:rPr lang="en-US" sz="2400" dirty="0" err="1">
                <a:latin typeface="Calibri" panose="020F0502020204030204" pitchFamily="34" charset="0"/>
                <a:cs typeface="Times New Roman" panose="02020603050405020304" pitchFamily="18" charset="0"/>
              </a:rPr>
              <a:t>Fairlearn</a:t>
            </a:r>
            <a:r>
              <a:rPr lang="en-US" sz="2400" dirty="0">
                <a:latin typeface="Calibri" panose="020F0502020204030204" pitchFamily="34" charset="0"/>
                <a:cs typeface="Times New Roman" panose="02020603050405020304" pitchFamily="18" charset="0"/>
              </a:rPr>
              <a:t> also provides tools that mitigate unfairness in classification and regression.</a:t>
            </a:r>
          </a:p>
          <a:p>
            <a:pPr>
              <a:lnSpc>
                <a:spcPct val="107000"/>
              </a:lnSpc>
              <a:spcBef>
                <a:spcPts val="0"/>
              </a:spcBef>
              <a:spcAft>
                <a:spcPts val="800"/>
              </a:spcAft>
            </a:pPr>
            <a:endParaRPr lang="en-US" sz="2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169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DC2F-1BAF-4783-AFBE-F96873D89A7B}"/>
              </a:ext>
            </a:extLst>
          </p:cNvPr>
          <p:cNvSpPr>
            <a:spLocks noGrp="1"/>
          </p:cNvSpPr>
          <p:nvPr>
            <p:ph type="title"/>
          </p:nvPr>
        </p:nvSpPr>
        <p:spPr>
          <a:xfrm>
            <a:off x="508261" y="447772"/>
            <a:ext cx="10515600" cy="596409"/>
          </a:xfrm>
        </p:spPr>
        <p:txBody>
          <a:bodyPr>
            <a:normAutofit fontScale="90000"/>
          </a:bodyPr>
          <a:lstStyle/>
          <a:p>
            <a:r>
              <a:rPr lang="en-US" b="1" dirty="0"/>
              <a:t>Facts about the fairness libraries – AIF360</a:t>
            </a:r>
          </a:p>
        </p:txBody>
      </p:sp>
      <p:sp>
        <p:nvSpPr>
          <p:cNvPr id="3" name="Content Placeholder 2">
            <a:extLst>
              <a:ext uri="{FF2B5EF4-FFF2-40B4-BE49-F238E27FC236}">
                <a16:creationId xmlns:a16="http://schemas.microsoft.com/office/drawing/2014/main" id="{7B9790FD-57B2-47B7-AD14-9CFA82E30AEB}"/>
              </a:ext>
            </a:extLst>
          </p:cNvPr>
          <p:cNvSpPr>
            <a:spLocks noGrp="1"/>
          </p:cNvSpPr>
          <p:nvPr>
            <p:ph idx="1"/>
          </p:nvPr>
        </p:nvSpPr>
        <p:spPr>
          <a:xfrm>
            <a:off x="508261" y="1498862"/>
            <a:ext cx="11341231" cy="4911366"/>
          </a:xfrm>
        </p:spPr>
        <p:txBody>
          <a:bodyPr>
            <a:normAutofit/>
          </a:bodyPr>
          <a:lstStyle/>
          <a:p>
            <a:pPr algn="l"/>
            <a:r>
              <a:rPr lang="en-US" sz="2400" dirty="0">
                <a:latin typeface="Calibri" panose="020F0502020204030204" pitchFamily="34" charset="0"/>
                <a:cs typeface="Times New Roman" panose="02020603050405020304" pitchFamily="18" charset="0"/>
              </a:rPr>
              <a:t>AIF360 library is available in both Python and R.</a:t>
            </a:r>
          </a:p>
          <a:p>
            <a:pPr algn="l"/>
            <a:r>
              <a:rPr lang="en-US" sz="2400" dirty="0">
                <a:latin typeface="Calibri" panose="020F0502020204030204" pitchFamily="34" charset="0"/>
                <a:cs typeface="Times New Roman" panose="02020603050405020304" pitchFamily="18" charset="0"/>
              </a:rPr>
              <a:t>AIF360 provides a comprehensive set of metrics to test both group and individual bias in the model as well as dataset. </a:t>
            </a:r>
          </a:p>
          <a:p>
            <a:r>
              <a:rPr lang="en-US" sz="2400" dirty="0">
                <a:latin typeface="Calibri" panose="020F0502020204030204" pitchFamily="34" charset="0"/>
                <a:cs typeface="Times New Roman" panose="02020603050405020304" pitchFamily="18" charset="0"/>
              </a:rPr>
              <a:t>AIF360 provides algorithms to mitigate both group and individual bias in the model as well as dataset. </a:t>
            </a:r>
          </a:p>
          <a:p>
            <a:pPr algn="l"/>
            <a:r>
              <a:rPr lang="en-US" sz="2400" dirty="0">
                <a:latin typeface="Calibri" panose="020F0502020204030204" pitchFamily="34" charset="0"/>
                <a:cs typeface="Times New Roman" panose="02020603050405020304" pitchFamily="18" charset="0"/>
              </a:rPr>
              <a:t>One can run the bias analysis either in a notebook, or on the IBM cloud by creating IBM Watson Studio account</a:t>
            </a:r>
          </a:p>
          <a:p>
            <a:pPr algn="l"/>
            <a:endParaRPr lang="en-US" sz="2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648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92629-DA16-4F81-9F0A-CD2C39230735}"/>
              </a:ext>
            </a:extLst>
          </p:cNvPr>
          <p:cNvSpPr>
            <a:spLocks noGrp="1"/>
          </p:cNvSpPr>
          <p:nvPr>
            <p:ph type="title"/>
          </p:nvPr>
        </p:nvSpPr>
        <p:spPr>
          <a:xfrm>
            <a:off x="838200" y="365125"/>
            <a:ext cx="10515600" cy="835025"/>
          </a:xfrm>
        </p:spPr>
        <p:txBody>
          <a:bodyPr>
            <a:normAutofit/>
          </a:bodyPr>
          <a:lstStyle/>
          <a:p>
            <a:pPr>
              <a:lnSpc>
                <a:spcPct val="110000"/>
              </a:lnSpc>
            </a:pPr>
            <a:r>
              <a:rPr lang="en-US" sz="4000" b="1" dirty="0"/>
              <a:t>Definitions of the Fairness Metrics</a:t>
            </a:r>
          </a:p>
        </p:txBody>
      </p:sp>
      <p:sp>
        <p:nvSpPr>
          <p:cNvPr id="3" name="Content Placeholder 2">
            <a:extLst>
              <a:ext uri="{FF2B5EF4-FFF2-40B4-BE49-F238E27FC236}">
                <a16:creationId xmlns:a16="http://schemas.microsoft.com/office/drawing/2014/main" id="{7F751B78-0130-4238-AC9F-8F65E153B33B}"/>
              </a:ext>
            </a:extLst>
          </p:cNvPr>
          <p:cNvSpPr>
            <a:spLocks noGrp="1"/>
          </p:cNvSpPr>
          <p:nvPr>
            <p:ph idx="1"/>
          </p:nvPr>
        </p:nvSpPr>
        <p:spPr/>
        <p:txBody>
          <a:bodyPr/>
          <a:lstStyle/>
          <a:p>
            <a:r>
              <a:rPr lang="en-US" sz="2800" dirty="0" err="1">
                <a:latin typeface="Calibri" panose="020F0502020204030204" pitchFamily="34" charset="0"/>
                <a:cs typeface="Times New Roman" panose="02020603050405020304" pitchFamily="18" charset="0"/>
              </a:rPr>
              <a:t>Fairlearn</a:t>
            </a:r>
            <a:r>
              <a:rPr lang="en-US" sz="2800" dirty="0">
                <a:latin typeface="Calibri" panose="020F0502020204030204" pitchFamily="34" charset="0"/>
                <a:cs typeface="Times New Roman" panose="02020603050405020304" pitchFamily="18" charset="0"/>
              </a:rPr>
              <a:t> package is most applicable to two kinds of harms:</a:t>
            </a:r>
          </a:p>
          <a:p>
            <a:pPr marL="457200" indent="-457200">
              <a:buFont typeface="+mj-lt"/>
              <a:buAutoNum type="arabicPeriod"/>
            </a:pPr>
            <a:r>
              <a:rPr lang="en-US" sz="2800" dirty="0">
                <a:latin typeface="Calibri" panose="020F0502020204030204" pitchFamily="34" charset="0"/>
                <a:cs typeface="Times New Roman" panose="02020603050405020304" pitchFamily="18" charset="0"/>
              </a:rPr>
              <a:t> </a:t>
            </a:r>
            <a:r>
              <a:rPr lang="en-US" sz="2800" b="1" dirty="0">
                <a:latin typeface="Calibri" panose="020F0502020204030204" pitchFamily="34" charset="0"/>
                <a:cs typeface="Times New Roman" panose="02020603050405020304" pitchFamily="18" charset="0"/>
              </a:rPr>
              <a:t>Allocation harms </a:t>
            </a:r>
            <a:r>
              <a:rPr lang="en-US" sz="2800" dirty="0">
                <a:latin typeface="Calibri" panose="020F0502020204030204" pitchFamily="34" charset="0"/>
                <a:cs typeface="Times New Roman" panose="02020603050405020304" pitchFamily="18" charset="0"/>
              </a:rPr>
              <a:t>can occur when AI systems extend or withhold opportunities, resources, or information. </a:t>
            </a:r>
          </a:p>
          <a:p>
            <a:pPr marL="457200" indent="-457200">
              <a:buFont typeface="+mj-lt"/>
              <a:buAutoNum type="arabicPeriod"/>
            </a:pPr>
            <a:endParaRPr lang="en-US" sz="2800" dirty="0">
              <a:latin typeface="Calibri" panose="020F0502020204030204" pitchFamily="34" charset="0"/>
              <a:cs typeface="Times New Roman" panose="02020603050405020304" pitchFamily="18" charset="0"/>
            </a:endParaRPr>
          </a:p>
          <a:p>
            <a:pPr marL="457200" indent="-457200">
              <a:buFont typeface="+mj-lt"/>
              <a:buAutoNum type="arabicPeriod"/>
            </a:pPr>
            <a:r>
              <a:rPr lang="en-US" sz="2800" b="1" dirty="0">
                <a:latin typeface="Calibri" panose="020F0502020204030204" pitchFamily="34" charset="0"/>
                <a:cs typeface="Times New Roman" panose="02020603050405020304" pitchFamily="18" charset="0"/>
              </a:rPr>
              <a:t>Quality-of-service harms </a:t>
            </a:r>
            <a:r>
              <a:rPr lang="en-US" sz="2800" dirty="0">
                <a:latin typeface="Calibri" panose="020F0502020204030204" pitchFamily="34" charset="0"/>
                <a:cs typeface="Times New Roman" panose="02020603050405020304" pitchFamily="18" charset="0"/>
              </a:rPr>
              <a:t>can occur when a system does not work as well for one person as it does for another.</a:t>
            </a:r>
          </a:p>
          <a:p>
            <a:pPr marL="457200" indent="-457200">
              <a:buFont typeface="+mj-lt"/>
              <a:buAutoNum type="arabicPeriod"/>
            </a:pPr>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For</a:t>
            </a:r>
            <a:r>
              <a:rPr lang="en-US" sz="2800" dirty="0">
                <a:latin typeface="Calibri" panose="020F0502020204030204" pitchFamily="34" charset="0"/>
                <a:cs typeface="Times New Roman" panose="02020603050405020304" pitchFamily="18" charset="0"/>
              </a:rPr>
              <a:t> the WLC model, we focus on allocation harm so that the model is fair in selecting the customers. </a:t>
            </a:r>
          </a:p>
          <a:p>
            <a:endParaRPr lang="en-US" dirty="0"/>
          </a:p>
        </p:txBody>
      </p:sp>
    </p:spTree>
    <p:extLst>
      <p:ext uri="{BB962C8B-B14F-4D97-AF65-F5344CB8AC3E}">
        <p14:creationId xmlns:p14="http://schemas.microsoft.com/office/powerpoint/2010/main" val="274286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DDBF0-007D-4F22-8EBF-8B3BF6EB4A4C}"/>
              </a:ext>
            </a:extLst>
          </p:cNvPr>
          <p:cNvSpPr>
            <a:spLocks noGrp="1"/>
          </p:cNvSpPr>
          <p:nvPr>
            <p:ph idx="1"/>
          </p:nvPr>
        </p:nvSpPr>
        <p:spPr>
          <a:xfrm>
            <a:off x="838200" y="997527"/>
            <a:ext cx="10515600" cy="5523346"/>
          </a:xfrm>
        </p:spPr>
        <p:txBody>
          <a:bodyPr>
            <a:normAutofit/>
          </a:bodyPr>
          <a:lstStyle/>
          <a:p>
            <a:r>
              <a:rPr lang="en-US" b="1" dirty="0"/>
              <a:t>Selection Rate: </a:t>
            </a:r>
            <a:r>
              <a:rPr lang="en-US" dirty="0"/>
              <a:t>P</a:t>
            </a:r>
            <a:r>
              <a:rPr lang="en-US" b="0" i="0" dirty="0">
                <a:solidFill>
                  <a:srgbClr val="333333"/>
                </a:solidFill>
                <a:effectLst/>
                <a:latin typeface="-apple-system"/>
              </a:rPr>
              <a:t>ercentage of samples with positive selection</a:t>
            </a:r>
          </a:p>
          <a:p>
            <a:r>
              <a:rPr lang="en-US" b="1" dirty="0"/>
              <a:t>Demographic parity:</a:t>
            </a:r>
            <a:r>
              <a:rPr lang="en-US" dirty="0"/>
              <a:t> Measures the allocation harm. </a:t>
            </a:r>
          </a:p>
          <a:p>
            <a:r>
              <a:rPr lang="en-US" b="1" dirty="0"/>
              <a:t>Demographic Parity Difference: </a:t>
            </a:r>
            <a:r>
              <a:rPr lang="en-US" dirty="0"/>
              <a:t>The maximum absolute difference between groups for the demographic parity</a:t>
            </a:r>
          </a:p>
          <a:p>
            <a:r>
              <a:rPr lang="en-US" b="1" dirty="0"/>
              <a:t>Demographic Parity Ratio: </a:t>
            </a:r>
            <a:r>
              <a:rPr lang="en-US" dirty="0"/>
              <a:t>The minimum ratio between groups for the demographic parity</a:t>
            </a:r>
          </a:p>
          <a:p>
            <a:r>
              <a:rPr lang="en-US" dirty="0"/>
              <a:t>For our bias analysis, we use demographic parity difference as both metrics represent the same result.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19169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D469-3E22-089D-41FB-C014C98DBCFF}"/>
              </a:ext>
            </a:extLst>
          </p:cNvPr>
          <p:cNvSpPr>
            <a:spLocks noGrp="1"/>
          </p:cNvSpPr>
          <p:nvPr>
            <p:ph type="title"/>
          </p:nvPr>
        </p:nvSpPr>
        <p:spPr/>
        <p:txBody>
          <a:bodyPr/>
          <a:lstStyle/>
          <a:p>
            <a:pPr algn="ctr"/>
            <a:r>
              <a:rPr lang="en-US" b="1" dirty="0"/>
              <a:t>Different Type of Fairness</a:t>
            </a:r>
          </a:p>
        </p:txBody>
      </p:sp>
      <p:sp>
        <p:nvSpPr>
          <p:cNvPr id="3" name="Content Placeholder 2">
            <a:extLst>
              <a:ext uri="{FF2B5EF4-FFF2-40B4-BE49-F238E27FC236}">
                <a16:creationId xmlns:a16="http://schemas.microsoft.com/office/drawing/2014/main" id="{A3BE36A6-B9BB-7EF8-A8FC-B92E33818579}"/>
              </a:ext>
            </a:extLst>
          </p:cNvPr>
          <p:cNvSpPr>
            <a:spLocks noGrp="1"/>
          </p:cNvSpPr>
          <p:nvPr>
            <p:ph idx="1"/>
          </p:nvPr>
        </p:nvSpPr>
        <p:spPr/>
        <p:txBody>
          <a:bodyPr/>
          <a:lstStyle/>
          <a:p>
            <a:r>
              <a:rPr lang="en-US" b="1" dirty="0"/>
              <a:t>Individual Fairness: </a:t>
            </a:r>
            <a:r>
              <a:rPr lang="en-US" dirty="0"/>
              <a:t>Pairs of individuals that are equal, except for their membership of a protected group, are put in the same situation. If the member of a protected group is treated less favorably, this is regarded as discrimination. </a:t>
            </a:r>
          </a:p>
          <a:p>
            <a:pPr algn="l"/>
            <a:r>
              <a:rPr lang="en-US" b="1" dirty="0"/>
              <a:t>Group Fairness: </a:t>
            </a:r>
            <a:r>
              <a:rPr lang="en-US" dirty="0"/>
              <a:t>A classifier satisfies this definition if subjects in both protected and unprotected groups have equal probability of being assigned to the positive predicted class.</a:t>
            </a:r>
            <a:endParaRPr lang="en-US" sz="1800" dirty="0">
              <a:latin typeface="CMR10"/>
            </a:endParaRPr>
          </a:p>
        </p:txBody>
      </p:sp>
    </p:spTree>
    <p:extLst>
      <p:ext uri="{BB962C8B-B14F-4D97-AF65-F5344CB8AC3E}">
        <p14:creationId xmlns:p14="http://schemas.microsoft.com/office/powerpoint/2010/main" val="3149938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5789</TotalTime>
  <Words>2032</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Calibri</vt:lpstr>
      <vt:lpstr>Calibri Light</vt:lpstr>
      <vt:lpstr>CMR10</vt:lpstr>
      <vt:lpstr>Georgia</vt:lpstr>
      <vt:lpstr>Lato</vt:lpstr>
      <vt:lpstr>Office Theme</vt:lpstr>
      <vt:lpstr>Machine Learning Fairness</vt:lpstr>
      <vt:lpstr>Outlines</vt:lpstr>
      <vt:lpstr>The problem statement</vt:lpstr>
      <vt:lpstr>Technical stack</vt:lpstr>
      <vt:lpstr>Facts about the fairness libraries - FairLearn</vt:lpstr>
      <vt:lpstr>Facts about the fairness libraries – AIF360</vt:lpstr>
      <vt:lpstr>Definitions of the Fairness Metrics</vt:lpstr>
      <vt:lpstr>PowerPoint Presentation</vt:lpstr>
      <vt:lpstr>Different Type of Fairness</vt:lpstr>
      <vt:lpstr>Individual Metrics </vt:lpstr>
      <vt:lpstr>PowerPoint Presentation</vt:lpstr>
      <vt:lpstr>PowerPoint Presentation</vt:lpstr>
      <vt:lpstr>Group Metrics</vt:lpstr>
      <vt:lpstr>PowerPoint Presentation</vt:lpstr>
      <vt:lpstr>PowerPoint Presentation</vt:lpstr>
      <vt:lpstr>Generic Metrics</vt:lpstr>
      <vt:lpstr>Steps to be followed </vt:lpstr>
      <vt:lpstr>Conclusion</vt:lpstr>
      <vt:lpstr>References (citation).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 Analysis  for the Churn Model</dc:title>
  <dc:creator>Rashed, Ahmed M</dc:creator>
  <cp:lastModifiedBy>Ahmed Rashed</cp:lastModifiedBy>
  <cp:revision>195</cp:revision>
  <dcterms:created xsi:type="dcterms:W3CDTF">2022-12-16T16:49:43Z</dcterms:created>
  <dcterms:modified xsi:type="dcterms:W3CDTF">2023-11-19T02:40:58Z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a73c85-e524-44a6-bd58-7df7ef87be8f_Enabled">
    <vt:lpwstr>true</vt:lpwstr>
  </property>
  <property fmtid="{D5CDD505-2E9C-101B-9397-08002B2CF9AE}" pid="3" name="MSIP_Label_a8a73c85-e524-44a6-bd58-7df7ef87be8f_SetDate">
    <vt:lpwstr>2022-12-16T16:49:55Z</vt:lpwstr>
  </property>
  <property fmtid="{D5CDD505-2E9C-101B-9397-08002B2CF9AE}" pid="4" name="MSIP_Label_a8a73c85-e524-44a6-bd58-7df7ef87be8f_Method">
    <vt:lpwstr>Privileged</vt:lpwstr>
  </property>
  <property fmtid="{D5CDD505-2E9C-101B-9397-08002B2CF9AE}" pid="5" name="MSIP_Label_a8a73c85-e524-44a6-bd58-7df7ef87be8f_Name">
    <vt:lpwstr>Internal Label</vt:lpwstr>
  </property>
  <property fmtid="{D5CDD505-2E9C-101B-9397-08002B2CF9AE}" pid="6" name="MSIP_Label_a8a73c85-e524-44a6-bd58-7df7ef87be8f_SiteId">
    <vt:lpwstr>db05faca-c82a-4b9d-b9c5-0f64b6755421</vt:lpwstr>
  </property>
  <property fmtid="{D5CDD505-2E9C-101B-9397-08002B2CF9AE}" pid="7" name="MSIP_Label_a8a73c85-e524-44a6-bd58-7df7ef87be8f_ActionId">
    <vt:lpwstr>41158c46-f006-4fb1-9578-6d8bf47ded2a</vt:lpwstr>
  </property>
  <property fmtid="{D5CDD505-2E9C-101B-9397-08002B2CF9AE}" pid="8" name="MSIP_Label_a8a73c85-e524-44a6-bd58-7df7ef87be8f_ContentBits">
    <vt:lpwstr>0</vt:lpwstr>
  </property>
</Properties>
</file>