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D3919-D0FA-D237-34CB-5277444B0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B542C-8F44-9A5C-18A0-5CFA8A805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D607-4B33-56A9-256D-533BC92E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81BBA-901A-91E0-6CB4-3847C8FE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F566-71CE-6AB6-3DE4-8FBB5BB4B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4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1BF1-AC86-CFDA-B721-A6174FFF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87280-6A00-43FA-A885-13FB5A00F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DAB41-B266-BE1C-DC0B-CF2FF6DB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541B9-3FA4-FFFF-BC06-CC9325D0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1B30D-4374-CE05-0D20-FFACD606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4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55B82-449B-12FF-B42D-3EFFB9552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BB941-97FE-6821-5605-7D22986D0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DE81A-367B-F676-D6D8-D54F775E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D3CE1-0CF4-13B9-818C-5837F567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3F37F-1FEE-4DC4-7F06-044992ED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2F21-19FC-4FE5-9C03-66D548B8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48315-1ACA-E7A5-A4BF-5516B1ED0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83C7-FA85-F59D-5243-7C191BF1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59776-927A-1AE8-D419-DB3E1EAD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4BEA4-0D4C-2855-B6BC-DEA2EB05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0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FC98-8D80-C774-2D65-C539DC8ED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1A0CF-EA33-D56A-A26C-320D4ECD1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13BED-4E1C-BBDB-C698-67248696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96B9D-4071-5532-B093-3BCFAF5B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C14C0-CE4C-9711-19B9-0C65C831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8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5238-06F8-C009-4AD3-89DBD627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19CC2-E4F5-CF4B-5ADC-FAD60F18A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22A8D-F0F5-89A0-8262-BC2176A12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7E5FE-A04A-024C-97D6-03F3CF01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DDA93-B256-D2AB-77EB-95AAE68F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FE3CC-4EAF-28BE-4C8C-AEFE4E1C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6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BD77-9189-6BB4-32DE-EC4D8A3BC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733B8-1228-CD10-A97B-5904A9512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429AC-2D77-B2AB-03D6-13B15B822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D970C-8CF9-C70C-053A-032CE2988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41C61-F130-9ADD-4F32-2673A825C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F4E135-84AD-A2CF-B87B-97B428C6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6B6B0A-AACD-49A9-EF1F-ADFC71D0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E933D-BD2A-3CEA-A46B-818B8CE85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0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9C82-57D4-3EDA-33B9-75F853754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71AB0-F0F7-7DE9-4F51-D29FDF01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CFE9A-7E1A-A454-6B4C-F52C2066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10B05-F958-E7A7-AA90-B439AAD3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9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766AA-6E19-DB52-C362-17AF3B01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1003D-EF72-5D23-DEDD-3ACECCCC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2F4A6-4D74-A670-85AB-EA556853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3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6CEC-0E87-903D-9B2E-9E2E60BC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6E5EC-6409-8F29-FAC2-75CC031D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1497C-F6BF-28AA-7BFE-EFA225CE7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B8F0B-03DD-DD98-7072-538ECFD96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C5C3B-C8E5-A059-79BD-88CF7CFE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89043-EF16-7C02-C26D-60BC46AC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6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0289-9663-A252-F5B8-7EC3EA310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8CF00-F1FC-EB52-2201-C6D36286C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BDCD2-0240-F33C-43D6-0E080F491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43332-47D8-A746-61E7-DB91E6E4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E4B-C6C6-43C0-BDC1-59E8690D9286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29DD-F040-8502-30C1-C9D8B9AA9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815E3-F645-CB25-8B7F-D68FDF0B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0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F088B-B68E-04E4-E4F4-1AB23E44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0511D-0FF1-DE5B-DAC0-CBD5561C0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7C03C-E65B-FAE2-2451-3A929ED5F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E6E4B-C6C6-43C0-BDC1-59E8690D9286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4CAE0-52A9-251F-13AF-D6CD66DA0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A4CB3-7488-D1A4-60B2-B15CC70F8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2925-69C1-4B43-8D52-61ABF4CF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4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BDB-F1FD-36EB-5569-E156DDC8E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Week 13: Final Project Report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85743-517F-5014-073E-63136D2CE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4190"/>
            <a:ext cx="9144000" cy="1043609"/>
          </a:xfrm>
        </p:spPr>
        <p:txBody>
          <a:bodyPr>
            <a:normAutofit/>
          </a:bodyPr>
          <a:lstStyle/>
          <a:p>
            <a:r>
              <a:rPr lang="en-US" sz="3600" dirty="0"/>
              <a:t>Amira </a:t>
            </a:r>
            <a:r>
              <a:rPr lang="en-US" sz="3600" dirty="0" err="1"/>
              <a:t>Esmaeil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31011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09CFE3EF-F005-8C64-AE9F-8107F2469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4642"/>
            <a:ext cx="12192000" cy="5868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B6965F-E4B0-2EA9-4757-85C847E8F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r>
              <a:rPr lang="en-US" sz="3200" dirty="0"/>
              <a:t>Customers with cellular phones are likely to buy our products</a:t>
            </a:r>
          </a:p>
        </p:txBody>
      </p:sp>
    </p:spTree>
    <p:extLst>
      <p:ext uri="{BB962C8B-B14F-4D97-AF65-F5344CB8AC3E}">
        <p14:creationId xmlns:p14="http://schemas.microsoft.com/office/powerpoint/2010/main" val="35662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blue and orange bars&#10;&#10;Description automatically generated">
            <a:extLst>
              <a:ext uri="{FF2B5EF4-FFF2-40B4-BE49-F238E27FC236}">
                <a16:creationId xmlns:a16="http://schemas.microsoft.com/office/drawing/2014/main" id="{1D69FE37-764A-F321-A307-40F33BA98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580"/>
            <a:ext cx="12192000" cy="61934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6ABC1F-5B17-F80C-AD48-D9F96DD6D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174" y="683178"/>
            <a:ext cx="10515600" cy="1325563"/>
          </a:xfrm>
        </p:spPr>
        <p:txBody>
          <a:bodyPr/>
          <a:lstStyle/>
          <a:p>
            <a:r>
              <a:rPr lang="en-US" dirty="0"/>
              <a:t>Month distribution for the customer profile</a:t>
            </a:r>
          </a:p>
        </p:txBody>
      </p:sp>
    </p:spTree>
    <p:extLst>
      <p:ext uri="{BB962C8B-B14F-4D97-AF65-F5344CB8AC3E}">
        <p14:creationId xmlns:p14="http://schemas.microsoft.com/office/powerpoint/2010/main" val="1102355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51C68389-4535-0A21-A442-638C4AF1A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777"/>
            <a:ext cx="12192000" cy="6347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BCC52D-FE33-CD07-BD50-C8B35544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077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Customers with unknown outcome of the previous marketing campaign is the majority</a:t>
            </a:r>
          </a:p>
        </p:txBody>
      </p:sp>
    </p:spTree>
    <p:extLst>
      <p:ext uri="{BB962C8B-B14F-4D97-AF65-F5344CB8AC3E}">
        <p14:creationId xmlns:p14="http://schemas.microsoft.com/office/powerpoint/2010/main" val="4019688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4D70-3B13-F8CE-0FD2-3CE150C27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55" y="365126"/>
            <a:ext cx="11357362" cy="893832"/>
          </a:xfrm>
        </p:spPr>
        <p:txBody>
          <a:bodyPr>
            <a:noAutofit/>
          </a:bodyPr>
          <a:lstStyle/>
          <a:p>
            <a:r>
              <a:rPr lang="en-US" sz="2800" dirty="0"/>
              <a:t>Both the customers that subscribed or didn’t subscribe a term deposit, has a median age of around 38–40. So, the campaign should focus on this age group</a:t>
            </a:r>
          </a:p>
        </p:txBody>
      </p:sp>
      <p:pic>
        <p:nvPicPr>
          <p:cNvPr id="5" name="Picture 4" descr="A blue and orange rectangular objects&#10;&#10;Description automatically generated">
            <a:extLst>
              <a:ext uri="{FF2B5EF4-FFF2-40B4-BE49-F238E27FC236}">
                <a16:creationId xmlns:a16="http://schemas.microsoft.com/office/drawing/2014/main" id="{88E91467-0295-6DA9-66BB-5100299CF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55" y="2535168"/>
            <a:ext cx="4850793" cy="3326984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A14D9657-892D-9A09-6D05-4B68B44B9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148" y="1780006"/>
            <a:ext cx="6038362" cy="471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05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8B4E6-16CA-D90E-268D-76FBF28B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Age and duration are not necessarily a good indicator for which customer will subscribe and which customer will not.</a:t>
            </a:r>
          </a:p>
        </p:txBody>
      </p:sp>
      <p:pic>
        <p:nvPicPr>
          <p:cNvPr id="7" name="Picture 6" descr="A diagram of a tower&#10;&#10;Description automatically generated with medium confidence">
            <a:extLst>
              <a:ext uri="{FF2B5EF4-FFF2-40B4-BE49-F238E27FC236}">
                <a16:creationId xmlns:a16="http://schemas.microsoft.com/office/drawing/2014/main" id="{0144C0E9-0CC0-ABAA-7ECF-412636D16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02" y="2534134"/>
            <a:ext cx="5015873" cy="3326984"/>
          </a:xfrm>
          <a:prstGeom prst="rect">
            <a:avLst/>
          </a:prstGeom>
        </p:spPr>
      </p:pic>
      <p:pic>
        <p:nvPicPr>
          <p:cNvPr id="9" name="Picture 8" descr="A blue line on a white background&#10;&#10;Description automatically generated">
            <a:extLst>
              <a:ext uri="{FF2B5EF4-FFF2-40B4-BE49-F238E27FC236}">
                <a16:creationId xmlns:a16="http://schemas.microsoft.com/office/drawing/2014/main" id="{98C81DD3-4A23-5AC6-0528-7FAF7023B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34134"/>
            <a:ext cx="5142857" cy="33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10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60D7-8F36-2F2D-5AE2-46433A04C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3226" cy="1325563"/>
          </a:xfrm>
        </p:spPr>
        <p:txBody>
          <a:bodyPr>
            <a:noAutofit/>
          </a:bodyPr>
          <a:lstStyle/>
          <a:p>
            <a:r>
              <a:rPr lang="en-US" sz="2800" dirty="0"/>
              <a:t>The highest correlation is between </a:t>
            </a:r>
            <a:r>
              <a:rPr lang="en-US" sz="2800" dirty="0" err="1"/>
              <a:t>pdays</a:t>
            </a:r>
            <a:r>
              <a:rPr lang="en-US" sz="2800" dirty="0"/>
              <a:t> (number of days that passed by after the client was last contacted from a previous campaign) and previous (number of contacts performed before this campaign and for this client)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2C3B7A5-A64F-2760-1AEA-CCABF536B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470" y="1707778"/>
            <a:ext cx="6104677" cy="515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88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9D0B-59E6-38C6-E120-FDBF31C2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r>
              <a:rPr lang="en-US" b="1" dirty="0"/>
              <a:t>Final 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C155E-6881-8A64-3F31-4F340F2AB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 The customers who have a job of admin have the highest rate of subscribing a term deposit, but they are also the highest when it comes to not subscribing. So the </a:t>
            </a:r>
            <a:r>
              <a:rPr lang="en-US" dirty="0" err="1"/>
              <a:t>buiseness</a:t>
            </a:r>
            <a:r>
              <a:rPr lang="en-US" dirty="0"/>
              <a:t> should send offers to them.</a:t>
            </a:r>
          </a:p>
          <a:p>
            <a:r>
              <a:rPr lang="en-US" dirty="0"/>
              <a:t> Majority of the customers are married. Followed by Single, divorced and unknown. The campaign should focus on the married customers</a:t>
            </a:r>
          </a:p>
          <a:p>
            <a:r>
              <a:rPr lang="en-US" dirty="0"/>
              <a:t> Customers with education is secondary is the highest with </a:t>
            </a:r>
            <a:r>
              <a:rPr lang="en-US" dirty="0" err="1"/>
              <a:t>yes,so</a:t>
            </a:r>
            <a:r>
              <a:rPr lang="en-US" dirty="0"/>
              <a:t> the campaigns should focus on those customers</a:t>
            </a:r>
          </a:p>
          <a:p>
            <a:r>
              <a:rPr lang="en-US" dirty="0"/>
              <a:t> When customers has no credit in default, the customers is likely to buy our product. So the campaign should focus on those customers</a:t>
            </a:r>
          </a:p>
          <a:p>
            <a:r>
              <a:rPr lang="en-US" dirty="0"/>
              <a:t> Customers with no housing loans are likely to buy our product</a:t>
            </a:r>
          </a:p>
          <a:p>
            <a:r>
              <a:rPr lang="en-US" dirty="0"/>
              <a:t> Majority of the customers have a housing loan.</a:t>
            </a:r>
          </a:p>
          <a:p>
            <a:r>
              <a:rPr lang="en-US" dirty="0"/>
              <a:t> Customers with cellular phones are likely to buy our products</a:t>
            </a:r>
          </a:p>
          <a:p>
            <a:r>
              <a:rPr lang="en-US" dirty="0"/>
              <a:t> Customers with unknown outcome of the previous marketing campaign is the majority</a:t>
            </a:r>
          </a:p>
          <a:p>
            <a:r>
              <a:rPr lang="en-US" dirty="0"/>
              <a:t> Both the customers that </a:t>
            </a:r>
            <a:r>
              <a:rPr lang="en-US" dirty="0" err="1"/>
              <a:t>subscibed</a:t>
            </a:r>
            <a:r>
              <a:rPr lang="en-US" dirty="0"/>
              <a:t> or didn’t subscribe a term deposit, has a median age of around 38–40. So, the campaign should focus on this age group</a:t>
            </a:r>
          </a:p>
          <a:p>
            <a:r>
              <a:rPr lang="en-US" dirty="0"/>
              <a:t> Age and duration are not necessarily a good indicator for which customer will subscribe and which customer will not.</a:t>
            </a:r>
          </a:p>
        </p:txBody>
      </p:sp>
    </p:spTree>
    <p:extLst>
      <p:ext uri="{BB962C8B-B14F-4D97-AF65-F5344CB8AC3E}">
        <p14:creationId xmlns:p14="http://schemas.microsoft.com/office/powerpoint/2010/main" val="2290704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D55C-5B45-9774-5809-8302BAF8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33C6-8CA7-80CF-B175-8D82AAADD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Logistic Regression</a:t>
            </a:r>
          </a:p>
          <a:p>
            <a:r>
              <a:rPr lang="en-US" b="1" dirty="0"/>
              <a:t>Linear SVM</a:t>
            </a:r>
          </a:p>
          <a:p>
            <a:r>
              <a:rPr lang="en-US" b="1" dirty="0"/>
              <a:t>Random Forest</a:t>
            </a:r>
          </a:p>
          <a:p>
            <a:r>
              <a:rPr lang="en-US" b="1" dirty="0" err="1"/>
              <a:t>XGBoost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93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7A09-7CD7-74DA-AFD7-99EBB063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005" y="23779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4053528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589EC-1CB0-18FB-4CA7-819B6EB4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4E23A-F9D0-170B-8DA0-DB4B775C1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Random Forest</a:t>
            </a:r>
          </a:p>
          <a:p>
            <a:r>
              <a:rPr lang="en-US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1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7A09-7CD7-74DA-AFD7-99EBB063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005" y="23779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2166233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F4B1-B47F-44B8-130A-FD043876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989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F67D1-FB3B-823C-4C0F-4C8D35451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979" y="1074689"/>
            <a:ext cx="5223485" cy="221792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One Hot Encoding</a:t>
            </a:r>
          </a:p>
          <a:p>
            <a:r>
              <a:rPr lang="en-US" dirty="0"/>
              <a:t>For values of best alpha =  10 The train AUC is: 0.7381050303672549</a:t>
            </a:r>
          </a:p>
          <a:p>
            <a:r>
              <a:rPr lang="en-US" dirty="0"/>
              <a:t>For values of best alpha =  10 The cross validation AUC is: 0.7456636715383519</a:t>
            </a:r>
          </a:p>
          <a:p>
            <a:r>
              <a:rPr lang="en-US" dirty="0"/>
              <a:t>For values of best alpha =  10 The test AUC is: 0.7384804571338721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D7A908-5BA4-5DEE-AA18-08CD8CF6B333}"/>
              </a:ext>
            </a:extLst>
          </p:cNvPr>
          <p:cNvSpPr txBox="1">
            <a:spLocks/>
          </p:cNvSpPr>
          <p:nvPr/>
        </p:nvSpPr>
        <p:spPr>
          <a:xfrm>
            <a:off x="6705070" y="1074688"/>
            <a:ext cx="5207807" cy="22179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Response Coding</a:t>
            </a:r>
          </a:p>
          <a:p>
            <a:r>
              <a:rPr lang="en-US" dirty="0"/>
              <a:t>For values of best alpha =  10 The train AUC is: 0.7381050303672549</a:t>
            </a:r>
          </a:p>
          <a:p>
            <a:r>
              <a:rPr lang="en-US" dirty="0"/>
              <a:t>For values of best alpha =  10 The cross validation AUC is: 0.7456636715383519</a:t>
            </a:r>
          </a:p>
          <a:p>
            <a:r>
              <a:rPr lang="en-US" dirty="0"/>
              <a:t>For values of best alpha =  10 The test AUC is: 0.7384804571338721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A9877DBC-6AEE-1F00-BDB4-D47D0BAE4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24" y="3292611"/>
            <a:ext cx="5650793" cy="3530159"/>
          </a:xfrm>
          <a:prstGeom prst="rect">
            <a:avLst/>
          </a:prstGeom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D779141E-AE0B-ED2C-9AF7-96432C7E5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085" y="3327841"/>
            <a:ext cx="5650793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99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F4B1-B47F-44B8-130A-FD043876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989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F67D1-FB3B-823C-4C0F-4C8D35451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979" y="1074689"/>
            <a:ext cx="5223485" cy="221792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One Hot Encoding</a:t>
            </a:r>
          </a:p>
          <a:p>
            <a:r>
              <a:rPr lang="en-US" dirty="0"/>
              <a:t>For values of best alpha =  1 The train AUC is: 0.5620997406749615</a:t>
            </a:r>
          </a:p>
          <a:p>
            <a:r>
              <a:rPr lang="en-US" dirty="0"/>
              <a:t>For values of best alpha =  1 The cross validation AUC is: 0.5643176667261349</a:t>
            </a:r>
          </a:p>
          <a:p>
            <a:r>
              <a:rPr lang="en-US" dirty="0"/>
              <a:t>For values of best alpha =  1 The test AUC is: 0.5696721551215218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D7A908-5BA4-5DEE-AA18-08CD8CF6B333}"/>
              </a:ext>
            </a:extLst>
          </p:cNvPr>
          <p:cNvSpPr txBox="1">
            <a:spLocks/>
          </p:cNvSpPr>
          <p:nvPr/>
        </p:nvSpPr>
        <p:spPr>
          <a:xfrm>
            <a:off x="6705070" y="1074688"/>
            <a:ext cx="5207807" cy="22179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Response Coding</a:t>
            </a:r>
          </a:p>
          <a:p>
            <a:r>
              <a:rPr lang="en-US" dirty="0"/>
              <a:t>For values of best alpha =  1 The train AUC is: 0.5828714780764522</a:t>
            </a:r>
          </a:p>
          <a:p>
            <a:r>
              <a:rPr lang="en-US" dirty="0"/>
              <a:t>For values of best alpha =  1 The cross validation AUC is: 0.5855742990993849</a:t>
            </a:r>
          </a:p>
          <a:p>
            <a:r>
              <a:rPr lang="en-US" dirty="0"/>
              <a:t>For values of best alpha =  1 The test AUC is: 0.5871950196536586</a:t>
            </a:r>
          </a:p>
        </p:txBody>
      </p:sp>
      <p:pic>
        <p:nvPicPr>
          <p:cNvPr id="6" name="Picture 5" descr="A graph with a green line&#10;&#10;Description automatically generated">
            <a:extLst>
              <a:ext uri="{FF2B5EF4-FFF2-40B4-BE49-F238E27FC236}">
                <a16:creationId xmlns:a16="http://schemas.microsoft.com/office/drawing/2014/main" id="{0EE97645-7877-0A32-A7C1-4CAD11F83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01" y="3407999"/>
            <a:ext cx="5726984" cy="3530159"/>
          </a:xfrm>
          <a:prstGeom prst="rect">
            <a:avLst/>
          </a:prstGeom>
        </p:spPr>
      </p:pic>
      <p:pic>
        <p:nvPicPr>
          <p:cNvPr id="11" name="Picture 10" descr="A graph with a green line&#10;&#10;Description automatically generated">
            <a:extLst>
              <a:ext uri="{FF2B5EF4-FFF2-40B4-BE49-F238E27FC236}">
                <a16:creationId xmlns:a16="http://schemas.microsoft.com/office/drawing/2014/main" id="{A7323C81-DF31-4782-78DA-764571099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82" y="3407999"/>
            <a:ext cx="5726984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90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F4B1-B47F-44B8-130A-FD043876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989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F67D1-FB3B-823C-4C0F-4C8D35451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979" y="1074689"/>
            <a:ext cx="5223485" cy="221792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One Hot Encoding</a:t>
            </a:r>
          </a:p>
          <a:p>
            <a:r>
              <a:rPr lang="en-US" dirty="0"/>
              <a:t>For values of best alpha =  50 The train AUC is: 0.9999971226551445</a:t>
            </a:r>
          </a:p>
          <a:p>
            <a:r>
              <a:rPr lang="en-US" dirty="0"/>
              <a:t>For values of best alpha =  50 The cross validation AUC is: 0.8009095826171173</a:t>
            </a:r>
          </a:p>
          <a:p>
            <a:r>
              <a:rPr lang="en-US" dirty="0"/>
              <a:t>For values of best alpha =  50 The test AUC is: 0.7792199443159991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D7A908-5BA4-5DEE-AA18-08CD8CF6B333}"/>
              </a:ext>
            </a:extLst>
          </p:cNvPr>
          <p:cNvSpPr txBox="1">
            <a:spLocks/>
          </p:cNvSpPr>
          <p:nvPr/>
        </p:nvSpPr>
        <p:spPr>
          <a:xfrm>
            <a:off x="6705070" y="1074688"/>
            <a:ext cx="5207807" cy="22179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Response Coding</a:t>
            </a:r>
          </a:p>
          <a:p>
            <a:r>
              <a:rPr lang="en-US" dirty="0"/>
              <a:t>For values of best alpha =  50 The train AUC is: 0.9999971226551445</a:t>
            </a:r>
          </a:p>
          <a:p>
            <a:r>
              <a:rPr lang="en-US" dirty="0"/>
              <a:t>For values of best alpha =  50 The cross validation AUC is: 0.8009095826171173</a:t>
            </a:r>
          </a:p>
          <a:p>
            <a:r>
              <a:rPr lang="en-US" dirty="0"/>
              <a:t>For values of best alpha =  50 The test AUC is: 0.7792199443159991</a:t>
            </a:r>
          </a:p>
        </p:txBody>
      </p:sp>
      <p:pic>
        <p:nvPicPr>
          <p:cNvPr id="6" name="Picture 5" descr="A graph with a green line&#10;&#10;Description automatically generated">
            <a:extLst>
              <a:ext uri="{FF2B5EF4-FFF2-40B4-BE49-F238E27FC236}">
                <a16:creationId xmlns:a16="http://schemas.microsoft.com/office/drawing/2014/main" id="{8976A1F2-E79E-26DE-6168-6C6E3DF1C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80" y="3312778"/>
            <a:ext cx="5726984" cy="3530159"/>
          </a:xfrm>
          <a:prstGeom prst="rect">
            <a:avLst/>
          </a:prstGeom>
        </p:spPr>
      </p:pic>
      <p:pic>
        <p:nvPicPr>
          <p:cNvPr id="10" name="Picture 9" descr="A graph with a green line&#10;&#10;Description automatically generated">
            <a:extLst>
              <a:ext uri="{FF2B5EF4-FFF2-40B4-BE49-F238E27FC236}">
                <a16:creationId xmlns:a16="http://schemas.microsoft.com/office/drawing/2014/main" id="{B277220B-AA4C-85AA-289F-CF0B6A61B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536" y="3292611"/>
            <a:ext cx="5726984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02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F4B1-B47F-44B8-130A-FD043876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989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XGBoost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F67D1-FB3B-823C-4C0F-4C8D35451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979" y="1074689"/>
            <a:ext cx="5223485" cy="221792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One Hot Encoding</a:t>
            </a:r>
          </a:p>
          <a:p>
            <a:r>
              <a:rPr lang="en-US" dirty="0"/>
              <a:t>For values of best alpha = 200 The train AUC is: 0.8644022752286666</a:t>
            </a:r>
          </a:p>
          <a:p>
            <a:r>
              <a:rPr lang="en-US" dirty="0"/>
              <a:t>For values of best alpha = 200 The test AUC is: 0.7902890640300494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D7A908-5BA4-5DEE-AA18-08CD8CF6B333}"/>
              </a:ext>
            </a:extLst>
          </p:cNvPr>
          <p:cNvSpPr txBox="1">
            <a:spLocks/>
          </p:cNvSpPr>
          <p:nvPr/>
        </p:nvSpPr>
        <p:spPr>
          <a:xfrm>
            <a:off x="6705070" y="1074688"/>
            <a:ext cx="5207807" cy="22179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Response Coding</a:t>
            </a:r>
          </a:p>
          <a:p>
            <a:r>
              <a:rPr lang="en-US" dirty="0"/>
              <a:t>For values of best alpha = 2000 The train AUC is: 0.8146844370252346</a:t>
            </a:r>
          </a:p>
          <a:p>
            <a:r>
              <a:rPr lang="en-US" dirty="0"/>
              <a:t>For values of best alpha = 2000 The test AUC is: 0.7897287844260755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DE867900-7A84-D65A-10EC-5108FD29F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92394" y="1936830"/>
            <a:ext cx="3452240" cy="6279802"/>
          </a:xfrm>
          <a:prstGeom prst="rect">
            <a:avLst/>
          </a:prstGeom>
        </p:spPr>
      </p:pic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AA540E0D-B92F-36CF-6857-3F63952BF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73365" y="2262961"/>
            <a:ext cx="3452240" cy="562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32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3B3C-BE67-AAD9-5FD7-1C8FA115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Models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88DA5-B7AA-9FFE-7A3E-F9240F675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1" y="1610479"/>
            <a:ext cx="7815262" cy="494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43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F0A1-BEFF-49F2-EA80-0B75BDEB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036AD-F42F-B5A1-8B84-190827A7F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  <a:p>
            <a:r>
              <a:rPr lang="en-US" dirty="0" err="1"/>
              <a:t>XGBoost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8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7F39-E708-4EC2-9894-00F8FF27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We can see from the above plot that the dataset in imbalanced, where the number of negative class is close to 8 times the number of positive class.</a:t>
            </a:r>
          </a:p>
        </p:txBody>
      </p:sp>
      <p:pic>
        <p:nvPicPr>
          <p:cNvPr id="5" name="Picture 4" descr="A blue and orange rectangles with numbers&#10;&#10;Description automatically generated">
            <a:extLst>
              <a:ext uri="{FF2B5EF4-FFF2-40B4-BE49-F238E27FC236}">
                <a16:creationId xmlns:a16="http://schemas.microsoft.com/office/drawing/2014/main" id="{C1C0DBBE-B756-A37F-C12A-52B91FE18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53" y="1820898"/>
            <a:ext cx="6590476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5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31CFBF44-3019-7FFE-1CE9-60F372120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572"/>
            <a:ext cx="12192000" cy="61500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2B350A-CB64-F55C-5195-59C6A1640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From the above plot, we can see that the customers who have a job of admin have the highest rate of subscribing a term deposit, but they are also the highest when it comes to not subscribing. This is simply because we have more customers working as admin than any other profession.</a:t>
            </a:r>
          </a:p>
        </p:txBody>
      </p:sp>
    </p:spTree>
    <p:extLst>
      <p:ext uri="{BB962C8B-B14F-4D97-AF65-F5344CB8AC3E}">
        <p14:creationId xmlns:p14="http://schemas.microsoft.com/office/powerpoint/2010/main" val="359457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orange cubes&#10;&#10;Description automatically generated">
            <a:extLst>
              <a:ext uri="{FF2B5EF4-FFF2-40B4-BE49-F238E27FC236}">
                <a16:creationId xmlns:a16="http://schemas.microsoft.com/office/drawing/2014/main" id="{4D994D21-C5DA-DB03-31DF-0ABBD3E11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031"/>
            <a:ext cx="12192000" cy="63369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C9AEAC-5330-C97C-08ED-081F9BC0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Majority of the customers are married. Followed by Single, divorced and unknown.</a:t>
            </a:r>
          </a:p>
        </p:txBody>
      </p:sp>
    </p:spTree>
    <p:extLst>
      <p:ext uri="{BB962C8B-B14F-4D97-AF65-F5344CB8AC3E}">
        <p14:creationId xmlns:p14="http://schemas.microsoft.com/office/powerpoint/2010/main" val="38725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5114C2CD-093D-3BC3-4CA4-45C08A173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761"/>
            <a:ext cx="12192000" cy="638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110376-FAAA-C7E0-82EB-CCA95B38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Customers with education is secondary is the highest with </a:t>
            </a:r>
            <a:r>
              <a:rPr lang="en-US" sz="2800" dirty="0" err="1"/>
              <a:t>yes,so</a:t>
            </a:r>
            <a:r>
              <a:rPr lang="en-US" sz="2800" dirty="0"/>
              <a:t> the campaigns should focus on those customers</a:t>
            </a:r>
          </a:p>
        </p:txBody>
      </p:sp>
    </p:spTree>
    <p:extLst>
      <p:ext uri="{BB962C8B-B14F-4D97-AF65-F5344CB8AC3E}">
        <p14:creationId xmlns:p14="http://schemas.microsoft.com/office/powerpoint/2010/main" val="109692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orange rectangular object&#10;&#10;Description automatically generated">
            <a:extLst>
              <a:ext uri="{FF2B5EF4-FFF2-40B4-BE49-F238E27FC236}">
                <a16:creationId xmlns:a16="http://schemas.microsoft.com/office/drawing/2014/main" id="{42BDEFED-6687-7555-534A-F90B8A6C2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57"/>
            <a:ext cx="12192000" cy="61626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748D0-6C8D-DBF5-F22B-4EDAA3CD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dirty="0"/>
              <a:t>When customers has no credit in default, the customers is likely to buy our product. So the campaign should focus on those customers</a:t>
            </a:r>
          </a:p>
        </p:txBody>
      </p:sp>
    </p:spTree>
    <p:extLst>
      <p:ext uri="{BB962C8B-B14F-4D97-AF65-F5344CB8AC3E}">
        <p14:creationId xmlns:p14="http://schemas.microsoft.com/office/powerpoint/2010/main" val="401288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orange rectangular objects&#10;&#10;Description automatically generated">
            <a:extLst>
              <a:ext uri="{FF2B5EF4-FFF2-40B4-BE49-F238E27FC236}">
                <a16:creationId xmlns:a16="http://schemas.microsoft.com/office/drawing/2014/main" id="{9B8A4C3C-04EC-D096-6BF6-8174E7224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709"/>
            <a:ext cx="12192000" cy="61626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5DF2FD-E83A-6874-C934-9D1F7FCD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Customers with no housing loans are likely to buy our product</a:t>
            </a:r>
          </a:p>
        </p:txBody>
      </p:sp>
    </p:spTree>
    <p:extLst>
      <p:ext uri="{BB962C8B-B14F-4D97-AF65-F5344CB8AC3E}">
        <p14:creationId xmlns:p14="http://schemas.microsoft.com/office/powerpoint/2010/main" val="32628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2DD4EBB8-B389-0AB4-6953-E5AF88685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5349"/>
            <a:ext cx="12192000" cy="61626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C8E2B7-8512-1E07-15AF-F673E912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64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Majority of the customers have a housing loan.</a:t>
            </a:r>
          </a:p>
        </p:txBody>
      </p:sp>
    </p:spTree>
    <p:extLst>
      <p:ext uri="{BB962C8B-B14F-4D97-AF65-F5344CB8AC3E}">
        <p14:creationId xmlns:p14="http://schemas.microsoft.com/office/powerpoint/2010/main" val="107882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846</Words>
  <Application>Microsoft Office PowerPoint</Application>
  <PresentationFormat>Widescreen</PresentationFormat>
  <Paragraphs>76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Week 13: Final Project Report</vt:lpstr>
      <vt:lpstr>EDA</vt:lpstr>
      <vt:lpstr>We can see from the above plot that the dataset in imbalanced, where the number of negative class is close to 8 times the number of positive class.</vt:lpstr>
      <vt:lpstr>From the above plot, we can see that the customers who have a job of admin have the highest rate of subscribing a term deposit, but they are also the highest when it comes to not subscribing. This is simply because we have more customers working as admin than any other profession.</vt:lpstr>
      <vt:lpstr>Majority of the customers are married. Followed by Single, divorced and unknown.</vt:lpstr>
      <vt:lpstr>Customers with education is secondary is the highest with yes,so the campaigns should focus on those customers</vt:lpstr>
      <vt:lpstr>When customers has no credit in default, the customers is likely to buy our product. So the campaign should focus on those customers</vt:lpstr>
      <vt:lpstr>Customers with no housing loans are likely to buy our product</vt:lpstr>
      <vt:lpstr>Majority of the customers have a housing loan.</vt:lpstr>
      <vt:lpstr>Customers with cellular phones are likely to buy our products</vt:lpstr>
      <vt:lpstr>Month distribution for the customer profile</vt:lpstr>
      <vt:lpstr>Customers with unknown outcome of the previous marketing campaign is the majority</vt:lpstr>
      <vt:lpstr>Both the customers that subscribed or didn’t subscribe a term deposit, has a median age of around 38–40. So, the campaign should focus on this age group</vt:lpstr>
      <vt:lpstr>Age and duration are not necessarily a good indicator for which customer will subscribe and which customer will not.</vt:lpstr>
      <vt:lpstr>The highest correlation is between pdays (number of days that passed by after the client was last contacted from a previous campaign) and previous (number of contacts performed before this campaign and for this client)</vt:lpstr>
      <vt:lpstr>Final Recommendations</vt:lpstr>
      <vt:lpstr>Recommended Models</vt:lpstr>
      <vt:lpstr>Models</vt:lpstr>
      <vt:lpstr>List of models</vt:lpstr>
      <vt:lpstr>Logistic Regression</vt:lpstr>
      <vt:lpstr>SVM</vt:lpstr>
      <vt:lpstr>Random Forest</vt:lpstr>
      <vt:lpstr>XGBoost</vt:lpstr>
      <vt:lpstr>Models Summary</vt:lpstr>
      <vt:lpstr>Best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11: EDA Presentation and proposed modeling technique</dc:title>
  <dc:creator>Amira Amin</dc:creator>
  <cp:lastModifiedBy>Ahmed Rashed</cp:lastModifiedBy>
  <cp:revision>29</cp:revision>
  <dcterms:created xsi:type="dcterms:W3CDTF">2023-11-26T08:21:43Z</dcterms:created>
  <dcterms:modified xsi:type="dcterms:W3CDTF">2023-11-27T03:58:51Z</dcterms:modified>
</cp:coreProperties>
</file>