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52" d="100"/>
          <a:sy n="152" d="100"/>
        </p:scale>
        <p:origin x="652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440" y="4434840"/>
            <a:ext cx="6017372" cy="1122202"/>
          </a:xfrm>
        </p:spPr>
        <p:txBody>
          <a:bodyPr/>
          <a:lstStyle/>
          <a:p>
            <a:r>
              <a:rPr lang="en-US" dirty="0" err="1"/>
              <a:t>AxA</a:t>
            </a:r>
            <a:r>
              <a:rPr lang="en-US" dirty="0"/>
              <a:t> coding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Arwin Esmaylzadeh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42C35-EFD0-53B5-A130-56DD998EE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E3B8-8CE4-465A-9E96-3F4A1364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56" y="-274973"/>
            <a:ext cx="8421688" cy="1325563"/>
          </a:xfrm>
        </p:spPr>
        <p:txBody>
          <a:bodyPr/>
          <a:lstStyle/>
          <a:p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Versicherungen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2611-7629-7F9B-7F37-A35CF07EA8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284" y="65431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Schadensversicherung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EA2B8-FBB3-2FBF-D06F-3D9D0838E0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284" y="1054960"/>
            <a:ext cx="4737199" cy="40514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 Mio $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Versicherer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2.25 Mio $ max. </a:t>
            </a:r>
            <a:r>
              <a:rPr lang="en-US" sz="1400" dirty="0" err="1"/>
              <a:t>Gesamtschaden</a:t>
            </a: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0.675 Mio $ </a:t>
            </a:r>
            <a:r>
              <a:rPr lang="en-US" sz="1400" dirty="0" err="1"/>
              <a:t>Gewinnzuschlag</a:t>
            </a: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0.075 Mio $ Verwaltung/</a:t>
            </a:r>
            <a:r>
              <a:rPr lang="en-US" sz="1400" dirty="0" err="1"/>
              <a:t>Sonstiges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App-Kauf Members (15$/Jahr </a:t>
            </a:r>
            <a:r>
              <a:rPr lang="en-US" dirty="0" err="1"/>
              <a:t>oder</a:t>
            </a:r>
            <a:r>
              <a:rPr lang="en-US" dirty="0"/>
              <a:t> 1.5$/Monat)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180.000 Members  </a:t>
            </a:r>
          </a:p>
          <a:p>
            <a:pPr lvl="1" indent="0">
              <a:buNone/>
            </a:pPr>
            <a:r>
              <a:rPr lang="en-US" sz="600" dirty="0"/>
              <a:t>https://ny1.com/nyc/all-boroughs/transit/2023/05/26/citi-bikes-celebrates-10-years-in-new-york-city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~1.8 Mio $ Schaden </a:t>
            </a:r>
            <a:r>
              <a:rPr lang="en-US" sz="1400" dirty="0" err="1"/>
              <a:t>durch</a:t>
            </a:r>
            <a:r>
              <a:rPr lang="en-US" sz="1400" dirty="0"/>
              <a:t> Members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2.7 Mio $ </a:t>
            </a:r>
            <a:r>
              <a:rPr lang="en-US" sz="1400" dirty="0" err="1"/>
              <a:t>Einnahmen</a:t>
            </a:r>
            <a:r>
              <a:rPr lang="en-US" sz="1400" dirty="0"/>
              <a:t> (</a:t>
            </a:r>
            <a:r>
              <a:rPr lang="en-US" sz="1400" dirty="0" err="1"/>
              <a:t>Jahresmodell</a:t>
            </a:r>
            <a:r>
              <a:rPr lang="en-US" sz="1400" dirty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3.2 Mio $ </a:t>
            </a:r>
            <a:r>
              <a:rPr lang="en-US" sz="1400" dirty="0" err="1"/>
              <a:t>Einnahmen</a:t>
            </a:r>
            <a:r>
              <a:rPr lang="en-US" sz="1400" dirty="0"/>
              <a:t> (</a:t>
            </a:r>
            <a:r>
              <a:rPr lang="en-US" sz="1400" dirty="0" err="1"/>
              <a:t>Monatsmodell</a:t>
            </a:r>
            <a:r>
              <a:rPr lang="en-US" sz="1400" dirty="0"/>
              <a:t>)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App-Kauf Casuals (1$/</a:t>
            </a:r>
            <a:r>
              <a:rPr lang="en-US" dirty="0" err="1"/>
              <a:t>Fahrt</a:t>
            </a:r>
            <a:r>
              <a:rPr lang="en-US" dirty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~0.4 Mio $ Schaden </a:t>
            </a:r>
            <a:r>
              <a:rPr lang="en-US" sz="1400" dirty="0" err="1"/>
              <a:t>durch</a:t>
            </a:r>
            <a:r>
              <a:rPr lang="en-US" sz="1400" dirty="0"/>
              <a:t> Casuals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6.6 Mio </a:t>
            </a:r>
            <a:r>
              <a:rPr lang="en-US" sz="1400" dirty="0" err="1"/>
              <a:t>Fahrten</a:t>
            </a:r>
            <a:r>
              <a:rPr lang="en-US" sz="1400" dirty="0"/>
              <a:t> </a:t>
            </a:r>
            <a:r>
              <a:rPr lang="en-US" sz="1400" dirty="0" err="1"/>
              <a:t>durch</a:t>
            </a:r>
            <a:r>
              <a:rPr lang="en-US" sz="1400" dirty="0"/>
              <a:t> Casuals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Max. 6.6 Mio $ </a:t>
            </a:r>
            <a:r>
              <a:rPr lang="en-US" sz="1400" dirty="0" err="1"/>
              <a:t>Einnahmen</a:t>
            </a: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Realistisch</a:t>
            </a:r>
            <a:r>
              <a:rPr lang="en-US" sz="1400" dirty="0"/>
              <a:t>: 0.66 Mio $ (ca. 10% der </a:t>
            </a:r>
            <a:r>
              <a:rPr lang="en-US" sz="1400" dirty="0" err="1"/>
              <a:t>Fahrten</a:t>
            </a:r>
            <a:r>
              <a:rPr lang="en-US" sz="1400" dirty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3D39A-2523-EB3C-B076-927E4FC411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226" y="65431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Unfallversicherung</a:t>
            </a: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83F84E04-B9E0-73AB-826C-DBA01627766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BDFCF2C8-AA99-9763-E7BA-CA29E4D0CB9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28AD3AD5-C8A0-01EE-01E2-724C8E9E76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F42D496-24F4-68D9-827E-7D2465ACDB87}"/>
              </a:ext>
            </a:extLst>
          </p:cNvPr>
          <p:cNvSpPr txBox="1">
            <a:spLocks/>
          </p:cNvSpPr>
          <p:nvPr/>
        </p:nvSpPr>
        <p:spPr>
          <a:xfrm>
            <a:off x="6319598" y="1019438"/>
            <a:ext cx="4737199" cy="408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12 Mio $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Versicherer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9 Mio $ max. </a:t>
            </a:r>
            <a:r>
              <a:rPr lang="en-US" sz="1400" dirty="0" err="1"/>
              <a:t>Gesamtschaden</a:t>
            </a: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2.7 Mio $ </a:t>
            </a:r>
            <a:r>
              <a:rPr lang="en-US" sz="1400" dirty="0" err="1"/>
              <a:t>Gewinnzuschlag</a:t>
            </a: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0.3 Mio $ Verwaltung/</a:t>
            </a:r>
            <a:r>
              <a:rPr lang="en-US" sz="1400" dirty="0" err="1"/>
              <a:t>Sonstiges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App-Kauf Members (50$/Jahr </a:t>
            </a:r>
            <a:r>
              <a:rPr lang="en-US" dirty="0" err="1"/>
              <a:t>oder</a:t>
            </a:r>
            <a:r>
              <a:rPr lang="en-US" dirty="0"/>
              <a:t> 5$/Monat)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180.000 Members  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600" dirty="0"/>
              <a:t>https://ny1.com/nyc/all-boroughs/transit/2023/05/26/citi-bikes-celebrates-10-years-in-new-york-city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~7 Mio $ Schaden </a:t>
            </a:r>
            <a:r>
              <a:rPr lang="en-US" sz="1400" dirty="0" err="1"/>
              <a:t>durch</a:t>
            </a:r>
            <a:r>
              <a:rPr lang="en-US" sz="1400" dirty="0"/>
              <a:t> Members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9 Mio $ </a:t>
            </a:r>
            <a:r>
              <a:rPr lang="en-US" sz="1400" dirty="0" err="1"/>
              <a:t>Einnahmen</a:t>
            </a:r>
            <a:r>
              <a:rPr lang="en-US" sz="1400" dirty="0"/>
              <a:t> (</a:t>
            </a:r>
            <a:r>
              <a:rPr lang="en-US" sz="1400" dirty="0" err="1"/>
              <a:t>Jahresmodell</a:t>
            </a:r>
            <a:r>
              <a:rPr lang="en-US" sz="1400" dirty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10.8 Mio $ </a:t>
            </a:r>
            <a:r>
              <a:rPr lang="en-US" sz="1400" dirty="0" err="1"/>
              <a:t>Einnahmen</a:t>
            </a:r>
            <a:r>
              <a:rPr lang="en-US" sz="1400" dirty="0"/>
              <a:t> (</a:t>
            </a:r>
            <a:r>
              <a:rPr lang="en-US" sz="1400" dirty="0" err="1"/>
              <a:t>Monatsmodell</a:t>
            </a:r>
            <a:r>
              <a:rPr lang="en-US" sz="1400" dirty="0"/>
              <a:t>)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App-Kauf Casuals (5$/</a:t>
            </a:r>
            <a:r>
              <a:rPr lang="en-US" dirty="0" err="1"/>
              <a:t>Fahrt</a:t>
            </a:r>
            <a:r>
              <a:rPr lang="en-US" dirty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~1.6 Mio $ Schaden </a:t>
            </a:r>
            <a:r>
              <a:rPr lang="en-US" sz="1400" dirty="0" err="1"/>
              <a:t>durch</a:t>
            </a:r>
            <a:r>
              <a:rPr lang="en-US" sz="1400" dirty="0"/>
              <a:t> Casuals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6.6 Mio </a:t>
            </a:r>
            <a:r>
              <a:rPr lang="en-US" sz="1400" dirty="0" err="1"/>
              <a:t>Fahrten</a:t>
            </a:r>
            <a:r>
              <a:rPr lang="en-US" sz="1400" dirty="0"/>
              <a:t> </a:t>
            </a:r>
            <a:r>
              <a:rPr lang="en-US" sz="1400" dirty="0" err="1"/>
              <a:t>durch</a:t>
            </a:r>
            <a:r>
              <a:rPr lang="en-US" sz="1400" dirty="0"/>
              <a:t> Casuals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Max. 33 Mio $ </a:t>
            </a:r>
            <a:r>
              <a:rPr lang="en-US" sz="1400" dirty="0" err="1"/>
              <a:t>Einnahmen</a:t>
            </a: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Realistisch</a:t>
            </a:r>
            <a:r>
              <a:rPr lang="en-US" sz="1400" dirty="0"/>
              <a:t>: 3.3 Mio $ (ca. 10% der </a:t>
            </a:r>
            <a:r>
              <a:rPr lang="en-US" sz="1400" dirty="0" err="1"/>
              <a:t>Fahrten</a:t>
            </a:r>
            <a:r>
              <a:rPr lang="en-US" sz="1400" dirty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C17E053-30F5-7F85-C159-ABA1BC62CEDA}"/>
              </a:ext>
            </a:extLst>
          </p:cNvPr>
          <p:cNvSpPr txBox="1">
            <a:spLocks/>
          </p:cNvSpPr>
          <p:nvPr/>
        </p:nvSpPr>
        <p:spPr>
          <a:xfrm>
            <a:off x="3526118" y="5288952"/>
            <a:ext cx="5139763" cy="1249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Kombi-Paket </a:t>
            </a:r>
            <a:r>
              <a:rPr lang="en-US" dirty="0" err="1"/>
              <a:t>möglich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14 Mio $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Versicher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60$/Jahr </a:t>
            </a:r>
            <a:r>
              <a:rPr lang="en-US" sz="1400" dirty="0" err="1"/>
              <a:t>bzw</a:t>
            </a:r>
            <a:r>
              <a:rPr lang="en-US" sz="1400" dirty="0"/>
              <a:t> 6</a:t>
            </a:r>
            <a:r>
              <a:rPr lang="en-US" dirty="0"/>
              <a:t>$/Monat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Beachtung</a:t>
            </a:r>
            <a:r>
              <a:rPr lang="en-US" sz="1400" dirty="0"/>
              <a:t> von </a:t>
            </a:r>
            <a:r>
              <a:rPr lang="en-US" sz="1400" dirty="0" err="1"/>
              <a:t>Steigerung</a:t>
            </a:r>
            <a:r>
              <a:rPr lang="en-US" sz="1400" dirty="0"/>
              <a:t> der </a:t>
            </a:r>
            <a:r>
              <a:rPr lang="en-US" sz="1400" dirty="0" err="1"/>
              <a:t>Fahrten</a:t>
            </a:r>
            <a:r>
              <a:rPr lang="en-US" sz="1400" dirty="0"/>
              <a:t>/Jahr (ca. 6% </a:t>
            </a:r>
            <a:r>
              <a:rPr lang="en-US" dirty="0" err="1"/>
              <a:t>jährlich</a:t>
            </a:r>
            <a:r>
              <a:rPr lang="en-US" sz="1400" dirty="0"/>
              <a:t>)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3AAC-ACAF-2C58-27D8-B2280BC0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ADCF-8AA1-FD35-2F64-C5F0A529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E0F6-B283-47F9-5D09-DE857BF5B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CLOSE THE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8CC07-9D15-F926-17ED-86D0D972C0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0CB46-F7FC-BBE6-5F5C-867EBF16AF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TARGET AUDIENCE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C4921C-95C5-5A11-DA25-E4A76AE91F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Our target audience is Gen Z (18-25 years old)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A03D6-06B7-AD37-2BA0-893F5FA996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SAVINGS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19CBBA-770E-2F30-CCF1-2FBECC2426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Reduce expenses for replacement products 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050687-14BF-9CCC-0C76-0813E99DC4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A05DC-D389-1024-D889-D6694B4FF6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96266C6A-2847-713B-B102-2CDA93D7EF7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854C6EF3-DE93-7B8B-CEC9-89278F1504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FAF88772-37BA-9C5F-CC93-45ACCC0A93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NYPD DATEN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42599" y="1024992"/>
            <a:ext cx="4177977" cy="533135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Daten </a:t>
            </a:r>
            <a:r>
              <a:rPr lang="en-US" dirty="0" err="1"/>
              <a:t>sortiert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Unfällen</a:t>
            </a:r>
            <a:r>
              <a:rPr lang="en-US" dirty="0"/>
              <a:t> (Bike/E-Bike)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Hohe </a:t>
            </a:r>
            <a:r>
              <a:rPr lang="en-US" dirty="0" err="1"/>
              <a:t>Verletzungsrate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Fahrräderm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Sommer-</a:t>
            </a:r>
            <a:r>
              <a:rPr lang="en-US" dirty="0" err="1"/>
              <a:t>Effekt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Etwa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verstorben</a:t>
            </a:r>
            <a:r>
              <a:rPr lang="en-US" dirty="0"/>
              <a:t> (</a:t>
            </a:r>
            <a:r>
              <a:rPr lang="en-US" dirty="0" err="1"/>
              <a:t>Statistik</a:t>
            </a:r>
            <a:r>
              <a:rPr lang="en-US" dirty="0"/>
              <a:t>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4" name="Grafik 6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255F7A25-03FC-9C42-0743-59C4A59C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6" y="299304"/>
            <a:ext cx="7200000" cy="60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423B9-3873-B552-D0B2-FD4E79C87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253D-C2A5-046C-ED1B-63ABC08F3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Prozentuale</a:t>
            </a:r>
            <a:r>
              <a:rPr lang="en-US" dirty="0"/>
              <a:t> </a:t>
            </a:r>
            <a:r>
              <a:rPr lang="en-US" dirty="0" err="1"/>
              <a:t>Verteilung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B16393-48F4-DE35-5A1F-F2FBC421F2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31999" y="1024992"/>
            <a:ext cx="4188578" cy="533135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Hohe </a:t>
            </a:r>
            <a:r>
              <a:rPr lang="en-US" dirty="0" err="1"/>
              <a:t>Verletzungsrate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Fahrrädern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Sehr </a:t>
            </a:r>
            <a:r>
              <a:rPr lang="en-US" dirty="0" err="1"/>
              <a:t>niedrige</a:t>
            </a:r>
            <a:r>
              <a:rPr lang="en-US" dirty="0"/>
              <a:t> </a:t>
            </a:r>
            <a:r>
              <a:rPr lang="en-US" dirty="0" err="1"/>
              <a:t>Verletzungsrate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E-Bikes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Sterberate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(</a:t>
            </a:r>
            <a:r>
              <a:rPr lang="en-US" dirty="0" err="1"/>
              <a:t>Statistischer</a:t>
            </a:r>
            <a:r>
              <a:rPr lang="en-US" dirty="0"/>
              <a:t> </a:t>
            </a:r>
            <a:r>
              <a:rPr lang="en-US" dirty="0" err="1"/>
              <a:t>Effekt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9EEAAE41-3218-8AA0-AEB8-7A97229AD2B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792C6119-F396-FEBE-261B-CDF912EB8EC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F65C30CA-05E6-B40A-3D6B-33F9A2C3C8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Grafik 2" descr="Ein Bild, das Text, Screenshot, parallel, Reihe enthält.&#10;&#10;KI-generierte Inhalte können fehlerhaft sein.">
            <a:extLst>
              <a:ext uri="{FF2B5EF4-FFF2-40B4-BE49-F238E27FC236}">
                <a16:creationId xmlns:a16="http://schemas.microsoft.com/office/drawing/2014/main" id="{F06FF182-D23C-F836-EFB2-0CB3CE15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99" y="275214"/>
            <a:ext cx="7200000" cy="60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3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DD601-80E4-D80C-219E-8EE443C8F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53560-F4C8-3415-BB7B-ADA95F3C1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Monatliche</a:t>
            </a:r>
            <a:r>
              <a:rPr lang="en-US" dirty="0"/>
              <a:t> </a:t>
            </a:r>
            <a:r>
              <a:rPr lang="en-US" dirty="0" err="1"/>
              <a:t>Fahrten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C06ADF-DF83-E22E-BAF1-F36FD19321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9423" y="1024992"/>
            <a:ext cx="4201154" cy="533135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Monatlich</a:t>
            </a:r>
            <a:r>
              <a:rPr lang="en-US" dirty="0"/>
              <a:t> ca. 1.5 Mio </a:t>
            </a:r>
            <a:r>
              <a:rPr lang="en-US" dirty="0" err="1"/>
              <a:t>Fahrten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beiden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17.5 Mio </a:t>
            </a:r>
            <a:r>
              <a:rPr lang="en-US" dirty="0" err="1"/>
              <a:t>Fahrten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beiden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Sommereffekt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E-Bike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Herbst </a:t>
            </a:r>
            <a:r>
              <a:rPr lang="en-US" dirty="0" err="1"/>
              <a:t>beliebt</a:t>
            </a:r>
            <a:r>
              <a:rPr lang="en-US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E8A047FB-2DD7-0EC1-B393-5A16E29508F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DD83D4FF-83B7-6875-70CE-48870666875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7FDD217F-3D68-181A-A7F7-B014270CF8F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Grafik 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06290C39-DA18-04B1-8C50-B9BBA4B9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3" y="333482"/>
            <a:ext cx="7200000" cy="59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93DB-6A15-AD40-5486-6F16863C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8C251-9080-3D90-E75D-8F651E8296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Unfallquote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F9FE4-3AFB-3B47-ED84-FCAAAA22B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32015" y="1024992"/>
            <a:ext cx="4188561" cy="533135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Quote = </a:t>
            </a:r>
            <a:r>
              <a:rPr lang="en-US" dirty="0" err="1"/>
              <a:t>Unfälle</a:t>
            </a:r>
            <a:r>
              <a:rPr lang="en-US" dirty="0"/>
              <a:t>/</a:t>
            </a:r>
            <a:r>
              <a:rPr lang="en-US" dirty="0" err="1"/>
              <a:t>Fahrten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226 Mio </a:t>
            </a:r>
            <a:r>
              <a:rPr lang="en-US" dirty="0" err="1"/>
              <a:t>Fahrten</a:t>
            </a:r>
            <a:r>
              <a:rPr lang="en-US" dirty="0"/>
              <a:t> in New York </a:t>
            </a:r>
            <a:r>
              <a:rPr lang="en-US" baseline="30000" dirty="0"/>
              <a:t>1</a:t>
            </a:r>
            <a:r>
              <a:rPr lang="de-DE" sz="1000" dirty="0"/>
              <a:t>https://www.nyc.gov/html/dot/html/bicyclists/bikestats.shtml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Leider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Unterteilung</a:t>
            </a:r>
            <a:r>
              <a:rPr lang="en-US" dirty="0"/>
              <a:t> von Bikes/E-Bikes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Annahme</a:t>
            </a:r>
            <a:r>
              <a:rPr lang="en-US" dirty="0"/>
              <a:t> 113Mio Bikes/113Mio E-Bikes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Citybike</a:t>
            </a:r>
            <a:r>
              <a:rPr lang="en-US" dirty="0"/>
              <a:t> ca. 17.5 Mio Bikes/ 17.5 Mio E-Bikes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Anteil</a:t>
            </a:r>
            <a:r>
              <a:rPr lang="en-US" dirty="0"/>
              <a:t> an </a:t>
            </a:r>
            <a:r>
              <a:rPr lang="en-US" dirty="0" err="1"/>
              <a:t>allen</a:t>
            </a:r>
            <a:r>
              <a:rPr lang="en-US" dirty="0"/>
              <a:t> NYC </a:t>
            </a:r>
            <a:r>
              <a:rPr lang="en-US" dirty="0" err="1"/>
              <a:t>Fahrten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15.5%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F66B7D91-5C38-12DE-9B56-4CA3E5B3854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390B011B-EDDF-21FE-3639-B44CA19712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694F7429-91AD-7086-3DD0-C648B7A19F8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Grafik 3" descr="Ein Bild, das Text, Screenshot, Diagramm, parallel enthält.&#10;&#10;KI-generierte Inhalte können fehlerhaft sein.">
            <a:extLst>
              <a:ext uri="{FF2B5EF4-FFF2-40B4-BE49-F238E27FC236}">
                <a16:creationId xmlns:a16="http://schemas.microsoft.com/office/drawing/2014/main" id="{41D9701D-1C02-4A28-27B9-896EFD98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4" y="352624"/>
            <a:ext cx="7200000" cy="59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0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C8F9-1A34-35CC-27A4-F37951A1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758C6-5C47-46B7-CAB7-DAA14D4FF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Unterteilung</a:t>
            </a:r>
            <a:r>
              <a:rPr lang="en-US" dirty="0"/>
              <a:t> Member/Casuals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B57A6-20FB-5969-03D1-745CF1D200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42600" y="1012407"/>
            <a:ext cx="4177977" cy="53128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80/20 Member/Casual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Sommer </a:t>
            </a:r>
            <a:r>
              <a:rPr lang="en-US" dirty="0" err="1"/>
              <a:t>Anteil</a:t>
            </a:r>
            <a:r>
              <a:rPr lang="en-US" dirty="0"/>
              <a:t> Casuals </a:t>
            </a:r>
            <a:r>
              <a:rPr lang="en-US" dirty="0" err="1"/>
              <a:t>höher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Ansatz für </a:t>
            </a:r>
            <a:r>
              <a:rPr lang="en-US" dirty="0" err="1"/>
              <a:t>Mikrotransaktionen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Zusatversicherungen</a:t>
            </a: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E16DA7D-8EE3-212B-453C-91415FD3DC0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90D6B41C-69DF-19BE-10F4-F943D8D68BF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6FAD3E0-44B0-24CB-BB91-EBB73318E17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Grafik 3" descr="Ein Bild, das Text, Screenshot, parallel, Diagramm enthält.&#10;&#10;KI-generierte Inhalte können fehlerhaft sein.">
            <a:extLst>
              <a:ext uri="{FF2B5EF4-FFF2-40B4-BE49-F238E27FC236}">
                <a16:creationId xmlns:a16="http://schemas.microsoft.com/office/drawing/2014/main" id="{F706C4AE-F449-1243-9F8F-CF3F93B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" y="356349"/>
            <a:ext cx="7200000" cy="60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2E2E-7656-6723-C43D-30BD96CBB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9288-4882-EBA2-37E1-224D2424D7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Unfälle</a:t>
            </a:r>
            <a:r>
              <a:rPr lang="en-US" dirty="0"/>
              <a:t> pro Monat </a:t>
            </a:r>
            <a:r>
              <a:rPr lang="en-US" dirty="0" err="1"/>
              <a:t>Citybike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1988E-F6C3-1D26-5A81-F677725029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42599" y="1024991"/>
            <a:ext cx="4177977" cy="532763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Annahme</a:t>
            </a:r>
            <a:r>
              <a:rPr lang="en-US" dirty="0"/>
              <a:t>: 15.5% </a:t>
            </a:r>
            <a:r>
              <a:rPr lang="en-US" dirty="0" err="1"/>
              <a:t>Anteil</a:t>
            </a:r>
            <a:r>
              <a:rPr lang="en-US" dirty="0"/>
              <a:t> an NYC </a:t>
            </a:r>
            <a:r>
              <a:rPr lang="en-US" dirty="0" err="1"/>
              <a:t>Fahrten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15.5% der </a:t>
            </a:r>
            <a:r>
              <a:rPr lang="en-US" dirty="0" err="1"/>
              <a:t>Unfälle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Unterteilung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Member &amp; Casual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3EA73B2-7BA6-30AF-3AF3-6CE9546EE8E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3823C0B6-000F-22B2-8877-E0E057C487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DDDC05E2-BB18-9EAF-3A76-AC914749D96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3387211-BDCE-9277-6C45-4CA935FE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7" y="352624"/>
            <a:ext cx="7200000" cy="60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42805-FEDD-7401-CE56-22A4305AF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C00D0-CF5F-E4FB-310A-5D7E535162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Monatliche</a:t>
            </a:r>
            <a:r>
              <a:rPr lang="en-US" dirty="0"/>
              <a:t> Kosten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Unfälle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8C269-4631-5B86-FC90-E0362A1D1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42599" y="1024991"/>
            <a:ext cx="4177977" cy="532763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Annahmen</a:t>
            </a:r>
            <a:r>
              <a:rPr lang="en-US" dirty="0"/>
              <a:t> : 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1500$ pro Bike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2500$ pro E-Bike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Bike/E-Bike </a:t>
            </a:r>
            <a:r>
              <a:rPr lang="en-US" sz="1400" dirty="0" err="1"/>
              <a:t>komplett</a:t>
            </a:r>
            <a:r>
              <a:rPr lang="en-US" sz="1400" dirty="0"/>
              <a:t> kaputt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1.25 Mio $ für </a:t>
            </a:r>
            <a:r>
              <a:rPr lang="en-US" dirty="0" err="1"/>
              <a:t>Fahrräder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 Mio $ für E-Bikes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Maximale</a:t>
            </a:r>
            <a:r>
              <a:rPr lang="en-US" dirty="0"/>
              <a:t> </a:t>
            </a:r>
            <a:r>
              <a:rPr lang="en-US" dirty="0" err="1"/>
              <a:t>Gesamtkosten</a:t>
            </a:r>
            <a:r>
              <a:rPr lang="en-US" dirty="0"/>
              <a:t> 2.25 Mio $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38F81A15-243A-CE87-8D58-362B5614F6B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945330FE-E0DB-4D9C-2058-390D2C6886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2A6E027-4E15-07E7-B7A6-1918882902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1CE4718B-EC96-1D8E-FBE8-696F6DEF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9" y="352623"/>
            <a:ext cx="7200000" cy="60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8A462-AD6C-98E1-3E23-7431DA5A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1425F-8652-9F1F-CB00-D349E8CAA5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42600" y="352624"/>
            <a:ext cx="4031945" cy="36512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Monatliche</a:t>
            </a:r>
            <a:r>
              <a:rPr lang="en-US" dirty="0"/>
              <a:t> Kosten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Unfälle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6EE27-9C06-1256-E6E3-44636E4A0B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42599" y="1024991"/>
            <a:ext cx="4177977" cy="532763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Annahme</a:t>
            </a:r>
            <a:r>
              <a:rPr lang="en-US" dirty="0"/>
              <a:t> : 8000$ Schaden pro </a:t>
            </a:r>
            <a:r>
              <a:rPr lang="en-US" dirty="0" err="1"/>
              <a:t>Verletzung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~ 7 Mio $ für Bikes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~ 2 Mio $ für E-Bikes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~ 9 Mio $ pot. </a:t>
            </a:r>
            <a:r>
              <a:rPr lang="en-US" dirty="0" err="1"/>
              <a:t>maximale</a:t>
            </a:r>
            <a:r>
              <a:rPr lang="en-US" dirty="0"/>
              <a:t> </a:t>
            </a:r>
            <a:r>
              <a:rPr lang="en-US" dirty="0" err="1"/>
              <a:t>Gesamtkosten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A3324881-9BF5-2769-881C-64FC1C576C3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8A2F4B2E-D338-3BB2-A7AB-17B3AD42E4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15A3FF8A-1013-D800-97DA-B7362C0A90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BE83B02-E68A-A068-FA15-602351B5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42" y="352623"/>
            <a:ext cx="7200000" cy="60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8168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Breitbild</PresentationFormat>
  <Paragraphs>124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Wingdings</vt:lpstr>
      <vt:lpstr>Monoline</vt:lpstr>
      <vt:lpstr>AxA coding challenge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Mögliche Versicherungen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Arwin Esmaylzadeh</cp:lastModifiedBy>
  <cp:revision>9</cp:revision>
  <dcterms:created xsi:type="dcterms:W3CDTF">2023-07-24T01:11:48Z</dcterms:created>
  <dcterms:modified xsi:type="dcterms:W3CDTF">2025-09-11T00:25:23Z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