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330"/>
  </p:normalViewPr>
  <p:slideViewPr>
    <p:cSldViewPr snapToGrid="0">
      <p:cViewPr>
        <p:scale>
          <a:sx n="55" d="100"/>
          <a:sy n="55" d="100"/>
        </p:scale>
        <p:origin x="27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E3F4-5A55-3A7E-50FF-E4C5B345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7584B-7636-0301-F187-B47F8AF8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E9EC-54FA-A3AF-8EBF-89157DF1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19E3-680F-D2FB-622C-B103170E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425A-E21B-7F73-04B5-115544ED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6C3E-8DED-CB96-5F67-C73D79D2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FD86-79F1-55A6-3C13-3E5CA012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287C-1FA9-80A2-EA1D-DB09A895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6A7E-E100-F0D8-BCDD-7FDC8F02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3D19-7215-7CAA-B54D-3D146BAE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E82F0-17B5-4A8D-ECD1-278EB1603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ACEDE-684C-170E-4C8C-E11706A8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B626-7E29-A109-1FF8-9B50E724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D43-6996-9603-41CA-1AFAF858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B1DF-09B9-256F-48B7-7C083682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0F8C-CA9C-A85B-EC2B-8521410D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4C56-F59D-9971-BB82-C309B9BB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9F9D-5F28-E987-9971-B0375B32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9B75-793A-1F90-4ADE-205AFA41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C615-DE6B-96DF-DE0E-48EC0AB9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66B8-D998-AE38-EE9B-693D0734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8A6BB-D37D-CAE6-9607-D95BE474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F7B5-4D28-B852-9F55-117A845C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152C-3FC4-5881-7377-1C9875EF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7BAD-B14D-1BE4-02FC-66F53953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4A4A-F705-030B-19E7-C0153B5C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9E88-EDA4-8503-163A-D27498B83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9950B-65F0-285B-DA28-81ECFD70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4D42F-72AF-413E-1C9F-33F7F064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6ED5-9693-9474-C43C-7663A36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7AFED-EAF3-E68A-50DE-4F7B1EE4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6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6F95-5BF0-0919-1414-61D28C06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84D8F-1F7C-2FC5-DA38-1CEAE091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CDA02-CDC7-0093-2426-0AEDD113E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7DBED-4E64-2485-76CF-ED3CD16BF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49672-D1C5-886D-545C-147A0C9C7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F6F76-C327-7B89-2E85-1E23A66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BA241-B309-7677-1B76-A8663E99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7D7F9-B249-E2D0-EA94-06648DA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6DD0-7DA0-92D6-3AB5-728CC546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8A70B-24DE-7B79-AEFE-D1DBEE7E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82CEB-B88C-3EAD-0EEB-8CCF65FD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FA286-DDA9-EC33-1DB6-48026F0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76BE2-AB3A-6A4D-BEA8-761E3CB4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BFD13-BC37-6F1F-26F0-BEC5392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2B9DA-3653-7776-C047-521E21A4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EB2B-D8B6-959F-B4B6-8AC0AE09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96AB-AC02-2CBA-1613-0C6B1EF0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E143-6DB6-489A-1012-6329004E9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160A5-8E5F-63BF-1723-BC462350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53637-99ED-9209-9E2F-E179445D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C7F69-766F-B9AB-6621-65132DAD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E0A4-1129-8B4C-F85E-456AABD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548F1-0C32-FA99-C806-90BE11B6F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E8132-7858-C201-888F-2B687DF8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35A04-B567-A699-279B-8B4C611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90907-F319-4E02-1B49-663BD075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094E-34E3-D3FB-A384-ED18F64F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E2F00-2551-C0CE-62BD-9CE2BC3D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F57C4-5A80-94A8-41DB-E4A81A89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D48F-70A3-AF42-95C5-C51B447BB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EF01-A116-ED4D-9756-9B8CC043895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2306-76AE-EE71-88E0-D1318782C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FD55-2287-6A2C-53C9-C88940CE4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80078-5BC8-09F3-B06A-E1927132D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t="21433" r="6422" b="18775"/>
          <a:stretch/>
        </p:blipFill>
        <p:spPr>
          <a:xfrm>
            <a:off x="5907648" y="4263256"/>
            <a:ext cx="357397" cy="439185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713BA31C-D509-5448-BC14-8AA0B66CF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2243367" y="1767925"/>
            <a:ext cx="1693004" cy="1267441"/>
          </a:xfrm>
          <a:prstGeom prst="rect">
            <a:avLst/>
          </a:prstGeom>
        </p:spPr>
      </p:pic>
      <p:pic>
        <p:nvPicPr>
          <p:cNvPr id="11" name="Picture 10" descr="A plant with white flowers&#10;&#10;Description automatically generated with low confidence">
            <a:extLst>
              <a:ext uri="{FF2B5EF4-FFF2-40B4-BE49-F238E27FC236}">
                <a16:creationId xmlns:a16="http://schemas.microsoft.com/office/drawing/2014/main" id="{3BF74664-3F77-5D40-B6CE-F4DA0665F8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08" t="2976" r="21954" b="33124"/>
          <a:stretch/>
        </p:blipFill>
        <p:spPr>
          <a:xfrm>
            <a:off x="2193168" y="3210728"/>
            <a:ext cx="1505071" cy="2123822"/>
          </a:xfrm>
          <a:prstGeom prst="rect">
            <a:avLst/>
          </a:prstGeom>
        </p:spPr>
      </p:pic>
      <p:pic>
        <p:nvPicPr>
          <p:cNvPr id="12" name="Picture 11" descr="A picture containing plant&#10;&#10;Description automatically generated">
            <a:extLst>
              <a:ext uri="{FF2B5EF4-FFF2-40B4-BE49-F238E27FC236}">
                <a16:creationId xmlns:a16="http://schemas.microsoft.com/office/drawing/2014/main" id="{2BBE8ED9-082F-7B46-AE2B-028EE2C55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2022277" y="943508"/>
            <a:ext cx="1437928" cy="1076482"/>
          </a:xfrm>
          <a:prstGeom prst="rect">
            <a:avLst/>
          </a:prstGeom>
        </p:spPr>
      </p:pic>
      <p:pic>
        <p:nvPicPr>
          <p:cNvPr id="13" name="Picture 12" descr="A picture containing plant&#10;&#10;Description automatically generated">
            <a:extLst>
              <a:ext uri="{FF2B5EF4-FFF2-40B4-BE49-F238E27FC236}">
                <a16:creationId xmlns:a16="http://schemas.microsoft.com/office/drawing/2014/main" id="{E08BDC89-F31F-3244-A776-864B1811C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 flipH="1">
            <a:off x="1348863" y="1552959"/>
            <a:ext cx="926299" cy="921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0B0A9A-2CE4-7546-9D98-CF7FB1BBC844}"/>
              </a:ext>
            </a:extLst>
          </p:cNvPr>
          <p:cNvSpPr txBox="1"/>
          <p:nvPr/>
        </p:nvSpPr>
        <p:spPr>
          <a:xfrm>
            <a:off x="952011" y="6026015"/>
            <a:ext cx="1323153" cy="58105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B(t): </a:t>
            </a:r>
            <a:r>
              <a:rPr lang="en-US" sz="1588" dirty="0"/>
              <a:t>size of seedbank in </a:t>
            </a:r>
            <a:r>
              <a:rPr lang="en-US" sz="1588" i="1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EF681-4178-414C-954D-CC8280D54F92}"/>
              </a:ext>
            </a:extLst>
          </p:cNvPr>
          <p:cNvSpPr txBox="1"/>
          <p:nvPr/>
        </p:nvSpPr>
        <p:spPr>
          <a:xfrm>
            <a:off x="9683773" y="6114169"/>
            <a:ext cx="1551244" cy="58105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B(t+1): </a:t>
            </a:r>
            <a:r>
              <a:rPr lang="en-US" sz="1588" dirty="0"/>
              <a:t>size of</a:t>
            </a:r>
            <a:r>
              <a:rPr lang="en-US" sz="1588" b="1" dirty="0"/>
              <a:t> </a:t>
            </a:r>
            <a:r>
              <a:rPr lang="en-US" sz="1588" dirty="0"/>
              <a:t>seedbank in </a:t>
            </a:r>
            <a:r>
              <a:rPr lang="en-US" sz="1588" i="1" dirty="0"/>
              <a:t>t+1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E1528E-5666-DE4C-B190-D9390A1B81D8}"/>
              </a:ext>
            </a:extLst>
          </p:cNvPr>
          <p:cNvSpPr txBox="1"/>
          <p:nvPr/>
        </p:nvSpPr>
        <p:spPr>
          <a:xfrm>
            <a:off x="1077043" y="1199912"/>
            <a:ext cx="2051390" cy="58105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n(</a:t>
            </a:r>
            <a:r>
              <a:rPr lang="en-US" sz="1588" b="1" dirty="0" err="1"/>
              <a:t>z,t</a:t>
            </a:r>
            <a:r>
              <a:rPr lang="en-US" sz="1588" b="1" dirty="0"/>
              <a:t>): </a:t>
            </a:r>
            <a:r>
              <a:rPr lang="en-US" sz="1588" dirty="0"/>
              <a:t>size distribution of non-seedlings in </a:t>
            </a:r>
            <a:r>
              <a:rPr lang="en-US" sz="1588" i="1" dirty="0"/>
              <a:t>t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2D53E6F1-6BA2-9444-A7F7-0FB0D04782CB}"/>
              </a:ext>
            </a:extLst>
          </p:cNvPr>
          <p:cNvSpPr/>
          <p:nvPr/>
        </p:nvSpPr>
        <p:spPr>
          <a:xfrm>
            <a:off x="2122213" y="6036283"/>
            <a:ext cx="7303876" cy="580481"/>
          </a:xfrm>
          <a:custGeom>
            <a:avLst/>
            <a:gdLst>
              <a:gd name="connsiteX0" fmla="*/ 0 w 8277726"/>
              <a:gd name="connsiteY0" fmla="*/ 0 h 657879"/>
              <a:gd name="connsiteX1" fmla="*/ 5213684 w 8277726"/>
              <a:gd name="connsiteY1" fmla="*/ 657727 h 657879"/>
              <a:gd name="connsiteX2" fmla="*/ 8277726 w 8277726"/>
              <a:gd name="connsiteY2" fmla="*/ 48127 h 65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7726" h="657879">
                <a:moveTo>
                  <a:pt x="0" y="0"/>
                </a:moveTo>
                <a:cubicBezTo>
                  <a:pt x="1917031" y="324853"/>
                  <a:pt x="3834063" y="649706"/>
                  <a:pt x="5213684" y="657727"/>
                </a:cubicBezTo>
                <a:cubicBezTo>
                  <a:pt x="6593305" y="665748"/>
                  <a:pt x="7435515" y="356937"/>
                  <a:pt x="8277726" y="48127"/>
                </a:cubicBezTo>
              </a:path>
            </a:pathLst>
          </a:custGeom>
          <a:noFill/>
          <a:ln w="57150">
            <a:solidFill>
              <a:srgbClr val="D17B4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pic>
        <p:nvPicPr>
          <p:cNvPr id="33" name="Picture 32" descr="A picture containing plant&#10;&#10;Description automatically generated">
            <a:extLst>
              <a:ext uri="{FF2B5EF4-FFF2-40B4-BE49-F238E27FC236}">
                <a16:creationId xmlns:a16="http://schemas.microsoft.com/office/drawing/2014/main" id="{A8B0EF43-DDA4-BB4C-AE55-7FC70D176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9540144" y="1930619"/>
            <a:ext cx="1693004" cy="1267441"/>
          </a:xfrm>
          <a:prstGeom prst="rect">
            <a:avLst/>
          </a:prstGeom>
        </p:spPr>
      </p:pic>
      <p:pic>
        <p:nvPicPr>
          <p:cNvPr id="34" name="Picture 33" descr="A picture containing plant&#10;&#10;Description automatically generated">
            <a:extLst>
              <a:ext uri="{FF2B5EF4-FFF2-40B4-BE49-F238E27FC236}">
                <a16:creationId xmlns:a16="http://schemas.microsoft.com/office/drawing/2014/main" id="{9F43BA24-4368-8F44-9819-3FD936BD5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9424839" y="1079670"/>
            <a:ext cx="1437928" cy="1076482"/>
          </a:xfrm>
          <a:prstGeom prst="rect">
            <a:avLst/>
          </a:prstGeom>
        </p:spPr>
      </p:pic>
      <p:pic>
        <p:nvPicPr>
          <p:cNvPr id="35" name="Picture 34" descr="A picture containing plant&#10;&#10;Description automatically generated">
            <a:extLst>
              <a:ext uri="{FF2B5EF4-FFF2-40B4-BE49-F238E27FC236}">
                <a16:creationId xmlns:a16="http://schemas.microsoft.com/office/drawing/2014/main" id="{F49970A6-91DE-D042-89D6-028876CBE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 flipH="1">
            <a:off x="8751423" y="1689121"/>
            <a:ext cx="926299" cy="92133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D27263-C185-B040-B53A-4D5690C05406}"/>
              </a:ext>
            </a:extLst>
          </p:cNvPr>
          <p:cNvSpPr txBox="1"/>
          <p:nvPr/>
        </p:nvSpPr>
        <p:spPr>
          <a:xfrm>
            <a:off x="9687035" y="1530858"/>
            <a:ext cx="1599595" cy="106978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n(z’,t+1): </a:t>
            </a:r>
            <a:r>
              <a:rPr lang="en-US" sz="1588" dirty="0"/>
              <a:t>size distribution of non-seedlings in t</a:t>
            </a:r>
            <a:r>
              <a:rPr lang="en-US" sz="1588" i="1" dirty="0"/>
              <a:t>+1</a:t>
            </a:r>
          </a:p>
        </p:txBody>
      </p:sp>
      <p:pic>
        <p:nvPicPr>
          <p:cNvPr id="37" name="Picture 36" descr="A picture containing plant&#10;&#10;Description automatically generated">
            <a:extLst>
              <a:ext uri="{FF2B5EF4-FFF2-40B4-BE49-F238E27FC236}">
                <a16:creationId xmlns:a16="http://schemas.microsoft.com/office/drawing/2014/main" id="{4ECCA7BD-4A95-B24F-9AD4-ACF5A241D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 flipH="1">
            <a:off x="5278110" y="1515819"/>
            <a:ext cx="926299" cy="9213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3E20E1-64B0-B446-A682-C70816426D4A}"/>
              </a:ext>
            </a:extLst>
          </p:cNvPr>
          <p:cNvSpPr txBox="1"/>
          <p:nvPr/>
        </p:nvSpPr>
        <p:spPr>
          <a:xfrm>
            <a:off x="4835408" y="6044770"/>
            <a:ext cx="3419401" cy="58105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dirty="0" err="1"/>
              <a:t>staySB</a:t>
            </a:r>
            <a:r>
              <a:rPr lang="en-US" sz="1588" dirty="0"/>
              <a:t>: seeds that stay in the seedbank to </a:t>
            </a:r>
            <a:r>
              <a:rPr lang="en-US" sz="1588" i="1" dirty="0"/>
              <a:t>t+1; </a:t>
            </a:r>
            <a:r>
              <a:rPr lang="en-US" sz="1588" dirty="0"/>
              <a:t>(1-germ.rt)*</a:t>
            </a:r>
            <a:r>
              <a:rPr lang="en-US" sz="1588" dirty="0" err="1"/>
              <a:t>decay.rt</a:t>
            </a:r>
            <a:endParaRPr lang="en-US" sz="1588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7E9B2-70F4-E448-A817-CD3E5DEAC8A4}"/>
              </a:ext>
            </a:extLst>
          </p:cNvPr>
          <p:cNvCxnSpPr>
            <a:cxnSpLocks/>
            <a:stCxn id="37" idx="1"/>
          </p:cNvCxnSpPr>
          <p:nvPr/>
        </p:nvCxnSpPr>
        <p:spPr>
          <a:xfrm>
            <a:off x="6204410" y="1976483"/>
            <a:ext cx="1391901" cy="12685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6D1A3E-A7C5-3945-BF60-33B7BCCBF67E}"/>
              </a:ext>
            </a:extLst>
          </p:cNvPr>
          <p:cNvCxnSpPr>
            <a:cxnSpLocks/>
            <a:endCxn id="37" idx="3"/>
          </p:cNvCxnSpPr>
          <p:nvPr/>
        </p:nvCxnSpPr>
        <p:spPr>
          <a:xfrm>
            <a:off x="3070855" y="1877685"/>
            <a:ext cx="2207255" cy="9879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3474ED5-C3D7-E64F-AFAE-F698547738BE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102739" y="3198056"/>
            <a:ext cx="8283910" cy="2657508"/>
          </a:xfrm>
          <a:prstGeom prst="curvedConnector2">
            <a:avLst/>
          </a:prstGeom>
          <a:ln w="57150">
            <a:solidFill>
              <a:srgbClr val="D17B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10DDA5-432F-494B-BF71-B724B8DBEA85}"/>
              </a:ext>
            </a:extLst>
          </p:cNvPr>
          <p:cNvSpPr txBox="1"/>
          <p:nvPr/>
        </p:nvSpPr>
        <p:spPr>
          <a:xfrm>
            <a:off x="3884879" y="1168948"/>
            <a:ext cx="1543791" cy="131414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(1-p</a:t>
            </a:r>
            <a:r>
              <a:rPr lang="en-US" sz="1588" b="1" baseline="-25000" dirty="0"/>
              <a:t>b</a:t>
            </a:r>
            <a:r>
              <a:rPr lang="en-US" sz="1588" b="1" dirty="0"/>
              <a:t>(z)): </a:t>
            </a:r>
            <a:r>
              <a:rPr lang="en-US" sz="1588" dirty="0"/>
              <a:t>probability of not flowering according to </a:t>
            </a:r>
            <a:r>
              <a:rPr lang="en-US" sz="1588" dirty="0" err="1"/>
              <a:t>size</a:t>
            </a:r>
            <a:r>
              <a:rPr lang="en-US" sz="1588" i="1" baseline="-25000" dirty="0" err="1"/>
              <a:t>t</a:t>
            </a:r>
            <a:endParaRPr lang="en-US" sz="1588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CF2C1B-44FE-FA4B-A531-3E61A2430E77}"/>
              </a:ext>
            </a:extLst>
          </p:cNvPr>
          <p:cNvCxnSpPr>
            <a:cxnSpLocks/>
          </p:cNvCxnSpPr>
          <p:nvPr/>
        </p:nvCxnSpPr>
        <p:spPr>
          <a:xfrm>
            <a:off x="2503509" y="2749102"/>
            <a:ext cx="181191" cy="140342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75838F-CAB5-4542-9509-3A19CB1A3C17}"/>
              </a:ext>
            </a:extLst>
          </p:cNvPr>
          <p:cNvSpPr txBox="1"/>
          <p:nvPr/>
        </p:nvSpPr>
        <p:spPr>
          <a:xfrm>
            <a:off x="1243869" y="3098142"/>
            <a:ext cx="1732691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P</a:t>
            </a:r>
            <a:r>
              <a:rPr lang="en-US" sz="1588" b="1" baseline="-25000" dirty="0"/>
              <a:t>b</a:t>
            </a:r>
            <a:r>
              <a:rPr lang="en-US" sz="1588" b="1" dirty="0"/>
              <a:t>(z): </a:t>
            </a:r>
            <a:r>
              <a:rPr lang="en-US" sz="1588" dirty="0"/>
              <a:t>probability of flowering according to </a:t>
            </a:r>
            <a:r>
              <a:rPr lang="en-US" sz="1588" dirty="0" err="1"/>
              <a:t>size</a:t>
            </a:r>
            <a:r>
              <a:rPr lang="en-US" sz="1588" i="1" baseline="-25000" dirty="0" err="1"/>
              <a:t>t</a:t>
            </a:r>
            <a:endParaRPr lang="en-US" sz="1588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9D09F9-4495-0340-9152-15698A231930}"/>
              </a:ext>
            </a:extLst>
          </p:cNvPr>
          <p:cNvSpPr txBox="1"/>
          <p:nvPr/>
        </p:nvSpPr>
        <p:spPr>
          <a:xfrm>
            <a:off x="6145108" y="2046833"/>
            <a:ext cx="1760481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s(z): </a:t>
            </a:r>
            <a:r>
              <a:rPr lang="en-US" sz="1588" dirty="0"/>
              <a:t>probability survival to </a:t>
            </a:r>
            <a:r>
              <a:rPr lang="en-US" sz="1588" i="1" dirty="0"/>
              <a:t>t+1 </a:t>
            </a:r>
            <a:r>
              <a:rPr lang="en-US" sz="1588" dirty="0"/>
              <a:t>according to </a:t>
            </a:r>
            <a:r>
              <a:rPr lang="en-US" sz="1588" dirty="0" err="1"/>
              <a:t>size</a:t>
            </a:r>
            <a:r>
              <a:rPr lang="en-US" sz="1588" i="1" baseline="-25000" dirty="0" err="1"/>
              <a:t>t</a:t>
            </a:r>
            <a:endParaRPr lang="en-US" sz="1588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1885CC-C54F-EB4F-B5B2-E356A93FC6A0}"/>
              </a:ext>
            </a:extLst>
          </p:cNvPr>
          <p:cNvCxnSpPr>
            <a:cxnSpLocks/>
          </p:cNvCxnSpPr>
          <p:nvPr/>
        </p:nvCxnSpPr>
        <p:spPr>
          <a:xfrm>
            <a:off x="7726782" y="1970965"/>
            <a:ext cx="1079780" cy="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5E18DE-092C-EB4B-9A1F-3608126A0CD9}"/>
              </a:ext>
            </a:extLst>
          </p:cNvPr>
          <p:cNvSpPr txBox="1"/>
          <p:nvPr/>
        </p:nvSpPr>
        <p:spPr>
          <a:xfrm>
            <a:off x="7596310" y="848897"/>
            <a:ext cx="1712622" cy="106978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G(</a:t>
            </a:r>
            <a:r>
              <a:rPr lang="en-US" sz="1588" b="1" dirty="0" err="1"/>
              <a:t>z’,z</a:t>
            </a:r>
            <a:r>
              <a:rPr lang="en-US" sz="1588" b="1" dirty="0"/>
              <a:t>) </a:t>
            </a:r>
            <a:r>
              <a:rPr lang="en-US" sz="1588" dirty="0"/>
              <a:t>probability  of growing to size z’ in </a:t>
            </a:r>
            <a:r>
              <a:rPr lang="en-US" sz="1588" i="1" dirty="0"/>
              <a:t>t+1 </a:t>
            </a:r>
            <a:r>
              <a:rPr lang="en-US" sz="1588" dirty="0"/>
              <a:t>according to size z in </a:t>
            </a:r>
            <a:r>
              <a:rPr lang="en-US" sz="1588" i="1" dirty="0"/>
              <a:t>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8D83E2-B863-7B4E-945F-F96BE8FB42D7}"/>
              </a:ext>
            </a:extLst>
          </p:cNvPr>
          <p:cNvCxnSpPr>
            <a:cxnSpLocks/>
          </p:cNvCxnSpPr>
          <p:nvPr/>
        </p:nvCxnSpPr>
        <p:spPr>
          <a:xfrm>
            <a:off x="6295277" y="4525586"/>
            <a:ext cx="3244870" cy="143184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EB5854-2749-1D4B-92D3-D5970F54624F}"/>
                  </a:ext>
                </a:extLst>
              </p:cNvPr>
              <p:cNvSpPr txBox="1"/>
              <p:nvPr/>
            </p:nvSpPr>
            <p:spPr>
              <a:xfrm>
                <a:off x="7272157" y="5165431"/>
                <a:ext cx="3654408" cy="58105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88" dirty="0" err="1">
                    <a:ea typeface="Cambria Math" panose="02040503050406030204" pitchFamily="18" charset="0"/>
                  </a:rPr>
                  <a:t>goSB</a:t>
                </a:r>
                <a14:m>
                  <m:oMath xmlns:m="http://schemas.openxmlformats.org/officeDocument/2006/math">
                    <m:r>
                      <a:rPr lang="en-US" sz="1588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588" dirty="0"/>
                  <a:t> fraction of seeds that go to the seedbank in </a:t>
                </a:r>
                <a:r>
                  <a:rPr lang="en-US" sz="1588" i="1" dirty="0"/>
                  <a:t>t</a:t>
                </a:r>
                <a:r>
                  <a:rPr lang="en-US" sz="1588" dirty="0"/>
                  <a:t> + 1;</a:t>
                </a:r>
                <a:r>
                  <a:rPr lang="en-US" sz="1588" b="1" i="1" dirty="0"/>
                  <a:t> </a:t>
                </a:r>
                <a:r>
                  <a:rPr lang="en-US" sz="1588" dirty="0"/>
                  <a:t>(</a:t>
                </a:r>
                <a:r>
                  <a:rPr lang="en-US" sz="1588" dirty="0" err="1"/>
                  <a:t>viab.rt</a:t>
                </a:r>
                <a:r>
                  <a:rPr lang="en-US" sz="1588" dirty="0"/>
                  <a:t> * (1-germ.rt))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EB5854-2749-1D4B-92D3-D5970F54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57" y="5165431"/>
                <a:ext cx="3654408" cy="581057"/>
              </a:xfrm>
              <a:prstGeom prst="rect">
                <a:avLst/>
              </a:prstGeom>
              <a:blipFill>
                <a:blip r:embed="rId5"/>
                <a:stretch>
                  <a:fillRect l="-692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C39D51-0553-B44B-AD45-04AAC7FCCF19}"/>
                  </a:ext>
                </a:extLst>
              </p:cNvPr>
              <p:cNvSpPr txBox="1"/>
              <p:nvPr/>
            </p:nvSpPr>
            <p:spPr>
              <a:xfrm>
                <a:off x="3166211" y="5333435"/>
                <a:ext cx="3528334" cy="58105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88" dirty="0" err="1">
                    <a:ea typeface="Cambria Math" panose="02040503050406030204" pitchFamily="18" charset="0"/>
                  </a:rPr>
                  <a:t>outSB</a:t>
                </a:r>
                <a14:m>
                  <m:oMath xmlns:m="http://schemas.openxmlformats.org/officeDocument/2006/math">
                    <m:r>
                      <a:rPr lang="en-US" sz="1588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588" dirty="0"/>
                  <a:t>fraction of seedbank seeds that leave the seedbank;</a:t>
                </a:r>
                <a:r>
                  <a:rPr lang="en-US" sz="1588" b="1" i="1" dirty="0"/>
                  <a:t> </a:t>
                </a:r>
                <a:r>
                  <a:rPr lang="en-US" sz="1588" dirty="0"/>
                  <a:t>(</a:t>
                </a:r>
                <a:r>
                  <a:rPr lang="en-US" sz="1588" dirty="0" err="1"/>
                  <a:t>germ.rt</a:t>
                </a:r>
                <a:r>
                  <a:rPr lang="en-US" sz="1588" dirty="0"/>
                  <a:t> * </a:t>
                </a:r>
                <a:r>
                  <a:rPr lang="en-US" sz="1588" dirty="0" err="1"/>
                  <a:t>decay.rt</a:t>
                </a:r>
                <a:r>
                  <a:rPr lang="en-US" sz="1588" dirty="0"/>
                  <a:t>)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C39D51-0553-B44B-AD45-04AAC7FCC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1" y="5333435"/>
                <a:ext cx="3528334" cy="581057"/>
              </a:xfrm>
              <a:prstGeom prst="rect">
                <a:avLst/>
              </a:prstGeom>
              <a:blipFill>
                <a:blip r:embed="rId6"/>
                <a:stretch>
                  <a:fillRect l="-1075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D09336-D7DF-0F49-A827-21C980C13811}"/>
              </a:ext>
            </a:extLst>
          </p:cNvPr>
          <p:cNvCxnSpPr>
            <a:cxnSpLocks/>
          </p:cNvCxnSpPr>
          <p:nvPr/>
        </p:nvCxnSpPr>
        <p:spPr>
          <a:xfrm flipV="1">
            <a:off x="6295277" y="2967517"/>
            <a:ext cx="3654409" cy="1558072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0AFA8EC-6E66-A442-9EEE-099698B8AD84}"/>
              </a:ext>
            </a:extLst>
          </p:cNvPr>
          <p:cNvSpPr txBox="1"/>
          <p:nvPr/>
        </p:nvSpPr>
        <p:spPr>
          <a:xfrm>
            <a:off x="8609728" y="3102910"/>
            <a:ext cx="2535543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c</a:t>
            </a:r>
            <a:r>
              <a:rPr lang="en-US" sz="1588" b="1" baseline="-25000" dirty="0"/>
              <a:t>0</a:t>
            </a:r>
            <a:r>
              <a:rPr lang="en-US" sz="1588" b="1" dirty="0"/>
              <a:t>(z’)</a:t>
            </a:r>
            <a:r>
              <a:rPr lang="en-US" sz="1588" dirty="0"/>
              <a:t>: size distribution of seedlings in</a:t>
            </a:r>
            <a:r>
              <a:rPr lang="en-US" sz="1588" i="1" dirty="0"/>
              <a:t> t+1</a:t>
            </a:r>
            <a:r>
              <a:rPr lang="en-US" sz="1588" dirty="0"/>
              <a:t>;       approximated by U(0.1,3)</a:t>
            </a:r>
            <a:endParaRPr lang="en-US" sz="1588" i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640ED9-7E31-8845-82AC-79899BBE07DC}"/>
              </a:ext>
            </a:extLst>
          </p:cNvPr>
          <p:cNvSpPr txBox="1"/>
          <p:nvPr/>
        </p:nvSpPr>
        <p:spPr>
          <a:xfrm>
            <a:off x="6056192" y="3572204"/>
            <a:ext cx="2684438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dirty="0" err="1"/>
              <a:t>goCont</a:t>
            </a:r>
            <a:r>
              <a:rPr lang="en-US" sz="1588" dirty="0"/>
              <a:t>: probability of a seed produced in </a:t>
            </a:r>
            <a:r>
              <a:rPr lang="en-US" sz="1588" i="1" dirty="0"/>
              <a:t>t</a:t>
            </a:r>
            <a:r>
              <a:rPr lang="en-US" sz="1588" dirty="0"/>
              <a:t> germinating in </a:t>
            </a:r>
            <a:r>
              <a:rPr lang="en-US" sz="1588" i="1" dirty="0"/>
              <a:t>t</a:t>
            </a:r>
            <a:r>
              <a:rPr lang="en-US" sz="1588" dirty="0"/>
              <a:t>+1; (</a:t>
            </a:r>
            <a:r>
              <a:rPr lang="en-US" sz="1588" dirty="0" err="1"/>
              <a:t>viab.rt</a:t>
            </a:r>
            <a:r>
              <a:rPr lang="en-US" sz="1588" dirty="0"/>
              <a:t> * </a:t>
            </a:r>
            <a:r>
              <a:rPr lang="en-US" sz="1588" dirty="0" err="1"/>
              <a:t>germ.rt</a:t>
            </a:r>
            <a:r>
              <a:rPr lang="en-US" sz="1588" dirty="0"/>
              <a:t>)</a:t>
            </a:r>
            <a:endParaRPr lang="en-US" sz="1588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F81379-F161-BC4F-9012-2C5F34DA3F60}"/>
              </a:ext>
            </a:extLst>
          </p:cNvPr>
          <p:cNvCxnSpPr>
            <a:cxnSpLocks/>
          </p:cNvCxnSpPr>
          <p:nvPr/>
        </p:nvCxnSpPr>
        <p:spPr>
          <a:xfrm>
            <a:off x="3469454" y="4489104"/>
            <a:ext cx="2416281" cy="36484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41E858-D11A-264A-9E1B-272E7C658D9E}"/>
              </a:ext>
            </a:extLst>
          </p:cNvPr>
          <p:cNvSpPr txBox="1"/>
          <p:nvPr/>
        </p:nvSpPr>
        <p:spPr>
          <a:xfrm>
            <a:off x="3745741" y="3832255"/>
            <a:ext cx="1614746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b(z): </a:t>
            </a:r>
            <a:r>
              <a:rPr lang="en-US" sz="1588" dirty="0"/>
              <a:t>number of seeds produced according to </a:t>
            </a:r>
            <a:r>
              <a:rPr lang="en-US" sz="1588" dirty="0" err="1"/>
              <a:t>size</a:t>
            </a:r>
            <a:r>
              <a:rPr lang="en-US" sz="1588" i="1" baseline="-25000" dirty="0" err="1"/>
              <a:t>t</a:t>
            </a:r>
            <a:endParaRPr lang="en-US" sz="1588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EE56C5-4304-3849-83F7-93AC4EDA68A7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 flipV="1">
            <a:off x="2395930" y="485336"/>
            <a:ext cx="6859312" cy="1181"/>
          </a:xfrm>
          <a:prstGeom prst="straightConnector1">
            <a:avLst/>
          </a:prstGeom>
          <a:ln w="63500">
            <a:solidFill>
              <a:schemeClr val="accent1"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79D277B-CFDB-0E44-ACA8-CBB0F8796052}"/>
              </a:ext>
            </a:extLst>
          </p:cNvPr>
          <p:cNvSpPr txBox="1"/>
          <p:nvPr/>
        </p:nvSpPr>
        <p:spPr>
          <a:xfrm>
            <a:off x="1243869" y="277389"/>
            <a:ext cx="1152061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18" dirty="0"/>
              <a:t>year </a:t>
            </a:r>
            <a:r>
              <a:rPr lang="en-US" sz="2118" i="1" dirty="0"/>
              <a:t>t</a:t>
            </a:r>
            <a:endParaRPr lang="en-US" sz="2118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C7C89A-0579-9D4F-AB2F-D83C18538A0C}"/>
              </a:ext>
            </a:extLst>
          </p:cNvPr>
          <p:cNvSpPr txBox="1"/>
          <p:nvPr/>
        </p:nvSpPr>
        <p:spPr>
          <a:xfrm>
            <a:off x="9255242" y="276208"/>
            <a:ext cx="1289469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18" dirty="0"/>
              <a:t>year </a:t>
            </a:r>
            <a:r>
              <a:rPr lang="en-US" sz="2118" i="1" dirty="0"/>
              <a:t>t  </a:t>
            </a:r>
            <a:r>
              <a:rPr lang="en-US" sz="2118" dirty="0"/>
              <a:t>+ 1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AF2855-D394-3C49-AED7-A5EDCDCB3A46}"/>
              </a:ext>
            </a:extLst>
          </p:cNvPr>
          <p:cNvCxnSpPr>
            <a:cxnSpLocks/>
          </p:cNvCxnSpPr>
          <p:nvPr/>
        </p:nvCxnSpPr>
        <p:spPr>
          <a:xfrm>
            <a:off x="717177" y="772781"/>
            <a:ext cx="1075764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415B5B-0BD5-9922-2F90-26A77D44E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t="21433" r="6422" b="18775"/>
          <a:stretch/>
        </p:blipFill>
        <p:spPr>
          <a:xfrm>
            <a:off x="1689443" y="5651157"/>
            <a:ext cx="357397" cy="439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B5865-7395-D54F-0AEF-46EDD3DFB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t="21433" r="6422" b="18775"/>
          <a:stretch/>
        </p:blipFill>
        <p:spPr>
          <a:xfrm>
            <a:off x="9591631" y="5778330"/>
            <a:ext cx="357397" cy="4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7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Alice Elizabeth Stears</cp:lastModifiedBy>
  <cp:revision>2</cp:revision>
  <dcterms:created xsi:type="dcterms:W3CDTF">2023-10-10T19:53:15Z</dcterms:created>
  <dcterms:modified xsi:type="dcterms:W3CDTF">2023-10-10T19:56:47Z</dcterms:modified>
</cp:coreProperties>
</file>