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27432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3"/>
    <p:restoredTop sz="94707"/>
  </p:normalViewPr>
  <p:slideViewPr>
    <p:cSldViewPr snapToGrid="0" showGuides="1">
      <p:cViewPr>
        <p:scale>
          <a:sx n="10" d="100"/>
          <a:sy n="10" d="100"/>
        </p:scale>
        <p:origin x="4464" y="1640"/>
      </p:cViewPr>
      <p:guideLst>
        <p:guide orient="horz" pos="33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5E66F-7F73-E349-B083-A075F7769D8D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5D2B94-22A4-6040-BFA2-8F7571D7E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1pPr>
    <a:lvl2pPr marL="1316619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2pPr>
    <a:lvl3pPr marL="2633238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3pPr>
    <a:lvl4pPr marL="3949858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4pPr>
    <a:lvl5pPr marL="5266477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5pPr>
    <a:lvl6pPr marL="6583098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6pPr>
    <a:lvl7pPr marL="7899717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7pPr>
    <a:lvl8pPr marL="9216337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8pPr>
    <a:lvl9pPr marL="10532956" algn="l" defTabSz="2633238" rtl="0" eaLnBrk="1" latinLnBrk="0" hangingPunct="1">
      <a:defRPr sz="34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03488" y="1143000"/>
            <a:ext cx="1851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5D2B94-22A4-6040-BFA2-8F7571D7E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482420"/>
            <a:ext cx="23317200" cy="15917333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4013587"/>
            <a:ext cx="20574000" cy="11038413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4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434166"/>
            <a:ext cx="591502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434166"/>
            <a:ext cx="1740217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3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1398263"/>
            <a:ext cx="23660100" cy="1901824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30596430"/>
            <a:ext cx="23660100" cy="1000124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2170833"/>
            <a:ext cx="11658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2170833"/>
            <a:ext cx="116586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7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434176"/>
            <a:ext cx="236601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1207753"/>
            <a:ext cx="11605020" cy="549274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700500"/>
            <a:ext cx="1160502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1" y="11207753"/>
            <a:ext cx="11662173" cy="549274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1" y="16700500"/>
            <a:ext cx="11662173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99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048000"/>
            <a:ext cx="8847534" cy="10668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582843"/>
            <a:ext cx="13887450" cy="32490833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716000"/>
            <a:ext cx="8847534" cy="254105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4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048000"/>
            <a:ext cx="8847534" cy="106680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582843"/>
            <a:ext cx="13887450" cy="32490833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716000"/>
            <a:ext cx="8847534" cy="25410587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434176"/>
            <a:ext cx="236601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2170833"/>
            <a:ext cx="236601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19018-14CB-AB4D-9451-2CB90CE419E8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2375677"/>
            <a:ext cx="92583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2375677"/>
            <a:ext cx="61722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1209B-1A01-FE4C-B04C-77B75D0F0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8A2D9B99-DF03-FD35-A46C-BF8FD2EB555C}"/>
              </a:ext>
            </a:extLst>
          </p:cNvPr>
          <p:cNvCxnSpPr>
            <a:cxnSpLocks/>
            <a:stCxn id="574" idx="3"/>
            <a:endCxn id="626" idx="1"/>
          </p:cNvCxnSpPr>
          <p:nvPr/>
        </p:nvCxnSpPr>
        <p:spPr>
          <a:xfrm flipV="1">
            <a:off x="12385174" y="28371255"/>
            <a:ext cx="7326409" cy="266775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C634A875-F982-E74A-8B64-DB84EC65B746}"/>
              </a:ext>
            </a:extLst>
          </p:cNvPr>
          <p:cNvCxnSpPr>
            <a:cxnSpLocks/>
            <a:stCxn id="573" idx="3"/>
            <a:endCxn id="626" idx="1"/>
          </p:cNvCxnSpPr>
          <p:nvPr/>
        </p:nvCxnSpPr>
        <p:spPr>
          <a:xfrm flipV="1">
            <a:off x="12385175" y="28371255"/>
            <a:ext cx="7326408" cy="196842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04B5EAAA-1F9A-39E8-A9EC-A036BB5488C3}"/>
              </a:ext>
            </a:extLst>
          </p:cNvPr>
          <p:cNvCxnSpPr>
            <a:cxnSpLocks/>
            <a:stCxn id="560" idx="3"/>
            <a:endCxn id="626" idx="1"/>
          </p:cNvCxnSpPr>
          <p:nvPr/>
        </p:nvCxnSpPr>
        <p:spPr>
          <a:xfrm>
            <a:off x="12183750" y="28119748"/>
            <a:ext cx="7527833" cy="25150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346D5B08-D6C7-22A5-F4E8-E4E043682076}"/>
              </a:ext>
            </a:extLst>
          </p:cNvPr>
          <p:cNvCxnSpPr>
            <a:cxnSpLocks/>
            <a:stCxn id="50" idx="2"/>
            <a:endCxn id="433" idx="0"/>
          </p:cNvCxnSpPr>
          <p:nvPr/>
        </p:nvCxnSpPr>
        <p:spPr>
          <a:xfrm flipH="1">
            <a:off x="21969566" y="8745250"/>
            <a:ext cx="635986" cy="521491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E50F4F1-1D4F-C45C-3BF4-D3F2EF254B32}"/>
              </a:ext>
            </a:extLst>
          </p:cNvPr>
          <p:cNvSpPr/>
          <p:nvPr/>
        </p:nvSpPr>
        <p:spPr>
          <a:xfrm>
            <a:off x="12107837" y="11352577"/>
            <a:ext cx="2320095" cy="9333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Spatial averaging of response variable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02000A-48A5-734A-3965-60B5E0E1967B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3606692" y="9564147"/>
            <a:ext cx="1840557" cy="141923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452B08-72F6-AC8D-6785-6140CD49F1D9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>
            <a:off x="13267885" y="12285961"/>
            <a:ext cx="1522127" cy="76913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51CDF84-5D3F-7F79-6543-D2F073A48D39}"/>
              </a:ext>
            </a:extLst>
          </p:cNvPr>
          <p:cNvSpPr/>
          <p:nvPr/>
        </p:nvSpPr>
        <p:spPr>
          <a:xfrm>
            <a:off x="14790012" y="12417664"/>
            <a:ext cx="2757644" cy="127485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climate, weather, and soils predictors to each vegetation response observation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FE7797-01DB-807B-8639-6AE3883A0CB6}"/>
              </a:ext>
            </a:extLst>
          </p:cNvPr>
          <p:cNvGrpSpPr/>
          <p:nvPr/>
        </p:nvGrpSpPr>
        <p:grpSpPr>
          <a:xfrm>
            <a:off x="18675520" y="7441052"/>
            <a:ext cx="5257807" cy="1304370"/>
            <a:chOff x="15427604" y="3048980"/>
            <a:chExt cx="5257807" cy="130437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9B6AF7-6115-C1A3-72E4-2359783C4798}"/>
                </a:ext>
              </a:extLst>
            </p:cNvPr>
            <p:cNvSpPr/>
            <p:nvPr/>
          </p:nvSpPr>
          <p:spPr>
            <a:xfrm>
              <a:off x="15427604" y="3048980"/>
              <a:ext cx="5257807" cy="62435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Meteorological data from </a:t>
              </a:r>
              <a:r>
                <a:rPr lang="en-US" dirty="0" err="1"/>
                <a:t>dayMet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6704192-3BE5-899E-633B-DB959D25D700}"/>
                </a:ext>
              </a:extLst>
            </p:cNvPr>
            <p:cNvSpPr/>
            <p:nvPr/>
          </p:nvSpPr>
          <p:spPr>
            <a:xfrm>
              <a:off x="15427604" y="3665632"/>
              <a:ext cx="2602256" cy="6877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Climate</a:t>
              </a:r>
              <a:r>
                <a:rPr lang="en-US" sz="1200" dirty="0"/>
                <a:t> variables (summary values across previous 20 to 30 years)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31450C8-8124-AB02-D796-DCBA21A833D8}"/>
                </a:ext>
              </a:extLst>
            </p:cNvPr>
            <p:cNvSpPr/>
            <p:nvPr/>
          </p:nvSpPr>
          <p:spPr>
            <a:xfrm>
              <a:off x="18029860" y="3665460"/>
              <a:ext cx="2655551" cy="68771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Weather</a:t>
              </a:r>
              <a:r>
                <a:rPr lang="en-US" sz="1200" dirty="0"/>
                <a:t> variables (Anomaly of summary value over previous 3 years relative to climate value) 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2C85D3D-AD23-770E-F308-57649D441264}"/>
              </a:ext>
            </a:extLst>
          </p:cNvPr>
          <p:cNvCxnSpPr>
            <a:cxnSpLocks/>
            <a:stCxn id="49" idx="2"/>
            <a:endCxn id="47" idx="3"/>
          </p:cNvCxnSpPr>
          <p:nvPr/>
        </p:nvCxnSpPr>
        <p:spPr>
          <a:xfrm flipH="1">
            <a:off x="17547656" y="8745422"/>
            <a:ext cx="2428992" cy="430967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794EEA-FEF6-D7B6-ACD0-262694BF2DFD}"/>
              </a:ext>
            </a:extLst>
          </p:cNvPr>
          <p:cNvSpPr/>
          <p:nvPr/>
        </p:nvSpPr>
        <p:spPr>
          <a:xfrm>
            <a:off x="12398398" y="13726865"/>
            <a:ext cx="2022356" cy="10232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predictors that are correlated (r ≤ 0.7)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2844F9-389B-B0CB-E92D-75B59ED958A7}"/>
              </a:ext>
            </a:extLst>
          </p:cNvPr>
          <p:cNvSpPr/>
          <p:nvPr/>
        </p:nvSpPr>
        <p:spPr>
          <a:xfrm>
            <a:off x="19974588" y="11043688"/>
            <a:ext cx="2757650" cy="6177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Soils information modified from SOLUS100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BFF9D24-9B16-DB56-CC68-064DDC81131F}"/>
              </a:ext>
            </a:extLst>
          </p:cNvPr>
          <p:cNvCxnSpPr>
            <a:cxnSpLocks/>
            <a:stCxn id="112" idx="1"/>
            <a:endCxn id="47" idx="3"/>
          </p:cNvCxnSpPr>
          <p:nvPr/>
        </p:nvCxnSpPr>
        <p:spPr>
          <a:xfrm flipH="1">
            <a:off x="17547656" y="11352577"/>
            <a:ext cx="2426932" cy="170251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3F559DC-E7D9-CC79-D5BB-1BDCE9FCA001}"/>
              </a:ext>
            </a:extLst>
          </p:cNvPr>
          <p:cNvCxnSpPr>
            <a:cxnSpLocks/>
            <a:stCxn id="47" idx="2"/>
            <a:endCxn id="111" idx="3"/>
          </p:cNvCxnSpPr>
          <p:nvPr/>
        </p:nvCxnSpPr>
        <p:spPr>
          <a:xfrm flipH="1">
            <a:off x="14420754" y="13692519"/>
            <a:ext cx="1748080" cy="54599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1A56975-3F2B-64A2-B07D-274501006319}"/>
              </a:ext>
            </a:extLst>
          </p:cNvPr>
          <p:cNvSpPr/>
          <p:nvPr/>
        </p:nvSpPr>
        <p:spPr>
          <a:xfrm>
            <a:off x="12363678" y="15203878"/>
            <a:ext cx="2326205" cy="12197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applicable, subset the response variable data by ecoregion (forest vs. non-forest)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E3DCA8D7-FC85-AFAE-34AF-A407A36D8AFA}"/>
              </a:ext>
            </a:extLst>
          </p:cNvPr>
          <p:cNvCxnSpPr>
            <a:cxnSpLocks/>
            <a:stCxn id="185" idx="2"/>
            <a:endCxn id="178" idx="3"/>
          </p:cNvCxnSpPr>
          <p:nvPr/>
        </p:nvCxnSpPr>
        <p:spPr>
          <a:xfrm flipH="1">
            <a:off x="14689883" y="15122716"/>
            <a:ext cx="1610260" cy="69101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2A67B47-2D36-5C5F-2048-85D5E335F26E}"/>
              </a:ext>
            </a:extLst>
          </p:cNvPr>
          <p:cNvSpPr/>
          <p:nvPr/>
        </p:nvSpPr>
        <p:spPr>
          <a:xfrm>
            <a:off x="15274410" y="14131603"/>
            <a:ext cx="2051465" cy="99111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Center and scale all potential predictor variables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691D5A1-4BED-1B49-8B4C-F50BF4983F07}"/>
              </a:ext>
            </a:extLst>
          </p:cNvPr>
          <p:cNvCxnSpPr>
            <a:cxnSpLocks/>
            <a:stCxn id="111" idx="3"/>
            <a:endCxn id="185" idx="1"/>
          </p:cNvCxnSpPr>
          <p:nvPr/>
        </p:nvCxnSpPr>
        <p:spPr>
          <a:xfrm>
            <a:off x="14420754" y="14238509"/>
            <a:ext cx="853656" cy="38865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295AC49-232B-A1B2-7563-CCD63355EC5C}"/>
              </a:ext>
            </a:extLst>
          </p:cNvPr>
          <p:cNvSpPr/>
          <p:nvPr/>
        </p:nvSpPr>
        <p:spPr>
          <a:xfrm>
            <a:off x="15203192" y="15855623"/>
            <a:ext cx="3184677" cy="15291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 response variable observations to groups with similar abiotic conditions based on the EPA Level II Ecoregions. 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2C677003-660D-FC1D-07FB-C105F2A333BD}"/>
              </a:ext>
            </a:extLst>
          </p:cNvPr>
          <p:cNvCxnSpPr>
            <a:cxnSpLocks/>
            <a:stCxn id="178" idx="2"/>
            <a:endCxn id="196" idx="1"/>
          </p:cNvCxnSpPr>
          <p:nvPr/>
        </p:nvCxnSpPr>
        <p:spPr>
          <a:xfrm>
            <a:off x="13526781" y="16423587"/>
            <a:ext cx="1676411" cy="19661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2BDD582E-EAEB-F58E-1788-B51059D96E60}"/>
              </a:ext>
            </a:extLst>
          </p:cNvPr>
          <p:cNvSpPr/>
          <p:nvPr/>
        </p:nvSpPr>
        <p:spPr>
          <a:xfrm>
            <a:off x="10963246" y="17242746"/>
            <a:ext cx="4038163" cy="158215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the final list of potential predictors which includes interactions, transformations, and main effects. From this final list, only retain those where r ≤0.7. 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FDD8416-30ED-7131-2756-05EDBB27EBF5}"/>
              </a:ext>
            </a:extLst>
          </p:cNvPr>
          <p:cNvCxnSpPr>
            <a:cxnSpLocks/>
            <a:stCxn id="196" idx="2"/>
            <a:endCxn id="206" idx="3"/>
          </p:cNvCxnSpPr>
          <p:nvPr/>
        </p:nvCxnSpPr>
        <p:spPr>
          <a:xfrm flipH="1">
            <a:off x="15001409" y="17384788"/>
            <a:ext cx="1794122" cy="64903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76656241-BFBE-5558-BFEC-82E8171BF4CB}"/>
                  </a:ext>
                </a:extLst>
              </p:cNvPr>
              <p:cNvSpPr/>
              <p:nvPr/>
            </p:nvSpPr>
            <p:spPr>
              <a:xfrm>
                <a:off x="15620402" y="18315546"/>
                <a:ext cx="2821070" cy="1061533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Fit a Gamma LASSO model with internal cross-validation to tune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76656241-BFBE-5558-BFEC-82E8171BF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0402" y="18315546"/>
                <a:ext cx="2821070" cy="1061533"/>
              </a:xfrm>
              <a:prstGeom prst="rect">
                <a:avLst/>
              </a:prstGeom>
              <a:blipFill>
                <a:blip r:embed="rId3"/>
                <a:stretch>
                  <a:fillRect l="-446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1D55441-06CD-97B0-F964-FCBE7022A088}"/>
              </a:ext>
            </a:extLst>
          </p:cNvPr>
          <p:cNvCxnSpPr>
            <a:cxnSpLocks/>
            <a:stCxn id="206" idx="3"/>
            <a:endCxn id="230" idx="1"/>
          </p:cNvCxnSpPr>
          <p:nvPr/>
        </p:nvCxnSpPr>
        <p:spPr>
          <a:xfrm>
            <a:off x="15001409" y="18033825"/>
            <a:ext cx="618993" cy="812488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A08E5CDF-179B-656B-2768-070502F1C81B}"/>
                  </a:ext>
                </a:extLst>
              </p:cNvPr>
              <p:cNvSpPr/>
              <p:nvPr/>
            </p:nvSpPr>
            <p:spPr>
              <a:xfrm>
                <a:off x="12510524" y="19312000"/>
                <a:ext cx="2685720" cy="1195026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Identify three lambda values selected from the LASSO (best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1SE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1/2SE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A08E5CDF-179B-656B-2768-070502F1C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0524" y="19312000"/>
                <a:ext cx="2685720" cy="1195026"/>
              </a:xfrm>
              <a:prstGeom prst="rect">
                <a:avLst/>
              </a:prstGeom>
              <a:blipFill>
                <a:blip r:embed="rId4"/>
                <a:stretch>
                  <a:fillRect t="-2083" r="-1402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E469C571-9863-092C-C84E-62884C8F6765}"/>
              </a:ext>
            </a:extLst>
          </p:cNvPr>
          <p:cNvCxnSpPr>
            <a:cxnSpLocks/>
            <a:stCxn id="230" idx="2"/>
            <a:endCxn id="235" idx="3"/>
          </p:cNvCxnSpPr>
          <p:nvPr/>
        </p:nvCxnSpPr>
        <p:spPr>
          <a:xfrm flipH="1">
            <a:off x="15196244" y="19377079"/>
            <a:ext cx="1834693" cy="53243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4D655475-1F1C-0FBA-F818-5499F180EC48}"/>
                  </a:ext>
                </a:extLst>
              </p:cNvPr>
              <p:cNvSpPr/>
              <p:nvPr/>
            </p:nvSpPr>
            <p:spPr>
              <a:xfrm>
                <a:off x="15705441" y="20218684"/>
                <a:ext cx="2145781" cy="1362354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Fit LASSO models again using stability  selection with each of these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values</a:t>
                </a:r>
              </a:p>
            </p:txBody>
          </p:sp>
        </mc:Choice>
        <mc:Fallback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4D655475-1F1C-0FBA-F818-5499F180E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441" y="20218684"/>
                <a:ext cx="2145781" cy="1362354"/>
              </a:xfrm>
              <a:prstGeom prst="rect">
                <a:avLst/>
              </a:prstGeom>
              <a:blipFill>
                <a:blip r:embed="rId5"/>
                <a:stretch>
                  <a:fillRect l="-1754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70511AEA-5561-B1FA-E600-3AD7F66FA5C8}"/>
              </a:ext>
            </a:extLst>
          </p:cNvPr>
          <p:cNvCxnSpPr>
            <a:cxnSpLocks/>
            <a:stCxn id="235" idx="2"/>
            <a:endCxn id="331" idx="1"/>
          </p:cNvCxnSpPr>
          <p:nvPr/>
        </p:nvCxnSpPr>
        <p:spPr>
          <a:xfrm>
            <a:off x="13853384" y="20507026"/>
            <a:ext cx="1852057" cy="39283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8" name="Rectangle 337">
            <a:extLst>
              <a:ext uri="{FF2B5EF4-FFF2-40B4-BE49-F238E27FC236}">
                <a16:creationId xmlns:a16="http://schemas.microsoft.com/office/drawing/2014/main" id="{BDE7FE56-D365-4317-DF84-B1DC27A81548}"/>
              </a:ext>
            </a:extLst>
          </p:cNvPr>
          <p:cNvSpPr/>
          <p:nvPr/>
        </p:nvSpPr>
        <p:spPr>
          <a:xfrm>
            <a:off x="11744819" y="21253979"/>
            <a:ext cx="3220309" cy="14615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each of the three resulting models, remove weather anomaly variables if their corresponding climate variable is not also included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F5EB702E-FF8E-984D-23C3-3B0FEC72AF4E}"/>
              </a:ext>
            </a:extLst>
          </p:cNvPr>
          <p:cNvCxnSpPr>
            <a:cxnSpLocks/>
            <a:stCxn id="331" idx="2"/>
            <a:endCxn id="338" idx="3"/>
          </p:cNvCxnSpPr>
          <p:nvPr/>
        </p:nvCxnSpPr>
        <p:spPr>
          <a:xfrm flipH="1">
            <a:off x="14965128" y="21581038"/>
            <a:ext cx="1813204" cy="4037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AF1577AD-C41B-E3AE-92B7-6B97C7749032}"/>
              </a:ext>
            </a:extLst>
          </p:cNvPr>
          <p:cNvSpPr/>
          <p:nvPr/>
        </p:nvSpPr>
        <p:spPr>
          <a:xfrm>
            <a:off x="15495013" y="22353939"/>
            <a:ext cx="3025679" cy="108488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each of these predictor sets, fit a regular </a:t>
            </a:r>
            <a:r>
              <a:rPr lang="en-US" dirty="0" err="1"/>
              <a:t>glm</a:t>
            </a:r>
            <a:r>
              <a:rPr lang="en-US" dirty="0"/>
              <a:t> (Gamma with a log link)</a:t>
            </a:r>
          </a:p>
        </p:txBody>
      </p: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4CE64CE1-A1B0-A44C-4242-F14CC8479CA3}"/>
              </a:ext>
            </a:extLst>
          </p:cNvPr>
          <p:cNvCxnSpPr>
            <a:cxnSpLocks/>
            <a:stCxn id="338" idx="2"/>
            <a:endCxn id="354" idx="1"/>
          </p:cNvCxnSpPr>
          <p:nvPr/>
        </p:nvCxnSpPr>
        <p:spPr>
          <a:xfrm>
            <a:off x="13354974" y="22715504"/>
            <a:ext cx="2140039" cy="18087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FBC3114E-73FA-0F9A-D972-070303CFD4BE}"/>
              </a:ext>
            </a:extLst>
          </p:cNvPr>
          <p:cNvSpPr/>
          <p:nvPr/>
        </p:nvSpPr>
        <p:spPr>
          <a:xfrm>
            <a:off x="12422937" y="23417970"/>
            <a:ext cx="2367075" cy="114111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diagnostic figures and tests for each of these models</a:t>
            </a:r>
          </a:p>
        </p:txBody>
      </p: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D79F48FA-4A8C-CE35-4765-E896620C5C18}"/>
              </a:ext>
            </a:extLst>
          </p:cNvPr>
          <p:cNvCxnSpPr>
            <a:cxnSpLocks/>
            <a:stCxn id="354" idx="2"/>
            <a:endCxn id="363" idx="3"/>
          </p:cNvCxnSpPr>
          <p:nvPr/>
        </p:nvCxnSpPr>
        <p:spPr>
          <a:xfrm flipH="1">
            <a:off x="14790012" y="23438820"/>
            <a:ext cx="2217841" cy="54970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9" name="Rectangle 378">
            <a:extLst>
              <a:ext uri="{FF2B5EF4-FFF2-40B4-BE49-F238E27FC236}">
                <a16:creationId xmlns:a16="http://schemas.microsoft.com/office/drawing/2014/main" id="{99F1EA13-1100-D8A2-45C7-AF1B24ACC309}"/>
              </a:ext>
            </a:extLst>
          </p:cNvPr>
          <p:cNvSpPr/>
          <p:nvPr/>
        </p:nvSpPr>
        <p:spPr>
          <a:xfrm>
            <a:off x="10479542" y="10943612"/>
            <a:ext cx="8577504" cy="1571404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21DBE50E-E185-DAB1-870A-A7D87B85AD3E}"/>
              </a:ext>
            </a:extLst>
          </p:cNvPr>
          <p:cNvSpPr/>
          <p:nvPr/>
        </p:nvSpPr>
        <p:spPr>
          <a:xfrm>
            <a:off x="15759754" y="24170729"/>
            <a:ext cx="2328185" cy="70594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 model to use in subsequent steps</a:t>
            </a:r>
          </a:p>
        </p:txBody>
      </p: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188BFFA1-9A6A-4BFC-6DBB-968FBDDA4CFF}"/>
              </a:ext>
            </a:extLst>
          </p:cNvPr>
          <p:cNvCxnSpPr>
            <a:cxnSpLocks/>
            <a:stCxn id="363" idx="3"/>
            <a:endCxn id="405" idx="1"/>
          </p:cNvCxnSpPr>
          <p:nvPr/>
        </p:nvCxnSpPr>
        <p:spPr>
          <a:xfrm>
            <a:off x="14790012" y="23988526"/>
            <a:ext cx="969742" cy="53517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B092A544-0986-267F-CE1A-E59DC7788151}"/>
              </a:ext>
            </a:extLst>
          </p:cNvPr>
          <p:cNvSpPr txBox="1"/>
          <p:nvPr/>
        </p:nvSpPr>
        <p:spPr>
          <a:xfrm rot="16200000">
            <a:off x="5800813" y="17934275"/>
            <a:ext cx="7397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Repeat for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each</a:t>
            </a:r>
            <a:r>
              <a:rPr lang="en-US" sz="2000" b="1" dirty="0">
                <a:solidFill>
                  <a:schemeClr val="accent3"/>
                </a:solidFill>
              </a:rPr>
              <a:t> response variable and ecoregion combination</a:t>
            </a:r>
          </a:p>
        </p:txBody>
      </p:sp>
      <p:sp>
        <p:nvSpPr>
          <p:cNvPr id="420" name="Arc 419">
            <a:extLst>
              <a:ext uri="{FF2B5EF4-FFF2-40B4-BE49-F238E27FC236}">
                <a16:creationId xmlns:a16="http://schemas.microsoft.com/office/drawing/2014/main" id="{11487428-6CDE-C537-4521-72C0BD97BF34}"/>
              </a:ext>
            </a:extLst>
          </p:cNvPr>
          <p:cNvSpPr/>
          <p:nvPr/>
        </p:nvSpPr>
        <p:spPr>
          <a:xfrm flipH="1">
            <a:off x="9852112" y="11258000"/>
            <a:ext cx="434239" cy="15098028"/>
          </a:xfrm>
          <a:custGeom>
            <a:avLst/>
            <a:gdLst>
              <a:gd name="connsiteX0" fmla="*/ 364210 w 728420"/>
              <a:gd name="connsiteY0" fmla="*/ 0 h 16541097"/>
              <a:gd name="connsiteX1" fmla="*/ 728420 w 728420"/>
              <a:gd name="connsiteY1" fmla="*/ 8270549 h 16541097"/>
              <a:gd name="connsiteX2" fmla="*/ 364210 w 728420"/>
              <a:gd name="connsiteY2" fmla="*/ 8270549 h 16541097"/>
              <a:gd name="connsiteX3" fmla="*/ 364210 w 728420"/>
              <a:gd name="connsiteY3" fmla="*/ 0 h 16541097"/>
              <a:gd name="connsiteX0" fmla="*/ 364210 w 728420"/>
              <a:gd name="connsiteY0" fmla="*/ 0 h 16541097"/>
              <a:gd name="connsiteX1" fmla="*/ 728420 w 728420"/>
              <a:gd name="connsiteY1" fmla="*/ 8270549 h 16541097"/>
              <a:gd name="connsiteX0" fmla="*/ 0 w 472698"/>
              <a:gd name="connsiteY0" fmla="*/ 0 h 15694237"/>
              <a:gd name="connsiteX1" fmla="*/ 364210 w 472698"/>
              <a:gd name="connsiteY1" fmla="*/ 8270549 h 15694237"/>
              <a:gd name="connsiteX2" fmla="*/ 0 w 472698"/>
              <a:gd name="connsiteY2" fmla="*/ 8270549 h 15694237"/>
              <a:gd name="connsiteX3" fmla="*/ 0 w 472698"/>
              <a:gd name="connsiteY3" fmla="*/ 0 h 15694237"/>
              <a:gd name="connsiteX0" fmla="*/ 0 w 472698"/>
              <a:gd name="connsiteY0" fmla="*/ 0 h 15694237"/>
              <a:gd name="connsiteX1" fmla="*/ 472698 w 472698"/>
              <a:gd name="connsiteY1" fmla="*/ 15694237 h 15694237"/>
              <a:gd name="connsiteX0" fmla="*/ 0 w 364210"/>
              <a:gd name="connsiteY0" fmla="*/ 0 h 20498712"/>
              <a:gd name="connsiteX1" fmla="*/ 364210 w 364210"/>
              <a:gd name="connsiteY1" fmla="*/ 8270549 h 20498712"/>
              <a:gd name="connsiteX2" fmla="*/ 0 w 364210"/>
              <a:gd name="connsiteY2" fmla="*/ 8270549 h 20498712"/>
              <a:gd name="connsiteX3" fmla="*/ 0 w 364210"/>
              <a:gd name="connsiteY3" fmla="*/ 0 h 20498712"/>
              <a:gd name="connsiteX0" fmla="*/ 0 w 364210"/>
              <a:gd name="connsiteY0" fmla="*/ 0 h 20498712"/>
              <a:gd name="connsiteX1" fmla="*/ 116237 w 364210"/>
              <a:gd name="connsiteY1" fmla="*/ 20498712 h 20498712"/>
              <a:gd name="connsiteX0" fmla="*/ 371960 w 736170"/>
              <a:gd name="connsiteY0" fmla="*/ 0 h 20498712"/>
              <a:gd name="connsiteX1" fmla="*/ 736170 w 736170"/>
              <a:gd name="connsiteY1" fmla="*/ 8270549 h 20498712"/>
              <a:gd name="connsiteX2" fmla="*/ 371960 w 736170"/>
              <a:gd name="connsiteY2" fmla="*/ 8270549 h 20498712"/>
              <a:gd name="connsiteX3" fmla="*/ 371960 w 736170"/>
              <a:gd name="connsiteY3" fmla="*/ 0 h 20498712"/>
              <a:gd name="connsiteX0" fmla="*/ 0 w 736170"/>
              <a:gd name="connsiteY0" fmla="*/ 61993 h 20498712"/>
              <a:gd name="connsiteX1" fmla="*/ 488197 w 736170"/>
              <a:gd name="connsiteY1" fmla="*/ 20498712 h 20498712"/>
              <a:gd name="connsiteX0" fmla="*/ 371960 w 736170"/>
              <a:gd name="connsiteY0" fmla="*/ 0 h 20498712"/>
              <a:gd name="connsiteX1" fmla="*/ 736170 w 736170"/>
              <a:gd name="connsiteY1" fmla="*/ 8270549 h 20498712"/>
              <a:gd name="connsiteX2" fmla="*/ 371960 w 736170"/>
              <a:gd name="connsiteY2" fmla="*/ 8270549 h 20498712"/>
              <a:gd name="connsiteX3" fmla="*/ 371960 w 736170"/>
              <a:gd name="connsiteY3" fmla="*/ 0 h 20498712"/>
              <a:gd name="connsiteX0" fmla="*/ 0 w 736170"/>
              <a:gd name="connsiteY0" fmla="*/ 61993 h 20498712"/>
              <a:gd name="connsiteX1" fmla="*/ 488197 w 736170"/>
              <a:gd name="connsiteY1" fmla="*/ 20498712 h 20498712"/>
              <a:gd name="connsiteX0" fmla="*/ 371960 w 736170"/>
              <a:gd name="connsiteY0" fmla="*/ 0 h 20607200"/>
              <a:gd name="connsiteX1" fmla="*/ 736170 w 736170"/>
              <a:gd name="connsiteY1" fmla="*/ 8270549 h 20607200"/>
              <a:gd name="connsiteX2" fmla="*/ 371960 w 736170"/>
              <a:gd name="connsiteY2" fmla="*/ 8270549 h 20607200"/>
              <a:gd name="connsiteX3" fmla="*/ 371960 w 736170"/>
              <a:gd name="connsiteY3" fmla="*/ 0 h 20607200"/>
              <a:gd name="connsiteX0" fmla="*/ 0 w 736170"/>
              <a:gd name="connsiteY0" fmla="*/ 61993 h 20607200"/>
              <a:gd name="connsiteX1" fmla="*/ 395207 w 736170"/>
              <a:gd name="connsiteY1" fmla="*/ 20607200 h 20607200"/>
              <a:gd name="connsiteX0" fmla="*/ 371960 w 907986"/>
              <a:gd name="connsiteY0" fmla="*/ 0 h 20607200"/>
              <a:gd name="connsiteX1" fmla="*/ 736170 w 907986"/>
              <a:gd name="connsiteY1" fmla="*/ 8270549 h 20607200"/>
              <a:gd name="connsiteX2" fmla="*/ 371960 w 907986"/>
              <a:gd name="connsiteY2" fmla="*/ 8270549 h 20607200"/>
              <a:gd name="connsiteX3" fmla="*/ 371960 w 907986"/>
              <a:gd name="connsiteY3" fmla="*/ 0 h 20607200"/>
              <a:gd name="connsiteX0" fmla="*/ 0 w 907986"/>
              <a:gd name="connsiteY0" fmla="*/ 61993 h 20607200"/>
              <a:gd name="connsiteX1" fmla="*/ 395207 w 907986"/>
              <a:gd name="connsiteY1" fmla="*/ 20607200 h 20607200"/>
              <a:gd name="connsiteX0" fmla="*/ 371960 w 1484903"/>
              <a:gd name="connsiteY0" fmla="*/ 0 h 20607200"/>
              <a:gd name="connsiteX1" fmla="*/ 736170 w 1484903"/>
              <a:gd name="connsiteY1" fmla="*/ 8270549 h 20607200"/>
              <a:gd name="connsiteX2" fmla="*/ 371960 w 1484903"/>
              <a:gd name="connsiteY2" fmla="*/ 8270549 h 20607200"/>
              <a:gd name="connsiteX3" fmla="*/ 371960 w 1484903"/>
              <a:gd name="connsiteY3" fmla="*/ 0 h 20607200"/>
              <a:gd name="connsiteX0" fmla="*/ 0 w 1484903"/>
              <a:gd name="connsiteY0" fmla="*/ 61993 h 20607200"/>
              <a:gd name="connsiteX1" fmla="*/ 395207 w 1484903"/>
              <a:gd name="connsiteY1" fmla="*/ 20607200 h 20607200"/>
              <a:gd name="connsiteX0" fmla="*/ 371960 w 1448903"/>
              <a:gd name="connsiteY0" fmla="*/ 0 h 20607200"/>
              <a:gd name="connsiteX1" fmla="*/ 736170 w 1448903"/>
              <a:gd name="connsiteY1" fmla="*/ 8270549 h 20607200"/>
              <a:gd name="connsiteX2" fmla="*/ 371960 w 1448903"/>
              <a:gd name="connsiteY2" fmla="*/ 8270549 h 20607200"/>
              <a:gd name="connsiteX3" fmla="*/ 371960 w 1448903"/>
              <a:gd name="connsiteY3" fmla="*/ 0 h 20607200"/>
              <a:gd name="connsiteX0" fmla="*/ 0 w 1448903"/>
              <a:gd name="connsiteY0" fmla="*/ 61993 h 20607200"/>
              <a:gd name="connsiteX1" fmla="*/ 395207 w 1448903"/>
              <a:gd name="connsiteY1" fmla="*/ 20607200 h 20607200"/>
              <a:gd name="connsiteX0" fmla="*/ 371960 w 1258528"/>
              <a:gd name="connsiteY0" fmla="*/ 0 h 20509228"/>
              <a:gd name="connsiteX1" fmla="*/ 736170 w 1258528"/>
              <a:gd name="connsiteY1" fmla="*/ 8270549 h 20509228"/>
              <a:gd name="connsiteX2" fmla="*/ 371960 w 1258528"/>
              <a:gd name="connsiteY2" fmla="*/ 8270549 h 20509228"/>
              <a:gd name="connsiteX3" fmla="*/ 371960 w 1258528"/>
              <a:gd name="connsiteY3" fmla="*/ 0 h 20509228"/>
              <a:gd name="connsiteX0" fmla="*/ 0 w 1258528"/>
              <a:gd name="connsiteY0" fmla="*/ 61993 h 20509228"/>
              <a:gd name="connsiteX1" fmla="*/ 101293 w 1258528"/>
              <a:gd name="connsiteY1" fmla="*/ 20509228 h 20509228"/>
              <a:gd name="connsiteX0" fmla="*/ 3931589 w 3940183"/>
              <a:gd name="connsiteY0" fmla="*/ 9049350 h 20447235"/>
              <a:gd name="connsiteX1" fmla="*/ 736170 w 3940183"/>
              <a:gd name="connsiteY1" fmla="*/ 8208556 h 20447235"/>
              <a:gd name="connsiteX2" fmla="*/ 371960 w 3940183"/>
              <a:gd name="connsiteY2" fmla="*/ 8208556 h 20447235"/>
              <a:gd name="connsiteX3" fmla="*/ 3931589 w 3940183"/>
              <a:gd name="connsiteY3" fmla="*/ 9049350 h 20447235"/>
              <a:gd name="connsiteX0" fmla="*/ 0 w 3940183"/>
              <a:gd name="connsiteY0" fmla="*/ 0 h 20447235"/>
              <a:gd name="connsiteX1" fmla="*/ 101293 w 3940183"/>
              <a:gd name="connsiteY1" fmla="*/ 20447235 h 20447235"/>
              <a:gd name="connsiteX0" fmla="*/ 959789 w 1258528"/>
              <a:gd name="connsiteY0" fmla="*/ 14372464 h 20447235"/>
              <a:gd name="connsiteX1" fmla="*/ 736170 w 1258528"/>
              <a:gd name="connsiteY1" fmla="*/ 8208556 h 20447235"/>
              <a:gd name="connsiteX2" fmla="*/ 371960 w 1258528"/>
              <a:gd name="connsiteY2" fmla="*/ 8208556 h 20447235"/>
              <a:gd name="connsiteX3" fmla="*/ 959789 w 1258528"/>
              <a:gd name="connsiteY3" fmla="*/ 14372464 h 20447235"/>
              <a:gd name="connsiteX0" fmla="*/ 0 w 1258528"/>
              <a:gd name="connsiteY0" fmla="*/ 0 h 20447235"/>
              <a:gd name="connsiteX1" fmla="*/ 101293 w 1258528"/>
              <a:gd name="connsiteY1" fmla="*/ 20447235 h 20447235"/>
              <a:gd name="connsiteX0" fmla="*/ 959789 w 3804294"/>
              <a:gd name="connsiteY0" fmla="*/ 14372464 h 20447235"/>
              <a:gd name="connsiteX1" fmla="*/ 736170 w 3804294"/>
              <a:gd name="connsiteY1" fmla="*/ 8208556 h 20447235"/>
              <a:gd name="connsiteX2" fmla="*/ 3804294 w 3804294"/>
              <a:gd name="connsiteY2" fmla="*/ 9241469 h 20447235"/>
              <a:gd name="connsiteX3" fmla="*/ 959789 w 3804294"/>
              <a:gd name="connsiteY3" fmla="*/ 14372464 h 20447235"/>
              <a:gd name="connsiteX0" fmla="*/ 0 w 3804294"/>
              <a:gd name="connsiteY0" fmla="*/ 0 h 20447235"/>
              <a:gd name="connsiteX1" fmla="*/ 101293 w 3804294"/>
              <a:gd name="connsiteY1" fmla="*/ 20447235 h 20447235"/>
              <a:gd name="connsiteX0" fmla="*/ 959789 w 3804294"/>
              <a:gd name="connsiteY0" fmla="*/ 14372464 h 20447235"/>
              <a:gd name="connsiteX1" fmla="*/ 1079402 w 3804294"/>
              <a:gd name="connsiteY1" fmla="*/ 10007822 h 20447235"/>
              <a:gd name="connsiteX2" fmla="*/ 3804294 w 3804294"/>
              <a:gd name="connsiteY2" fmla="*/ 9241469 h 20447235"/>
              <a:gd name="connsiteX3" fmla="*/ 959789 w 3804294"/>
              <a:gd name="connsiteY3" fmla="*/ 14372464 h 20447235"/>
              <a:gd name="connsiteX0" fmla="*/ 0 w 3804294"/>
              <a:gd name="connsiteY0" fmla="*/ 0 h 20447235"/>
              <a:gd name="connsiteX1" fmla="*/ 101293 w 3804294"/>
              <a:gd name="connsiteY1" fmla="*/ 20447235 h 20447235"/>
              <a:gd name="connsiteX0" fmla="*/ 959789 w 1401659"/>
              <a:gd name="connsiteY0" fmla="*/ 14372464 h 20447235"/>
              <a:gd name="connsiteX1" fmla="*/ 1079402 w 1401659"/>
              <a:gd name="connsiteY1" fmla="*/ 10007822 h 20447235"/>
              <a:gd name="connsiteX2" fmla="*/ 1401659 w 1401659"/>
              <a:gd name="connsiteY2" fmla="*/ 11807087 h 20447235"/>
              <a:gd name="connsiteX3" fmla="*/ 959789 w 1401659"/>
              <a:gd name="connsiteY3" fmla="*/ 14372464 h 20447235"/>
              <a:gd name="connsiteX0" fmla="*/ 0 w 1401659"/>
              <a:gd name="connsiteY0" fmla="*/ 0 h 20447235"/>
              <a:gd name="connsiteX1" fmla="*/ 101293 w 1401659"/>
              <a:gd name="connsiteY1" fmla="*/ 20447235 h 20447235"/>
              <a:gd name="connsiteX0" fmla="*/ 959789 w 3672617"/>
              <a:gd name="connsiteY0" fmla="*/ 14374801 h 20449572"/>
              <a:gd name="connsiteX1" fmla="*/ 1079402 w 3672617"/>
              <a:gd name="connsiteY1" fmla="*/ 10010159 h 20449572"/>
              <a:gd name="connsiteX2" fmla="*/ 1401659 w 3672617"/>
              <a:gd name="connsiteY2" fmla="*/ 11809424 h 20449572"/>
              <a:gd name="connsiteX3" fmla="*/ 959789 w 3672617"/>
              <a:gd name="connsiteY3" fmla="*/ 14374801 h 20449572"/>
              <a:gd name="connsiteX0" fmla="*/ 0 w 3672617"/>
              <a:gd name="connsiteY0" fmla="*/ 2337 h 20449572"/>
              <a:gd name="connsiteX1" fmla="*/ 101293 w 3672617"/>
              <a:gd name="connsiteY1" fmla="*/ 20449572 h 20449572"/>
              <a:gd name="connsiteX0" fmla="*/ 959789 w 3076450"/>
              <a:gd name="connsiteY0" fmla="*/ 14372464 h 20447235"/>
              <a:gd name="connsiteX1" fmla="*/ 1079402 w 3076450"/>
              <a:gd name="connsiteY1" fmla="*/ 10007822 h 20447235"/>
              <a:gd name="connsiteX2" fmla="*/ 1401659 w 3076450"/>
              <a:gd name="connsiteY2" fmla="*/ 11807087 h 20447235"/>
              <a:gd name="connsiteX3" fmla="*/ 959789 w 3076450"/>
              <a:gd name="connsiteY3" fmla="*/ 14372464 h 20447235"/>
              <a:gd name="connsiteX0" fmla="*/ 0 w 3076450"/>
              <a:gd name="connsiteY0" fmla="*/ 0 h 20447235"/>
              <a:gd name="connsiteX1" fmla="*/ 101293 w 3076450"/>
              <a:gd name="connsiteY1" fmla="*/ 20447235 h 20447235"/>
              <a:gd name="connsiteX0" fmla="*/ 3019190 w 3076450"/>
              <a:gd name="connsiteY0" fmla="*/ 9574424 h 20447235"/>
              <a:gd name="connsiteX1" fmla="*/ 1079402 w 3076450"/>
              <a:gd name="connsiteY1" fmla="*/ 10007822 h 20447235"/>
              <a:gd name="connsiteX2" fmla="*/ 1401659 w 3076450"/>
              <a:gd name="connsiteY2" fmla="*/ 11807087 h 20447235"/>
              <a:gd name="connsiteX3" fmla="*/ 3019190 w 3076450"/>
              <a:gd name="connsiteY3" fmla="*/ 9574424 h 20447235"/>
              <a:gd name="connsiteX0" fmla="*/ 0 w 3076450"/>
              <a:gd name="connsiteY0" fmla="*/ 0 h 20447235"/>
              <a:gd name="connsiteX1" fmla="*/ 101293 w 3076450"/>
              <a:gd name="connsiteY1" fmla="*/ 20447235 h 20447235"/>
              <a:gd name="connsiteX0" fmla="*/ 3019190 w 3893647"/>
              <a:gd name="connsiteY0" fmla="*/ 9574424 h 20447235"/>
              <a:gd name="connsiteX1" fmla="*/ 1079402 w 3893647"/>
              <a:gd name="connsiteY1" fmla="*/ 10007822 h 20447235"/>
              <a:gd name="connsiteX2" fmla="*/ 1401659 w 3893647"/>
              <a:gd name="connsiteY2" fmla="*/ 11807087 h 20447235"/>
              <a:gd name="connsiteX3" fmla="*/ 3019190 w 3893647"/>
              <a:gd name="connsiteY3" fmla="*/ 9574424 h 20447235"/>
              <a:gd name="connsiteX0" fmla="*/ 0 w 3893647"/>
              <a:gd name="connsiteY0" fmla="*/ 0 h 20447235"/>
              <a:gd name="connsiteX1" fmla="*/ 101293 w 3893647"/>
              <a:gd name="connsiteY1" fmla="*/ 20447235 h 20447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93647" h="20447235" stroke="0" extrusionOk="0">
                <a:moveTo>
                  <a:pt x="3019190" y="9574424"/>
                </a:moveTo>
                <a:cubicBezTo>
                  <a:pt x="3220338" y="9574424"/>
                  <a:pt x="1079402" y="5440124"/>
                  <a:pt x="1079402" y="10007822"/>
                </a:cubicBezTo>
                <a:lnTo>
                  <a:pt x="1401659" y="11807087"/>
                </a:lnTo>
                <a:lnTo>
                  <a:pt x="3019190" y="9574424"/>
                </a:lnTo>
                <a:close/>
              </a:path>
              <a:path w="3893647" h="20447235" fill="none">
                <a:moveTo>
                  <a:pt x="0" y="0"/>
                </a:moveTo>
                <a:cubicBezTo>
                  <a:pt x="5700845" y="1035432"/>
                  <a:pt x="4625367" y="17820534"/>
                  <a:pt x="101293" y="20447235"/>
                </a:cubicBezTo>
              </a:path>
            </a:pathLst>
          </a:custGeom>
          <a:ln w="60325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3B571D6B-AA83-0730-6386-D93FB1F4A721}"/>
              </a:ext>
            </a:extLst>
          </p:cNvPr>
          <p:cNvSpPr/>
          <p:nvPr/>
        </p:nvSpPr>
        <p:spPr>
          <a:xfrm>
            <a:off x="22649601" y="12075148"/>
            <a:ext cx="1577947" cy="674255"/>
          </a:xfrm>
          <a:prstGeom prst="rect">
            <a:avLst/>
          </a:prstGeom>
          <a:solidFill>
            <a:srgbClr val="C00000"/>
          </a:solidFill>
          <a:ln>
            <a:solidFill>
              <a:srgbClr val="9411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Ecoregion classification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6BB7CBBB-F6F6-8E39-DE91-5DD66E8599E4}"/>
              </a:ext>
            </a:extLst>
          </p:cNvPr>
          <p:cNvSpPr/>
          <p:nvPr/>
        </p:nvSpPr>
        <p:spPr>
          <a:xfrm>
            <a:off x="20914506" y="13960166"/>
            <a:ext cx="2110119" cy="179508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climate and soils predictors to ecoregion classification observations </a:t>
            </a:r>
          </a:p>
        </p:txBody>
      </p: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716B9ABB-E8DF-D1D7-B4E6-0CB4B7DE3E74}"/>
              </a:ext>
            </a:extLst>
          </p:cNvPr>
          <p:cNvCxnSpPr>
            <a:cxnSpLocks/>
            <a:stCxn id="421" idx="1"/>
            <a:endCxn id="433" idx="0"/>
          </p:cNvCxnSpPr>
          <p:nvPr/>
        </p:nvCxnSpPr>
        <p:spPr>
          <a:xfrm flipH="1">
            <a:off x="21969566" y="12412276"/>
            <a:ext cx="680035" cy="154789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A668D87E-3C94-1F2A-18B8-997405844EF7}"/>
              </a:ext>
            </a:extLst>
          </p:cNvPr>
          <p:cNvCxnSpPr>
            <a:cxnSpLocks/>
            <a:stCxn id="112" idx="2"/>
            <a:endCxn id="433" idx="0"/>
          </p:cNvCxnSpPr>
          <p:nvPr/>
        </p:nvCxnSpPr>
        <p:spPr>
          <a:xfrm>
            <a:off x="21353413" y="11661465"/>
            <a:ext cx="616153" cy="229870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5" name="Rectangle 444">
            <a:extLst>
              <a:ext uri="{FF2B5EF4-FFF2-40B4-BE49-F238E27FC236}">
                <a16:creationId xmlns:a16="http://schemas.microsoft.com/office/drawing/2014/main" id="{78C6E95E-A15F-1B3F-11D9-F8374BC20F70}"/>
              </a:ext>
            </a:extLst>
          </p:cNvPr>
          <p:cNvSpPr/>
          <p:nvPr/>
        </p:nvSpPr>
        <p:spPr>
          <a:xfrm>
            <a:off x="20680790" y="16441710"/>
            <a:ext cx="2491613" cy="812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predictors that are correlated (r ≤ 0.7)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30A2FE0F-F851-421B-6678-5C89ED73054C}"/>
              </a:ext>
            </a:extLst>
          </p:cNvPr>
          <p:cNvCxnSpPr>
            <a:cxnSpLocks/>
            <a:stCxn id="433" idx="2"/>
            <a:endCxn id="445" idx="0"/>
          </p:cNvCxnSpPr>
          <p:nvPr/>
        </p:nvCxnSpPr>
        <p:spPr>
          <a:xfrm flipH="1">
            <a:off x="21926597" y="15755248"/>
            <a:ext cx="42969" cy="68646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Rectangle 448">
            <a:extLst>
              <a:ext uri="{FF2B5EF4-FFF2-40B4-BE49-F238E27FC236}">
                <a16:creationId xmlns:a16="http://schemas.microsoft.com/office/drawing/2014/main" id="{9A79E9D1-E968-1588-FCAD-2C45EA9E6AD8}"/>
              </a:ext>
            </a:extLst>
          </p:cNvPr>
          <p:cNvSpPr/>
          <p:nvPr/>
        </p:nvSpPr>
        <p:spPr>
          <a:xfrm>
            <a:off x="20312213" y="17860069"/>
            <a:ext cx="3867388" cy="111021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Fit a a series of  binomial </a:t>
            </a:r>
            <a:r>
              <a:rPr lang="en-US" dirty="0" err="1"/>
              <a:t>glms</a:t>
            </a:r>
            <a:r>
              <a:rPr lang="en-US" dirty="0"/>
              <a:t> that predict ecoregion classification with different  combinations of predictors. </a:t>
            </a: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7DA3A6CC-AD0A-444A-AD11-0D2D53D665CB}"/>
              </a:ext>
            </a:extLst>
          </p:cNvPr>
          <p:cNvCxnSpPr>
            <a:cxnSpLocks/>
            <a:stCxn id="445" idx="2"/>
            <a:endCxn id="449" idx="0"/>
          </p:cNvCxnSpPr>
          <p:nvPr/>
        </p:nvCxnSpPr>
        <p:spPr>
          <a:xfrm>
            <a:off x="21926597" y="17254334"/>
            <a:ext cx="319310" cy="60573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6D26AE3-DD73-8DEC-8E9A-A318C395D948}"/>
              </a:ext>
            </a:extLst>
          </p:cNvPr>
          <p:cNvSpPr/>
          <p:nvPr/>
        </p:nvSpPr>
        <p:spPr>
          <a:xfrm>
            <a:off x="20685839" y="19657978"/>
            <a:ext cx="3247488" cy="74132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diagnostic information for these models</a:t>
            </a: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BFEFBA49-0BD3-4763-1D31-EF61A47A2028}"/>
              </a:ext>
            </a:extLst>
          </p:cNvPr>
          <p:cNvCxnSpPr>
            <a:cxnSpLocks/>
            <a:stCxn id="449" idx="2"/>
            <a:endCxn id="456" idx="0"/>
          </p:cNvCxnSpPr>
          <p:nvPr/>
        </p:nvCxnSpPr>
        <p:spPr>
          <a:xfrm>
            <a:off x="22245907" y="18970282"/>
            <a:ext cx="63676" cy="687696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7" name="Rectangle 466">
            <a:extLst>
              <a:ext uri="{FF2B5EF4-FFF2-40B4-BE49-F238E27FC236}">
                <a16:creationId xmlns:a16="http://schemas.microsoft.com/office/drawing/2014/main" id="{BC0A5923-B37F-A77E-253E-E6F0D3D3BC48}"/>
              </a:ext>
            </a:extLst>
          </p:cNvPr>
          <p:cNvSpPr/>
          <p:nvPr/>
        </p:nvSpPr>
        <p:spPr>
          <a:xfrm>
            <a:off x="12328808" y="25423870"/>
            <a:ext cx="4147902" cy="8716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model formula</a:t>
            </a:r>
          </a:p>
          <a:p>
            <a:pPr algn="ctr"/>
            <a:r>
              <a:rPr lang="en-US" dirty="0"/>
              <a:t>Vegetation response variable ~ selected climate, weather and soils predictors</a:t>
            </a:r>
            <a:endParaRPr lang="en-US" b="1" dirty="0"/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8E60BA5C-08EA-6020-1D89-FCC48D45DC3E}"/>
              </a:ext>
            </a:extLst>
          </p:cNvPr>
          <p:cNvCxnSpPr>
            <a:cxnSpLocks/>
            <a:stCxn id="405" idx="2"/>
            <a:endCxn id="467" idx="0"/>
          </p:cNvCxnSpPr>
          <p:nvPr/>
        </p:nvCxnSpPr>
        <p:spPr>
          <a:xfrm flipH="1">
            <a:off x="14402759" y="24876673"/>
            <a:ext cx="2521088" cy="54719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6" name="Rectangle 475">
            <a:extLst>
              <a:ext uri="{FF2B5EF4-FFF2-40B4-BE49-F238E27FC236}">
                <a16:creationId xmlns:a16="http://schemas.microsoft.com/office/drawing/2014/main" id="{F0702A6A-5775-659B-5D4F-1DF2881D7CE6}"/>
              </a:ext>
            </a:extLst>
          </p:cNvPr>
          <p:cNvSpPr/>
          <p:nvPr/>
        </p:nvSpPr>
        <p:spPr>
          <a:xfrm>
            <a:off x="20908892" y="21400422"/>
            <a:ext cx="2947566" cy="104601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 best model to use in subsequent steps</a:t>
            </a: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2E423051-E448-521A-099E-510B5B6C7FD7}"/>
              </a:ext>
            </a:extLst>
          </p:cNvPr>
          <p:cNvCxnSpPr>
            <a:cxnSpLocks/>
            <a:stCxn id="456" idx="2"/>
            <a:endCxn id="476" idx="0"/>
          </p:cNvCxnSpPr>
          <p:nvPr/>
        </p:nvCxnSpPr>
        <p:spPr>
          <a:xfrm>
            <a:off x="22309583" y="20399300"/>
            <a:ext cx="73092" cy="100112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8" name="Rectangle 477">
            <a:extLst>
              <a:ext uri="{FF2B5EF4-FFF2-40B4-BE49-F238E27FC236}">
                <a16:creationId xmlns:a16="http://schemas.microsoft.com/office/drawing/2014/main" id="{C40411C6-9958-A7F4-DCFF-C0DD8CA149F3}"/>
              </a:ext>
            </a:extLst>
          </p:cNvPr>
          <p:cNvSpPr/>
          <p:nvPr/>
        </p:nvSpPr>
        <p:spPr>
          <a:xfrm>
            <a:off x="19974588" y="23094972"/>
            <a:ext cx="5038581" cy="6876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Final model formula</a:t>
            </a:r>
          </a:p>
          <a:p>
            <a:pPr algn="ctr"/>
            <a:r>
              <a:rPr lang="en-US" dirty="0"/>
              <a:t>P(forest) ~ selected climate and soils predictors</a:t>
            </a:r>
            <a:endParaRPr lang="en-US" b="1" dirty="0"/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700083BF-630D-684A-7CF3-52D39370E802}"/>
              </a:ext>
            </a:extLst>
          </p:cNvPr>
          <p:cNvCxnSpPr>
            <a:cxnSpLocks/>
            <a:stCxn id="476" idx="2"/>
            <a:endCxn id="478" idx="0"/>
          </p:cNvCxnSpPr>
          <p:nvPr/>
        </p:nvCxnSpPr>
        <p:spPr>
          <a:xfrm>
            <a:off x="22382675" y="22446440"/>
            <a:ext cx="111204" cy="64853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5" name="Rectangle 554">
            <a:extLst>
              <a:ext uri="{FF2B5EF4-FFF2-40B4-BE49-F238E27FC236}">
                <a16:creationId xmlns:a16="http://schemas.microsoft.com/office/drawing/2014/main" id="{A2471449-F0A1-4A6A-12BE-655A2299E25D}"/>
              </a:ext>
            </a:extLst>
          </p:cNvPr>
          <p:cNvSpPr/>
          <p:nvPr/>
        </p:nvSpPr>
        <p:spPr>
          <a:xfrm>
            <a:off x="14631062" y="27649707"/>
            <a:ext cx="3241785" cy="118932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final model formulas to predict vegetation cover across CONUS for each cover variable</a:t>
            </a: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E237DC26-0DDC-B98C-5B5A-8C03B3E9E78D}"/>
              </a:ext>
            </a:extLst>
          </p:cNvPr>
          <p:cNvSpPr/>
          <p:nvPr/>
        </p:nvSpPr>
        <p:spPr>
          <a:xfrm>
            <a:off x="9446634" y="27535595"/>
            <a:ext cx="2737116" cy="11683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contemporary</a:t>
            </a:r>
            <a:r>
              <a:rPr lang="en-US" dirty="0"/>
              <a:t> climate, weather, and soils data</a:t>
            </a:r>
          </a:p>
        </p:txBody>
      </p:sp>
      <p:cxnSp>
        <p:nvCxnSpPr>
          <p:cNvPr id="562" name="Straight Arrow Connector 561">
            <a:extLst>
              <a:ext uri="{FF2B5EF4-FFF2-40B4-BE49-F238E27FC236}">
                <a16:creationId xmlns:a16="http://schemas.microsoft.com/office/drawing/2014/main" id="{99C72949-6AAE-EEA7-AACD-3376B1AF238D}"/>
              </a:ext>
            </a:extLst>
          </p:cNvPr>
          <p:cNvCxnSpPr>
            <a:cxnSpLocks/>
            <a:stCxn id="467" idx="2"/>
            <a:endCxn id="555" idx="0"/>
          </p:cNvCxnSpPr>
          <p:nvPr/>
        </p:nvCxnSpPr>
        <p:spPr>
          <a:xfrm>
            <a:off x="14402759" y="26295522"/>
            <a:ext cx="1849196" cy="1354185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31844E18-0A3F-242B-7C5C-46A75BD75B8A}"/>
              </a:ext>
            </a:extLst>
          </p:cNvPr>
          <p:cNvCxnSpPr>
            <a:cxnSpLocks/>
            <a:stCxn id="560" idx="3"/>
            <a:endCxn id="555" idx="1"/>
          </p:cNvCxnSpPr>
          <p:nvPr/>
        </p:nvCxnSpPr>
        <p:spPr>
          <a:xfrm>
            <a:off x="12183750" y="28119748"/>
            <a:ext cx="2447312" cy="12462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43595C3E-9F76-0AC4-095C-9C7A60A52E43}"/>
              </a:ext>
            </a:extLst>
          </p:cNvPr>
          <p:cNvGrpSpPr/>
          <p:nvPr/>
        </p:nvGrpSpPr>
        <p:grpSpPr>
          <a:xfrm>
            <a:off x="9646931" y="29053716"/>
            <a:ext cx="2738244" cy="2331072"/>
            <a:chOff x="4942286" y="31170636"/>
            <a:chExt cx="2738244" cy="2331072"/>
          </a:xfrm>
        </p:grpSpPr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F3B246BF-1962-6965-31F2-989CE6604A57}"/>
                </a:ext>
              </a:extLst>
            </p:cNvPr>
            <p:cNvSpPr/>
            <p:nvPr/>
          </p:nvSpPr>
          <p:spPr>
            <a:xfrm>
              <a:off x="4942286" y="31170636"/>
              <a:ext cx="2735307" cy="93457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Modeled future </a:t>
              </a:r>
              <a:r>
                <a:rPr lang="en-US" dirty="0"/>
                <a:t> climate and  weather data and contemporary soils data</a:t>
              </a: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D4D4F845-6904-4EA8-542A-09AA070AE0D1}"/>
                </a:ext>
              </a:extLst>
            </p:cNvPr>
            <p:cNvSpPr/>
            <p:nvPr/>
          </p:nvSpPr>
          <p:spPr>
            <a:xfrm>
              <a:off x="4943413" y="32110823"/>
              <a:ext cx="2737117" cy="691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Warmer and drier model (IPSL-CM5A-MR (France))</a:t>
              </a: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170E7AD5-5677-6C7B-F6CE-AB0A43A404A3}"/>
                </a:ext>
              </a:extLst>
            </p:cNvPr>
            <p:cNvSpPr/>
            <p:nvPr/>
          </p:nvSpPr>
          <p:spPr>
            <a:xfrm>
              <a:off x="4943412" y="32810154"/>
              <a:ext cx="2737117" cy="691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Cooler and wetter model (BNU-ESM)</a:t>
              </a:r>
            </a:p>
          </p:txBody>
        </p:sp>
      </p:grpSp>
      <p:cxnSp>
        <p:nvCxnSpPr>
          <p:cNvPr id="577" name="Straight Arrow Connector 576">
            <a:extLst>
              <a:ext uri="{FF2B5EF4-FFF2-40B4-BE49-F238E27FC236}">
                <a16:creationId xmlns:a16="http://schemas.microsoft.com/office/drawing/2014/main" id="{FA54BC5C-218F-1934-FD57-101FF1356121}"/>
              </a:ext>
            </a:extLst>
          </p:cNvPr>
          <p:cNvCxnSpPr>
            <a:cxnSpLocks/>
            <a:stCxn id="573" idx="3"/>
            <a:endCxn id="555" idx="1"/>
          </p:cNvCxnSpPr>
          <p:nvPr/>
        </p:nvCxnSpPr>
        <p:spPr>
          <a:xfrm flipV="1">
            <a:off x="12385175" y="28244371"/>
            <a:ext cx="2245887" cy="2095309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04893E98-0AFA-6913-A0B9-8A2A79F0D8BC}"/>
              </a:ext>
            </a:extLst>
          </p:cNvPr>
          <p:cNvCxnSpPr>
            <a:cxnSpLocks/>
            <a:stCxn id="574" idx="3"/>
            <a:endCxn id="555" idx="1"/>
          </p:cNvCxnSpPr>
          <p:nvPr/>
        </p:nvCxnSpPr>
        <p:spPr>
          <a:xfrm flipV="1">
            <a:off x="12385174" y="28244371"/>
            <a:ext cx="2245888" cy="279464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E9A09E5-2141-6F15-4015-825E084C2D5E}"/>
              </a:ext>
            </a:extLst>
          </p:cNvPr>
          <p:cNvSpPr/>
          <p:nvPr/>
        </p:nvSpPr>
        <p:spPr>
          <a:xfrm>
            <a:off x="14822437" y="29380986"/>
            <a:ext cx="3241785" cy="14138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Scale </a:t>
            </a:r>
            <a:r>
              <a:rPr lang="en-US" dirty="0"/>
              <a:t>predictions of level 2 cover variables so those that break down the same level 1 cover variable sum to 1.</a:t>
            </a: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A03B4972-9752-CDDB-CD9E-88B78093EC23}"/>
              </a:ext>
            </a:extLst>
          </p:cNvPr>
          <p:cNvCxnSpPr>
            <a:cxnSpLocks/>
            <a:stCxn id="555" idx="2"/>
            <a:endCxn id="583" idx="0"/>
          </p:cNvCxnSpPr>
          <p:nvPr/>
        </p:nvCxnSpPr>
        <p:spPr>
          <a:xfrm>
            <a:off x="16251955" y="28839035"/>
            <a:ext cx="191375" cy="54195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9" name="Rectangle 608">
            <a:extLst>
              <a:ext uri="{FF2B5EF4-FFF2-40B4-BE49-F238E27FC236}">
                <a16:creationId xmlns:a16="http://schemas.microsoft.com/office/drawing/2014/main" id="{1F59DAD8-E10F-FD63-506B-B4A530FDC5E2}"/>
              </a:ext>
            </a:extLst>
          </p:cNvPr>
          <p:cNvSpPr/>
          <p:nvPr/>
        </p:nvSpPr>
        <p:spPr>
          <a:xfrm>
            <a:off x="14004960" y="31225192"/>
            <a:ext cx="4455212" cy="7253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Curtail predictions of level 1 cover variables values so the maximum is 100%</a:t>
            </a:r>
          </a:p>
        </p:txBody>
      </p:sp>
      <p:cxnSp>
        <p:nvCxnSpPr>
          <p:cNvPr id="610" name="Straight Arrow Connector 609">
            <a:extLst>
              <a:ext uri="{FF2B5EF4-FFF2-40B4-BE49-F238E27FC236}">
                <a16:creationId xmlns:a16="http://schemas.microsoft.com/office/drawing/2014/main" id="{444874E6-6144-9B99-569E-FEA5CCD2BED1}"/>
              </a:ext>
            </a:extLst>
          </p:cNvPr>
          <p:cNvCxnSpPr>
            <a:cxnSpLocks/>
            <a:stCxn id="583" idx="2"/>
            <a:endCxn id="609" idx="0"/>
          </p:cNvCxnSpPr>
          <p:nvPr/>
        </p:nvCxnSpPr>
        <p:spPr>
          <a:xfrm flipH="1">
            <a:off x="16232566" y="30794801"/>
            <a:ext cx="210764" cy="43039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F022BE3B-F0EE-15FF-7D3C-5C53C9B6EE26}"/>
              </a:ext>
            </a:extLst>
          </p:cNvPr>
          <p:cNvSpPr/>
          <p:nvPr/>
        </p:nvSpPr>
        <p:spPr>
          <a:xfrm>
            <a:off x="13790526" y="32446524"/>
            <a:ext cx="5078720" cy="10871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ecoregion-level models, </a:t>
            </a:r>
            <a:r>
              <a:rPr lang="en-US" b="1" dirty="0"/>
              <a:t>relativize</a:t>
            </a:r>
            <a:r>
              <a:rPr lang="en-US" dirty="0"/>
              <a:t> the cover predictions according to the predicted ecoregion classification probability</a:t>
            </a:r>
          </a:p>
        </p:txBody>
      </p:sp>
      <p:cxnSp>
        <p:nvCxnSpPr>
          <p:cNvPr id="620" name="Straight Arrow Connector 619">
            <a:extLst>
              <a:ext uri="{FF2B5EF4-FFF2-40B4-BE49-F238E27FC236}">
                <a16:creationId xmlns:a16="http://schemas.microsoft.com/office/drawing/2014/main" id="{2F1A6E8D-2547-091B-3D68-D54A9E596F5A}"/>
              </a:ext>
            </a:extLst>
          </p:cNvPr>
          <p:cNvCxnSpPr>
            <a:cxnSpLocks/>
            <a:stCxn id="609" idx="2"/>
            <a:endCxn id="619" idx="0"/>
          </p:cNvCxnSpPr>
          <p:nvPr/>
        </p:nvCxnSpPr>
        <p:spPr>
          <a:xfrm>
            <a:off x="16232566" y="31950584"/>
            <a:ext cx="97320" cy="49594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Rectangle 625">
            <a:extLst>
              <a:ext uri="{FF2B5EF4-FFF2-40B4-BE49-F238E27FC236}">
                <a16:creationId xmlns:a16="http://schemas.microsoft.com/office/drawing/2014/main" id="{6A7126EC-E074-B52C-E492-9579BBB5B708}"/>
              </a:ext>
            </a:extLst>
          </p:cNvPr>
          <p:cNvSpPr/>
          <p:nvPr/>
        </p:nvSpPr>
        <p:spPr>
          <a:xfrm>
            <a:off x="19711583" y="27867101"/>
            <a:ext cx="3313042" cy="10083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final model formula to predict the probability of forest vs. non forest across CONUS</a:t>
            </a:r>
          </a:p>
        </p:txBody>
      </p:sp>
      <p:cxnSp>
        <p:nvCxnSpPr>
          <p:cNvPr id="627" name="Straight Arrow Connector 626">
            <a:extLst>
              <a:ext uri="{FF2B5EF4-FFF2-40B4-BE49-F238E27FC236}">
                <a16:creationId xmlns:a16="http://schemas.microsoft.com/office/drawing/2014/main" id="{A1D5C625-0626-559E-6512-C025F062622B}"/>
              </a:ext>
            </a:extLst>
          </p:cNvPr>
          <p:cNvCxnSpPr>
            <a:cxnSpLocks/>
            <a:stCxn id="478" idx="2"/>
            <a:endCxn id="626" idx="0"/>
          </p:cNvCxnSpPr>
          <p:nvPr/>
        </p:nvCxnSpPr>
        <p:spPr>
          <a:xfrm flipH="1">
            <a:off x="21368104" y="23782668"/>
            <a:ext cx="1125775" cy="4084433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5" name="Straight Arrow Connector 644">
            <a:extLst>
              <a:ext uri="{FF2B5EF4-FFF2-40B4-BE49-F238E27FC236}">
                <a16:creationId xmlns:a16="http://schemas.microsoft.com/office/drawing/2014/main" id="{2E8525FB-8AB1-847E-1CEF-366F3DA08B17}"/>
              </a:ext>
            </a:extLst>
          </p:cNvPr>
          <p:cNvCxnSpPr>
            <a:cxnSpLocks/>
            <a:stCxn id="626" idx="2"/>
            <a:endCxn id="619" idx="3"/>
          </p:cNvCxnSpPr>
          <p:nvPr/>
        </p:nvCxnSpPr>
        <p:spPr>
          <a:xfrm flipH="1">
            <a:off x="18869246" y="28875409"/>
            <a:ext cx="2498858" cy="411468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1" name="Rectangle 660">
            <a:extLst>
              <a:ext uri="{FF2B5EF4-FFF2-40B4-BE49-F238E27FC236}">
                <a16:creationId xmlns:a16="http://schemas.microsoft.com/office/drawing/2014/main" id="{AC6F8EC1-7D04-F757-D846-649835BEA748}"/>
              </a:ext>
            </a:extLst>
          </p:cNvPr>
          <p:cNvSpPr/>
          <p:nvPr/>
        </p:nvSpPr>
        <p:spPr>
          <a:xfrm>
            <a:off x="14546070" y="34154734"/>
            <a:ext cx="3269209" cy="117557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Scale</a:t>
            </a:r>
            <a:r>
              <a:rPr lang="en-US" dirty="0"/>
              <a:t> all predictions of level 1 cover variables to sum to 100 to acquire </a:t>
            </a:r>
            <a:r>
              <a:rPr lang="en-US" b="1" dirty="0"/>
              <a:t>final predictions of level 1 cover variables </a:t>
            </a:r>
          </a:p>
        </p:txBody>
      </p:sp>
      <p:cxnSp>
        <p:nvCxnSpPr>
          <p:cNvPr id="668" name="Straight Arrow Connector 667">
            <a:extLst>
              <a:ext uri="{FF2B5EF4-FFF2-40B4-BE49-F238E27FC236}">
                <a16:creationId xmlns:a16="http://schemas.microsoft.com/office/drawing/2014/main" id="{C7B11434-52F8-B087-F2A1-38D7E203A0F1}"/>
              </a:ext>
            </a:extLst>
          </p:cNvPr>
          <p:cNvCxnSpPr>
            <a:cxnSpLocks/>
            <a:stCxn id="619" idx="2"/>
            <a:endCxn id="661" idx="0"/>
          </p:cNvCxnSpPr>
          <p:nvPr/>
        </p:nvCxnSpPr>
        <p:spPr>
          <a:xfrm flipH="1">
            <a:off x="16180675" y="33533653"/>
            <a:ext cx="149211" cy="62108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7" name="Rectangle 676">
            <a:extLst>
              <a:ext uri="{FF2B5EF4-FFF2-40B4-BE49-F238E27FC236}">
                <a16:creationId xmlns:a16="http://schemas.microsoft.com/office/drawing/2014/main" id="{059AD57D-B209-A448-D95C-36B58CF32B2A}"/>
              </a:ext>
            </a:extLst>
          </p:cNvPr>
          <p:cNvSpPr/>
          <p:nvPr/>
        </p:nvSpPr>
        <p:spPr>
          <a:xfrm>
            <a:off x="13957568" y="35810778"/>
            <a:ext cx="5037041" cy="12719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Acquire </a:t>
            </a:r>
            <a:r>
              <a:rPr lang="en-US" b="1" dirty="0"/>
              <a:t>final predictions of level 2 cover</a:t>
            </a:r>
            <a:r>
              <a:rPr lang="en-US" dirty="0"/>
              <a:t> </a:t>
            </a:r>
            <a:r>
              <a:rPr lang="en-US" b="1" dirty="0"/>
              <a:t>variables</a:t>
            </a:r>
            <a:r>
              <a:rPr lang="en-US" dirty="0"/>
              <a:t> by multiplying final predictions of a level 1 cover variable by scaled and relativized predictions of the relevant level 2 cover variables</a:t>
            </a:r>
            <a:endParaRPr lang="en-US" b="1" dirty="0"/>
          </a:p>
        </p:txBody>
      </p: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E281644-0A9D-F464-3B2A-76BB25DF3F4C}"/>
              </a:ext>
            </a:extLst>
          </p:cNvPr>
          <p:cNvCxnSpPr>
            <a:cxnSpLocks/>
            <a:stCxn id="661" idx="2"/>
            <a:endCxn id="677" idx="0"/>
          </p:cNvCxnSpPr>
          <p:nvPr/>
        </p:nvCxnSpPr>
        <p:spPr>
          <a:xfrm>
            <a:off x="16180675" y="35330306"/>
            <a:ext cx="295414" cy="480472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6" name="Rectangle 695">
            <a:extLst>
              <a:ext uri="{FF2B5EF4-FFF2-40B4-BE49-F238E27FC236}">
                <a16:creationId xmlns:a16="http://schemas.microsoft.com/office/drawing/2014/main" id="{DA5E1184-DFB7-F63A-267A-D7FE2FB4871A}"/>
              </a:ext>
            </a:extLst>
          </p:cNvPr>
          <p:cNvSpPr/>
          <p:nvPr/>
        </p:nvSpPr>
        <p:spPr>
          <a:xfrm>
            <a:off x="20430004" y="34329580"/>
            <a:ext cx="1846817" cy="91793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Create CONUS-wide maps of all predictions</a:t>
            </a:r>
            <a:endParaRPr lang="en-US" b="1" dirty="0"/>
          </a:p>
        </p:txBody>
      </p:sp>
      <p:cxnSp>
        <p:nvCxnSpPr>
          <p:cNvPr id="697" name="Straight Arrow Connector 696">
            <a:extLst>
              <a:ext uri="{FF2B5EF4-FFF2-40B4-BE49-F238E27FC236}">
                <a16:creationId xmlns:a16="http://schemas.microsoft.com/office/drawing/2014/main" id="{7DDD91E1-CE78-EC81-5991-921A08D9F021}"/>
              </a:ext>
            </a:extLst>
          </p:cNvPr>
          <p:cNvCxnSpPr>
            <a:cxnSpLocks/>
            <a:stCxn id="677" idx="3"/>
            <a:endCxn id="696" idx="1"/>
          </p:cNvCxnSpPr>
          <p:nvPr/>
        </p:nvCxnSpPr>
        <p:spPr>
          <a:xfrm flipV="1">
            <a:off x="18994609" y="34788547"/>
            <a:ext cx="1435395" cy="1658211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0" name="Straight Arrow Connector 699">
            <a:extLst>
              <a:ext uri="{FF2B5EF4-FFF2-40B4-BE49-F238E27FC236}">
                <a16:creationId xmlns:a16="http://schemas.microsoft.com/office/drawing/2014/main" id="{61BB0928-6FB4-8738-DA8F-1ABCC912095D}"/>
              </a:ext>
            </a:extLst>
          </p:cNvPr>
          <p:cNvCxnSpPr>
            <a:cxnSpLocks/>
            <a:stCxn id="661" idx="3"/>
            <a:endCxn id="696" idx="1"/>
          </p:cNvCxnSpPr>
          <p:nvPr/>
        </p:nvCxnSpPr>
        <p:spPr>
          <a:xfrm>
            <a:off x="17815279" y="34742520"/>
            <a:ext cx="2614725" cy="46027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F6323864-BDBA-F417-69B3-5A54589462A9}"/>
              </a:ext>
            </a:extLst>
          </p:cNvPr>
          <p:cNvGrpSpPr/>
          <p:nvPr/>
        </p:nvGrpSpPr>
        <p:grpSpPr>
          <a:xfrm>
            <a:off x="9293772" y="5560120"/>
            <a:ext cx="8625840" cy="4004027"/>
            <a:chOff x="3368040" y="619985"/>
            <a:chExt cx="8625840" cy="400402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D440E8C-C695-D6F7-ADD2-E8465EC69904}"/>
                </a:ext>
              </a:extLst>
            </p:cNvPr>
            <p:cNvCxnSpPr>
              <a:cxnSpLocks/>
              <a:stCxn id="4" idx="2"/>
              <a:endCxn id="2" idx="1"/>
            </p:cNvCxnSpPr>
            <p:nvPr/>
          </p:nvCxnSpPr>
          <p:spPr>
            <a:xfrm>
              <a:off x="4321486" y="2500912"/>
              <a:ext cx="2192482" cy="1638689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>
              <a:extLst>
                <a:ext uri="{FF2B5EF4-FFF2-40B4-BE49-F238E27FC236}">
                  <a16:creationId xmlns:a16="http://schemas.microsoft.com/office/drawing/2014/main" id="{E1585D3E-2784-298F-A3EB-9A74856C1E07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6407187" y="2500911"/>
              <a:ext cx="785204" cy="1403453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0C609DFB-E673-04B1-C780-F9EAE55EBB7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309995" y="2500911"/>
              <a:ext cx="389069" cy="1403453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F7A9DF-0884-1499-0DC3-E706C762B8B1}"/>
                </a:ext>
              </a:extLst>
            </p:cNvPr>
            <p:cNvSpPr/>
            <p:nvPr/>
          </p:nvSpPr>
          <p:spPr>
            <a:xfrm>
              <a:off x="3519036" y="1225005"/>
              <a:ext cx="1604899" cy="12759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LANDFIRE reference database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A07B00-32C1-200E-25FF-679E5C63F9FB}"/>
                </a:ext>
              </a:extLst>
            </p:cNvPr>
            <p:cNvSpPr/>
            <p:nvPr/>
          </p:nvSpPr>
          <p:spPr>
            <a:xfrm>
              <a:off x="5549131" y="1225004"/>
              <a:ext cx="1716112" cy="12759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USFS Forest Inventory and Analysis (FIA)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3B684F-00DF-8F59-3E41-CA4EDD8A3AA9}"/>
                </a:ext>
              </a:extLst>
            </p:cNvPr>
            <p:cNvSpPr/>
            <p:nvPr/>
          </p:nvSpPr>
          <p:spPr>
            <a:xfrm>
              <a:off x="7690439" y="1225004"/>
              <a:ext cx="2017250" cy="12759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BLM Assessment, Inventory, and Monitoring data (AIM)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83E662-1301-69A5-1A44-45465A3DC43E}"/>
                </a:ext>
              </a:extLst>
            </p:cNvPr>
            <p:cNvSpPr/>
            <p:nvPr/>
          </p:nvSpPr>
          <p:spPr>
            <a:xfrm>
              <a:off x="6545952" y="3059571"/>
              <a:ext cx="2259908" cy="442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“Level 1” cover variables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9287F3-FDE9-16A8-462D-8F7F84AE3AB2}"/>
                </a:ext>
              </a:extLst>
            </p:cNvPr>
            <p:cNvSpPr/>
            <p:nvPr/>
          </p:nvSpPr>
          <p:spPr>
            <a:xfrm>
              <a:off x="10128377" y="1225004"/>
              <a:ext cx="1732804" cy="12759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Rangeland Analysis Platform (RAP)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18BF473-DDEF-CA8F-393A-504D9573C9D8}"/>
                </a:ext>
              </a:extLst>
            </p:cNvPr>
            <p:cNvSpPr/>
            <p:nvPr/>
          </p:nvSpPr>
          <p:spPr>
            <a:xfrm>
              <a:off x="3368040" y="1094431"/>
              <a:ext cx="8625840" cy="3529581"/>
            </a:xfrm>
            <a:prstGeom prst="rect">
              <a:avLst/>
            </a:prstGeom>
            <a:noFill/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FA5044-58EA-6F15-BD9C-B8BB797E0344}"/>
                </a:ext>
              </a:extLst>
            </p:cNvPr>
            <p:cNvSpPr txBox="1"/>
            <p:nvPr/>
          </p:nvSpPr>
          <p:spPr>
            <a:xfrm>
              <a:off x="4168043" y="619985"/>
              <a:ext cx="70191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50000"/>
                    </a:schemeClr>
                  </a:solidFill>
                </a:rPr>
                <a:t>Vegetation response data: functional-group absolute cover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30FE066-737D-6382-E700-699F9A233D61}"/>
                </a:ext>
              </a:extLst>
            </p:cNvPr>
            <p:cNvSpPr/>
            <p:nvPr/>
          </p:nvSpPr>
          <p:spPr>
            <a:xfrm>
              <a:off x="6513968" y="3892814"/>
              <a:ext cx="2312410" cy="4935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“Level 2” cover variables 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DC5084-770A-E673-CCCA-A6AA02A302F7}"/>
                </a:ext>
              </a:extLst>
            </p:cNvPr>
            <p:cNvCxnSpPr>
              <a:cxnSpLocks/>
              <a:stCxn id="4" idx="2"/>
              <a:endCxn id="7" idx="1"/>
            </p:cNvCxnSpPr>
            <p:nvPr/>
          </p:nvCxnSpPr>
          <p:spPr>
            <a:xfrm>
              <a:off x="4321486" y="2500912"/>
              <a:ext cx="2224466" cy="779959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71579A-F8F5-9706-25C8-9614179A42E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6407187" y="2500911"/>
              <a:ext cx="606587" cy="519261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03B8D72-CA64-E037-2DC0-D07526A345C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187135" y="2500911"/>
              <a:ext cx="511929" cy="52233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1BAC1C2-9831-92E0-E2BF-BD8D45FE9D1F}"/>
                </a:ext>
              </a:extLst>
            </p:cNvPr>
            <p:cNvCxnSpPr>
              <a:cxnSpLocks/>
              <a:stCxn id="10" idx="2"/>
              <a:endCxn id="7" idx="3"/>
            </p:cNvCxnSpPr>
            <p:nvPr/>
          </p:nvCxnSpPr>
          <p:spPr>
            <a:xfrm flipH="1">
              <a:off x="8805860" y="2500911"/>
              <a:ext cx="2188919" cy="779960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8" name="TextBox 497">
            <a:extLst>
              <a:ext uri="{FF2B5EF4-FFF2-40B4-BE49-F238E27FC236}">
                <a16:creationId xmlns:a16="http://schemas.microsoft.com/office/drawing/2014/main" id="{A76188F8-7BDC-211F-BC75-FB9C946DE541}"/>
              </a:ext>
            </a:extLst>
          </p:cNvPr>
          <p:cNvSpPr txBox="1"/>
          <p:nvPr/>
        </p:nvSpPr>
        <p:spPr>
          <a:xfrm>
            <a:off x="11951623" y="9859452"/>
            <a:ext cx="2112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Then, for each cover response variable…</a:t>
            </a:r>
          </a:p>
        </p:txBody>
      </p:sp>
    </p:spTree>
    <p:extLst>
      <p:ext uri="{BB962C8B-B14F-4D97-AF65-F5344CB8AC3E}">
        <p14:creationId xmlns:p14="http://schemas.microsoft.com/office/powerpoint/2010/main" val="91575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3219</TotalTime>
  <Words>555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Stears, Alice E</dc:creator>
  <cp:lastModifiedBy>Stears, Alice E</cp:lastModifiedBy>
  <cp:revision>47</cp:revision>
  <dcterms:created xsi:type="dcterms:W3CDTF">2025-06-30T16:01:46Z</dcterms:created>
  <dcterms:modified xsi:type="dcterms:W3CDTF">2025-07-02T21:42:31Z</dcterms:modified>
</cp:coreProperties>
</file>