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27432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/>
    <p:restoredTop sz="94694"/>
  </p:normalViewPr>
  <p:slideViewPr>
    <p:cSldViewPr snapToGrid="0" showGuides="1">
      <p:cViewPr>
        <p:scale>
          <a:sx n="10" d="100"/>
          <a:sy n="10" d="100"/>
        </p:scale>
        <p:origin x="4016" y="1384"/>
      </p:cViewPr>
      <p:guideLst>
        <p:guide orient="horz" pos="8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5E66F-7F73-E349-B083-A075F7769D8D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D2B94-22A4-6040-BFA2-8F7571D7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238" rtl="0" eaLnBrk="1" latinLnBrk="0" hangingPunct="1">
      <a:defRPr sz="3457" kern="1200">
        <a:solidFill>
          <a:schemeClr val="tx1"/>
        </a:solidFill>
        <a:latin typeface="+mn-lt"/>
        <a:ea typeface="+mn-ea"/>
        <a:cs typeface="+mn-cs"/>
      </a:defRPr>
    </a:lvl1pPr>
    <a:lvl2pPr marL="1316619" algn="l" defTabSz="2633238" rtl="0" eaLnBrk="1" latinLnBrk="0" hangingPunct="1">
      <a:defRPr sz="3457" kern="1200">
        <a:solidFill>
          <a:schemeClr val="tx1"/>
        </a:solidFill>
        <a:latin typeface="+mn-lt"/>
        <a:ea typeface="+mn-ea"/>
        <a:cs typeface="+mn-cs"/>
      </a:defRPr>
    </a:lvl2pPr>
    <a:lvl3pPr marL="2633238" algn="l" defTabSz="2633238" rtl="0" eaLnBrk="1" latinLnBrk="0" hangingPunct="1">
      <a:defRPr sz="3457" kern="1200">
        <a:solidFill>
          <a:schemeClr val="tx1"/>
        </a:solidFill>
        <a:latin typeface="+mn-lt"/>
        <a:ea typeface="+mn-ea"/>
        <a:cs typeface="+mn-cs"/>
      </a:defRPr>
    </a:lvl3pPr>
    <a:lvl4pPr marL="3949858" algn="l" defTabSz="2633238" rtl="0" eaLnBrk="1" latinLnBrk="0" hangingPunct="1">
      <a:defRPr sz="3457" kern="1200">
        <a:solidFill>
          <a:schemeClr val="tx1"/>
        </a:solidFill>
        <a:latin typeface="+mn-lt"/>
        <a:ea typeface="+mn-ea"/>
        <a:cs typeface="+mn-cs"/>
      </a:defRPr>
    </a:lvl4pPr>
    <a:lvl5pPr marL="5266477" algn="l" defTabSz="2633238" rtl="0" eaLnBrk="1" latinLnBrk="0" hangingPunct="1">
      <a:defRPr sz="3457" kern="1200">
        <a:solidFill>
          <a:schemeClr val="tx1"/>
        </a:solidFill>
        <a:latin typeface="+mn-lt"/>
        <a:ea typeface="+mn-ea"/>
        <a:cs typeface="+mn-cs"/>
      </a:defRPr>
    </a:lvl5pPr>
    <a:lvl6pPr marL="6583098" algn="l" defTabSz="2633238" rtl="0" eaLnBrk="1" latinLnBrk="0" hangingPunct="1">
      <a:defRPr sz="3457" kern="1200">
        <a:solidFill>
          <a:schemeClr val="tx1"/>
        </a:solidFill>
        <a:latin typeface="+mn-lt"/>
        <a:ea typeface="+mn-ea"/>
        <a:cs typeface="+mn-cs"/>
      </a:defRPr>
    </a:lvl6pPr>
    <a:lvl7pPr marL="7899717" algn="l" defTabSz="2633238" rtl="0" eaLnBrk="1" latinLnBrk="0" hangingPunct="1">
      <a:defRPr sz="3457" kern="1200">
        <a:solidFill>
          <a:schemeClr val="tx1"/>
        </a:solidFill>
        <a:latin typeface="+mn-lt"/>
        <a:ea typeface="+mn-ea"/>
        <a:cs typeface="+mn-cs"/>
      </a:defRPr>
    </a:lvl7pPr>
    <a:lvl8pPr marL="9216337" algn="l" defTabSz="2633238" rtl="0" eaLnBrk="1" latinLnBrk="0" hangingPunct="1">
      <a:defRPr sz="3457" kern="1200">
        <a:solidFill>
          <a:schemeClr val="tx1"/>
        </a:solidFill>
        <a:latin typeface="+mn-lt"/>
        <a:ea typeface="+mn-ea"/>
        <a:cs typeface="+mn-cs"/>
      </a:defRPr>
    </a:lvl8pPr>
    <a:lvl9pPr marL="10532956" algn="l" defTabSz="2633238" rtl="0" eaLnBrk="1" latinLnBrk="0" hangingPunct="1">
      <a:defRPr sz="34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D2B94-22A4-6040-BFA2-8F7571D7E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482420"/>
            <a:ext cx="23317200" cy="15917333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4013587"/>
            <a:ext cx="20574000" cy="11038413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434166"/>
            <a:ext cx="591502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434166"/>
            <a:ext cx="17402175" cy="38745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3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1398263"/>
            <a:ext cx="23660100" cy="1901824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30596430"/>
            <a:ext cx="23660100" cy="1000124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82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9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2170833"/>
            <a:ext cx="116586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2170833"/>
            <a:ext cx="116586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7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4176"/>
            <a:ext cx="236601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1207753"/>
            <a:ext cx="11605020" cy="549274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700500"/>
            <a:ext cx="11605020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1" y="11207753"/>
            <a:ext cx="11662173" cy="549274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1" y="16700500"/>
            <a:ext cx="11662173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048000"/>
            <a:ext cx="8847534" cy="106680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582843"/>
            <a:ext cx="13887450" cy="32490833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716000"/>
            <a:ext cx="8847534" cy="25410587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4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048000"/>
            <a:ext cx="8847534" cy="106680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582843"/>
            <a:ext cx="13887450" cy="32490833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716000"/>
            <a:ext cx="8847534" cy="25410587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8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434176"/>
            <a:ext cx="236601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2170833"/>
            <a:ext cx="236601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2375677"/>
            <a:ext cx="61722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2375677"/>
            <a:ext cx="92583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2375677"/>
            <a:ext cx="61722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2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8A2D9B99-DF03-FD35-A46C-BF8FD2EB555C}"/>
              </a:ext>
            </a:extLst>
          </p:cNvPr>
          <p:cNvCxnSpPr>
            <a:cxnSpLocks/>
            <a:endCxn id="626" idx="1"/>
          </p:cNvCxnSpPr>
          <p:nvPr/>
        </p:nvCxnSpPr>
        <p:spPr>
          <a:xfrm flipV="1">
            <a:off x="10574892" y="31453369"/>
            <a:ext cx="7465785" cy="3643272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C634A875-F982-E74A-8B64-DB84EC65B746}"/>
              </a:ext>
            </a:extLst>
          </p:cNvPr>
          <p:cNvCxnSpPr>
            <a:cxnSpLocks/>
            <a:endCxn id="626" idx="1"/>
          </p:cNvCxnSpPr>
          <p:nvPr/>
        </p:nvCxnSpPr>
        <p:spPr>
          <a:xfrm flipV="1">
            <a:off x="10574892" y="31453369"/>
            <a:ext cx="7465785" cy="293613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04B5EAAA-1F9A-39E8-A9EC-A036BB5488C3}"/>
              </a:ext>
            </a:extLst>
          </p:cNvPr>
          <p:cNvCxnSpPr>
            <a:cxnSpLocks/>
            <a:stCxn id="560" idx="3"/>
            <a:endCxn id="626" idx="1"/>
          </p:cNvCxnSpPr>
          <p:nvPr/>
        </p:nvCxnSpPr>
        <p:spPr>
          <a:xfrm flipV="1">
            <a:off x="9904332" y="31453369"/>
            <a:ext cx="8136345" cy="31485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346D5B08-D6C7-22A5-F4E8-E4E043682076}"/>
              </a:ext>
            </a:extLst>
          </p:cNvPr>
          <p:cNvCxnSpPr>
            <a:cxnSpLocks/>
            <a:stCxn id="108" idx="2"/>
            <a:endCxn id="433" idx="0"/>
          </p:cNvCxnSpPr>
          <p:nvPr/>
        </p:nvCxnSpPr>
        <p:spPr>
          <a:xfrm flipH="1">
            <a:off x="20011658" y="9844625"/>
            <a:ext cx="4214863" cy="6196237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3F7A9DF-0884-1499-0DC3-E706C762B8B1}"/>
              </a:ext>
            </a:extLst>
          </p:cNvPr>
          <p:cNvSpPr/>
          <p:nvPr/>
        </p:nvSpPr>
        <p:spPr>
          <a:xfrm>
            <a:off x="6392864" y="3184433"/>
            <a:ext cx="2147777" cy="1275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LANDFIRE reference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07B00-32C1-200E-25FF-679E5C63F9FB}"/>
              </a:ext>
            </a:extLst>
          </p:cNvPr>
          <p:cNvSpPr/>
          <p:nvPr/>
        </p:nvSpPr>
        <p:spPr>
          <a:xfrm>
            <a:off x="8835310" y="3184432"/>
            <a:ext cx="2147777" cy="1275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USFS Forest Inventory and Analysis (FIA)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3B684F-00DF-8F59-3E41-CA4EDD8A3AA9}"/>
              </a:ext>
            </a:extLst>
          </p:cNvPr>
          <p:cNvSpPr/>
          <p:nvPr/>
        </p:nvSpPr>
        <p:spPr>
          <a:xfrm>
            <a:off x="11277756" y="3184432"/>
            <a:ext cx="2147777" cy="1275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BLM Assessment, Inventory, and Monitoring data (AIM)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E662-1301-69A5-1A44-45465A3DC43E}"/>
              </a:ext>
            </a:extLst>
          </p:cNvPr>
          <p:cNvSpPr/>
          <p:nvPr/>
        </p:nvSpPr>
        <p:spPr>
          <a:xfrm>
            <a:off x="6392864" y="4460339"/>
            <a:ext cx="2147777" cy="290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Shrub Cover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A208CB-14B2-0C83-4595-EF6620BFDB88}"/>
              </a:ext>
            </a:extLst>
          </p:cNvPr>
          <p:cNvSpPr/>
          <p:nvPr/>
        </p:nvSpPr>
        <p:spPr>
          <a:xfrm>
            <a:off x="8835310" y="4460339"/>
            <a:ext cx="2147777" cy="290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Shrub Cover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41576D-9A51-51F5-A1B5-01BAB9755595}"/>
              </a:ext>
            </a:extLst>
          </p:cNvPr>
          <p:cNvSpPr/>
          <p:nvPr/>
        </p:nvSpPr>
        <p:spPr>
          <a:xfrm>
            <a:off x="11277756" y="4460339"/>
            <a:ext cx="2147777" cy="290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Shrub Cover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287F3-FDE9-16A8-462D-8F7F84AE3AB2}"/>
              </a:ext>
            </a:extLst>
          </p:cNvPr>
          <p:cNvSpPr/>
          <p:nvPr/>
        </p:nvSpPr>
        <p:spPr>
          <a:xfrm>
            <a:off x="13720202" y="3184432"/>
            <a:ext cx="2147777" cy="1275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Rangeland Analysis Platform (RAP)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5881A-6572-E1BD-F92B-76AEB0422690}"/>
              </a:ext>
            </a:extLst>
          </p:cNvPr>
          <p:cNvSpPr/>
          <p:nvPr/>
        </p:nvSpPr>
        <p:spPr>
          <a:xfrm>
            <a:off x="13720202" y="4460339"/>
            <a:ext cx="2147777" cy="290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Shrub Cover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C2175-86B6-4E25-2FE1-457D3BED42A1}"/>
              </a:ext>
            </a:extLst>
          </p:cNvPr>
          <p:cNvSpPr/>
          <p:nvPr/>
        </p:nvSpPr>
        <p:spPr>
          <a:xfrm>
            <a:off x="6392863" y="4750900"/>
            <a:ext cx="2147777" cy="290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 Herbaceous Cover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27107-305C-BD38-5328-ABFB0FF7CD58}"/>
              </a:ext>
            </a:extLst>
          </p:cNvPr>
          <p:cNvSpPr/>
          <p:nvPr/>
        </p:nvSpPr>
        <p:spPr>
          <a:xfrm>
            <a:off x="8835310" y="4750899"/>
            <a:ext cx="2147777" cy="290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 Herbaceous Cover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20B07-4837-2FF1-17E3-CEAEC55ED941}"/>
              </a:ext>
            </a:extLst>
          </p:cNvPr>
          <p:cNvSpPr/>
          <p:nvPr/>
        </p:nvSpPr>
        <p:spPr>
          <a:xfrm>
            <a:off x="11277756" y="4750899"/>
            <a:ext cx="2147777" cy="290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 Herbaceous Cover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7EFD2D-CA9E-1B41-938E-481EB3FE3A23}"/>
              </a:ext>
            </a:extLst>
          </p:cNvPr>
          <p:cNvSpPr/>
          <p:nvPr/>
        </p:nvSpPr>
        <p:spPr>
          <a:xfrm>
            <a:off x="13720201" y="4750899"/>
            <a:ext cx="2147777" cy="290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 Herbaceous Cover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18586-1D0C-9A2C-EFE3-C1BF715174CA}"/>
              </a:ext>
            </a:extLst>
          </p:cNvPr>
          <p:cNvSpPr/>
          <p:nvPr/>
        </p:nvSpPr>
        <p:spPr>
          <a:xfrm>
            <a:off x="6392863" y="5041461"/>
            <a:ext cx="2147777" cy="290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 Tree Cover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56EA62-2DFF-B6AC-A470-AAE1B00ACC2B}"/>
              </a:ext>
            </a:extLst>
          </p:cNvPr>
          <p:cNvSpPr/>
          <p:nvPr/>
        </p:nvSpPr>
        <p:spPr>
          <a:xfrm>
            <a:off x="8835310" y="5041460"/>
            <a:ext cx="2147777" cy="290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 Tree Cover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AA3A73-39E9-D20E-6A79-187747FC86F0}"/>
              </a:ext>
            </a:extLst>
          </p:cNvPr>
          <p:cNvSpPr/>
          <p:nvPr/>
        </p:nvSpPr>
        <p:spPr>
          <a:xfrm>
            <a:off x="11277756" y="5041460"/>
            <a:ext cx="2147777" cy="290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 Tree Cover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A47EB2-01EA-003F-61C7-D6593AB0CC63}"/>
              </a:ext>
            </a:extLst>
          </p:cNvPr>
          <p:cNvSpPr/>
          <p:nvPr/>
        </p:nvSpPr>
        <p:spPr>
          <a:xfrm>
            <a:off x="13720201" y="5041460"/>
            <a:ext cx="2147777" cy="290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 Tree Cover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CA319-E39D-6C99-5007-48A34FD3D6BD}"/>
              </a:ext>
            </a:extLst>
          </p:cNvPr>
          <p:cNvSpPr/>
          <p:nvPr/>
        </p:nvSpPr>
        <p:spPr>
          <a:xfrm>
            <a:off x="6392863" y="5332019"/>
            <a:ext cx="2147777" cy="437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Prop. of total herbaceous cover that is C4 Grass Cover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46D486-A8E8-F682-7C9A-94C1F949722A}"/>
              </a:ext>
            </a:extLst>
          </p:cNvPr>
          <p:cNvSpPr/>
          <p:nvPr/>
        </p:nvSpPr>
        <p:spPr>
          <a:xfrm>
            <a:off x="6392860" y="6206182"/>
            <a:ext cx="2147777" cy="480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Prop. of total herbaceous cover that is forbs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8661E9-B8EB-D7D1-50DE-2B5E402FD5C4}"/>
              </a:ext>
            </a:extLst>
          </p:cNvPr>
          <p:cNvSpPr/>
          <p:nvPr/>
        </p:nvSpPr>
        <p:spPr>
          <a:xfrm>
            <a:off x="8835310" y="5622578"/>
            <a:ext cx="2147777" cy="5811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Proportion of total herbaceous cover that is forbs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B31BB4-C4DE-2AB8-5AED-14167732D1B0}"/>
              </a:ext>
            </a:extLst>
          </p:cNvPr>
          <p:cNvSpPr/>
          <p:nvPr/>
        </p:nvSpPr>
        <p:spPr>
          <a:xfrm>
            <a:off x="6392859" y="6686373"/>
            <a:ext cx="2147777" cy="480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Proportion of total tree cover that is Needle-leaved tree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452FFD-6B78-DF7E-2F59-D181277A51EC}"/>
              </a:ext>
            </a:extLst>
          </p:cNvPr>
          <p:cNvSpPr/>
          <p:nvPr/>
        </p:nvSpPr>
        <p:spPr>
          <a:xfrm>
            <a:off x="8835310" y="5332019"/>
            <a:ext cx="2147777" cy="290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Bare Ground Cover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C4F24C-4F97-4CF8-9177-32A66B73A6C0}"/>
              </a:ext>
            </a:extLst>
          </p:cNvPr>
          <p:cNvSpPr/>
          <p:nvPr/>
        </p:nvSpPr>
        <p:spPr>
          <a:xfrm>
            <a:off x="11277756" y="5332019"/>
            <a:ext cx="2147777" cy="290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Bare Ground Cover	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FB9A4A-F68E-0B79-2313-A3E7DA4EFA7B}"/>
              </a:ext>
            </a:extLst>
          </p:cNvPr>
          <p:cNvSpPr/>
          <p:nvPr/>
        </p:nvSpPr>
        <p:spPr>
          <a:xfrm>
            <a:off x="13720201" y="5332019"/>
            <a:ext cx="2147777" cy="290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Bare Ground Cover	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8BF473-DDEF-CA8F-393A-504D9573C9D8}"/>
              </a:ext>
            </a:extLst>
          </p:cNvPr>
          <p:cNvSpPr/>
          <p:nvPr/>
        </p:nvSpPr>
        <p:spPr>
          <a:xfrm>
            <a:off x="5853119" y="3053859"/>
            <a:ext cx="10182232" cy="498868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FA5044-58EA-6F15-BD9C-B8BB797E0344}"/>
              </a:ext>
            </a:extLst>
          </p:cNvPr>
          <p:cNvSpPr txBox="1"/>
          <p:nvPr/>
        </p:nvSpPr>
        <p:spPr>
          <a:xfrm>
            <a:off x="7633165" y="2593006"/>
            <a:ext cx="7019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Vegetation response data: functional-group absolute cover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50F4F1-1D4F-C45C-3BF4-D3F2EF254B32}"/>
              </a:ext>
            </a:extLst>
          </p:cNvPr>
          <p:cNvSpPr/>
          <p:nvPr/>
        </p:nvSpPr>
        <p:spPr>
          <a:xfrm>
            <a:off x="9234008" y="8870632"/>
            <a:ext cx="3420452" cy="161765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values for each vegetation response variable that are measured in the same year and within the same 1km </a:t>
            </a:r>
            <a:r>
              <a:rPr lang="en-US" dirty="0" err="1"/>
              <a:t>dayMet</a:t>
            </a:r>
            <a:r>
              <a:rPr lang="en-US" dirty="0"/>
              <a:t> grid cell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02000A-48A5-734A-3965-60B5E0E1967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0944235" y="8042540"/>
            <a:ext cx="0" cy="49234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452B08-72F6-AC8D-6785-6140CD49F1D9}"/>
              </a:ext>
            </a:extLst>
          </p:cNvPr>
          <p:cNvCxnSpPr>
            <a:cxnSpLocks/>
            <a:stCxn id="40" idx="2"/>
            <a:endCxn id="47" idx="1"/>
          </p:cNvCxnSpPr>
          <p:nvPr/>
        </p:nvCxnSpPr>
        <p:spPr>
          <a:xfrm>
            <a:off x="10944235" y="10488286"/>
            <a:ext cx="2127251" cy="55648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51CDF84-5D3F-7F79-6543-D2F073A48D39}"/>
              </a:ext>
            </a:extLst>
          </p:cNvPr>
          <p:cNvSpPr/>
          <p:nvPr/>
        </p:nvSpPr>
        <p:spPr>
          <a:xfrm>
            <a:off x="13071485" y="10407345"/>
            <a:ext cx="2757644" cy="127485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climate, weather, and soils data to each vegetation response observation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9B6AF7-6115-C1A3-72E4-2359783C4798}"/>
              </a:ext>
            </a:extLst>
          </p:cNvPr>
          <p:cNvSpPr/>
          <p:nvPr/>
        </p:nvSpPr>
        <p:spPr>
          <a:xfrm>
            <a:off x="17031567" y="3417621"/>
            <a:ext cx="8678407" cy="4492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Meteorological data from </a:t>
            </a:r>
            <a:r>
              <a:rPr lang="en-US" dirty="0" err="1"/>
              <a:t>dayMet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704192-3BE5-899E-633B-DB959D25D700}"/>
              </a:ext>
            </a:extLst>
          </p:cNvPr>
          <p:cNvSpPr/>
          <p:nvPr/>
        </p:nvSpPr>
        <p:spPr>
          <a:xfrm>
            <a:off x="20452167" y="3859149"/>
            <a:ext cx="2290066" cy="6877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Format of </a:t>
            </a:r>
            <a:r>
              <a:rPr lang="en-US" sz="1200" b="1" dirty="0"/>
              <a:t>Climate</a:t>
            </a:r>
            <a:r>
              <a:rPr lang="en-US" sz="1200" dirty="0"/>
              <a:t> variable (summary values across previous 20 to 30 years)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1450C8-8124-AB02-D796-DCBA21A833D8}"/>
              </a:ext>
            </a:extLst>
          </p:cNvPr>
          <p:cNvSpPr/>
          <p:nvPr/>
        </p:nvSpPr>
        <p:spPr>
          <a:xfrm>
            <a:off x="22742233" y="3858977"/>
            <a:ext cx="2967741" cy="6877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Format of </a:t>
            </a:r>
            <a:r>
              <a:rPr lang="en-US" sz="1200" b="1" dirty="0"/>
              <a:t>Weather</a:t>
            </a:r>
            <a:r>
              <a:rPr lang="en-US" sz="1200" dirty="0"/>
              <a:t> variable (Anomaly of summary value over previous 3 years relative to climate value)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000CE09-F97F-5009-4E13-9124CB56B1D3}"/>
              </a:ext>
            </a:extLst>
          </p:cNvPr>
          <p:cNvSpPr/>
          <p:nvPr/>
        </p:nvSpPr>
        <p:spPr>
          <a:xfrm>
            <a:off x="17031574" y="4531578"/>
            <a:ext cx="3420601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Average annual minimum daily temp. (</a:t>
            </a:r>
            <a:r>
              <a:rPr lang="en-US" sz="1200" baseline="30000" dirty="0" err="1"/>
              <a:t>o</a:t>
            </a:r>
            <a:r>
              <a:rPr lang="en-US" sz="1200" dirty="0" err="1"/>
              <a:t>C</a:t>
            </a:r>
            <a:r>
              <a:rPr lang="en-US" sz="1200" dirty="0"/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BCE0E0-3ED1-3DA2-7F02-14A1135CFE7B}"/>
              </a:ext>
            </a:extLst>
          </p:cNvPr>
          <p:cNvSpPr/>
          <p:nvPr/>
        </p:nvSpPr>
        <p:spPr>
          <a:xfrm>
            <a:off x="17031574" y="4796460"/>
            <a:ext cx="3420601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Average annual maximum daily temp. (</a:t>
            </a:r>
            <a:r>
              <a:rPr lang="en-US" sz="1200" baseline="30000" dirty="0" err="1"/>
              <a:t>o</a:t>
            </a:r>
            <a:r>
              <a:rPr lang="en-US" sz="1200" dirty="0" err="1"/>
              <a:t>C</a:t>
            </a:r>
            <a:r>
              <a:rPr lang="en-US" sz="1200" dirty="0"/>
              <a:t>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63D4CA5-2D7F-91C5-5472-8E5ACBA47597}"/>
              </a:ext>
            </a:extLst>
          </p:cNvPr>
          <p:cNvSpPr/>
          <p:nvPr/>
        </p:nvSpPr>
        <p:spPr>
          <a:xfrm>
            <a:off x="17031573" y="5058156"/>
            <a:ext cx="3420601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Average annual mean daily temperature (</a:t>
            </a:r>
            <a:r>
              <a:rPr lang="en-US" sz="1200" baseline="30000" dirty="0" err="1"/>
              <a:t>o</a:t>
            </a:r>
            <a:r>
              <a:rPr lang="en-US" sz="1200" dirty="0" err="1"/>
              <a:t>C</a:t>
            </a:r>
            <a:r>
              <a:rPr lang="en-US" sz="1200" dirty="0"/>
              <a:t>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C477C4C-ECFB-5476-796E-819F682715CC}"/>
              </a:ext>
            </a:extLst>
          </p:cNvPr>
          <p:cNvSpPr/>
          <p:nvPr/>
        </p:nvSpPr>
        <p:spPr>
          <a:xfrm>
            <a:off x="17031573" y="5320283"/>
            <a:ext cx="3420601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 annual daily </a:t>
            </a:r>
            <a:r>
              <a:rPr lang="en-US" sz="1200" dirty="0" err="1"/>
              <a:t>precip</a:t>
            </a:r>
            <a:r>
              <a:rPr lang="en-US" sz="1200" dirty="0"/>
              <a:t>. (mm)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1E4120-425B-9214-3B98-B17A06BD73F9}"/>
              </a:ext>
            </a:extLst>
          </p:cNvPr>
          <p:cNvSpPr/>
          <p:nvPr/>
        </p:nvSpPr>
        <p:spPr>
          <a:xfrm>
            <a:off x="17031573" y="5581307"/>
            <a:ext cx="3420601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daily max. temp. in the warmest month (</a:t>
            </a:r>
            <a:r>
              <a:rPr lang="en-US" sz="1200" baseline="30000" dirty="0" err="1"/>
              <a:t>o</a:t>
            </a:r>
            <a:r>
              <a:rPr lang="en-US" sz="1200" dirty="0" err="1"/>
              <a:t>C</a:t>
            </a:r>
            <a:r>
              <a:rPr lang="en-US" sz="1200" dirty="0"/>
              <a:t>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AC0EBB-5984-EB2A-D92F-FBEC06B020A7}"/>
              </a:ext>
            </a:extLst>
          </p:cNvPr>
          <p:cNvSpPr/>
          <p:nvPr/>
        </p:nvSpPr>
        <p:spPr>
          <a:xfrm>
            <a:off x="17031573" y="5834689"/>
            <a:ext cx="3420601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daily min. temp. in the warmest month (</a:t>
            </a:r>
            <a:r>
              <a:rPr lang="en-US" sz="1200" baseline="30000" dirty="0" err="1"/>
              <a:t>o</a:t>
            </a:r>
            <a:r>
              <a:rPr lang="en-US" sz="1200" dirty="0" err="1"/>
              <a:t>C</a:t>
            </a:r>
            <a:r>
              <a:rPr lang="en-US" sz="1200" dirty="0"/>
              <a:t>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69B627E-5A66-63E7-7A9E-8220D94317AA}"/>
              </a:ext>
            </a:extLst>
          </p:cNvPr>
          <p:cNvSpPr/>
          <p:nvPr/>
        </p:nvSpPr>
        <p:spPr>
          <a:xfrm>
            <a:off x="17031573" y="6088071"/>
            <a:ext cx="3420601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 </a:t>
            </a:r>
            <a:r>
              <a:rPr lang="en-US" sz="1200" dirty="0" err="1"/>
              <a:t>precip</a:t>
            </a:r>
            <a:r>
              <a:rPr lang="en-US" sz="1200" dirty="0"/>
              <a:t>. of the wettest month (mm)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EEC129-61FA-0E40-7009-6B908E456045}"/>
              </a:ext>
            </a:extLst>
          </p:cNvPr>
          <p:cNvSpPr/>
          <p:nvPr/>
        </p:nvSpPr>
        <p:spPr>
          <a:xfrm>
            <a:off x="17031573" y="6342870"/>
            <a:ext cx="3420601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 </a:t>
            </a:r>
            <a:r>
              <a:rPr lang="en-US" sz="1200" dirty="0" err="1"/>
              <a:t>precip</a:t>
            </a:r>
            <a:r>
              <a:rPr lang="en-US" sz="1200" dirty="0"/>
              <a:t>. of the driest month (mm)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046ED4-D87F-0DFB-A166-C1BCFE1C4C17}"/>
              </a:ext>
            </a:extLst>
          </p:cNvPr>
          <p:cNvSpPr/>
          <p:nvPr/>
        </p:nvSpPr>
        <p:spPr>
          <a:xfrm>
            <a:off x="17031572" y="6604997"/>
            <a:ext cx="3420601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Precip</a:t>
            </a:r>
            <a:r>
              <a:rPr lang="en-US" sz="1200" dirty="0"/>
              <a:t>. Seasonality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91331EC-2D03-902A-C142-391FD55B4090}"/>
              </a:ext>
            </a:extLst>
          </p:cNvPr>
          <p:cNvSpPr/>
          <p:nvPr/>
        </p:nvSpPr>
        <p:spPr>
          <a:xfrm>
            <a:off x="17031571" y="6848350"/>
            <a:ext cx="3420601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Correlation of monthly </a:t>
            </a:r>
            <a:r>
              <a:rPr lang="en-US" sz="1200" dirty="0" err="1"/>
              <a:t>precip</a:t>
            </a:r>
            <a:r>
              <a:rPr lang="en-US" sz="1200" dirty="0"/>
              <a:t>. and temp.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E14C0C8-FC19-F8D7-FEA9-A58647C5A0C7}"/>
              </a:ext>
            </a:extLst>
          </p:cNvPr>
          <p:cNvSpPr/>
          <p:nvPr/>
        </p:nvSpPr>
        <p:spPr>
          <a:xfrm>
            <a:off x="17031570" y="7095311"/>
            <a:ext cx="3420601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First month when temp. is above 0</a:t>
            </a:r>
            <a:r>
              <a:rPr lang="en-US" sz="1200" baseline="30000" dirty="0"/>
              <a:t> </a:t>
            </a:r>
            <a:r>
              <a:rPr lang="en-US" sz="1200" baseline="30000" dirty="0" err="1"/>
              <a:t>o</a:t>
            </a:r>
            <a:r>
              <a:rPr lang="en-US" sz="1200" dirty="0" err="1"/>
              <a:t>C</a:t>
            </a:r>
            <a:endParaRPr lang="en-US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5743C2-C3A1-0335-AFEB-BF15F97534A0}"/>
              </a:ext>
            </a:extLst>
          </p:cNvPr>
          <p:cNvSpPr/>
          <p:nvPr/>
        </p:nvSpPr>
        <p:spPr>
          <a:xfrm>
            <a:off x="17031569" y="7345773"/>
            <a:ext cx="3420601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Isothermality</a:t>
            </a:r>
            <a:endParaRPr lang="en-US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EBBE4C-5BE6-3F92-19CF-46480E96C435}"/>
              </a:ext>
            </a:extLst>
          </p:cNvPr>
          <p:cNvSpPr/>
          <p:nvPr/>
        </p:nvSpPr>
        <p:spPr>
          <a:xfrm>
            <a:off x="17031569" y="7598278"/>
            <a:ext cx="3420601" cy="431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Annual water deficit (mm/</a:t>
            </a:r>
            <a:r>
              <a:rPr lang="en-US" sz="1200" baseline="30000" dirty="0" err="1"/>
              <a:t>o</a:t>
            </a:r>
            <a:r>
              <a:rPr lang="en-US" sz="1200" dirty="0" err="1"/>
              <a:t>C</a:t>
            </a:r>
            <a:r>
              <a:rPr lang="en-US" sz="1200" dirty="0"/>
              <a:t>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4EDF05-C669-3E41-4B93-92BF9ADE7C58}"/>
              </a:ext>
            </a:extLst>
          </p:cNvPr>
          <p:cNvSpPr/>
          <p:nvPr/>
        </p:nvSpPr>
        <p:spPr>
          <a:xfrm>
            <a:off x="17031527" y="8027385"/>
            <a:ext cx="3420601" cy="425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Annual wet degree days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741285-47D5-B9BA-F16C-A7A94749614C}"/>
              </a:ext>
            </a:extLst>
          </p:cNvPr>
          <p:cNvSpPr/>
          <p:nvPr/>
        </p:nvSpPr>
        <p:spPr>
          <a:xfrm>
            <a:off x="17031526" y="8442982"/>
            <a:ext cx="3420601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Annual mean vapor pressure deficit (mbar)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D0189C9-219F-7E0F-E7AF-1079E0617232}"/>
              </a:ext>
            </a:extLst>
          </p:cNvPr>
          <p:cNvSpPr/>
          <p:nvPr/>
        </p:nvSpPr>
        <p:spPr>
          <a:xfrm>
            <a:off x="17031525" y="8692862"/>
            <a:ext cx="3420601" cy="4727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Annual max. vapor pressure deficit (mbar)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01741AE-B8B3-0BD3-FD6B-4077861B1834}"/>
              </a:ext>
            </a:extLst>
          </p:cNvPr>
          <p:cNvSpPr/>
          <p:nvPr/>
        </p:nvSpPr>
        <p:spPr>
          <a:xfrm>
            <a:off x="17031525" y="9161744"/>
            <a:ext cx="3420601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Annual min. vapor pressure deficit (mbar)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6BCE843-1206-892C-96A1-D858AA040083}"/>
              </a:ext>
            </a:extLst>
          </p:cNvPr>
          <p:cNvSpPr/>
          <p:nvPr/>
        </p:nvSpPr>
        <p:spPr>
          <a:xfrm>
            <a:off x="17031524" y="9397857"/>
            <a:ext cx="3420452" cy="4401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Annual number of frost-free days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084D0E3-5314-F04B-2617-FF41BBFA2781}"/>
              </a:ext>
            </a:extLst>
          </p:cNvPr>
          <p:cNvSpPr/>
          <p:nvPr/>
        </p:nvSpPr>
        <p:spPr>
          <a:xfrm>
            <a:off x="17031575" y="3861219"/>
            <a:ext cx="3420593" cy="685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Meteorological Variable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AD9053-08CB-A45B-6C36-E0D116C80080}"/>
              </a:ext>
            </a:extLst>
          </p:cNvPr>
          <p:cNvSpPr/>
          <p:nvPr/>
        </p:nvSpPr>
        <p:spPr>
          <a:xfrm>
            <a:off x="20452168" y="4541327"/>
            <a:ext cx="2290065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across years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70B30E8-9F92-BED6-AA6A-E974F4BB2B56}"/>
              </a:ext>
            </a:extLst>
          </p:cNvPr>
          <p:cNvSpPr/>
          <p:nvPr/>
        </p:nvSpPr>
        <p:spPr>
          <a:xfrm>
            <a:off x="20452168" y="4796577"/>
            <a:ext cx="2290065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across years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B30520B-FC43-EEF1-525B-E522F8C91837}"/>
              </a:ext>
            </a:extLst>
          </p:cNvPr>
          <p:cNvSpPr/>
          <p:nvPr/>
        </p:nvSpPr>
        <p:spPr>
          <a:xfrm>
            <a:off x="20452166" y="5059568"/>
            <a:ext cx="2290065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across years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8DA23B8-5D19-21D7-02FD-07FD3EBBDE29}"/>
              </a:ext>
            </a:extLst>
          </p:cNvPr>
          <p:cNvSpPr/>
          <p:nvPr/>
        </p:nvSpPr>
        <p:spPr>
          <a:xfrm>
            <a:off x="20452166" y="5320581"/>
            <a:ext cx="2290065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across years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6392313-786C-002A-2A8D-74A641BEBA60}"/>
              </a:ext>
            </a:extLst>
          </p:cNvPr>
          <p:cNvSpPr/>
          <p:nvPr/>
        </p:nvSpPr>
        <p:spPr>
          <a:xfrm>
            <a:off x="20452136" y="5578202"/>
            <a:ext cx="2290065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across years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7E6A58F-B922-BC7B-31F6-46D906E65033}"/>
              </a:ext>
            </a:extLst>
          </p:cNvPr>
          <p:cNvSpPr/>
          <p:nvPr/>
        </p:nvSpPr>
        <p:spPr>
          <a:xfrm>
            <a:off x="20452136" y="5842814"/>
            <a:ext cx="2290065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across years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24C5BBD-875F-81F3-39C7-8395AD576FAC}"/>
              </a:ext>
            </a:extLst>
          </p:cNvPr>
          <p:cNvSpPr/>
          <p:nvPr/>
        </p:nvSpPr>
        <p:spPr>
          <a:xfrm>
            <a:off x="20452145" y="6095622"/>
            <a:ext cx="2290065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across years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A343D3-9EAC-4221-D75C-C8834BA47022}"/>
              </a:ext>
            </a:extLst>
          </p:cNvPr>
          <p:cNvSpPr/>
          <p:nvPr/>
        </p:nvSpPr>
        <p:spPr>
          <a:xfrm>
            <a:off x="20452154" y="6341168"/>
            <a:ext cx="2290065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across years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30E3DF9-F81A-5EA3-CCEA-38B070C34F11}"/>
              </a:ext>
            </a:extLst>
          </p:cNvPr>
          <p:cNvSpPr/>
          <p:nvPr/>
        </p:nvSpPr>
        <p:spPr>
          <a:xfrm>
            <a:off x="20451977" y="6595687"/>
            <a:ext cx="2290065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across years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B0AB2D9-FD90-C60C-C8F6-ED1D5B06096C}"/>
              </a:ext>
            </a:extLst>
          </p:cNvPr>
          <p:cNvSpPr/>
          <p:nvPr/>
        </p:nvSpPr>
        <p:spPr>
          <a:xfrm>
            <a:off x="20452135" y="6853894"/>
            <a:ext cx="2290065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across years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867A62C-29E0-844D-4560-C5FA53D8817A}"/>
              </a:ext>
            </a:extLst>
          </p:cNvPr>
          <p:cNvSpPr/>
          <p:nvPr/>
        </p:nvSpPr>
        <p:spPr>
          <a:xfrm>
            <a:off x="20452098" y="7093609"/>
            <a:ext cx="2290065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across years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3FC8E1-5719-EC7F-A7A4-B8AB29193A83}"/>
              </a:ext>
            </a:extLst>
          </p:cNvPr>
          <p:cNvSpPr/>
          <p:nvPr/>
        </p:nvSpPr>
        <p:spPr>
          <a:xfrm>
            <a:off x="20452061" y="7350559"/>
            <a:ext cx="2290065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across years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0519335-DCD7-8B31-5459-D0820F109CF2}"/>
              </a:ext>
            </a:extLst>
          </p:cNvPr>
          <p:cNvSpPr/>
          <p:nvPr/>
        </p:nvSpPr>
        <p:spPr>
          <a:xfrm>
            <a:off x="20452024" y="7602142"/>
            <a:ext cx="2290065" cy="431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across years </a:t>
            </a:r>
            <a:r>
              <a:rPr lang="en-US" sz="1200" b="1" dirty="0"/>
              <a:t>&amp;</a:t>
            </a:r>
            <a:r>
              <a:rPr lang="en-US" sz="1200" dirty="0"/>
              <a:t> 95</a:t>
            </a:r>
            <a:r>
              <a:rPr lang="en-US" sz="1200" baseline="30000" dirty="0"/>
              <a:t>th</a:t>
            </a:r>
            <a:r>
              <a:rPr lang="en-US" sz="1200" dirty="0"/>
              <a:t> percentile across years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C66EFD1-C84B-3183-AFEE-7250F486B2AC}"/>
              </a:ext>
            </a:extLst>
          </p:cNvPr>
          <p:cNvSpPr/>
          <p:nvPr/>
        </p:nvSpPr>
        <p:spPr>
          <a:xfrm>
            <a:off x="20451981" y="8032371"/>
            <a:ext cx="2290065" cy="425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across years </a:t>
            </a:r>
            <a:r>
              <a:rPr lang="en-US" sz="1200" b="1" dirty="0"/>
              <a:t>&amp;</a:t>
            </a:r>
            <a:r>
              <a:rPr lang="en-US" sz="1200" dirty="0"/>
              <a:t> 5</a:t>
            </a:r>
            <a:r>
              <a:rPr lang="en-US" sz="1200" baseline="30000" dirty="0"/>
              <a:t>th</a:t>
            </a:r>
            <a:r>
              <a:rPr lang="en-US" sz="1200" dirty="0"/>
              <a:t> percentile across years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B461462-9E36-43BE-D250-31337CB31C45}"/>
              </a:ext>
            </a:extLst>
          </p:cNvPr>
          <p:cNvSpPr/>
          <p:nvPr/>
        </p:nvSpPr>
        <p:spPr>
          <a:xfrm>
            <a:off x="20451980" y="8448842"/>
            <a:ext cx="2290065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across years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25206F4-5D8F-3A1D-492F-95E735AD26CC}"/>
              </a:ext>
            </a:extLst>
          </p:cNvPr>
          <p:cNvSpPr/>
          <p:nvPr/>
        </p:nvSpPr>
        <p:spPr>
          <a:xfrm>
            <a:off x="20451979" y="8699273"/>
            <a:ext cx="2290065" cy="4727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across years </a:t>
            </a:r>
            <a:r>
              <a:rPr lang="en-US" sz="1200" b="1" dirty="0"/>
              <a:t>&amp;</a:t>
            </a:r>
            <a:r>
              <a:rPr lang="en-US" sz="1200" dirty="0"/>
              <a:t> 95</a:t>
            </a:r>
            <a:r>
              <a:rPr lang="en-US" sz="1200" baseline="30000" dirty="0"/>
              <a:t>th</a:t>
            </a:r>
            <a:r>
              <a:rPr lang="en-US" sz="1200" dirty="0"/>
              <a:t> percentile across years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624A617-DEB0-0D38-A211-40197235293B}"/>
              </a:ext>
            </a:extLst>
          </p:cNvPr>
          <p:cNvSpPr/>
          <p:nvPr/>
        </p:nvSpPr>
        <p:spPr>
          <a:xfrm>
            <a:off x="20451978" y="9159486"/>
            <a:ext cx="2290065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across years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273192-F8E9-AEAC-CB3F-6112D68D5902}"/>
              </a:ext>
            </a:extLst>
          </p:cNvPr>
          <p:cNvSpPr/>
          <p:nvPr/>
        </p:nvSpPr>
        <p:spPr>
          <a:xfrm>
            <a:off x="20452124" y="9397856"/>
            <a:ext cx="2289965" cy="4401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across years </a:t>
            </a:r>
            <a:r>
              <a:rPr lang="en-US" sz="1200" b="1" dirty="0"/>
              <a:t>&amp;</a:t>
            </a:r>
            <a:r>
              <a:rPr lang="en-US" sz="1200" dirty="0"/>
              <a:t> 5</a:t>
            </a:r>
            <a:r>
              <a:rPr lang="en-US" sz="1200" baseline="30000" dirty="0"/>
              <a:t>th</a:t>
            </a:r>
            <a:r>
              <a:rPr lang="en-US" sz="1200" dirty="0"/>
              <a:t> percentile across years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763BD58-B8EF-C568-25D3-C28F0B97541F}"/>
              </a:ext>
            </a:extLst>
          </p:cNvPr>
          <p:cNvSpPr/>
          <p:nvPr/>
        </p:nvSpPr>
        <p:spPr>
          <a:xfrm>
            <a:off x="22743096" y="4547973"/>
            <a:ext cx="2967068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absolute difference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AE575ED-7BB2-9EB8-B541-AC481243B6FF}"/>
              </a:ext>
            </a:extLst>
          </p:cNvPr>
          <p:cNvSpPr/>
          <p:nvPr/>
        </p:nvSpPr>
        <p:spPr>
          <a:xfrm>
            <a:off x="22743096" y="4803223"/>
            <a:ext cx="2967068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absolute difference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4348CD-B177-E6E5-6A78-149E34A5078D}"/>
              </a:ext>
            </a:extLst>
          </p:cNvPr>
          <p:cNvSpPr/>
          <p:nvPr/>
        </p:nvSpPr>
        <p:spPr>
          <a:xfrm>
            <a:off x="22743094" y="5066214"/>
            <a:ext cx="2967068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absolute difference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931F2CC-22C3-6B6E-FEBA-EFFBD411BC0D}"/>
              </a:ext>
            </a:extLst>
          </p:cNvPr>
          <p:cNvSpPr/>
          <p:nvPr/>
        </p:nvSpPr>
        <p:spPr>
          <a:xfrm>
            <a:off x="22743094" y="5327227"/>
            <a:ext cx="2967068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difference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6B51C73-71C3-3DF6-A0C8-41E6F102805E}"/>
              </a:ext>
            </a:extLst>
          </p:cNvPr>
          <p:cNvSpPr/>
          <p:nvPr/>
        </p:nvSpPr>
        <p:spPr>
          <a:xfrm>
            <a:off x="22743064" y="5584848"/>
            <a:ext cx="2967068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absolute difference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E25BF41-F5BF-EF47-EDE7-AB50F8591FA5}"/>
              </a:ext>
            </a:extLst>
          </p:cNvPr>
          <p:cNvSpPr/>
          <p:nvPr/>
        </p:nvSpPr>
        <p:spPr>
          <a:xfrm>
            <a:off x="22743064" y="5849460"/>
            <a:ext cx="2967068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absolute difference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E3BD0ED-22C8-D1F7-8834-9773B0A274B8}"/>
              </a:ext>
            </a:extLst>
          </p:cNvPr>
          <p:cNvSpPr/>
          <p:nvPr/>
        </p:nvSpPr>
        <p:spPr>
          <a:xfrm>
            <a:off x="22743073" y="6102268"/>
            <a:ext cx="2967068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difference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B6E18BE-893F-32D0-4A28-CF147334F9B6}"/>
              </a:ext>
            </a:extLst>
          </p:cNvPr>
          <p:cNvSpPr/>
          <p:nvPr/>
        </p:nvSpPr>
        <p:spPr>
          <a:xfrm>
            <a:off x="22743082" y="6347814"/>
            <a:ext cx="2967068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difference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3FA30B3-9789-2418-F973-34EB047C5C1D}"/>
              </a:ext>
            </a:extLst>
          </p:cNvPr>
          <p:cNvSpPr/>
          <p:nvPr/>
        </p:nvSpPr>
        <p:spPr>
          <a:xfrm>
            <a:off x="22742905" y="6602333"/>
            <a:ext cx="2967068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difference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4E6C910-8539-39CA-34FB-3D115CF62423}"/>
              </a:ext>
            </a:extLst>
          </p:cNvPr>
          <p:cNvSpPr/>
          <p:nvPr/>
        </p:nvSpPr>
        <p:spPr>
          <a:xfrm>
            <a:off x="22743063" y="6860540"/>
            <a:ext cx="2967068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absolute difference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ADDE96B-4BC7-5739-1681-CD08238154FD}"/>
              </a:ext>
            </a:extLst>
          </p:cNvPr>
          <p:cNvSpPr/>
          <p:nvPr/>
        </p:nvSpPr>
        <p:spPr>
          <a:xfrm>
            <a:off x="22743026" y="7100255"/>
            <a:ext cx="2967068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absolute difference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CA8D4A0-4192-9E28-978A-15464ADD704A}"/>
              </a:ext>
            </a:extLst>
          </p:cNvPr>
          <p:cNvSpPr/>
          <p:nvPr/>
        </p:nvSpPr>
        <p:spPr>
          <a:xfrm>
            <a:off x="22742989" y="7357205"/>
            <a:ext cx="2967068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absolute difference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DB8513F-05A3-3B27-7E3C-62BAD316380D}"/>
              </a:ext>
            </a:extLst>
          </p:cNvPr>
          <p:cNvSpPr/>
          <p:nvPr/>
        </p:nvSpPr>
        <p:spPr>
          <a:xfrm>
            <a:off x="22742952" y="7608788"/>
            <a:ext cx="2967068" cy="431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difference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C1E539C-B88E-4553-A03A-805D185B6C4A}"/>
              </a:ext>
            </a:extLst>
          </p:cNvPr>
          <p:cNvSpPr/>
          <p:nvPr/>
        </p:nvSpPr>
        <p:spPr>
          <a:xfrm>
            <a:off x="22742909" y="8039017"/>
            <a:ext cx="2967068" cy="425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difference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616C065-99EC-B15A-6ECD-1924196284F2}"/>
              </a:ext>
            </a:extLst>
          </p:cNvPr>
          <p:cNvSpPr/>
          <p:nvPr/>
        </p:nvSpPr>
        <p:spPr>
          <a:xfrm>
            <a:off x="22742908" y="8455488"/>
            <a:ext cx="2967068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absolute difference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045F9C0-7BBC-707C-46D7-E44043D6E93F}"/>
              </a:ext>
            </a:extLst>
          </p:cNvPr>
          <p:cNvSpPr/>
          <p:nvPr/>
        </p:nvSpPr>
        <p:spPr>
          <a:xfrm>
            <a:off x="22742907" y="8705919"/>
            <a:ext cx="2967068" cy="4727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absolute difference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533ABF1-E1C8-1CA5-0815-8FAF4F48799C}"/>
              </a:ext>
            </a:extLst>
          </p:cNvPr>
          <p:cNvSpPr/>
          <p:nvPr/>
        </p:nvSpPr>
        <p:spPr>
          <a:xfrm>
            <a:off x="22742906" y="9166132"/>
            <a:ext cx="2967068" cy="25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absolute difference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3E94134-BCDF-0F40-7B7D-9F3ACBCD22DA}"/>
              </a:ext>
            </a:extLst>
          </p:cNvPr>
          <p:cNvSpPr/>
          <p:nvPr/>
        </p:nvSpPr>
        <p:spPr>
          <a:xfrm>
            <a:off x="22743052" y="9404502"/>
            <a:ext cx="2966938" cy="4401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absolute difference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2C85D3D-AD23-770E-F308-57649D441264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15829129" y="9837979"/>
            <a:ext cx="1202395" cy="120679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794EEA-FEF6-D7B6-ACD0-262694BF2DFD}"/>
              </a:ext>
            </a:extLst>
          </p:cNvPr>
          <p:cNvSpPr/>
          <p:nvPr/>
        </p:nvSpPr>
        <p:spPr>
          <a:xfrm>
            <a:off x="8796458" y="11412381"/>
            <a:ext cx="2757645" cy="18881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Constrain the possible climate, weather, and soils predictors for each response variable to those that are  uncorrelated (r ≤ 0.7)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2844F9-389B-B0CB-E92D-75B59ED958A7}"/>
              </a:ext>
            </a:extLst>
          </p:cNvPr>
          <p:cNvSpPr/>
          <p:nvPr/>
        </p:nvSpPr>
        <p:spPr>
          <a:xfrm>
            <a:off x="18312476" y="10882744"/>
            <a:ext cx="4429566" cy="4492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Soils information modified from SOLUS100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F610F6D-42C2-DC29-2B19-75B9ECAEB8EA}"/>
              </a:ext>
            </a:extLst>
          </p:cNvPr>
          <p:cNvSpPr/>
          <p:nvPr/>
        </p:nvSpPr>
        <p:spPr>
          <a:xfrm>
            <a:off x="18312482" y="11566823"/>
            <a:ext cx="4429559" cy="2584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of clay in the soil surface (0-3cm)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E5064A6-7BD8-8DB5-08E0-35DF04D74334}"/>
              </a:ext>
            </a:extLst>
          </p:cNvPr>
          <p:cNvSpPr/>
          <p:nvPr/>
        </p:nvSpPr>
        <p:spPr>
          <a:xfrm>
            <a:off x="18312483" y="11819218"/>
            <a:ext cx="4429559" cy="2584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Average % of sand across the soil profile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ADA82A9-49DF-EF9D-252B-7F6819088FD2}"/>
              </a:ext>
            </a:extLst>
          </p:cNvPr>
          <p:cNvSpPr/>
          <p:nvPr/>
        </p:nvSpPr>
        <p:spPr>
          <a:xfrm>
            <a:off x="18312483" y="12080914"/>
            <a:ext cx="4429559" cy="2584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Average % of coarse fragments across the soil profile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DBBEF19-B8C6-B7D5-3C75-65D15508D53B}"/>
              </a:ext>
            </a:extLst>
          </p:cNvPr>
          <p:cNvSpPr/>
          <p:nvPr/>
        </p:nvSpPr>
        <p:spPr>
          <a:xfrm>
            <a:off x="18312483" y="12335633"/>
            <a:ext cx="4429559" cy="2584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% of organic matter in the soil surface (0-3cm)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505F9F2-5EEC-8202-2E19-AF433ABF46B6}"/>
              </a:ext>
            </a:extLst>
          </p:cNvPr>
          <p:cNvSpPr/>
          <p:nvPr/>
        </p:nvSpPr>
        <p:spPr>
          <a:xfrm>
            <a:off x="18312483" y="12597739"/>
            <a:ext cx="4429559" cy="2584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 soil available water holding capacity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2A7FD78-4FDF-205D-0011-1F8E75AE5BD8}"/>
              </a:ext>
            </a:extLst>
          </p:cNvPr>
          <p:cNvSpPr/>
          <p:nvPr/>
        </p:nvSpPr>
        <p:spPr>
          <a:xfrm>
            <a:off x="18312483" y="11326342"/>
            <a:ext cx="4429549" cy="2393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Soil depth (cm)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BFF9D24-9B16-DB56-CC68-064DDC81131F}"/>
              </a:ext>
            </a:extLst>
          </p:cNvPr>
          <p:cNvCxnSpPr>
            <a:cxnSpLocks/>
            <a:stCxn id="116" idx="1"/>
            <a:endCxn id="47" idx="3"/>
          </p:cNvCxnSpPr>
          <p:nvPr/>
        </p:nvCxnSpPr>
        <p:spPr>
          <a:xfrm flipH="1" flipV="1">
            <a:off x="15829129" y="11044773"/>
            <a:ext cx="2483354" cy="90368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3F559DC-E7D9-CC79-D5BB-1BDCE9FCA001}"/>
              </a:ext>
            </a:extLst>
          </p:cNvPr>
          <p:cNvCxnSpPr>
            <a:cxnSpLocks/>
            <a:stCxn id="47" idx="2"/>
            <a:endCxn id="111" idx="3"/>
          </p:cNvCxnSpPr>
          <p:nvPr/>
        </p:nvCxnSpPr>
        <p:spPr>
          <a:xfrm flipH="1">
            <a:off x="11554103" y="11682200"/>
            <a:ext cx="2896204" cy="67425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1A56975-3F2B-64A2-B07D-274501006319}"/>
              </a:ext>
            </a:extLst>
          </p:cNvPr>
          <p:cNvSpPr/>
          <p:nvPr/>
        </p:nvSpPr>
        <p:spPr>
          <a:xfrm>
            <a:off x="11079271" y="13560664"/>
            <a:ext cx="4830964" cy="178495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Subset the response variable data by ecoregion (forest vs. non-forest) for total herbaceous cover, total tree cover, and  Proportion of total tree cover that is Needle-leaved or Broad-leaved tree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3DCA8D7-FC85-AFAE-34AF-A407A36D8AFA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8588671" y="13886282"/>
            <a:ext cx="2490600" cy="56686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2A67B47-2D36-5C5F-2048-85D5E335F26E}"/>
              </a:ext>
            </a:extLst>
          </p:cNvPr>
          <p:cNvSpPr/>
          <p:nvPr/>
        </p:nvSpPr>
        <p:spPr>
          <a:xfrm>
            <a:off x="6354013" y="13111437"/>
            <a:ext cx="2051465" cy="99111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Center and scale all potential predictor variables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691D5A1-4BED-1B49-8B4C-F50BF4983F07}"/>
              </a:ext>
            </a:extLst>
          </p:cNvPr>
          <p:cNvCxnSpPr>
            <a:cxnSpLocks/>
            <a:stCxn id="111" idx="2"/>
            <a:endCxn id="185" idx="3"/>
          </p:cNvCxnSpPr>
          <p:nvPr/>
        </p:nvCxnSpPr>
        <p:spPr>
          <a:xfrm flipH="1">
            <a:off x="8405478" y="13300528"/>
            <a:ext cx="1769803" cy="30646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295AC49-232B-A1B2-7563-CCD63355EC5C}"/>
              </a:ext>
            </a:extLst>
          </p:cNvPr>
          <p:cNvSpPr/>
          <p:nvPr/>
        </p:nvSpPr>
        <p:spPr>
          <a:xfrm>
            <a:off x="4935103" y="15365463"/>
            <a:ext cx="5171086" cy="216240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response variable observations to groups with similar abiotic conditions, loosely based on the EPA Level II Ecoregions. These groups are used within LASSO for cross-validation to tune the regularization parameter, as well as for cross-validation after initial model fitting to explore model performance across environmental space. 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C677003-660D-FC1D-07FB-C105F2A333BD}"/>
              </a:ext>
            </a:extLst>
          </p:cNvPr>
          <p:cNvCxnSpPr>
            <a:cxnSpLocks/>
            <a:stCxn id="178" idx="2"/>
            <a:endCxn id="196" idx="3"/>
          </p:cNvCxnSpPr>
          <p:nvPr/>
        </p:nvCxnSpPr>
        <p:spPr>
          <a:xfrm flipH="1">
            <a:off x="10106189" y="15345620"/>
            <a:ext cx="3388564" cy="110104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2BDD582E-EAEB-F58E-1788-B51059D96E60}"/>
              </a:ext>
            </a:extLst>
          </p:cNvPr>
          <p:cNvSpPr/>
          <p:nvPr/>
        </p:nvSpPr>
        <p:spPr>
          <a:xfrm>
            <a:off x="11238906" y="16318343"/>
            <a:ext cx="5191434" cy="338328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the final list of potential predictors from initial list of uncorrelated climate, weather, and soils variables: 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 effects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Interactions between all soils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Interactions between all climate and weather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Transformed  variables: variable</a:t>
            </a:r>
            <a:r>
              <a:rPr lang="en-US" baseline="30000" dirty="0"/>
              <a:t>2</a:t>
            </a:r>
            <a:r>
              <a:rPr lang="en-US" dirty="0"/>
              <a:t>, ln(variable + 30), and √(variable + 30)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Compare the correlation of all these predictors, and only retain those where r ≤0.7. 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FDD8416-30ED-7131-2756-05EDBB27EBF5}"/>
              </a:ext>
            </a:extLst>
          </p:cNvPr>
          <p:cNvCxnSpPr>
            <a:cxnSpLocks/>
            <a:stCxn id="196" idx="2"/>
            <a:endCxn id="206" idx="1"/>
          </p:cNvCxnSpPr>
          <p:nvPr/>
        </p:nvCxnSpPr>
        <p:spPr>
          <a:xfrm>
            <a:off x="7520646" y="17527869"/>
            <a:ext cx="3718260" cy="48211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6656241-BFBE-5558-BFEC-82E8171BF4CB}"/>
              </a:ext>
            </a:extLst>
          </p:cNvPr>
          <p:cNvSpPr/>
          <p:nvPr/>
        </p:nvSpPr>
        <p:spPr>
          <a:xfrm>
            <a:off x="5158158" y="18850615"/>
            <a:ext cx="4307009" cy="26837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</a:t>
            </a:r>
            <a:r>
              <a:rPr lang="en-US" dirty="0" err="1"/>
              <a:t>glmnet</a:t>
            </a:r>
            <a:r>
              <a:rPr lang="en-US" dirty="0"/>
              <a:t> R package to fit a LASSO model that predicts vegetation response as a function of climate, weather, and soils predictors. The model uses a Gamma </a:t>
            </a:r>
            <a:r>
              <a:rPr lang="en-US" dirty="0" err="1"/>
              <a:t>glm</a:t>
            </a:r>
            <a:r>
              <a:rPr lang="en-US" dirty="0"/>
              <a:t> with a log link, and internal cross validation to tune the regularization parameter (using a default lambda sequence with 50 values and a mean squared error loss metric). 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1D55441-06CD-97B0-F964-FCBE7022A088}"/>
              </a:ext>
            </a:extLst>
          </p:cNvPr>
          <p:cNvCxnSpPr>
            <a:cxnSpLocks/>
            <a:stCxn id="206" idx="2"/>
            <a:endCxn id="230" idx="3"/>
          </p:cNvCxnSpPr>
          <p:nvPr/>
        </p:nvCxnSpPr>
        <p:spPr>
          <a:xfrm flipH="1">
            <a:off x="9465167" y="19701623"/>
            <a:ext cx="4369456" cy="49086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08E5CDF-179B-656B-2768-070502F1C81B}"/>
              </a:ext>
            </a:extLst>
          </p:cNvPr>
          <p:cNvSpPr/>
          <p:nvPr/>
        </p:nvSpPr>
        <p:spPr>
          <a:xfrm>
            <a:off x="10261826" y="20766239"/>
            <a:ext cx="6066359" cy="257899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three lambda values selected from the LASSO: 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From the model with the “best” lambda (i.e. had the lowest </a:t>
            </a:r>
            <a:r>
              <a:rPr lang="en-US" dirty="0" err="1"/>
              <a:t>mse</a:t>
            </a:r>
            <a:r>
              <a:rPr lang="en-US" dirty="0"/>
              <a:t>)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From the model with the highest lambda whose </a:t>
            </a:r>
            <a:r>
              <a:rPr lang="en-US" dirty="0" err="1"/>
              <a:t>mse</a:t>
            </a:r>
            <a:r>
              <a:rPr lang="en-US" dirty="0"/>
              <a:t> is still within one standard error of the </a:t>
            </a:r>
            <a:r>
              <a:rPr lang="en-US" dirty="0" err="1"/>
              <a:t>mse</a:t>
            </a:r>
            <a:r>
              <a:rPr lang="en-US" dirty="0"/>
              <a:t> of the best lambda  (“1SE lambda”)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3. From a model with a lambda that is halfway between the “1SE” and “best” lambda models (“1/2SE lambda”)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E469C571-9863-092C-C84E-62884C8F6765}"/>
              </a:ext>
            </a:extLst>
          </p:cNvPr>
          <p:cNvCxnSpPr>
            <a:cxnSpLocks/>
            <a:stCxn id="230" idx="2"/>
            <a:endCxn id="235" idx="1"/>
          </p:cNvCxnSpPr>
          <p:nvPr/>
        </p:nvCxnSpPr>
        <p:spPr>
          <a:xfrm>
            <a:off x="7311663" y="21534361"/>
            <a:ext cx="2950163" cy="52137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Rectangle 330">
            <a:extLst>
              <a:ext uri="{FF2B5EF4-FFF2-40B4-BE49-F238E27FC236}">
                <a16:creationId xmlns:a16="http://schemas.microsoft.com/office/drawing/2014/main" id="{4D655475-1F1C-0FBA-F818-5499F180EC48}"/>
              </a:ext>
            </a:extLst>
          </p:cNvPr>
          <p:cNvSpPr/>
          <p:nvPr/>
        </p:nvSpPr>
        <p:spPr>
          <a:xfrm>
            <a:off x="4702628" y="23035261"/>
            <a:ext cx="5170942" cy="21096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stability selection to identify a stable set of predictors with each of these lambda values (i.e. fit a LASSO model without cross-validation and the same lambda value 100 times, each to a subset of 75% of the data used to fit the global model, and only retain predictors that are selected ≥70% of the time). </a:t>
            </a:r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70511AEA-5561-B1FA-E600-3AD7F66FA5C8}"/>
              </a:ext>
            </a:extLst>
          </p:cNvPr>
          <p:cNvCxnSpPr>
            <a:cxnSpLocks/>
            <a:stCxn id="235" idx="2"/>
            <a:endCxn id="331" idx="3"/>
          </p:cNvCxnSpPr>
          <p:nvPr/>
        </p:nvCxnSpPr>
        <p:spPr>
          <a:xfrm flipH="1">
            <a:off x="9873570" y="23345232"/>
            <a:ext cx="3421436" cy="74484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8" name="Rectangle 337">
            <a:extLst>
              <a:ext uri="{FF2B5EF4-FFF2-40B4-BE49-F238E27FC236}">
                <a16:creationId xmlns:a16="http://schemas.microsoft.com/office/drawing/2014/main" id="{BDE7FE56-D365-4317-DF84-B1DC27A81548}"/>
              </a:ext>
            </a:extLst>
          </p:cNvPr>
          <p:cNvSpPr/>
          <p:nvPr/>
        </p:nvSpPr>
        <p:spPr>
          <a:xfrm>
            <a:off x="10465378" y="24540973"/>
            <a:ext cx="5880196" cy="161765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each of the possible predictor sets (coefficients from stability-selected LASSO models using the “best”, “1SE”, and ”1/2SE” lambda models), remove weather anomaly variables that are selected if their corresponding climate variable is not also included in the predictor set</a:t>
            </a: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F5EB702E-FF8E-984D-23C3-3B0FEC72AF4E}"/>
              </a:ext>
            </a:extLst>
          </p:cNvPr>
          <p:cNvCxnSpPr>
            <a:cxnSpLocks/>
            <a:stCxn id="331" idx="2"/>
            <a:endCxn id="338" idx="1"/>
          </p:cNvCxnSpPr>
          <p:nvPr/>
        </p:nvCxnSpPr>
        <p:spPr>
          <a:xfrm>
            <a:off x="7288099" y="25144892"/>
            <a:ext cx="3177279" cy="20490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4" name="Rectangle 353">
            <a:extLst>
              <a:ext uri="{FF2B5EF4-FFF2-40B4-BE49-F238E27FC236}">
                <a16:creationId xmlns:a16="http://schemas.microsoft.com/office/drawing/2014/main" id="{AF1577AD-C41B-E3AE-92B7-6B97C7749032}"/>
              </a:ext>
            </a:extLst>
          </p:cNvPr>
          <p:cNvSpPr/>
          <p:nvPr/>
        </p:nvSpPr>
        <p:spPr>
          <a:xfrm>
            <a:off x="5915061" y="26043793"/>
            <a:ext cx="3025679" cy="10848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each of these predictor sets, fit a regular </a:t>
            </a:r>
            <a:r>
              <a:rPr lang="en-US" dirty="0" err="1"/>
              <a:t>glm</a:t>
            </a:r>
            <a:r>
              <a:rPr lang="en-US" dirty="0"/>
              <a:t> (Gamma with a log link)</a:t>
            </a:r>
          </a:p>
        </p:txBody>
      </p: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4CE64CE1-A1B0-A44C-4242-F14CC8479CA3}"/>
              </a:ext>
            </a:extLst>
          </p:cNvPr>
          <p:cNvCxnSpPr>
            <a:cxnSpLocks/>
            <a:stCxn id="338" idx="2"/>
            <a:endCxn id="354" idx="3"/>
          </p:cNvCxnSpPr>
          <p:nvPr/>
        </p:nvCxnSpPr>
        <p:spPr>
          <a:xfrm flipH="1">
            <a:off x="8940740" y="26158628"/>
            <a:ext cx="4464736" cy="4276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Rectangle 362">
            <a:extLst>
              <a:ext uri="{FF2B5EF4-FFF2-40B4-BE49-F238E27FC236}">
                <a16:creationId xmlns:a16="http://schemas.microsoft.com/office/drawing/2014/main" id="{FBC3114E-73FA-0F9A-D972-070303CFD4BE}"/>
              </a:ext>
            </a:extLst>
          </p:cNvPr>
          <p:cNvSpPr/>
          <p:nvPr/>
        </p:nvSpPr>
        <p:spPr>
          <a:xfrm>
            <a:off x="9823319" y="26849934"/>
            <a:ext cx="4656371" cy="161765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diagnostic information for each of these models (bias and RMSE of model predictions using training data, maps of residuals, quantile plots, leave-one-out cross-validation)</a:t>
            </a:r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D79F48FA-4A8C-CE35-4765-E896620C5C18}"/>
              </a:ext>
            </a:extLst>
          </p:cNvPr>
          <p:cNvCxnSpPr>
            <a:cxnSpLocks/>
            <a:stCxn id="354" idx="2"/>
            <a:endCxn id="363" idx="1"/>
          </p:cNvCxnSpPr>
          <p:nvPr/>
        </p:nvCxnSpPr>
        <p:spPr>
          <a:xfrm>
            <a:off x="7427901" y="27128674"/>
            <a:ext cx="2395418" cy="53008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" name="Rectangle 378">
            <a:extLst>
              <a:ext uri="{FF2B5EF4-FFF2-40B4-BE49-F238E27FC236}">
                <a16:creationId xmlns:a16="http://schemas.microsoft.com/office/drawing/2014/main" id="{99F1EA13-1100-D8A2-45C7-AF1B24ACC309}"/>
              </a:ext>
            </a:extLst>
          </p:cNvPr>
          <p:cNvSpPr/>
          <p:nvPr/>
        </p:nvSpPr>
        <p:spPr>
          <a:xfrm>
            <a:off x="4426858" y="8541182"/>
            <a:ext cx="12311827" cy="2186520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21DBE50E-E185-DAB1-870A-A7D87B85AD3E}"/>
              </a:ext>
            </a:extLst>
          </p:cNvPr>
          <p:cNvSpPr/>
          <p:nvPr/>
        </p:nvSpPr>
        <p:spPr>
          <a:xfrm>
            <a:off x="5213975" y="28734153"/>
            <a:ext cx="4656371" cy="136385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 model to use in subsequent steps, based on the number of predictors and the results of the diagnostic information for each of the three models.</a:t>
            </a:r>
          </a:p>
        </p:txBody>
      </p: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188BFFA1-9A6A-4BFC-6DBB-968FBDDA4CFF}"/>
              </a:ext>
            </a:extLst>
          </p:cNvPr>
          <p:cNvCxnSpPr>
            <a:cxnSpLocks/>
            <a:stCxn id="363" idx="2"/>
            <a:endCxn id="405" idx="3"/>
          </p:cNvCxnSpPr>
          <p:nvPr/>
        </p:nvCxnSpPr>
        <p:spPr>
          <a:xfrm flipH="1">
            <a:off x="9870346" y="28467589"/>
            <a:ext cx="2281159" cy="94849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" name="TextBox 408">
            <a:extLst>
              <a:ext uri="{FF2B5EF4-FFF2-40B4-BE49-F238E27FC236}">
                <a16:creationId xmlns:a16="http://schemas.microsoft.com/office/drawing/2014/main" id="{B092A544-0986-267F-CE1A-E59DC7788151}"/>
              </a:ext>
            </a:extLst>
          </p:cNvPr>
          <p:cNvSpPr txBox="1"/>
          <p:nvPr/>
        </p:nvSpPr>
        <p:spPr>
          <a:xfrm rot="16200000">
            <a:off x="-48865" y="19118295"/>
            <a:ext cx="739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Repeat for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each</a:t>
            </a:r>
            <a:r>
              <a:rPr lang="en-US" sz="2000" b="1" dirty="0">
                <a:solidFill>
                  <a:schemeClr val="accent3"/>
                </a:solidFill>
              </a:rPr>
              <a:t> response variable and ecoregion combination</a:t>
            </a:r>
          </a:p>
        </p:txBody>
      </p:sp>
      <p:sp>
        <p:nvSpPr>
          <p:cNvPr id="420" name="Arc 419">
            <a:extLst>
              <a:ext uri="{FF2B5EF4-FFF2-40B4-BE49-F238E27FC236}">
                <a16:creationId xmlns:a16="http://schemas.microsoft.com/office/drawing/2014/main" id="{11487428-6CDE-C537-4521-72C0BD97BF34}"/>
              </a:ext>
            </a:extLst>
          </p:cNvPr>
          <p:cNvSpPr/>
          <p:nvPr/>
        </p:nvSpPr>
        <p:spPr>
          <a:xfrm flipH="1">
            <a:off x="3984171" y="9397856"/>
            <a:ext cx="261256" cy="20040633"/>
          </a:xfrm>
          <a:custGeom>
            <a:avLst/>
            <a:gdLst>
              <a:gd name="connsiteX0" fmla="*/ 364210 w 728420"/>
              <a:gd name="connsiteY0" fmla="*/ 0 h 16541097"/>
              <a:gd name="connsiteX1" fmla="*/ 728420 w 728420"/>
              <a:gd name="connsiteY1" fmla="*/ 8270549 h 16541097"/>
              <a:gd name="connsiteX2" fmla="*/ 364210 w 728420"/>
              <a:gd name="connsiteY2" fmla="*/ 8270549 h 16541097"/>
              <a:gd name="connsiteX3" fmla="*/ 364210 w 728420"/>
              <a:gd name="connsiteY3" fmla="*/ 0 h 16541097"/>
              <a:gd name="connsiteX0" fmla="*/ 364210 w 728420"/>
              <a:gd name="connsiteY0" fmla="*/ 0 h 16541097"/>
              <a:gd name="connsiteX1" fmla="*/ 728420 w 728420"/>
              <a:gd name="connsiteY1" fmla="*/ 8270549 h 16541097"/>
              <a:gd name="connsiteX0" fmla="*/ 0 w 472698"/>
              <a:gd name="connsiteY0" fmla="*/ 0 h 15694237"/>
              <a:gd name="connsiteX1" fmla="*/ 364210 w 472698"/>
              <a:gd name="connsiteY1" fmla="*/ 8270549 h 15694237"/>
              <a:gd name="connsiteX2" fmla="*/ 0 w 472698"/>
              <a:gd name="connsiteY2" fmla="*/ 8270549 h 15694237"/>
              <a:gd name="connsiteX3" fmla="*/ 0 w 472698"/>
              <a:gd name="connsiteY3" fmla="*/ 0 h 15694237"/>
              <a:gd name="connsiteX0" fmla="*/ 0 w 472698"/>
              <a:gd name="connsiteY0" fmla="*/ 0 h 15694237"/>
              <a:gd name="connsiteX1" fmla="*/ 472698 w 472698"/>
              <a:gd name="connsiteY1" fmla="*/ 15694237 h 15694237"/>
              <a:gd name="connsiteX0" fmla="*/ 0 w 364210"/>
              <a:gd name="connsiteY0" fmla="*/ 0 h 20498712"/>
              <a:gd name="connsiteX1" fmla="*/ 364210 w 364210"/>
              <a:gd name="connsiteY1" fmla="*/ 8270549 h 20498712"/>
              <a:gd name="connsiteX2" fmla="*/ 0 w 364210"/>
              <a:gd name="connsiteY2" fmla="*/ 8270549 h 20498712"/>
              <a:gd name="connsiteX3" fmla="*/ 0 w 364210"/>
              <a:gd name="connsiteY3" fmla="*/ 0 h 20498712"/>
              <a:gd name="connsiteX0" fmla="*/ 0 w 364210"/>
              <a:gd name="connsiteY0" fmla="*/ 0 h 20498712"/>
              <a:gd name="connsiteX1" fmla="*/ 116237 w 364210"/>
              <a:gd name="connsiteY1" fmla="*/ 20498712 h 20498712"/>
              <a:gd name="connsiteX0" fmla="*/ 371960 w 736170"/>
              <a:gd name="connsiteY0" fmla="*/ 0 h 20498712"/>
              <a:gd name="connsiteX1" fmla="*/ 736170 w 736170"/>
              <a:gd name="connsiteY1" fmla="*/ 8270549 h 20498712"/>
              <a:gd name="connsiteX2" fmla="*/ 371960 w 736170"/>
              <a:gd name="connsiteY2" fmla="*/ 8270549 h 20498712"/>
              <a:gd name="connsiteX3" fmla="*/ 371960 w 736170"/>
              <a:gd name="connsiteY3" fmla="*/ 0 h 20498712"/>
              <a:gd name="connsiteX0" fmla="*/ 0 w 736170"/>
              <a:gd name="connsiteY0" fmla="*/ 61993 h 20498712"/>
              <a:gd name="connsiteX1" fmla="*/ 488197 w 736170"/>
              <a:gd name="connsiteY1" fmla="*/ 20498712 h 20498712"/>
              <a:gd name="connsiteX0" fmla="*/ 371960 w 736170"/>
              <a:gd name="connsiteY0" fmla="*/ 0 h 20498712"/>
              <a:gd name="connsiteX1" fmla="*/ 736170 w 736170"/>
              <a:gd name="connsiteY1" fmla="*/ 8270549 h 20498712"/>
              <a:gd name="connsiteX2" fmla="*/ 371960 w 736170"/>
              <a:gd name="connsiteY2" fmla="*/ 8270549 h 20498712"/>
              <a:gd name="connsiteX3" fmla="*/ 371960 w 736170"/>
              <a:gd name="connsiteY3" fmla="*/ 0 h 20498712"/>
              <a:gd name="connsiteX0" fmla="*/ 0 w 736170"/>
              <a:gd name="connsiteY0" fmla="*/ 61993 h 20498712"/>
              <a:gd name="connsiteX1" fmla="*/ 488197 w 736170"/>
              <a:gd name="connsiteY1" fmla="*/ 20498712 h 20498712"/>
              <a:gd name="connsiteX0" fmla="*/ 371960 w 736170"/>
              <a:gd name="connsiteY0" fmla="*/ 0 h 20607200"/>
              <a:gd name="connsiteX1" fmla="*/ 736170 w 736170"/>
              <a:gd name="connsiteY1" fmla="*/ 8270549 h 20607200"/>
              <a:gd name="connsiteX2" fmla="*/ 371960 w 736170"/>
              <a:gd name="connsiteY2" fmla="*/ 8270549 h 20607200"/>
              <a:gd name="connsiteX3" fmla="*/ 371960 w 736170"/>
              <a:gd name="connsiteY3" fmla="*/ 0 h 20607200"/>
              <a:gd name="connsiteX0" fmla="*/ 0 w 736170"/>
              <a:gd name="connsiteY0" fmla="*/ 61993 h 20607200"/>
              <a:gd name="connsiteX1" fmla="*/ 395207 w 736170"/>
              <a:gd name="connsiteY1" fmla="*/ 20607200 h 20607200"/>
              <a:gd name="connsiteX0" fmla="*/ 371960 w 907986"/>
              <a:gd name="connsiteY0" fmla="*/ 0 h 20607200"/>
              <a:gd name="connsiteX1" fmla="*/ 736170 w 907986"/>
              <a:gd name="connsiteY1" fmla="*/ 8270549 h 20607200"/>
              <a:gd name="connsiteX2" fmla="*/ 371960 w 907986"/>
              <a:gd name="connsiteY2" fmla="*/ 8270549 h 20607200"/>
              <a:gd name="connsiteX3" fmla="*/ 371960 w 907986"/>
              <a:gd name="connsiteY3" fmla="*/ 0 h 20607200"/>
              <a:gd name="connsiteX0" fmla="*/ 0 w 907986"/>
              <a:gd name="connsiteY0" fmla="*/ 61993 h 20607200"/>
              <a:gd name="connsiteX1" fmla="*/ 395207 w 907986"/>
              <a:gd name="connsiteY1" fmla="*/ 20607200 h 20607200"/>
              <a:gd name="connsiteX0" fmla="*/ 371960 w 1484903"/>
              <a:gd name="connsiteY0" fmla="*/ 0 h 20607200"/>
              <a:gd name="connsiteX1" fmla="*/ 736170 w 1484903"/>
              <a:gd name="connsiteY1" fmla="*/ 8270549 h 20607200"/>
              <a:gd name="connsiteX2" fmla="*/ 371960 w 1484903"/>
              <a:gd name="connsiteY2" fmla="*/ 8270549 h 20607200"/>
              <a:gd name="connsiteX3" fmla="*/ 371960 w 1484903"/>
              <a:gd name="connsiteY3" fmla="*/ 0 h 20607200"/>
              <a:gd name="connsiteX0" fmla="*/ 0 w 1484903"/>
              <a:gd name="connsiteY0" fmla="*/ 61993 h 20607200"/>
              <a:gd name="connsiteX1" fmla="*/ 395207 w 1484903"/>
              <a:gd name="connsiteY1" fmla="*/ 20607200 h 20607200"/>
              <a:gd name="connsiteX0" fmla="*/ 371960 w 1448903"/>
              <a:gd name="connsiteY0" fmla="*/ 0 h 20607200"/>
              <a:gd name="connsiteX1" fmla="*/ 736170 w 1448903"/>
              <a:gd name="connsiteY1" fmla="*/ 8270549 h 20607200"/>
              <a:gd name="connsiteX2" fmla="*/ 371960 w 1448903"/>
              <a:gd name="connsiteY2" fmla="*/ 8270549 h 20607200"/>
              <a:gd name="connsiteX3" fmla="*/ 371960 w 1448903"/>
              <a:gd name="connsiteY3" fmla="*/ 0 h 20607200"/>
              <a:gd name="connsiteX0" fmla="*/ 0 w 1448903"/>
              <a:gd name="connsiteY0" fmla="*/ 61993 h 20607200"/>
              <a:gd name="connsiteX1" fmla="*/ 395207 w 1448903"/>
              <a:gd name="connsiteY1" fmla="*/ 20607200 h 20607200"/>
              <a:gd name="connsiteX0" fmla="*/ 371960 w 1258528"/>
              <a:gd name="connsiteY0" fmla="*/ 0 h 20509228"/>
              <a:gd name="connsiteX1" fmla="*/ 736170 w 1258528"/>
              <a:gd name="connsiteY1" fmla="*/ 8270549 h 20509228"/>
              <a:gd name="connsiteX2" fmla="*/ 371960 w 1258528"/>
              <a:gd name="connsiteY2" fmla="*/ 8270549 h 20509228"/>
              <a:gd name="connsiteX3" fmla="*/ 371960 w 1258528"/>
              <a:gd name="connsiteY3" fmla="*/ 0 h 20509228"/>
              <a:gd name="connsiteX0" fmla="*/ 0 w 1258528"/>
              <a:gd name="connsiteY0" fmla="*/ 61993 h 20509228"/>
              <a:gd name="connsiteX1" fmla="*/ 101293 w 1258528"/>
              <a:gd name="connsiteY1" fmla="*/ 20509228 h 20509228"/>
              <a:gd name="connsiteX0" fmla="*/ 3931589 w 3940183"/>
              <a:gd name="connsiteY0" fmla="*/ 9049350 h 20447235"/>
              <a:gd name="connsiteX1" fmla="*/ 736170 w 3940183"/>
              <a:gd name="connsiteY1" fmla="*/ 8208556 h 20447235"/>
              <a:gd name="connsiteX2" fmla="*/ 371960 w 3940183"/>
              <a:gd name="connsiteY2" fmla="*/ 8208556 h 20447235"/>
              <a:gd name="connsiteX3" fmla="*/ 3931589 w 3940183"/>
              <a:gd name="connsiteY3" fmla="*/ 9049350 h 20447235"/>
              <a:gd name="connsiteX0" fmla="*/ 0 w 3940183"/>
              <a:gd name="connsiteY0" fmla="*/ 0 h 20447235"/>
              <a:gd name="connsiteX1" fmla="*/ 101293 w 3940183"/>
              <a:gd name="connsiteY1" fmla="*/ 20447235 h 20447235"/>
              <a:gd name="connsiteX0" fmla="*/ 959789 w 1258528"/>
              <a:gd name="connsiteY0" fmla="*/ 14372464 h 20447235"/>
              <a:gd name="connsiteX1" fmla="*/ 736170 w 1258528"/>
              <a:gd name="connsiteY1" fmla="*/ 8208556 h 20447235"/>
              <a:gd name="connsiteX2" fmla="*/ 371960 w 1258528"/>
              <a:gd name="connsiteY2" fmla="*/ 8208556 h 20447235"/>
              <a:gd name="connsiteX3" fmla="*/ 959789 w 1258528"/>
              <a:gd name="connsiteY3" fmla="*/ 14372464 h 20447235"/>
              <a:gd name="connsiteX0" fmla="*/ 0 w 1258528"/>
              <a:gd name="connsiteY0" fmla="*/ 0 h 20447235"/>
              <a:gd name="connsiteX1" fmla="*/ 101293 w 1258528"/>
              <a:gd name="connsiteY1" fmla="*/ 20447235 h 20447235"/>
              <a:gd name="connsiteX0" fmla="*/ 959789 w 3804294"/>
              <a:gd name="connsiteY0" fmla="*/ 14372464 h 20447235"/>
              <a:gd name="connsiteX1" fmla="*/ 736170 w 3804294"/>
              <a:gd name="connsiteY1" fmla="*/ 8208556 h 20447235"/>
              <a:gd name="connsiteX2" fmla="*/ 3804294 w 3804294"/>
              <a:gd name="connsiteY2" fmla="*/ 9241469 h 20447235"/>
              <a:gd name="connsiteX3" fmla="*/ 959789 w 3804294"/>
              <a:gd name="connsiteY3" fmla="*/ 14372464 h 20447235"/>
              <a:gd name="connsiteX0" fmla="*/ 0 w 3804294"/>
              <a:gd name="connsiteY0" fmla="*/ 0 h 20447235"/>
              <a:gd name="connsiteX1" fmla="*/ 101293 w 3804294"/>
              <a:gd name="connsiteY1" fmla="*/ 20447235 h 20447235"/>
              <a:gd name="connsiteX0" fmla="*/ 959789 w 3804294"/>
              <a:gd name="connsiteY0" fmla="*/ 14372464 h 20447235"/>
              <a:gd name="connsiteX1" fmla="*/ 1079402 w 3804294"/>
              <a:gd name="connsiteY1" fmla="*/ 10007822 h 20447235"/>
              <a:gd name="connsiteX2" fmla="*/ 3804294 w 3804294"/>
              <a:gd name="connsiteY2" fmla="*/ 9241469 h 20447235"/>
              <a:gd name="connsiteX3" fmla="*/ 959789 w 3804294"/>
              <a:gd name="connsiteY3" fmla="*/ 14372464 h 20447235"/>
              <a:gd name="connsiteX0" fmla="*/ 0 w 3804294"/>
              <a:gd name="connsiteY0" fmla="*/ 0 h 20447235"/>
              <a:gd name="connsiteX1" fmla="*/ 101293 w 3804294"/>
              <a:gd name="connsiteY1" fmla="*/ 20447235 h 20447235"/>
              <a:gd name="connsiteX0" fmla="*/ 959789 w 1401659"/>
              <a:gd name="connsiteY0" fmla="*/ 14372464 h 20447235"/>
              <a:gd name="connsiteX1" fmla="*/ 1079402 w 1401659"/>
              <a:gd name="connsiteY1" fmla="*/ 10007822 h 20447235"/>
              <a:gd name="connsiteX2" fmla="*/ 1401659 w 1401659"/>
              <a:gd name="connsiteY2" fmla="*/ 11807087 h 20447235"/>
              <a:gd name="connsiteX3" fmla="*/ 959789 w 1401659"/>
              <a:gd name="connsiteY3" fmla="*/ 14372464 h 20447235"/>
              <a:gd name="connsiteX0" fmla="*/ 0 w 1401659"/>
              <a:gd name="connsiteY0" fmla="*/ 0 h 20447235"/>
              <a:gd name="connsiteX1" fmla="*/ 101293 w 1401659"/>
              <a:gd name="connsiteY1" fmla="*/ 20447235 h 20447235"/>
              <a:gd name="connsiteX0" fmla="*/ 959789 w 3672617"/>
              <a:gd name="connsiteY0" fmla="*/ 14374801 h 20449572"/>
              <a:gd name="connsiteX1" fmla="*/ 1079402 w 3672617"/>
              <a:gd name="connsiteY1" fmla="*/ 10010159 h 20449572"/>
              <a:gd name="connsiteX2" fmla="*/ 1401659 w 3672617"/>
              <a:gd name="connsiteY2" fmla="*/ 11809424 h 20449572"/>
              <a:gd name="connsiteX3" fmla="*/ 959789 w 3672617"/>
              <a:gd name="connsiteY3" fmla="*/ 14374801 h 20449572"/>
              <a:gd name="connsiteX0" fmla="*/ 0 w 3672617"/>
              <a:gd name="connsiteY0" fmla="*/ 2337 h 20449572"/>
              <a:gd name="connsiteX1" fmla="*/ 101293 w 3672617"/>
              <a:gd name="connsiteY1" fmla="*/ 20449572 h 20449572"/>
              <a:gd name="connsiteX0" fmla="*/ 959789 w 3076450"/>
              <a:gd name="connsiteY0" fmla="*/ 14372464 h 20447235"/>
              <a:gd name="connsiteX1" fmla="*/ 1079402 w 3076450"/>
              <a:gd name="connsiteY1" fmla="*/ 10007822 h 20447235"/>
              <a:gd name="connsiteX2" fmla="*/ 1401659 w 3076450"/>
              <a:gd name="connsiteY2" fmla="*/ 11807087 h 20447235"/>
              <a:gd name="connsiteX3" fmla="*/ 959789 w 3076450"/>
              <a:gd name="connsiteY3" fmla="*/ 14372464 h 20447235"/>
              <a:gd name="connsiteX0" fmla="*/ 0 w 3076450"/>
              <a:gd name="connsiteY0" fmla="*/ 0 h 20447235"/>
              <a:gd name="connsiteX1" fmla="*/ 101293 w 3076450"/>
              <a:gd name="connsiteY1" fmla="*/ 20447235 h 20447235"/>
              <a:gd name="connsiteX0" fmla="*/ 3019190 w 3076450"/>
              <a:gd name="connsiteY0" fmla="*/ 9574424 h 20447235"/>
              <a:gd name="connsiteX1" fmla="*/ 1079402 w 3076450"/>
              <a:gd name="connsiteY1" fmla="*/ 10007822 h 20447235"/>
              <a:gd name="connsiteX2" fmla="*/ 1401659 w 3076450"/>
              <a:gd name="connsiteY2" fmla="*/ 11807087 h 20447235"/>
              <a:gd name="connsiteX3" fmla="*/ 3019190 w 3076450"/>
              <a:gd name="connsiteY3" fmla="*/ 9574424 h 20447235"/>
              <a:gd name="connsiteX0" fmla="*/ 0 w 3076450"/>
              <a:gd name="connsiteY0" fmla="*/ 0 h 20447235"/>
              <a:gd name="connsiteX1" fmla="*/ 101293 w 3076450"/>
              <a:gd name="connsiteY1" fmla="*/ 20447235 h 20447235"/>
              <a:gd name="connsiteX0" fmla="*/ 3019190 w 3893647"/>
              <a:gd name="connsiteY0" fmla="*/ 9574424 h 20447235"/>
              <a:gd name="connsiteX1" fmla="*/ 1079402 w 3893647"/>
              <a:gd name="connsiteY1" fmla="*/ 10007822 h 20447235"/>
              <a:gd name="connsiteX2" fmla="*/ 1401659 w 3893647"/>
              <a:gd name="connsiteY2" fmla="*/ 11807087 h 20447235"/>
              <a:gd name="connsiteX3" fmla="*/ 3019190 w 3893647"/>
              <a:gd name="connsiteY3" fmla="*/ 9574424 h 20447235"/>
              <a:gd name="connsiteX0" fmla="*/ 0 w 3893647"/>
              <a:gd name="connsiteY0" fmla="*/ 0 h 20447235"/>
              <a:gd name="connsiteX1" fmla="*/ 101293 w 3893647"/>
              <a:gd name="connsiteY1" fmla="*/ 20447235 h 2044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93647" h="20447235" stroke="0" extrusionOk="0">
                <a:moveTo>
                  <a:pt x="3019190" y="9574424"/>
                </a:moveTo>
                <a:cubicBezTo>
                  <a:pt x="3220338" y="9574424"/>
                  <a:pt x="1079402" y="5440124"/>
                  <a:pt x="1079402" y="10007822"/>
                </a:cubicBezTo>
                <a:lnTo>
                  <a:pt x="1401659" y="11807087"/>
                </a:lnTo>
                <a:lnTo>
                  <a:pt x="3019190" y="9574424"/>
                </a:lnTo>
                <a:close/>
              </a:path>
              <a:path w="3893647" h="20447235" fill="none">
                <a:moveTo>
                  <a:pt x="0" y="0"/>
                </a:moveTo>
                <a:cubicBezTo>
                  <a:pt x="5700845" y="1035432"/>
                  <a:pt x="4625367" y="17820534"/>
                  <a:pt x="101293" y="20447235"/>
                </a:cubicBezTo>
              </a:path>
            </a:pathLst>
          </a:custGeom>
          <a:ln w="60325"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49A4D546-16DC-97AB-F369-2B54BC5F4AC2}"/>
              </a:ext>
            </a:extLst>
          </p:cNvPr>
          <p:cNvGrpSpPr/>
          <p:nvPr/>
        </p:nvGrpSpPr>
        <p:grpSpPr>
          <a:xfrm>
            <a:off x="23226241" y="11682200"/>
            <a:ext cx="3175292" cy="2539973"/>
            <a:chOff x="21982431" y="9085344"/>
            <a:chExt cx="3175292" cy="2539973"/>
          </a:xfrm>
        </p:grpSpPr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3B571D6B-AA83-0730-6386-D93FB1F4A721}"/>
                </a:ext>
              </a:extLst>
            </p:cNvPr>
            <p:cNvSpPr/>
            <p:nvPr/>
          </p:nvSpPr>
          <p:spPr>
            <a:xfrm>
              <a:off x="21982431" y="9085344"/>
              <a:ext cx="3175292" cy="68771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9411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Ecoregion classification information</a:t>
              </a:r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2397D1F9-9234-3295-2A68-416BE627E1F5}"/>
                </a:ext>
              </a:extLst>
            </p:cNvPr>
            <p:cNvSpPr/>
            <p:nvPr/>
          </p:nvSpPr>
          <p:spPr>
            <a:xfrm>
              <a:off x="21983075" y="9782150"/>
              <a:ext cx="3174648" cy="1843167"/>
            </a:xfrm>
            <a:prstGeom prst="rect">
              <a:avLst/>
            </a:prstGeom>
            <a:solidFill>
              <a:srgbClr val="C00000">
                <a:alpha val="67843"/>
              </a:srgbClr>
            </a:solidFill>
            <a:ln>
              <a:solidFill>
                <a:srgbClr val="9411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Each of 800,000 randomly selected points across CONUS classified as forest or non-forest based on EPA Level I Ecoregion</a:t>
              </a:r>
            </a:p>
          </p:txBody>
        </p:sp>
      </p:grpSp>
      <p:sp>
        <p:nvSpPr>
          <p:cNvPr id="433" name="Rectangle 432">
            <a:extLst>
              <a:ext uri="{FF2B5EF4-FFF2-40B4-BE49-F238E27FC236}">
                <a16:creationId xmlns:a16="http://schemas.microsoft.com/office/drawing/2014/main" id="{6BB7CBBB-F6F6-8E39-DE91-5DD66E8599E4}"/>
              </a:ext>
            </a:extLst>
          </p:cNvPr>
          <p:cNvSpPr/>
          <p:nvPr/>
        </p:nvSpPr>
        <p:spPr>
          <a:xfrm>
            <a:off x="18301432" y="16040862"/>
            <a:ext cx="3420452" cy="110347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climate and soils predictors to ecoregion classification observations </a:t>
            </a:r>
          </a:p>
        </p:txBody>
      </p: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16B9ABB-E8DF-D1D7-B4E6-0CB4B7DE3E74}"/>
              </a:ext>
            </a:extLst>
          </p:cNvPr>
          <p:cNvCxnSpPr>
            <a:cxnSpLocks/>
            <a:stCxn id="428" idx="1"/>
            <a:endCxn id="433" idx="0"/>
          </p:cNvCxnSpPr>
          <p:nvPr/>
        </p:nvCxnSpPr>
        <p:spPr>
          <a:xfrm flipH="1">
            <a:off x="20011658" y="13300590"/>
            <a:ext cx="3215227" cy="2740272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A668D87E-3C94-1F2A-18B8-997405844EF7}"/>
              </a:ext>
            </a:extLst>
          </p:cNvPr>
          <p:cNvCxnSpPr>
            <a:cxnSpLocks/>
            <a:stCxn id="119" idx="2"/>
            <a:endCxn id="433" idx="0"/>
          </p:cNvCxnSpPr>
          <p:nvPr/>
        </p:nvCxnSpPr>
        <p:spPr>
          <a:xfrm flipH="1">
            <a:off x="20011658" y="12856210"/>
            <a:ext cx="515605" cy="3184652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5" name="Rectangle 444">
            <a:extLst>
              <a:ext uri="{FF2B5EF4-FFF2-40B4-BE49-F238E27FC236}">
                <a16:creationId xmlns:a16="http://schemas.microsoft.com/office/drawing/2014/main" id="{78C6E95E-A15F-1B3F-11D9-F8374BC20F70}"/>
              </a:ext>
            </a:extLst>
          </p:cNvPr>
          <p:cNvSpPr/>
          <p:nvPr/>
        </p:nvSpPr>
        <p:spPr>
          <a:xfrm>
            <a:off x="18596074" y="18185330"/>
            <a:ext cx="2757645" cy="13291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Constrain the possible climate and soils predictors to those that are  uncorrelated (r ≤ 0.7)</a:t>
            </a: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30A2FE0F-F851-421B-6678-5C89ED73054C}"/>
              </a:ext>
            </a:extLst>
          </p:cNvPr>
          <p:cNvCxnSpPr>
            <a:cxnSpLocks/>
            <a:stCxn id="433" idx="2"/>
            <a:endCxn id="445" idx="0"/>
          </p:cNvCxnSpPr>
          <p:nvPr/>
        </p:nvCxnSpPr>
        <p:spPr>
          <a:xfrm flipH="1">
            <a:off x="19974897" y="17144335"/>
            <a:ext cx="36761" cy="104099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Rectangle 448">
            <a:extLst>
              <a:ext uri="{FF2B5EF4-FFF2-40B4-BE49-F238E27FC236}">
                <a16:creationId xmlns:a16="http://schemas.microsoft.com/office/drawing/2014/main" id="{9A79E9D1-E968-1588-FCAD-2C45EA9E6AD8}"/>
              </a:ext>
            </a:extLst>
          </p:cNvPr>
          <p:cNvSpPr/>
          <p:nvPr/>
        </p:nvSpPr>
        <p:spPr>
          <a:xfrm>
            <a:off x="17751640" y="20602455"/>
            <a:ext cx="4446513" cy="14711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 a a series of  binomial </a:t>
            </a:r>
            <a:r>
              <a:rPr lang="en-US" dirty="0" err="1"/>
              <a:t>glms</a:t>
            </a:r>
            <a:r>
              <a:rPr lang="en-US" dirty="0"/>
              <a:t> that predict ecoregion classification,  each with a different  combination of uncorrelated climate and soils predictors. </a:t>
            </a:r>
          </a:p>
        </p:txBody>
      </p: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7DA3A6CC-AD0A-444A-AD11-0D2D53D665CB}"/>
              </a:ext>
            </a:extLst>
          </p:cNvPr>
          <p:cNvCxnSpPr>
            <a:cxnSpLocks/>
            <a:stCxn id="445" idx="2"/>
            <a:endCxn id="449" idx="0"/>
          </p:cNvCxnSpPr>
          <p:nvPr/>
        </p:nvCxnSpPr>
        <p:spPr>
          <a:xfrm>
            <a:off x="19974897" y="19514517"/>
            <a:ext cx="0" cy="108793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6" name="Rectangle 455">
            <a:extLst>
              <a:ext uri="{FF2B5EF4-FFF2-40B4-BE49-F238E27FC236}">
                <a16:creationId xmlns:a16="http://schemas.microsoft.com/office/drawing/2014/main" id="{96D26AE3-DD73-8DEC-8E9A-A318C395D948}"/>
              </a:ext>
            </a:extLst>
          </p:cNvPr>
          <p:cNvSpPr/>
          <p:nvPr/>
        </p:nvSpPr>
        <p:spPr>
          <a:xfrm>
            <a:off x="17646711" y="23012812"/>
            <a:ext cx="4656371" cy="184637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diagnostic information for these models (Confusion matrix for model classifications using training data, maps of predictions, quantile plots, sensitivity analysis, partial dependence plots)</a:t>
            </a:r>
          </a:p>
        </p:txBody>
      </p: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BFEFBA49-0BD3-4763-1D31-EF61A47A2028}"/>
              </a:ext>
            </a:extLst>
          </p:cNvPr>
          <p:cNvCxnSpPr>
            <a:cxnSpLocks/>
            <a:stCxn id="449" idx="2"/>
            <a:endCxn id="456" idx="0"/>
          </p:cNvCxnSpPr>
          <p:nvPr/>
        </p:nvCxnSpPr>
        <p:spPr>
          <a:xfrm>
            <a:off x="19974897" y="22073592"/>
            <a:ext cx="0" cy="93922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7" name="Rectangle 466">
            <a:extLst>
              <a:ext uri="{FF2B5EF4-FFF2-40B4-BE49-F238E27FC236}">
                <a16:creationId xmlns:a16="http://schemas.microsoft.com/office/drawing/2014/main" id="{BC0A5923-B37F-A77E-253E-E6F0D3D3BC48}"/>
              </a:ext>
            </a:extLst>
          </p:cNvPr>
          <p:cNvSpPr/>
          <p:nvPr/>
        </p:nvSpPr>
        <p:spPr>
          <a:xfrm>
            <a:off x="11402880" y="29204348"/>
            <a:ext cx="5139247" cy="10355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Final model formula</a:t>
            </a:r>
          </a:p>
          <a:p>
            <a:pPr algn="ctr"/>
            <a:r>
              <a:rPr lang="en-US" dirty="0"/>
              <a:t>Vegetation response variable ~ selected climate, weather and soils predictors</a:t>
            </a:r>
            <a:endParaRPr lang="en-US" b="1" dirty="0"/>
          </a:p>
        </p:txBody>
      </p: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8E60BA5C-08EA-6020-1D89-FCC48D45DC3E}"/>
              </a:ext>
            </a:extLst>
          </p:cNvPr>
          <p:cNvCxnSpPr>
            <a:cxnSpLocks/>
            <a:stCxn id="405" idx="3"/>
            <a:endCxn id="467" idx="1"/>
          </p:cNvCxnSpPr>
          <p:nvPr/>
        </p:nvCxnSpPr>
        <p:spPr>
          <a:xfrm>
            <a:off x="9870346" y="29416082"/>
            <a:ext cx="1532534" cy="30604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6" name="Rectangle 475">
            <a:extLst>
              <a:ext uri="{FF2B5EF4-FFF2-40B4-BE49-F238E27FC236}">
                <a16:creationId xmlns:a16="http://schemas.microsoft.com/office/drawing/2014/main" id="{F0702A6A-5775-659B-5D4F-1DF2881D7CE6}"/>
              </a:ext>
            </a:extLst>
          </p:cNvPr>
          <p:cNvSpPr/>
          <p:nvPr/>
        </p:nvSpPr>
        <p:spPr>
          <a:xfrm>
            <a:off x="17698652" y="25884722"/>
            <a:ext cx="4552489" cy="10460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 model to use in subsequent steps, based on the number of predictors and the results of the diagnostic information above.</a:t>
            </a: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2E423051-E448-521A-099E-510B5B6C7FD7}"/>
              </a:ext>
            </a:extLst>
          </p:cNvPr>
          <p:cNvCxnSpPr>
            <a:cxnSpLocks/>
            <a:stCxn id="456" idx="2"/>
            <a:endCxn id="476" idx="0"/>
          </p:cNvCxnSpPr>
          <p:nvPr/>
        </p:nvCxnSpPr>
        <p:spPr>
          <a:xfrm>
            <a:off x="19974897" y="24859185"/>
            <a:ext cx="0" cy="1025537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8" name="Rectangle 477">
            <a:extLst>
              <a:ext uri="{FF2B5EF4-FFF2-40B4-BE49-F238E27FC236}">
                <a16:creationId xmlns:a16="http://schemas.microsoft.com/office/drawing/2014/main" id="{C40411C6-9958-A7F4-DCFF-C0DD8CA149F3}"/>
              </a:ext>
            </a:extLst>
          </p:cNvPr>
          <p:cNvSpPr/>
          <p:nvPr/>
        </p:nvSpPr>
        <p:spPr>
          <a:xfrm>
            <a:off x="17398594" y="28230884"/>
            <a:ext cx="5152606" cy="15012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Final model formula</a:t>
            </a:r>
          </a:p>
          <a:p>
            <a:pPr algn="ctr"/>
            <a:r>
              <a:rPr lang="en-US" dirty="0"/>
              <a:t>P(forest) ~ </a:t>
            </a:r>
            <a:r>
              <a:rPr lang="en-US" dirty="0" err="1"/>
              <a:t>T_warmest</a:t>
            </a:r>
            <a:r>
              <a:rPr lang="en-US" dirty="0"/>
              <a:t> month + </a:t>
            </a:r>
            <a:r>
              <a:rPr lang="en-US" dirty="0" err="1"/>
              <a:t>T_coldestMonth</a:t>
            </a:r>
            <a:r>
              <a:rPr lang="en-US" dirty="0"/>
              <a:t> + </a:t>
            </a:r>
            <a:r>
              <a:rPr lang="en-US" dirty="0" err="1"/>
              <a:t>precip_wettestMonth</a:t>
            </a:r>
            <a:r>
              <a:rPr lang="en-US" dirty="0"/>
              <a:t> + </a:t>
            </a:r>
            <a:r>
              <a:rPr lang="en-US" dirty="0" err="1"/>
              <a:t>annWaterDeficit</a:t>
            </a:r>
            <a:r>
              <a:rPr lang="en-US" dirty="0"/>
              <a:t> + </a:t>
            </a:r>
            <a:r>
              <a:rPr lang="en-US" dirty="0" err="1"/>
              <a:t>PrecipTempCorr</a:t>
            </a:r>
            <a:r>
              <a:rPr lang="en-US" dirty="0"/>
              <a:t> +    </a:t>
            </a:r>
            <a:r>
              <a:rPr lang="en-US" dirty="0" err="1"/>
              <a:t>isothermality</a:t>
            </a:r>
            <a:r>
              <a:rPr lang="en-US" dirty="0"/>
              <a:t> +  </a:t>
            </a:r>
            <a:r>
              <a:rPr lang="en-US" dirty="0" err="1"/>
              <a:t>soilDepth</a:t>
            </a:r>
            <a:r>
              <a:rPr lang="en-US" dirty="0"/>
              <a:t>   + sand + coarse + soil organic matter</a:t>
            </a:r>
            <a:endParaRPr lang="en-US" b="1" dirty="0"/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700083BF-630D-684A-7CF3-52D39370E802}"/>
              </a:ext>
            </a:extLst>
          </p:cNvPr>
          <p:cNvCxnSpPr>
            <a:cxnSpLocks/>
            <a:stCxn id="476" idx="2"/>
            <a:endCxn id="478" idx="0"/>
          </p:cNvCxnSpPr>
          <p:nvPr/>
        </p:nvCxnSpPr>
        <p:spPr>
          <a:xfrm>
            <a:off x="19974897" y="26930740"/>
            <a:ext cx="0" cy="130014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5" name="Rectangle 554">
            <a:extLst>
              <a:ext uri="{FF2B5EF4-FFF2-40B4-BE49-F238E27FC236}">
                <a16:creationId xmlns:a16="http://schemas.microsoft.com/office/drawing/2014/main" id="{A2471449-F0A1-4A6A-12BE-655A2299E25D}"/>
              </a:ext>
            </a:extLst>
          </p:cNvPr>
          <p:cNvSpPr/>
          <p:nvPr/>
        </p:nvSpPr>
        <p:spPr>
          <a:xfrm>
            <a:off x="12351644" y="31298184"/>
            <a:ext cx="3464299" cy="153551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final model formulas to predict vegetation cover across CONUS for each cover variable using a given set of climate, weather, and soils data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7CB0EAB8-F2C6-F685-31E7-CCBED99B7F8C}"/>
              </a:ext>
            </a:extLst>
          </p:cNvPr>
          <p:cNvSpPr txBox="1"/>
          <p:nvPr/>
        </p:nvSpPr>
        <p:spPr>
          <a:xfrm rot="16200000" flipH="1">
            <a:off x="5436885" y="6175269"/>
            <a:ext cx="146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“Level 2” </a:t>
            </a:r>
          </a:p>
          <a:p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Cover variables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C3517EFA-8664-5231-A907-7E6E8C6F44D3}"/>
              </a:ext>
            </a:extLst>
          </p:cNvPr>
          <p:cNvSpPr txBox="1"/>
          <p:nvPr/>
        </p:nvSpPr>
        <p:spPr>
          <a:xfrm rot="16200000" flipH="1">
            <a:off x="5523645" y="4536110"/>
            <a:ext cx="1275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“Level 1” 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Cover variables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E237DC26-0DDC-B98C-5B5A-8C03B3E9E78D}"/>
              </a:ext>
            </a:extLst>
          </p:cNvPr>
          <p:cNvSpPr/>
          <p:nvPr/>
        </p:nvSpPr>
        <p:spPr>
          <a:xfrm>
            <a:off x="7167216" y="31184072"/>
            <a:ext cx="2737116" cy="116830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contemporary</a:t>
            </a:r>
            <a:r>
              <a:rPr lang="en-US" dirty="0"/>
              <a:t> climate, weather, and soils data</a:t>
            </a:r>
          </a:p>
        </p:txBody>
      </p: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99C72949-6AAE-EEA7-AACD-3376B1AF238D}"/>
              </a:ext>
            </a:extLst>
          </p:cNvPr>
          <p:cNvCxnSpPr>
            <a:cxnSpLocks/>
            <a:stCxn id="467" idx="2"/>
            <a:endCxn id="555" idx="0"/>
          </p:cNvCxnSpPr>
          <p:nvPr/>
        </p:nvCxnSpPr>
        <p:spPr>
          <a:xfrm>
            <a:off x="13972504" y="30239905"/>
            <a:ext cx="111290" cy="105827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31844E18-0A3F-242B-7C5C-46A75BD75B8A}"/>
              </a:ext>
            </a:extLst>
          </p:cNvPr>
          <p:cNvCxnSpPr>
            <a:cxnSpLocks/>
            <a:stCxn id="560" idx="3"/>
            <a:endCxn id="555" idx="1"/>
          </p:cNvCxnSpPr>
          <p:nvPr/>
        </p:nvCxnSpPr>
        <p:spPr>
          <a:xfrm>
            <a:off x="9904332" y="31768225"/>
            <a:ext cx="2447312" cy="29771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2" name="Rectangle 571">
            <a:extLst>
              <a:ext uri="{FF2B5EF4-FFF2-40B4-BE49-F238E27FC236}">
                <a16:creationId xmlns:a16="http://schemas.microsoft.com/office/drawing/2014/main" id="{F3B246BF-1962-6965-31F2-989CE6604A57}"/>
              </a:ext>
            </a:extLst>
          </p:cNvPr>
          <p:cNvSpPr/>
          <p:nvPr/>
        </p:nvSpPr>
        <p:spPr>
          <a:xfrm>
            <a:off x="7133232" y="32896330"/>
            <a:ext cx="3418190" cy="116830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Modeled future </a:t>
            </a:r>
            <a:r>
              <a:rPr lang="en-US" dirty="0"/>
              <a:t> climate and  weather data and contemporary soils data from CMIP 5, end-of-century with RCP 8.5</a:t>
            </a:r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D4D4F845-6904-4EA8-542A-09AA070AE0D1}"/>
              </a:ext>
            </a:extLst>
          </p:cNvPr>
          <p:cNvSpPr/>
          <p:nvPr/>
        </p:nvSpPr>
        <p:spPr>
          <a:xfrm>
            <a:off x="7133907" y="34070251"/>
            <a:ext cx="3420452" cy="691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Warmer and drier model (IPSL-CM5A-MR (France))</a:t>
            </a: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170E7AD5-5677-6C7B-F6CE-AB0A43A404A3}"/>
              </a:ext>
            </a:extLst>
          </p:cNvPr>
          <p:cNvSpPr/>
          <p:nvPr/>
        </p:nvSpPr>
        <p:spPr>
          <a:xfrm>
            <a:off x="7133906" y="34769582"/>
            <a:ext cx="3420452" cy="691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Cooler and wetter model (BNU-ESM)</a:t>
            </a:r>
          </a:p>
        </p:txBody>
      </p: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FA54BC5C-218F-1934-FD57-101FF1356121}"/>
              </a:ext>
            </a:extLst>
          </p:cNvPr>
          <p:cNvCxnSpPr>
            <a:cxnSpLocks/>
            <a:stCxn id="573" idx="3"/>
            <a:endCxn id="555" idx="1"/>
          </p:cNvCxnSpPr>
          <p:nvPr/>
        </p:nvCxnSpPr>
        <p:spPr>
          <a:xfrm flipV="1">
            <a:off x="10554359" y="32065939"/>
            <a:ext cx="1797285" cy="235008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04893E98-0AFA-6913-A0B9-8A2A79F0D8BC}"/>
              </a:ext>
            </a:extLst>
          </p:cNvPr>
          <p:cNvCxnSpPr>
            <a:cxnSpLocks/>
            <a:stCxn id="574" idx="3"/>
            <a:endCxn id="555" idx="1"/>
          </p:cNvCxnSpPr>
          <p:nvPr/>
        </p:nvCxnSpPr>
        <p:spPr>
          <a:xfrm flipV="1">
            <a:off x="10554358" y="32065939"/>
            <a:ext cx="1797286" cy="304942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E9A09E5-2141-6F15-4015-825E084C2D5E}"/>
              </a:ext>
            </a:extLst>
          </p:cNvPr>
          <p:cNvSpPr/>
          <p:nvPr/>
        </p:nvSpPr>
        <p:spPr>
          <a:xfrm>
            <a:off x="12324086" y="33488942"/>
            <a:ext cx="4940005" cy="181428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Scale</a:t>
            </a:r>
            <a:r>
              <a:rPr lang="en-US" dirty="0"/>
              <a:t> predictions of level 2 cover variables so that….</a:t>
            </a:r>
          </a:p>
          <a:p>
            <a:r>
              <a:rPr lang="en-US" dirty="0"/>
              <a:t>… the predicted proportion of C3 grass, C4 grass, and forb sum to 1</a:t>
            </a:r>
          </a:p>
          <a:p>
            <a:r>
              <a:rPr lang="en-US" dirty="0"/>
              <a:t>… the predicted proportion of broad-leaved tree and needle-leaved tree sum to 1</a:t>
            </a:r>
          </a:p>
        </p:txBody>
      </p: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03B4972-9752-CDDB-CD9E-88B78093EC23}"/>
              </a:ext>
            </a:extLst>
          </p:cNvPr>
          <p:cNvCxnSpPr>
            <a:cxnSpLocks/>
            <a:stCxn id="555" idx="2"/>
            <a:endCxn id="583" idx="0"/>
          </p:cNvCxnSpPr>
          <p:nvPr/>
        </p:nvCxnSpPr>
        <p:spPr>
          <a:xfrm>
            <a:off x="14083794" y="32833694"/>
            <a:ext cx="710295" cy="65524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6" name="Rectangle 585">
            <a:extLst>
              <a:ext uri="{FF2B5EF4-FFF2-40B4-BE49-F238E27FC236}">
                <a16:creationId xmlns:a16="http://schemas.microsoft.com/office/drawing/2014/main" id="{7CEDC0F9-384A-3F92-0654-B531BFFF08F1}"/>
              </a:ext>
            </a:extLst>
          </p:cNvPr>
          <p:cNvSpPr/>
          <p:nvPr/>
        </p:nvSpPr>
        <p:spPr>
          <a:xfrm>
            <a:off x="6392685" y="5770256"/>
            <a:ext cx="2147777" cy="437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Prop. of total herbaceous cover that is C3 Grass Cover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5EE48908-E144-CDC6-0B86-D40661D1C68C}"/>
              </a:ext>
            </a:extLst>
          </p:cNvPr>
          <p:cNvSpPr/>
          <p:nvPr/>
        </p:nvSpPr>
        <p:spPr>
          <a:xfrm>
            <a:off x="6392858" y="7165230"/>
            <a:ext cx="2147777" cy="480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Proportion of total tree cover that is Broad-leaved tree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3E722E71-6AEB-BDED-D2F2-C54EEDD2EC78}"/>
              </a:ext>
            </a:extLst>
          </p:cNvPr>
          <p:cNvSpPr/>
          <p:nvPr/>
        </p:nvSpPr>
        <p:spPr>
          <a:xfrm>
            <a:off x="11277666" y="5622885"/>
            <a:ext cx="2147777" cy="437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Prop. of total herbaceous cover that is C4 Grass Cover</a:t>
            </a: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7E1477BB-D2CE-7284-36F4-C79E8A98F3EF}"/>
              </a:ext>
            </a:extLst>
          </p:cNvPr>
          <p:cNvSpPr/>
          <p:nvPr/>
        </p:nvSpPr>
        <p:spPr>
          <a:xfrm>
            <a:off x="11277663" y="6497048"/>
            <a:ext cx="2147777" cy="480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Prop. of total herbaceous cover that is forbs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1B57CEC1-279F-0831-6D62-234E5308FA78}"/>
              </a:ext>
            </a:extLst>
          </p:cNvPr>
          <p:cNvSpPr/>
          <p:nvPr/>
        </p:nvSpPr>
        <p:spPr>
          <a:xfrm>
            <a:off x="11277662" y="6977239"/>
            <a:ext cx="2147777" cy="480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Proportion of total tree cover that is Needle-leaved tree</a:t>
            </a: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7F5AEE35-64C3-8569-2FEF-94AAF136CE3D}"/>
              </a:ext>
            </a:extLst>
          </p:cNvPr>
          <p:cNvSpPr/>
          <p:nvPr/>
        </p:nvSpPr>
        <p:spPr>
          <a:xfrm>
            <a:off x="11277488" y="6061122"/>
            <a:ext cx="2147777" cy="437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Prop. of total herbaceous cover that is C3 Grass Cover</a:t>
            </a: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C851A71E-DBF5-DB0A-C743-CA0599320287}"/>
              </a:ext>
            </a:extLst>
          </p:cNvPr>
          <p:cNvSpPr/>
          <p:nvPr/>
        </p:nvSpPr>
        <p:spPr>
          <a:xfrm>
            <a:off x="11277661" y="7456096"/>
            <a:ext cx="2147777" cy="480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Proportion of total tree cover that is Broad-leaved tree</a:t>
            </a: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E6402371-6454-C6AE-B1E6-BDC1EF8E80F8}"/>
              </a:ext>
            </a:extLst>
          </p:cNvPr>
          <p:cNvSpPr/>
          <p:nvPr/>
        </p:nvSpPr>
        <p:spPr>
          <a:xfrm>
            <a:off x="8835310" y="6200045"/>
            <a:ext cx="2147777" cy="480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Proportion of total tree cover that is Needle-leaved tree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1C9C380C-8A97-0061-25BF-3A41CF452EB9}"/>
              </a:ext>
            </a:extLst>
          </p:cNvPr>
          <p:cNvSpPr/>
          <p:nvPr/>
        </p:nvSpPr>
        <p:spPr>
          <a:xfrm>
            <a:off x="8835309" y="6678902"/>
            <a:ext cx="2147777" cy="480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Proportion of total tree cover that is Broad-leaved tree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1F59DAD8-E10F-FD63-506B-B4A530FDC5E2}"/>
              </a:ext>
            </a:extLst>
          </p:cNvPr>
          <p:cNvSpPr/>
          <p:nvPr/>
        </p:nvSpPr>
        <p:spPr>
          <a:xfrm>
            <a:off x="11397500" y="36101878"/>
            <a:ext cx="5312071" cy="8175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Curtail predictions of level 1 cover variables values so the maximum is 100%</a:t>
            </a:r>
          </a:p>
        </p:txBody>
      </p:sp>
      <p:cxnSp>
        <p:nvCxnSpPr>
          <p:cNvPr id="610" name="Straight Arrow Connector 609">
            <a:extLst>
              <a:ext uri="{FF2B5EF4-FFF2-40B4-BE49-F238E27FC236}">
                <a16:creationId xmlns:a16="http://schemas.microsoft.com/office/drawing/2014/main" id="{444874E6-6144-9B99-569E-FEA5CCD2BED1}"/>
              </a:ext>
            </a:extLst>
          </p:cNvPr>
          <p:cNvCxnSpPr>
            <a:cxnSpLocks/>
            <a:stCxn id="583" idx="2"/>
            <a:endCxn id="609" idx="0"/>
          </p:cNvCxnSpPr>
          <p:nvPr/>
        </p:nvCxnSpPr>
        <p:spPr>
          <a:xfrm flipH="1">
            <a:off x="14053536" y="35303225"/>
            <a:ext cx="740553" cy="79865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9" name="Rectangle 618">
            <a:extLst>
              <a:ext uri="{FF2B5EF4-FFF2-40B4-BE49-F238E27FC236}">
                <a16:creationId xmlns:a16="http://schemas.microsoft.com/office/drawing/2014/main" id="{F022BE3B-F0EE-15FF-7D3C-5C53C9B6EE26}"/>
              </a:ext>
            </a:extLst>
          </p:cNvPr>
          <p:cNvSpPr/>
          <p:nvPr/>
        </p:nvSpPr>
        <p:spPr>
          <a:xfrm>
            <a:off x="11127114" y="37907478"/>
            <a:ext cx="6843562" cy="19273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models that predict uniquely by ecoregion (total tree cover, total herbaceous cover, and proportion of trees that are broad leaved or needle leaved), </a:t>
            </a:r>
            <a:r>
              <a:rPr lang="en-US" b="1" dirty="0"/>
              <a:t>relativize</a:t>
            </a:r>
            <a:r>
              <a:rPr lang="en-US" dirty="0"/>
              <a:t> the cover predictions according to the predicted probability of forest vs. non-forest from the ecoregion model  (e.g. Tree Cover = (prob(non-forest)* Tree cover from non-forest model) + (prob(forest) * Tree cover from forest model))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cxnSp>
        <p:nvCxnSpPr>
          <p:cNvPr id="620" name="Straight Arrow Connector 619">
            <a:extLst>
              <a:ext uri="{FF2B5EF4-FFF2-40B4-BE49-F238E27FC236}">
                <a16:creationId xmlns:a16="http://schemas.microsoft.com/office/drawing/2014/main" id="{2F1A6E8D-2547-091B-3D68-D54A9E596F5A}"/>
              </a:ext>
            </a:extLst>
          </p:cNvPr>
          <p:cNvCxnSpPr>
            <a:cxnSpLocks/>
            <a:stCxn id="609" idx="2"/>
            <a:endCxn id="619" idx="0"/>
          </p:cNvCxnSpPr>
          <p:nvPr/>
        </p:nvCxnSpPr>
        <p:spPr>
          <a:xfrm>
            <a:off x="14053536" y="36919387"/>
            <a:ext cx="495359" cy="98809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6" name="Rectangle 625">
            <a:extLst>
              <a:ext uri="{FF2B5EF4-FFF2-40B4-BE49-F238E27FC236}">
                <a16:creationId xmlns:a16="http://schemas.microsoft.com/office/drawing/2014/main" id="{6A7126EC-E074-B52C-E492-9579BBB5B708}"/>
              </a:ext>
            </a:extLst>
          </p:cNvPr>
          <p:cNvSpPr/>
          <p:nvPr/>
        </p:nvSpPr>
        <p:spPr>
          <a:xfrm>
            <a:off x="18040677" y="30759917"/>
            <a:ext cx="4035552" cy="138690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final model formula to predict the probability of forest vs. non forest across CONUS using a given set of climate, weather, and soils data</a:t>
            </a:r>
          </a:p>
        </p:txBody>
      </p: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A1D5C625-0626-559E-6512-C025F062622B}"/>
              </a:ext>
            </a:extLst>
          </p:cNvPr>
          <p:cNvCxnSpPr>
            <a:cxnSpLocks/>
            <a:endCxn id="626" idx="0"/>
          </p:cNvCxnSpPr>
          <p:nvPr/>
        </p:nvCxnSpPr>
        <p:spPr>
          <a:xfrm>
            <a:off x="19872844" y="29808450"/>
            <a:ext cx="185609" cy="951467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Arrow Connector 644">
            <a:extLst>
              <a:ext uri="{FF2B5EF4-FFF2-40B4-BE49-F238E27FC236}">
                <a16:creationId xmlns:a16="http://schemas.microsoft.com/office/drawing/2014/main" id="{2E8525FB-8AB1-847E-1CEF-366F3DA08B17}"/>
              </a:ext>
            </a:extLst>
          </p:cNvPr>
          <p:cNvCxnSpPr>
            <a:cxnSpLocks/>
            <a:stCxn id="626" idx="2"/>
            <a:endCxn id="619" idx="3"/>
          </p:cNvCxnSpPr>
          <p:nvPr/>
        </p:nvCxnSpPr>
        <p:spPr>
          <a:xfrm flipH="1">
            <a:off x="17970676" y="32146820"/>
            <a:ext cx="2087777" cy="67243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1" name="Rectangle 660">
            <a:extLst>
              <a:ext uri="{FF2B5EF4-FFF2-40B4-BE49-F238E27FC236}">
                <a16:creationId xmlns:a16="http://schemas.microsoft.com/office/drawing/2014/main" id="{AC6F8EC1-7D04-F757-D846-649835BEA748}"/>
              </a:ext>
            </a:extLst>
          </p:cNvPr>
          <p:cNvSpPr/>
          <p:nvPr/>
        </p:nvSpPr>
        <p:spPr>
          <a:xfrm>
            <a:off x="12007860" y="40370685"/>
            <a:ext cx="3269209" cy="117557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Scale</a:t>
            </a:r>
            <a:r>
              <a:rPr lang="en-US" dirty="0"/>
              <a:t> all predictions of level 1 cover variables to sum to 100 to acquire </a:t>
            </a:r>
            <a:r>
              <a:rPr lang="en-US" b="1" dirty="0"/>
              <a:t>final predictions of level 1 cover variables </a:t>
            </a:r>
          </a:p>
        </p:txBody>
      </p:sp>
      <p:cxnSp>
        <p:nvCxnSpPr>
          <p:cNvPr id="668" name="Straight Arrow Connector 667">
            <a:extLst>
              <a:ext uri="{FF2B5EF4-FFF2-40B4-BE49-F238E27FC236}">
                <a16:creationId xmlns:a16="http://schemas.microsoft.com/office/drawing/2014/main" id="{C7B11434-52F8-B087-F2A1-38D7E203A0F1}"/>
              </a:ext>
            </a:extLst>
          </p:cNvPr>
          <p:cNvCxnSpPr>
            <a:cxnSpLocks/>
            <a:stCxn id="619" idx="2"/>
            <a:endCxn id="661" idx="0"/>
          </p:cNvCxnSpPr>
          <p:nvPr/>
        </p:nvCxnSpPr>
        <p:spPr>
          <a:xfrm flipH="1">
            <a:off x="13642465" y="39834839"/>
            <a:ext cx="906430" cy="53584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7" name="Rectangle 676">
            <a:extLst>
              <a:ext uri="{FF2B5EF4-FFF2-40B4-BE49-F238E27FC236}">
                <a16:creationId xmlns:a16="http://schemas.microsoft.com/office/drawing/2014/main" id="{059AD57D-B209-A448-D95C-36B58CF32B2A}"/>
              </a:ext>
            </a:extLst>
          </p:cNvPr>
          <p:cNvSpPr/>
          <p:nvPr/>
        </p:nvSpPr>
        <p:spPr>
          <a:xfrm>
            <a:off x="12654460" y="42355401"/>
            <a:ext cx="5842065" cy="23907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Acquire </a:t>
            </a:r>
            <a:r>
              <a:rPr lang="en-US" b="1" dirty="0"/>
              <a:t>final predictions of level 2 cover</a:t>
            </a:r>
            <a:r>
              <a:rPr lang="en-US" dirty="0"/>
              <a:t> </a:t>
            </a:r>
            <a:r>
              <a:rPr lang="en-US" b="1" dirty="0"/>
              <a:t>variables</a:t>
            </a:r>
            <a:r>
              <a:rPr lang="en-US" dirty="0"/>
              <a:t> by…</a:t>
            </a:r>
          </a:p>
          <a:p>
            <a:r>
              <a:rPr lang="en-US" dirty="0"/>
              <a:t> … multiplying final predictions of total herbaceous cover by scaled and relativized predictions of the prop. of  total herbaceous cover that is C3 grass, C4 grass, and forb</a:t>
            </a:r>
          </a:p>
          <a:p>
            <a:r>
              <a:rPr lang="en-US" dirty="0"/>
              <a:t>… multiplying final predictions of total tree cover by scaled and relativized predictions of the prop. of  total tree cover that is needle-leaved or broad-leaved tree</a:t>
            </a:r>
            <a:endParaRPr lang="en-US" b="1" dirty="0"/>
          </a:p>
        </p:txBody>
      </p: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6E281644-0A9D-F464-3B2A-76BB25DF3F4C}"/>
              </a:ext>
            </a:extLst>
          </p:cNvPr>
          <p:cNvCxnSpPr>
            <a:cxnSpLocks/>
            <a:stCxn id="661" idx="2"/>
            <a:endCxn id="677" idx="0"/>
          </p:cNvCxnSpPr>
          <p:nvPr/>
        </p:nvCxnSpPr>
        <p:spPr>
          <a:xfrm>
            <a:off x="13642465" y="41546257"/>
            <a:ext cx="1933028" cy="80914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6" name="Rectangle 695">
            <a:extLst>
              <a:ext uri="{FF2B5EF4-FFF2-40B4-BE49-F238E27FC236}">
                <a16:creationId xmlns:a16="http://schemas.microsoft.com/office/drawing/2014/main" id="{DA5E1184-DFB7-F63A-267A-D7FE2FB4871A}"/>
              </a:ext>
            </a:extLst>
          </p:cNvPr>
          <p:cNvSpPr/>
          <p:nvPr/>
        </p:nvSpPr>
        <p:spPr>
          <a:xfrm>
            <a:off x="19405352" y="40671228"/>
            <a:ext cx="4519852" cy="13654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CONUS-wide maps of predictions for each vegetation cover response variable, and for predictions with contemporary data, make maps of residuals</a:t>
            </a:r>
            <a:endParaRPr lang="en-US" b="1" dirty="0"/>
          </a:p>
        </p:txBody>
      </p:sp>
      <p:cxnSp>
        <p:nvCxnSpPr>
          <p:cNvPr id="697" name="Straight Arrow Connector 696">
            <a:extLst>
              <a:ext uri="{FF2B5EF4-FFF2-40B4-BE49-F238E27FC236}">
                <a16:creationId xmlns:a16="http://schemas.microsoft.com/office/drawing/2014/main" id="{7DDD91E1-CE78-EC81-5991-921A08D9F021}"/>
              </a:ext>
            </a:extLst>
          </p:cNvPr>
          <p:cNvCxnSpPr>
            <a:cxnSpLocks/>
            <a:stCxn id="677" idx="3"/>
            <a:endCxn id="696" idx="1"/>
          </p:cNvCxnSpPr>
          <p:nvPr/>
        </p:nvCxnSpPr>
        <p:spPr>
          <a:xfrm flipV="1">
            <a:off x="18496525" y="41353971"/>
            <a:ext cx="908827" cy="219681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699">
            <a:extLst>
              <a:ext uri="{FF2B5EF4-FFF2-40B4-BE49-F238E27FC236}">
                <a16:creationId xmlns:a16="http://schemas.microsoft.com/office/drawing/2014/main" id="{61BB0928-6FB4-8738-DA8F-1ABCC912095D}"/>
              </a:ext>
            </a:extLst>
          </p:cNvPr>
          <p:cNvCxnSpPr>
            <a:cxnSpLocks/>
            <a:stCxn id="661" idx="3"/>
            <a:endCxn id="696" idx="1"/>
          </p:cNvCxnSpPr>
          <p:nvPr/>
        </p:nvCxnSpPr>
        <p:spPr>
          <a:xfrm>
            <a:off x="15277069" y="40958471"/>
            <a:ext cx="4128283" cy="39550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5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3184</TotalTime>
  <Words>1646</Words>
  <Application>Microsoft Macintosh PowerPoint</Application>
  <PresentationFormat>Custom</PresentationFormat>
  <Paragraphs>153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Stears, Alice E</dc:creator>
  <cp:lastModifiedBy>Stears, Alice E</cp:lastModifiedBy>
  <cp:revision>45</cp:revision>
  <dcterms:created xsi:type="dcterms:W3CDTF">2025-06-30T16:01:46Z</dcterms:created>
  <dcterms:modified xsi:type="dcterms:W3CDTF">2025-07-02T21:41:16Z</dcterms:modified>
</cp:coreProperties>
</file>