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43891200" cy="32918400"/>
  <p:notesSz cx="6858000" cy="9144000"/>
  <p:embeddedFontLst>
    <p:embeddedFont>
      <p:font typeface="Calibri (MS)" panose="020B0604020202020204" charset="0"/>
      <p:regular r:id="rId5"/>
    </p:embeddedFont>
    <p:embeddedFont>
      <p:font typeface="Calibri (MS) Bold" panose="020B0604020202020204" charset="0"/>
      <p:regular r:id="rId6"/>
    </p:embeddedFont>
    <p:embeddedFont>
      <p:font typeface="TT Rounds Condensed Bold" panose="020B0604020202020204" charset="0"/>
      <p:regular r:id="rId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0E3C46-E3F3-42DA-A83E-2DF306C3FAA5}" v="2" dt="2025-03-18T21:13:30.0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23" d="100"/>
          <a:sy n="23" d="100"/>
        </p:scale>
        <p:origin x="1626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ableStyles" Target="tableStyles.xml"/><Relationship Id="rId5" Type="http://schemas.openxmlformats.org/officeDocument/2006/relationships/font" Target="fonts/font1.fntdata"/><Relationship Id="rId10" Type="http://schemas.openxmlformats.org/officeDocument/2006/relationships/theme" Target="theme/theme1.xml"/><Relationship Id="rId4" Type="http://schemas.openxmlformats.org/officeDocument/2006/relationships/notesMaster" Target="notesMasters/notes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idan Estes" userId="9ffbf3f8ab62a1a2" providerId="LiveId" clId="{45065A5A-370C-4AB1-9DA7-E5A3BED0CE23}"/>
    <pc:docChg chg="undo custSel modSld">
      <pc:chgData name="Aidan Estes" userId="9ffbf3f8ab62a1a2" providerId="LiveId" clId="{45065A5A-370C-4AB1-9DA7-E5A3BED0CE23}" dt="2025-02-20T18:08:44.679" v="1183" actId="1076"/>
      <pc:docMkLst>
        <pc:docMk/>
      </pc:docMkLst>
      <pc:sldChg chg="addSp delSp modSp mod">
        <pc:chgData name="Aidan Estes" userId="9ffbf3f8ab62a1a2" providerId="LiveId" clId="{45065A5A-370C-4AB1-9DA7-E5A3BED0CE23}" dt="2025-02-20T18:08:44.679" v="1183" actId="1076"/>
        <pc:sldMkLst>
          <pc:docMk/>
          <pc:sldMk cId="0" sldId="256"/>
        </pc:sldMkLst>
        <pc:spChg chg="mod">
          <ac:chgData name="Aidan Estes" userId="9ffbf3f8ab62a1a2" providerId="LiveId" clId="{45065A5A-370C-4AB1-9DA7-E5A3BED0CE23}" dt="2025-02-20T17:18:13.201" v="28" actId="20577"/>
          <ac:spMkLst>
            <pc:docMk/>
            <pc:sldMk cId="0" sldId="256"/>
            <ac:spMk id="23" creationId="{00000000-0000-0000-0000-000000000000}"/>
          </ac:spMkLst>
        </pc:spChg>
        <pc:spChg chg="add mod">
          <ac:chgData name="Aidan Estes" userId="9ffbf3f8ab62a1a2" providerId="LiveId" clId="{45065A5A-370C-4AB1-9DA7-E5A3BED0CE23}" dt="2025-02-20T18:05:52.281" v="1165" actId="20577"/>
          <ac:spMkLst>
            <pc:docMk/>
            <pc:sldMk cId="0" sldId="256"/>
            <ac:spMk id="24" creationId="{3945848E-797C-C9B4-AE7D-82AC1D3CE697}"/>
          </ac:spMkLst>
        </pc:spChg>
        <pc:spChg chg="mod">
          <ac:chgData name="Aidan Estes" userId="9ffbf3f8ab62a1a2" providerId="LiveId" clId="{45065A5A-370C-4AB1-9DA7-E5A3BED0CE23}" dt="2025-02-20T17:32:31.819" v="583" actId="20577"/>
          <ac:spMkLst>
            <pc:docMk/>
            <pc:sldMk cId="0" sldId="256"/>
            <ac:spMk id="31" creationId="{00000000-0000-0000-0000-000000000000}"/>
          </ac:spMkLst>
        </pc:spChg>
        <pc:spChg chg="mod">
          <ac:chgData name="Aidan Estes" userId="9ffbf3f8ab62a1a2" providerId="LiveId" clId="{45065A5A-370C-4AB1-9DA7-E5A3BED0CE23}" dt="2025-02-20T17:29:17.854" v="570" actId="14100"/>
          <ac:spMkLst>
            <pc:docMk/>
            <pc:sldMk cId="0" sldId="256"/>
            <ac:spMk id="37" creationId="{00000000-0000-0000-0000-000000000000}"/>
          </ac:spMkLst>
        </pc:spChg>
        <pc:grpChg chg="mod">
          <ac:chgData name="Aidan Estes" userId="9ffbf3f8ab62a1a2" providerId="LiveId" clId="{45065A5A-370C-4AB1-9DA7-E5A3BED0CE23}" dt="2025-02-20T17:29:32.079" v="577" actId="14100"/>
          <ac:grpSpMkLst>
            <pc:docMk/>
            <pc:sldMk cId="0" sldId="256"/>
            <ac:grpSpMk id="29" creationId="{00000000-0000-0000-0000-000000000000}"/>
          </ac:grpSpMkLst>
        </pc:grpChg>
        <pc:grpChg chg="mod">
          <ac:chgData name="Aidan Estes" userId="9ffbf3f8ab62a1a2" providerId="LiveId" clId="{45065A5A-370C-4AB1-9DA7-E5A3BED0CE23}" dt="2025-02-20T17:29:23.808" v="573" actId="14100"/>
          <ac:grpSpMkLst>
            <pc:docMk/>
            <pc:sldMk cId="0" sldId="256"/>
            <ac:grpSpMk id="35" creationId="{00000000-0000-0000-0000-000000000000}"/>
          </ac:grpSpMkLst>
        </pc:grpChg>
      </pc:sldChg>
    </pc:docChg>
  </pc:docChgLst>
  <pc:docChgLst>
    <pc:chgData name="Aidan Estes" userId="9ffbf3f8ab62a1a2" providerId="LiveId" clId="{B6EC91DA-AAFD-498E-9087-FD1B995191B0}"/>
    <pc:docChg chg="custSel modSld">
      <pc:chgData name="Aidan Estes" userId="9ffbf3f8ab62a1a2" providerId="LiveId" clId="{B6EC91DA-AAFD-498E-9087-FD1B995191B0}" dt="2025-02-21T17:52:32.800" v="1017" actId="20577"/>
      <pc:docMkLst>
        <pc:docMk/>
      </pc:docMkLst>
      <pc:sldChg chg="modSp mod">
        <pc:chgData name="Aidan Estes" userId="9ffbf3f8ab62a1a2" providerId="LiveId" clId="{B6EC91DA-AAFD-498E-9087-FD1B995191B0}" dt="2025-02-21T17:52:32.800" v="1017" actId="20577"/>
        <pc:sldMkLst>
          <pc:docMk/>
          <pc:sldMk cId="0" sldId="256"/>
        </pc:sldMkLst>
        <pc:spChg chg="mod">
          <ac:chgData name="Aidan Estes" userId="9ffbf3f8ab62a1a2" providerId="LiveId" clId="{B6EC91DA-AAFD-498E-9087-FD1B995191B0}" dt="2025-02-21T17:52:32.800" v="1017" actId="20577"/>
          <ac:spMkLst>
            <pc:docMk/>
            <pc:sldMk cId="0" sldId="256"/>
            <ac:spMk id="24" creationId="{3945848E-797C-C9B4-AE7D-82AC1D3CE697}"/>
          </ac:spMkLst>
        </pc:spChg>
        <pc:spChg chg="mod">
          <ac:chgData name="Aidan Estes" userId="9ffbf3f8ab62a1a2" providerId="LiveId" clId="{B6EC91DA-AAFD-498E-9087-FD1B995191B0}" dt="2025-02-21T17:48:03.832" v="707" actId="20577"/>
          <ac:spMkLst>
            <pc:docMk/>
            <pc:sldMk cId="0" sldId="256"/>
            <ac:spMk id="31" creationId="{00000000-0000-0000-0000-000000000000}"/>
          </ac:spMkLst>
        </pc:spChg>
        <pc:spChg chg="mod">
          <ac:chgData name="Aidan Estes" userId="9ffbf3f8ab62a1a2" providerId="LiveId" clId="{B6EC91DA-AAFD-498E-9087-FD1B995191B0}" dt="2025-02-21T17:43:06.112" v="548" actId="20577"/>
          <ac:spMkLst>
            <pc:docMk/>
            <pc:sldMk cId="0" sldId="256"/>
            <ac:spMk id="37" creationId="{00000000-0000-0000-0000-000000000000}"/>
          </ac:spMkLst>
        </pc:spChg>
        <pc:spChg chg="mod">
          <ac:chgData name="Aidan Estes" userId="9ffbf3f8ab62a1a2" providerId="LiveId" clId="{B6EC91DA-AAFD-498E-9087-FD1B995191B0}" dt="2025-02-21T17:40:53.398" v="544" actId="20577"/>
          <ac:spMkLst>
            <pc:docMk/>
            <pc:sldMk cId="0" sldId="256"/>
            <ac:spMk id="40" creationId="{00000000-0000-0000-0000-000000000000}"/>
          </ac:spMkLst>
        </pc:spChg>
      </pc:sldChg>
    </pc:docChg>
  </pc:docChgLst>
  <pc:docChgLst>
    <pc:chgData name="Aidan Estes" userId="9ffbf3f8ab62a1a2" providerId="LiveId" clId="{0B2BCAEF-9ABD-41EC-96B9-81CBC7C07414}"/>
    <pc:docChg chg="undo custSel modSld">
      <pc:chgData name="Aidan Estes" userId="9ffbf3f8ab62a1a2" providerId="LiveId" clId="{0B2BCAEF-9ABD-41EC-96B9-81CBC7C07414}" dt="2025-02-05T16:38:50.200" v="2343" actId="5793"/>
      <pc:docMkLst>
        <pc:docMk/>
      </pc:docMkLst>
      <pc:sldChg chg="addSp delSp modSp mod">
        <pc:chgData name="Aidan Estes" userId="9ffbf3f8ab62a1a2" providerId="LiveId" clId="{0B2BCAEF-9ABD-41EC-96B9-81CBC7C07414}" dt="2025-02-05T16:38:50.200" v="2343" actId="5793"/>
        <pc:sldMkLst>
          <pc:docMk/>
          <pc:sldMk cId="0" sldId="256"/>
        </pc:sldMkLst>
        <pc:spChg chg="mod">
          <ac:chgData name="Aidan Estes" userId="9ffbf3f8ab62a1a2" providerId="LiveId" clId="{0B2BCAEF-9ABD-41EC-96B9-81CBC7C07414}" dt="2025-02-05T14:48:44.712" v="1409" actId="20577"/>
          <ac:spMkLst>
            <pc:docMk/>
            <pc:sldMk cId="0" sldId="256"/>
            <ac:spMk id="5" creationId="{00000000-0000-0000-0000-000000000000}"/>
          </ac:spMkLst>
        </pc:spChg>
        <pc:spChg chg="mod">
          <ac:chgData name="Aidan Estes" userId="9ffbf3f8ab62a1a2" providerId="LiveId" clId="{0B2BCAEF-9ABD-41EC-96B9-81CBC7C07414}" dt="2025-01-31T18:56:40.832" v="178" actId="20577"/>
          <ac:spMkLst>
            <pc:docMk/>
            <pc:sldMk cId="0" sldId="256"/>
            <ac:spMk id="12" creationId="{00000000-0000-0000-0000-000000000000}"/>
          </ac:spMkLst>
        </pc:spChg>
        <pc:spChg chg="mod">
          <ac:chgData name="Aidan Estes" userId="9ffbf3f8ab62a1a2" providerId="LiveId" clId="{0B2BCAEF-9ABD-41EC-96B9-81CBC7C07414}" dt="2025-01-31T18:58:15.029" v="261" actId="20577"/>
          <ac:spMkLst>
            <pc:docMk/>
            <pc:sldMk cId="0" sldId="256"/>
            <ac:spMk id="16" creationId="{00000000-0000-0000-0000-000000000000}"/>
          </ac:spMkLst>
        </pc:spChg>
        <pc:spChg chg="mod">
          <ac:chgData name="Aidan Estes" userId="9ffbf3f8ab62a1a2" providerId="LiveId" clId="{0B2BCAEF-9ABD-41EC-96B9-81CBC7C07414}" dt="2025-02-05T16:27:51.591" v="1695" actId="20577"/>
          <ac:spMkLst>
            <pc:docMk/>
            <pc:sldMk cId="0" sldId="256"/>
            <ac:spMk id="20" creationId="{00000000-0000-0000-0000-000000000000}"/>
          </ac:spMkLst>
        </pc:spChg>
        <pc:spChg chg="mod">
          <ac:chgData name="Aidan Estes" userId="9ffbf3f8ab62a1a2" providerId="LiveId" clId="{0B2BCAEF-9ABD-41EC-96B9-81CBC7C07414}" dt="2025-02-05T16:37:54.539" v="2317" actId="20577"/>
          <ac:spMkLst>
            <pc:docMk/>
            <pc:sldMk cId="0" sldId="256"/>
            <ac:spMk id="31" creationId="{00000000-0000-0000-0000-000000000000}"/>
          </ac:spMkLst>
        </pc:spChg>
        <pc:spChg chg="mod">
          <ac:chgData name="Aidan Estes" userId="9ffbf3f8ab62a1a2" providerId="LiveId" clId="{0B2BCAEF-9ABD-41EC-96B9-81CBC7C07414}" dt="2025-02-05T16:38:50.200" v="2343" actId="5793"/>
          <ac:spMkLst>
            <pc:docMk/>
            <pc:sldMk cId="0" sldId="256"/>
            <ac:spMk id="37" creationId="{00000000-0000-0000-0000-000000000000}"/>
          </ac:spMkLst>
        </pc:spChg>
        <pc:spChg chg="mod">
          <ac:chgData name="Aidan Estes" userId="9ffbf3f8ab62a1a2" providerId="LiveId" clId="{0B2BCAEF-9ABD-41EC-96B9-81CBC7C07414}" dt="2025-02-05T16:24:49.364" v="1681" actId="20577"/>
          <ac:spMkLst>
            <pc:docMk/>
            <pc:sldMk cId="0" sldId="256"/>
            <ac:spMk id="40" creationId="{00000000-0000-0000-0000-000000000000}"/>
          </ac:spMkLst>
        </pc:spChg>
        <pc:spChg chg="mod">
          <ac:chgData name="Aidan Estes" userId="9ffbf3f8ab62a1a2" providerId="LiveId" clId="{0B2BCAEF-9ABD-41EC-96B9-81CBC7C07414}" dt="2025-01-31T18:46:08.878" v="138" actId="20577"/>
          <ac:spMkLst>
            <pc:docMk/>
            <pc:sldMk cId="0" sldId="256"/>
            <ac:spMk id="41" creationId="{00000000-0000-0000-0000-000000000000}"/>
          </ac:spMkLst>
        </pc:spChg>
        <pc:grpChg chg="mod">
          <ac:chgData name="Aidan Estes" userId="9ffbf3f8ab62a1a2" providerId="LiveId" clId="{0B2BCAEF-9ABD-41EC-96B9-81CBC7C07414}" dt="2025-01-31T18:58:24.626" v="263" actId="1076"/>
          <ac:grpSpMkLst>
            <pc:docMk/>
            <pc:sldMk cId="0" sldId="256"/>
            <ac:grpSpMk id="14" creationId="{00000000-0000-0000-0000-000000000000}"/>
          </ac:grpSpMkLst>
        </pc:grpChg>
        <pc:grpChg chg="mod">
          <ac:chgData name="Aidan Estes" userId="9ffbf3f8ab62a1a2" providerId="LiveId" clId="{0B2BCAEF-9ABD-41EC-96B9-81CBC7C07414}" dt="2025-01-31T19:14:25.146" v="731" actId="14100"/>
          <ac:grpSpMkLst>
            <pc:docMk/>
            <pc:sldMk cId="0" sldId="256"/>
            <ac:grpSpMk id="21" creationId="{00000000-0000-0000-0000-000000000000}"/>
          </ac:grpSpMkLst>
        </pc:grpChg>
        <pc:picChg chg="add mod modCrop">
          <ac:chgData name="Aidan Estes" userId="9ffbf3f8ab62a1a2" providerId="LiveId" clId="{0B2BCAEF-9ABD-41EC-96B9-81CBC7C07414}" dt="2025-01-31T18:49:20.521" v="169" actId="1076"/>
          <ac:picMkLst>
            <pc:docMk/>
            <pc:sldMk cId="0" sldId="256"/>
            <ac:picMk id="49" creationId="{39716674-1F96-740E-7651-828BDA2ACF96}"/>
          </ac:picMkLst>
        </pc:picChg>
      </pc:sldChg>
    </pc:docChg>
  </pc:docChgLst>
  <pc:docChgLst>
    <pc:chgData name="Aidan Estes" userId="9ffbf3f8ab62a1a2" providerId="LiveId" clId="{C50E3C46-E3F3-42DA-A83E-2DF306C3FAA5}"/>
    <pc:docChg chg="undo redo custSel addSld delSld modSld">
      <pc:chgData name="Aidan Estes" userId="9ffbf3f8ab62a1a2" providerId="LiveId" clId="{C50E3C46-E3F3-42DA-A83E-2DF306C3FAA5}" dt="2025-03-18T21:13:45.032" v="23" actId="14100"/>
      <pc:docMkLst>
        <pc:docMk/>
      </pc:docMkLst>
      <pc:sldChg chg="addSp delSp modSp mod">
        <pc:chgData name="Aidan Estes" userId="9ffbf3f8ab62a1a2" providerId="LiveId" clId="{C50E3C46-E3F3-42DA-A83E-2DF306C3FAA5}" dt="2025-03-18T21:13:27.125" v="14" actId="21"/>
        <pc:sldMkLst>
          <pc:docMk/>
          <pc:sldMk cId="0" sldId="256"/>
        </pc:sldMkLst>
        <pc:picChg chg="add del mod">
          <ac:chgData name="Aidan Estes" userId="9ffbf3f8ab62a1a2" providerId="LiveId" clId="{C50E3C46-E3F3-42DA-A83E-2DF306C3FAA5}" dt="2025-03-18T21:13:27.125" v="14" actId="21"/>
          <ac:picMkLst>
            <pc:docMk/>
            <pc:sldMk cId="0" sldId="256"/>
            <ac:picMk id="26" creationId="{689C78A8-F426-B1B3-5B73-0A96C53C0AFA}"/>
          </ac:picMkLst>
        </pc:picChg>
        <pc:picChg chg="del">
          <ac:chgData name="Aidan Estes" userId="9ffbf3f8ab62a1a2" providerId="LiveId" clId="{C50E3C46-E3F3-42DA-A83E-2DF306C3FAA5}" dt="2025-03-18T19:39:18.699" v="1" actId="478"/>
          <ac:picMkLst>
            <pc:docMk/>
            <pc:sldMk cId="0" sldId="256"/>
            <ac:picMk id="33" creationId="{7B3795D0-8DB1-5AD3-841F-ADC373E9CE47}"/>
          </ac:picMkLst>
        </pc:picChg>
      </pc:sldChg>
      <pc:sldChg chg="addSp modSp new add del mod">
        <pc:chgData name="Aidan Estes" userId="9ffbf3f8ab62a1a2" providerId="LiveId" clId="{C50E3C46-E3F3-42DA-A83E-2DF306C3FAA5}" dt="2025-03-18T21:13:45.032" v="23" actId="14100"/>
        <pc:sldMkLst>
          <pc:docMk/>
          <pc:sldMk cId="4292304160" sldId="257"/>
        </pc:sldMkLst>
        <pc:picChg chg="add mod">
          <ac:chgData name="Aidan Estes" userId="9ffbf3f8ab62a1a2" providerId="LiveId" clId="{C50E3C46-E3F3-42DA-A83E-2DF306C3FAA5}" dt="2025-03-18T21:13:45.032" v="23" actId="14100"/>
          <ac:picMkLst>
            <pc:docMk/>
            <pc:sldMk cId="4292304160" sldId="257"/>
            <ac:picMk id="2" creationId="{3676C8A6-D7E1-E09D-4EB8-EBE7880D010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53BBDE-1D67-4CCD-ADAE-599252A0DFAB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E482B8-EFD6-4EB2-B092-F1FF247FD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70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E482B8-EFD6-4EB2-B092-F1FF247FD5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576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21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467957" y="7155919"/>
            <a:ext cx="14404178" cy="1198597"/>
          </a:xfrm>
          <a:custGeom>
            <a:avLst/>
            <a:gdLst/>
            <a:ahLst/>
            <a:cxnLst/>
            <a:rect l="l" t="t" r="r" b="b"/>
            <a:pathLst>
              <a:path w="14404178" h="1198597">
                <a:moveTo>
                  <a:pt x="0" y="0"/>
                </a:moveTo>
                <a:lnTo>
                  <a:pt x="14404178" y="0"/>
                </a:lnTo>
                <a:lnTo>
                  <a:pt x="14404178" y="1198598"/>
                </a:lnTo>
                <a:lnTo>
                  <a:pt x="0" y="119859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06311" r="-8365" b="-222899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14070543" y="6789472"/>
            <a:ext cx="14404178" cy="1315889"/>
            <a:chOff x="0" y="0"/>
            <a:chExt cx="17071619" cy="1559572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7071594" cy="1559560"/>
            </a:xfrm>
            <a:custGeom>
              <a:avLst/>
              <a:gdLst/>
              <a:ahLst/>
              <a:cxnLst/>
              <a:rect l="l" t="t" r="r" b="b"/>
              <a:pathLst>
                <a:path w="17071594" h="1559560">
                  <a:moveTo>
                    <a:pt x="0" y="0"/>
                  </a:moveTo>
                  <a:lnTo>
                    <a:pt x="17071594" y="0"/>
                  </a:lnTo>
                  <a:lnTo>
                    <a:pt x="17071594" y="1559560"/>
                  </a:lnTo>
                  <a:lnTo>
                    <a:pt x="0" y="1559560"/>
                  </a:lnTo>
                  <a:close/>
                </a:path>
              </a:pathLst>
            </a:custGeom>
            <a:solidFill>
              <a:srgbClr val="F2A900"/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0"/>
              <a:ext cx="17071619" cy="1559572"/>
            </a:xfrm>
            <a:prstGeom prst="rect">
              <a:avLst/>
            </a:prstGeom>
          </p:spPr>
          <p:txBody>
            <a:bodyPr lIns="57150" tIns="57150" rIns="57150" bIns="57150" rtlCol="0" anchor="t"/>
            <a:lstStyle/>
            <a:p>
              <a:pPr algn="ctr">
                <a:lnSpc>
                  <a:spcPts val="7087"/>
                </a:lnSpc>
              </a:pPr>
              <a:r>
                <a:rPr lang="en-US" sz="5906" spc="55" dirty="0">
                  <a:solidFill>
                    <a:srgbClr val="000000"/>
                  </a:solidFill>
                  <a:latin typeface="TT Rounds Condensed Bold"/>
                </a:rPr>
                <a:t>Process</a:t>
              </a:r>
            </a:p>
            <a:p>
              <a:pPr algn="ctr">
                <a:lnSpc>
                  <a:spcPts val="7087"/>
                </a:lnSpc>
              </a:pPr>
              <a:endParaRPr lang="en-US" sz="5906" spc="55" dirty="0">
                <a:solidFill>
                  <a:srgbClr val="000000"/>
                </a:solidFill>
                <a:latin typeface="TT Rounds Condensed Bold"/>
              </a:endParaRP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5112516" y="8581611"/>
            <a:ext cx="12320232" cy="9634368"/>
            <a:chOff x="0" y="0"/>
            <a:chExt cx="14601756" cy="11418511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4601698" cy="11418570"/>
            </a:xfrm>
            <a:custGeom>
              <a:avLst/>
              <a:gdLst/>
              <a:ahLst/>
              <a:cxnLst/>
              <a:rect l="l" t="t" r="r" b="b"/>
              <a:pathLst>
                <a:path w="14601698" h="11418570">
                  <a:moveTo>
                    <a:pt x="0" y="0"/>
                  </a:moveTo>
                  <a:lnTo>
                    <a:pt x="14601698" y="0"/>
                  </a:lnTo>
                  <a:lnTo>
                    <a:pt x="14601698" y="11418570"/>
                  </a:lnTo>
                  <a:lnTo>
                    <a:pt x="0" y="11418570"/>
                  </a:lnTo>
                  <a:close/>
                </a:path>
              </a:pathLst>
            </a:custGeom>
            <a:solidFill>
              <a:srgbClr val="FFFFFF">
                <a:alpha val="67843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114300"/>
              <a:ext cx="14601756" cy="11532811"/>
            </a:xfrm>
            <a:prstGeom prst="rect">
              <a:avLst/>
            </a:prstGeom>
          </p:spPr>
          <p:txBody>
            <a:bodyPr lIns="57150" tIns="57150" rIns="57150" bIns="57150" rtlCol="0" anchor="t"/>
            <a:lstStyle/>
            <a:p>
              <a:pPr algn="l">
                <a:lnSpc>
                  <a:spcPts val="6378"/>
                </a:lnSpc>
              </a:pPr>
              <a:r>
                <a:rPr lang="en-US" sz="5315" spc="49">
                  <a:solidFill>
                    <a:srgbClr val="000000"/>
                  </a:solidFill>
                  <a:latin typeface="Calibri (MS)"/>
                </a:rPr>
                <a:t>What is the central research problem or question you have been helping to explore?</a:t>
              </a:r>
            </a:p>
            <a:p>
              <a:pPr algn="l">
                <a:lnSpc>
                  <a:spcPts val="6378"/>
                </a:lnSpc>
              </a:pPr>
              <a:endParaRPr lang="en-US" sz="5315" spc="49">
                <a:solidFill>
                  <a:srgbClr val="000000"/>
                </a:solidFill>
                <a:latin typeface="Calibri (MS)"/>
              </a:endParaRPr>
            </a:p>
            <a:p>
              <a:pPr algn="l">
                <a:lnSpc>
                  <a:spcPts val="6378"/>
                </a:lnSpc>
              </a:pPr>
              <a:r>
                <a:rPr lang="en-US" sz="5315" spc="49">
                  <a:solidFill>
                    <a:srgbClr val="000000"/>
                  </a:solidFill>
                  <a:latin typeface="Calibri (MS)"/>
                </a:rPr>
                <a:t>What work has been done previously in this area?</a:t>
              </a:r>
            </a:p>
            <a:p>
              <a:pPr algn="l">
                <a:lnSpc>
                  <a:spcPts val="6378"/>
                </a:lnSpc>
              </a:pPr>
              <a:endParaRPr lang="en-US" sz="5315" spc="49">
                <a:solidFill>
                  <a:srgbClr val="000000"/>
                </a:solidFill>
                <a:latin typeface="Calibri (MS)"/>
              </a:endParaRPr>
            </a:p>
            <a:p>
              <a:pPr algn="l">
                <a:lnSpc>
                  <a:spcPts val="6378"/>
                </a:lnSpc>
              </a:pPr>
              <a:r>
                <a:rPr lang="en-US" sz="5315" spc="49">
                  <a:solidFill>
                    <a:srgbClr val="000000"/>
                  </a:solidFill>
                  <a:latin typeface="Calibri (MS)"/>
                </a:rPr>
                <a:t>This section can be a review of the literature that has been most important in your research area</a:t>
              </a:r>
            </a:p>
            <a:p>
              <a:pPr algn="l">
                <a:lnSpc>
                  <a:spcPts val="6378"/>
                </a:lnSpc>
              </a:pPr>
              <a:endParaRPr lang="en-US" sz="5315" spc="49">
                <a:solidFill>
                  <a:srgbClr val="000000"/>
                </a:solidFill>
                <a:latin typeface="Calibri (MS)"/>
              </a:endParaRPr>
            </a:p>
          </p:txBody>
        </p:sp>
      </p:grpSp>
      <p:sp>
        <p:nvSpPr>
          <p:cNvPr id="9" name="Freeform 9"/>
          <p:cNvSpPr/>
          <p:nvPr/>
        </p:nvSpPr>
        <p:spPr>
          <a:xfrm>
            <a:off x="1422291" y="7155919"/>
            <a:ext cx="12354746" cy="1198597"/>
          </a:xfrm>
          <a:custGeom>
            <a:avLst/>
            <a:gdLst/>
            <a:ahLst/>
            <a:cxnLst/>
            <a:rect l="l" t="t" r="r" b="b"/>
            <a:pathLst>
              <a:path w="12354746" h="1198597">
                <a:moveTo>
                  <a:pt x="0" y="0"/>
                </a:moveTo>
                <a:lnTo>
                  <a:pt x="12354746" y="0"/>
                </a:lnTo>
                <a:lnTo>
                  <a:pt x="12354746" y="1198598"/>
                </a:lnTo>
                <a:lnTo>
                  <a:pt x="0" y="119859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84071" r="-8365" b="-184071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0" name="Group 10"/>
          <p:cNvGrpSpPr/>
          <p:nvPr/>
        </p:nvGrpSpPr>
        <p:grpSpPr>
          <a:xfrm>
            <a:off x="1029997" y="6789472"/>
            <a:ext cx="12355566" cy="1363354"/>
            <a:chOff x="0" y="0"/>
            <a:chExt cx="14643633" cy="1615827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4643608" cy="1615821"/>
            </a:xfrm>
            <a:custGeom>
              <a:avLst/>
              <a:gdLst/>
              <a:ahLst/>
              <a:cxnLst/>
              <a:rect l="l" t="t" r="r" b="b"/>
              <a:pathLst>
                <a:path w="14643608" h="1615821">
                  <a:moveTo>
                    <a:pt x="0" y="0"/>
                  </a:moveTo>
                  <a:lnTo>
                    <a:pt x="14643608" y="0"/>
                  </a:lnTo>
                  <a:lnTo>
                    <a:pt x="14643608" y="1615821"/>
                  </a:lnTo>
                  <a:lnTo>
                    <a:pt x="0" y="1615821"/>
                  </a:lnTo>
                  <a:close/>
                </a:path>
              </a:pathLst>
            </a:custGeom>
            <a:solidFill>
              <a:srgbClr val="F2A90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123825"/>
              <a:ext cx="14643633" cy="1739652"/>
            </a:xfrm>
            <a:prstGeom prst="rect">
              <a:avLst/>
            </a:prstGeom>
          </p:spPr>
          <p:txBody>
            <a:bodyPr lIns="57150" tIns="57150" rIns="57150" bIns="57150" rtlCol="0" anchor="ctr"/>
            <a:lstStyle/>
            <a:p>
              <a:pPr algn="ctr">
                <a:lnSpc>
                  <a:spcPts val="7087"/>
                </a:lnSpc>
              </a:pPr>
              <a:r>
                <a:rPr lang="en-US" sz="5906" spc="55" dirty="0">
                  <a:solidFill>
                    <a:srgbClr val="000000"/>
                  </a:solidFill>
                  <a:latin typeface="Calibri (MS) Bold"/>
                </a:rPr>
                <a:t>Intro/Motivation</a:t>
              </a:r>
            </a:p>
          </p:txBody>
        </p:sp>
      </p:grpSp>
      <p:sp>
        <p:nvSpPr>
          <p:cNvPr id="13" name="Freeform 13"/>
          <p:cNvSpPr/>
          <p:nvPr/>
        </p:nvSpPr>
        <p:spPr>
          <a:xfrm>
            <a:off x="1029997" y="19121142"/>
            <a:ext cx="12548332" cy="1570072"/>
          </a:xfrm>
          <a:custGeom>
            <a:avLst/>
            <a:gdLst/>
            <a:ahLst/>
            <a:cxnLst/>
            <a:rect l="l" t="t" r="r" b="b"/>
            <a:pathLst>
              <a:path w="12548332" h="1570072">
                <a:moveTo>
                  <a:pt x="0" y="0"/>
                </a:moveTo>
                <a:lnTo>
                  <a:pt x="12548332" y="0"/>
                </a:lnTo>
                <a:lnTo>
                  <a:pt x="12548332" y="1570073"/>
                </a:lnTo>
                <a:lnTo>
                  <a:pt x="0" y="157007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57498" r="-24392" b="-170162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4" name="Group 14"/>
          <p:cNvGrpSpPr/>
          <p:nvPr/>
        </p:nvGrpSpPr>
        <p:grpSpPr>
          <a:xfrm>
            <a:off x="1029997" y="19087315"/>
            <a:ext cx="12229688" cy="1363354"/>
            <a:chOff x="0" y="0"/>
            <a:chExt cx="14494445" cy="1615827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4494421" cy="1615821"/>
            </a:xfrm>
            <a:custGeom>
              <a:avLst/>
              <a:gdLst/>
              <a:ahLst/>
              <a:cxnLst/>
              <a:rect l="l" t="t" r="r" b="b"/>
              <a:pathLst>
                <a:path w="14494421" h="1615821">
                  <a:moveTo>
                    <a:pt x="0" y="0"/>
                  </a:moveTo>
                  <a:lnTo>
                    <a:pt x="14494421" y="0"/>
                  </a:lnTo>
                  <a:lnTo>
                    <a:pt x="14494421" y="1615821"/>
                  </a:lnTo>
                  <a:lnTo>
                    <a:pt x="0" y="1615821"/>
                  </a:lnTo>
                  <a:close/>
                </a:path>
              </a:pathLst>
            </a:custGeom>
            <a:solidFill>
              <a:srgbClr val="F2A900"/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123825"/>
              <a:ext cx="14494445" cy="1739652"/>
            </a:xfrm>
            <a:prstGeom prst="rect">
              <a:avLst/>
            </a:prstGeom>
          </p:spPr>
          <p:txBody>
            <a:bodyPr lIns="57150" tIns="57150" rIns="57150" bIns="57150" rtlCol="0" anchor="ctr"/>
            <a:lstStyle/>
            <a:p>
              <a:pPr algn="ctr">
                <a:lnSpc>
                  <a:spcPts val="7087"/>
                </a:lnSpc>
              </a:pPr>
              <a:r>
                <a:rPr lang="en-US" sz="5906" spc="55" dirty="0">
                  <a:solidFill>
                    <a:srgbClr val="000000"/>
                  </a:solidFill>
                  <a:latin typeface="Calibri (MS) Bold"/>
                </a:rPr>
                <a:t>Skills Learned / Methods Practiced</a:t>
              </a:r>
            </a:p>
          </p:txBody>
        </p:sp>
      </p:grpSp>
      <p:sp>
        <p:nvSpPr>
          <p:cNvPr id="17" name="Freeform 17"/>
          <p:cNvSpPr/>
          <p:nvPr/>
        </p:nvSpPr>
        <p:spPr>
          <a:xfrm>
            <a:off x="28474721" y="7155919"/>
            <a:ext cx="14728235" cy="1198597"/>
          </a:xfrm>
          <a:custGeom>
            <a:avLst/>
            <a:gdLst/>
            <a:ahLst/>
            <a:cxnLst/>
            <a:rect l="l" t="t" r="r" b="b"/>
            <a:pathLst>
              <a:path w="14728235" h="1198597">
                <a:moveTo>
                  <a:pt x="0" y="0"/>
                </a:moveTo>
                <a:lnTo>
                  <a:pt x="14728234" y="0"/>
                </a:lnTo>
                <a:lnTo>
                  <a:pt x="14728234" y="1198598"/>
                </a:lnTo>
                <a:lnTo>
                  <a:pt x="0" y="119859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13699" r="-10990" b="-235797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8" name="Group 18"/>
          <p:cNvGrpSpPr/>
          <p:nvPr/>
        </p:nvGrpSpPr>
        <p:grpSpPr>
          <a:xfrm>
            <a:off x="29159701" y="6789472"/>
            <a:ext cx="13701502" cy="1363354"/>
            <a:chOff x="0" y="0"/>
            <a:chExt cx="16238817" cy="1615827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6238855" cy="1615821"/>
            </a:xfrm>
            <a:custGeom>
              <a:avLst/>
              <a:gdLst/>
              <a:ahLst/>
              <a:cxnLst/>
              <a:rect l="l" t="t" r="r" b="b"/>
              <a:pathLst>
                <a:path w="16238855" h="1615821">
                  <a:moveTo>
                    <a:pt x="0" y="0"/>
                  </a:moveTo>
                  <a:lnTo>
                    <a:pt x="16238855" y="0"/>
                  </a:lnTo>
                  <a:lnTo>
                    <a:pt x="16238855" y="1615821"/>
                  </a:lnTo>
                  <a:lnTo>
                    <a:pt x="0" y="1615821"/>
                  </a:lnTo>
                  <a:close/>
                </a:path>
              </a:pathLst>
            </a:custGeom>
            <a:solidFill>
              <a:srgbClr val="F2A90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0"/>
              <a:ext cx="16238817" cy="1615827"/>
            </a:xfrm>
            <a:prstGeom prst="rect">
              <a:avLst/>
            </a:prstGeom>
          </p:spPr>
          <p:txBody>
            <a:bodyPr lIns="57150" tIns="57150" rIns="57150" bIns="57150" rtlCol="0" anchor="t"/>
            <a:lstStyle/>
            <a:p>
              <a:pPr algn="ctr">
                <a:lnSpc>
                  <a:spcPts val="7087"/>
                </a:lnSpc>
              </a:pPr>
              <a:r>
                <a:rPr lang="en-US" sz="5906" spc="55" dirty="0">
                  <a:solidFill>
                    <a:srgbClr val="000000"/>
                  </a:solidFill>
                  <a:latin typeface="TT Rounds Condensed Bold"/>
                </a:rPr>
                <a:t>Results so far</a:t>
              </a:r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29240833" y="8590080"/>
            <a:ext cx="13880989" cy="23239727"/>
            <a:chOff x="0" y="0"/>
            <a:chExt cx="16451543" cy="20227211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16451599" cy="20227161"/>
            </a:xfrm>
            <a:custGeom>
              <a:avLst/>
              <a:gdLst/>
              <a:ahLst/>
              <a:cxnLst/>
              <a:rect l="l" t="t" r="r" b="b"/>
              <a:pathLst>
                <a:path w="16451599" h="20227161">
                  <a:moveTo>
                    <a:pt x="0" y="0"/>
                  </a:moveTo>
                  <a:lnTo>
                    <a:pt x="16451599" y="0"/>
                  </a:lnTo>
                  <a:lnTo>
                    <a:pt x="16451599" y="20227161"/>
                  </a:lnTo>
                  <a:lnTo>
                    <a:pt x="0" y="2022716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0" y="-114300"/>
              <a:ext cx="16451543" cy="20341511"/>
            </a:xfrm>
            <a:prstGeom prst="rect">
              <a:avLst/>
            </a:prstGeom>
          </p:spPr>
          <p:txBody>
            <a:bodyPr lIns="57150" tIns="57150" rIns="57150" bIns="57150" rtlCol="0" anchor="t"/>
            <a:lstStyle/>
            <a:p>
              <a:pPr algn="l">
                <a:lnSpc>
                  <a:spcPts val="6378"/>
                </a:lnSpc>
              </a:pPr>
              <a:endParaRPr lang="en-US" sz="5315" spc="49" dirty="0">
                <a:solidFill>
                  <a:srgbClr val="000000"/>
                </a:solidFill>
                <a:latin typeface="Calibri (MS)"/>
              </a:endParaRPr>
            </a:p>
            <a:p>
              <a:pPr algn="l">
                <a:lnSpc>
                  <a:spcPts val="6378"/>
                </a:lnSpc>
              </a:pPr>
              <a:endParaRPr lang="en-US" sz="5315" spc="49" dirty="0">
                <a:solidFill>
                  <a:srgbClr val="000000"/>
                </a:solidFill>
                <a:latin typeface="Calibri (MS)"/>
              </a:endParaRPr>
            </a:p>
            <a:p>
              <a:pPr algn="l">
                <a:lnSpc>
                  <a:spcPts val="6378"/>
                </a:lnSpc>
              </a:pPr>
              <a:endParaRPr lang="en-US" sz="5315" spc="49" dirty="0">
                <a:solidFill>
                  <a:srgbClr val="000000"/>
                </a:solidFill>
                <a:latin typeface="Calibri (MS)"/>
              </a:endParaRPr>
            </a:p>
            <a:p>
              <a:pPr algn="l">
                <a:lnSpc>
                  <a:spcPts val="6378"/>
                </a:lnSpc>
              </a:pPr>
              <a:endParaRPr lang="en-US" sz="5315" spc="49" dirty="0">
                <a:solidFill>
                  <a:srgbClr val="000000"/>
                </a:solidFill>
                <a:latin typeface="Calibri (MS)"/>
              </a:endParaRPr>
            </a:p>
            <a:p>
              <a:pPr algn="l">
                <a:lnSpc>
                  <a:spcPts val="6378"/>
                </a:lnSpc>
              </a:pPr>
              <a:endParaRPr lang="en-US" sz="5315" spc="49" dirty="0">
                <a:solidFill>
                  <a:srgbClr val="000000"/>
                </a:solidFill>
                <a:latin typeface="Calibri (MS)"/>
              </a:endParaRP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4070543" y="8590080"/>
            <a:ext cx="14678030" cy="23506768"/>
            <a:chOff x="0" y="0"/>
            <a:chExt cx="17396184" cy="27859874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17095713" cy="27543382"/>
            </a:xfrm>
            <a:custGeom>
              <a:avLst/>
              <a:gdLst/>
              <a:ahLst/>
              <a:cxnLst/>
              <a:rect l="l" t="t" r="r" b="b"/>
              <a:pathLst>
                <a:path w="17095713" h="27543382">
                  <a:moveTo>
                    <a:pt x="0" y="0"/>
                  </a:moveTo>
                  <a:lnTo>
                    <a:pt x="17095713" y="0"/>
                  </a:lnTo>
                  <a:lnTo>
                    <a:pt x="17095713" y="27543382"/>
                  </a:lnTo>
                  <a:lnTo>
                    <a:pt x="0" y="2754338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TextBox 31"/>
            <p:cNvSpPr txBox="1"/>
            <p:nvPr/>
          </p:nvSpPr>
          <p:spPr>
            <a:xfrm>
              <a:off x="300526" y="202123"/>
              <a:ext cx="17095658" cy="27657751"/>
            </a:xfrm>
            <a:prstGeom prst="rect">
              <a:avLst/>
            </a:prstGeom>
          </p:spPr>
          <p:txBody>
            <a:bodyPr lIns="57150" tIns="57150" rIns="57150" bIns="57150" rtlCol="0" anchor="t"/>
            <a:lstStyle/>
            <a:p>
              <a:pPr algn="ctr">
                <a:lnSpc>
                  <a:spcPts val="6378"/>
                </a:lnSpc>
              </a:pPr>
              <a:r>
                <a:rPr lang="en-US" sz="5315" u="sng" spc="47" dirty="0">
                  <a:solidFill>
                    <a:srgbClr val="000000"/>
                  </a:solidFill>
                  <a:latin typeface="Calibri (MS)"/>
                </a:rPr>
                <a:t>Starting out:</a:t>
              </a:r>
            </a:p>
            <a:p>
              <a:pPr marL="685800" indent="-685800">
                <a:lnSpc>
                  <a:spcPts val="6378"/>
                </a:lnSpc>
                <a:buFont typeface="Arial" panose="020B0604020202020204" pitchFamily="34" charset="0"/>
                <a:buChar char="•"/>
              </a:pPr>
              <a:r>
                <a:rPr lang="en-US" sz="5315" spc="47" dirty="0">
                  <a:solidFill>
                    <a:srgbClr val="000000"/>
                  </a:solidFill>
                  <a:latin typeface="Calibri (MS)"/>
                </a:rPr>
                <a:t>Created artificial vaccine events to test code</a:t>
              </a:r>
            </a:p>
            <a:p>
              <a:pPr marL="685800" indent="-685800">
                <a:lnSpc>
                  <a:spcPts val="6378"/>
                </a:lnSpc>
                <a:buFont typeface="Arial" panose="020B0604020202020204" pitchFamily="34" charset="0"/>
                <a:buChar char="•"/>
              </a:pPr>
              <a:r>
                <a:rPr lang="en-US" sz="5315" spc="47" dirty="0">
                  <a:solidFill>
                    <a:srgbClr val="000000"/>
                  </a:solidFill>
                  <a:latin typeface="Calibri (MS)"/>
                </a:rPr>
                <a:t>Learned how to document and write pseudocode</a:t>
              </a:r>
            </a:p>
            <a:p>
              <a:pPr marL="685800" indent="-685800">
                <a:lnSpc>
                  <a:spcPts val="6378"/>
                </a:lnSpc>
                <a:buFont typeface="Arial" panose="020B0604020202020204" pitchFamily="34" charset="0"/>
                <a:buChar char="•"/>
              </a:pPr>
              <a:r>
                <a:rPr lang="en-US" sz="5315" spc="47" dirty="0">
                  <a:solidFill>
                    <a:srgbClr val="000000"/>
                  </a:solidFill>
                  <a:latin typeface="Calibri (MS)"/>
                </a:rPr>
                <a:t>Created a GitHub account and synced data with GitHub Desktop</a:t>
              </a:r>
            </a:p>
            <a:p>
              <a:pPr marL="685800" indent="-685800">
                <a:lnSpc>
                  <a:spcPts val="6378"/>
                </a:lnSpc>
                <a:buFont typeface="Arial" panose="020B0604020202020204" pitchFamily="34" charset="0"/>
                <a:buChar char="•"/>
              </a:pPr>
              <a:r>
                <a:rPr lang="en-US" sz="5315" spc="47" dirty="0">
                  <a:solidFill>
                    <a:srgbClr val="000000"/>
                  </a:solidFill>
                  <a:latin typeface="Calibri (MS)"/>
                </a:rPr>
                <a:t>Learned organization and file structures for GitHub projects</a:t>
              </a:r>
            </a:p>
            <a:p>
              <a:pPr algn="ctr">
                <a:lnSpc>
                  <a:spcPts val="6378"/>
                </a:lnSpc>
              </a:pPr>
              <a:r>
                <a:rPr lang="en-US" sz="5315" u="sng" spc="47" dirty="0">
                  <a:solidFill>
                    <a:srgbClr val="000000"/>
                  </a:solidFill>
                  <a:latin typeface="Calibri (MS)"/>
                </a:rPr>
                <a:t>First Issues:</a:t>
              </a:r>
            </a:p>
            <a:p>
              <a:pPr marL="685800" indent="-685800">
                <a:lnSpc>
                  <a:spcPts val="6378"/>
                </a:lnSpc>
                <a:buFont typeface="Arial" panose="020B0604020202020204" pitchFamily="34" charset="0"/>
                <a:buChar char="•"/>
              </a:pPr>
              <a:r>
                <a:rPr lang="en-US" sz="5315" spc="47" dirty="0">
                  <a:solidFill>
                    <a:srgbClr val="000000"/>
                  </a:solidFill>
                  <a:latin typeface="Calibri (MS)"/>
                </a:rPr>
                <a:t>Developed a function for a driver table and vaccine schedule to show what vaccines were received for each patient ID and what vaccines should have been received</a:t>
              </a:r>
            </a:p>
            <a:p>
              <a:pPr marL="685800" indent="-685800">
                <a:lnSpc>
                  <a:spcPts val="6378"/>
                </a:lnSpc>
                <a:buFont typeface="Arial" panose="020B0604020202020204" pitchFamily="34" charset="0"/>
                <a:buChar char="•"/>
              </a:pPr>
              <a:r>
                <a:rPr lang="en-US" sz="5315" spc="47" dirty="0">
                  <a:solidFill>
                    <a:srgbClr val="000000"/>
                  </a:solidFill>
                  <a:latin typeface="Calibri (MS)"/>
                </a:rPr>
                <a:t>Calculation relied on personally identifiable information like birth date and vaccination date</a:t>
              </a:r>
            </a:p>
            <a:p>
              <a:pPr marL="1143000" lvl="1" indent="-685800">
                <a:lnSpc>
                  <a:spcPts val="6378"/>
                </a:lnSpc>
                <a:buFont typeface="Arial" panose="020B0604020202020204" pitchFamily="34" charset="0"/>
                <a:buChar char="•"/>
              </a:pPr>
              <a:r>
                <a:rPr lang="en-US" sz="5315" spc="47" dirty="0">
                  <a:solidFill>
                    <a:srgbClr val="000000"/>
                  </a:solidFill>
                  <a:latin typeface="Calibri (MS)"/>
                </a:rPr>
                <a:t>This was not available as Georgia laws prevent receiving this information</a:t>
              </a:r>
            </a:p>
            <a:p>
              <a:pPr algn="ctr">
                <a:lnSpc>
                  <a:spcPts val="6378"/>
                </a:lnSpc>
              </a:pPr>
              <a:endParaRPr lang="en-US" sz="5315" spc="47" dirty="0">
                <a:solidFill>
                  <a:srgbClr val="000000"/>
                </a:solidFill>
                <a:latin typeface="Calibri (MS)"/>
              </a:endParaRPr>
            </a:p>
            <a:p>
              <a:pPr algn="ctr">
                <a:lnSpc>
                  <a:spcPts val="6378"/>
                </a:lnSpc>
              </a:pPr>
              <a:r>
                <a:rPr lang="en-US" sz="5315" u="sng" spc="47" dirty="0">
                  <a:solidFill>
                    <a:srgbClr val="000000"/>
                  </a:solidFill>
                  <a:latin typeface="Calibri (MS)"/>
                </a:rPr>
                <a:t>First Solutions</a:t>
              </a:r>
            </a:p>
            <a:p>
              <a:pPr marL="685800" indent="-685800">
                <a:lnSpc>
                  <a:spcPts val="6378"/>
                </a:lnSpc>
                <a:buFont typeface="Arial" panose="020B0604020202020204" pitchFamily="34" charset="0"/>
                <a:buChar char="•"/>
              </a:pPr>
              <a:r>
                <a:rPr lang="en-US" sz="5315" spc="47" dirty="0">
                  <a:solidFill>
                    <a:srgbClr val="000000"/>
                  </a:solidFill>
                  <a:latin typeface="Calibri (MS)"/>
                </a:rPr>
                <a:t>Moving past this through various work arounds with the </a:t>
              </a:r>
              <a:r>
                <a:rPr lang="en-US" sz="5315" i="1" spc="47" dirty="0" err="1">
                  <a:solidFill>
                    <a:srgbClr val="000000"/>
                  </a:solidFill>
                  <a:latin typeface="Calibri (MS)"/>
                </a:rPr>
                <a:t>Lubridate</a:t>
              </a:r>
              <a:r>
                <a:rPr lang="en-US" sz="5315" spc="47" dirty="0">
                  <a:solidFill>
                    <a:srgbClr val="000000"/>
                  </a:solidFill>
                  <a:latin typeface="Calibri (MS)"/>
                </a:rPr>
                <a:t> R package. </a:t>
              </a:r>
            </a:p>
            <a:p>
              <a:pPr marL="685800" indent="-685800">
                <a:lnSpc>
                  <a:spcPts val="6378"/>
                </a:lnSpc>
                <a:buFont typeface="Arial" panose="020B0604020202020204" pitchFamily="34" charset="0"/>
                <a:buChar char="•"/>
              </a:pPr>
              <a:r>
                <a:rPr lang="en-US" sz="5315" spc="47" dirty="0">
                  <a:solidFill>
                    <a:srgbClr val="000000"/>
                  </a:solidFill>
                  <a:latin typeface="Calibri (MS)"/>
                </a:rPr>
                <a:t>Set every birthday to end of month to allow a larger window for evaluating on-time status</a:t>
              </a:r>
            </a:p>
            <a:p>
              <a:pPr>
                <a:lnSpc>
                  <a:spcPts val="6378"/>
                </a:lnSpc>
              </a:pPr>
              <a:endParaRPr lang="en-US" sz="5315" spc="47" dirty="0">
                <a:solidFill>
                  <a:srgbClr val="000000"/>
                </a:solidFill>
                <a:latin typeface="Calibri (MS)"/>
              </a:endParaRPr>
            </a:p>
            <a:p>
              <a:pPr>
                <a:lnSpc>
                  <a:spcPts val="6378"/>
                </a:lnSpc>
              </a:pPr>
              <a:endParaRPr lang="en-US" sz="5315" spc="47" dirty="0">
                <a:solidFill>
                  <a:srgbClr val="000000"/>
                </a:solidFill>
                <a:latin typeface="Calibri (MS)"/>
              </a:endParaRP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1029998" y="20790302"/>
            <a:ext cx="12229668" cy="11379433"/>
            <a:chOff x="0" y="-114300"/>
            <a:chExt cx="14494500" cy="13081468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14494500" cy="12967137"/>
            </a:xfrm>
            <a:custGeom>
              <a:avLst/>
              <a:gdLst/>
              <a:ahLst/>
              <a:cxnLst/>
              <a:rect l="l" t="t" r="r" b="b"/>
              <a:pathLst>
                <a:path w="14494500" h="12967137">
                  <a:moveTo>
                    <a:pt x="0" y="0"/>
                  </a:moveTo>
                  <a:lnTo>
                    <a:pt x="14494500" y="0"/>
                  </a:lnTo>
                  <a:lnTo>
                    <a:pt x="14494500" y="12967137"/>
                  </a:lnTo>
                  <a:lnTo>
                    <a:pt x="0" y="1296713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" name="TextBox 37"/>
            <p:cNvSpPr txBox="1"/>
            <p:nvPr/>
          </p:nvSpPr>
          <p:spPr>
            <a:xfrm>
              <a:off x="0" y="-114300"/>
              <a:ext cx="14494445" cy="13081468"/>
            </a:xfrm>
            <a:prstGeom prst="rect">
              <a:avLst/>
            </a:prstGeom>
          </p:spPr>
          <p:txBody>
            <a:bodyPr lIns="57150" tIns="57150" rIns="57150" bIns="57150" rtlCol="0" anchor="t"/>
            <a:lstStyle/>
            <a:p>
              <a:pPr algn="ctr">
                <a:lnSpc>
                  <a:spcPts val="6378"/>
                </a:lnSpc>
              </a:pPr>
              <a:r>
                <a:rPr lang="en-US" sz="5315" u="sng" spc="47" dirty="0">
                  <a:solidFill>
                    <a:srgbClr val="000000"/>
                  </a:solidFill>
                  <a:latin typeface="Calibri (MS)"/>
                </a:rPr>
                <a:t>In order to code the program and collaborate, skills were honed in</a:t>
              </a:r>
              <a:r>
                <a:rPr lang="en-US" sz="5315" spc="47" dirty="0">
                  <a:solidFill>
                    <a:srgbClr val="000000"/>
                  </a:solidFill>
                  <a:latin typeface="Calibri (MS)"/>
                </a:rPr>
                <a:t>:</a:t>
              </a:r>
            </a:p>
            <a:p>
              <a:pPr marL="685800" indent="-685800">
                <a:lnSpc>
                  <a:spcPts val="6378"/>
                </a:lnSpc>
                <a:buFont typeface="Arial" panose="020B0604020202020204" pitchFamily="34" charset="0"/>
                <a:buChar char="•"/>
              </a:pPr>
              <a:r>
                <a:rPr lang="en-US" sz="5315" spc="47" dirty="0">
                  <a:solidFill>
                    <a:srgbClr val="000000"/>
                  </a:solidFill>
                  <a:latin typeface="Calibri (MS)"/>
                </a:rPr>
                <a:t>GitHub and GitHub Desktop</a:t>
              </a:r>
            </a:p>
            <a:p>
              <a:pPr marL="685800" indent="-685800">
                <a:lnSpc>
                  <a:spcPts val="6378"/>
                </a:lnSpc>
                <a:buFont typeface="Arial" panose="020B0604020202020204" pitchFamily="34" charset="0"/>
                <a:buChar char="•"/>
              </a:pPr>
              <a:r>
                <a:rPr lang="en-US" sz="5315" spc="47" dirty="0">
                  <a:solidFill>
                    <a:srgbClr val="000000"/>
                  </a:solidFill>
                  <a:latin typeface="Calibri (MS)"/>
                </a:rPr>
                <a:t>Excel</a:t>
              </a:r>
            </a:p>
            <a:p>
              <a:pPr marL="685800" indent="-685800">
                <a:lnSpc>
                  <a:spcPts val="6378"/>
                </a:lnSpc>
                <a:buFont typeface="Arial" panose="020B0604020202020204" pitchFamily="34" charset="0"/>
                <a:buChar char="•"/>
              </a:pPr>
              <a:r>
                <a:rPr lang="en-US" sz="5315" spc="47" dirty="0">
                  <a:solidFill>
                    <a:srgbClr val="000000"/>
                  </a:solidFill>
                  <a:latin typeface="Calibri (MS)"/>
                </a:rPr>
                <a:t>RStudio and R</a:t>
              </a:r>
            </a:p>
            <a:p>
              <a:pPr marL="1143000" lvl="1" indent="-685800">
                <a:lnSpc>
                  <a:spcPts val="6378"/>
                </a:lnSpc>
                <a:buFont typeface="Arial" panose="020B0604020202020204" pitchFamily="34" charset="0"/>
                <a:buChar char="•"/>
              </a:pPr>
              <a:r>
                <a:rPr lang="en-US" sz="5315" spc="47" dirty="0">
                  <a:solidFill>
                    <a:srgbClr val="000000"/>
                  </a:solidFill>
                  <a:latin typeface="Calibri (MS)"/>
                </a:rPr>
                <a:t>Development of new functions</a:t>
              </a:r>
            </a:p>
            <a:p>
              <a:pPr marL="685800" indent="-685800">
                <a:lnSpc>
                  <a:spcPts val="6378"/>
                </a:lnSpc>
                <a:buFont typeface="Arial" panose="020B0604020202020204" pitchFamily="34" charset="0"/>
                <a:buChar char="•"/>
              </a:pPr>
              <a:r>
                <a:rPr lang="en-US" sz="5315" spc="47" dirty="0">
                  <a:solidFill>
                    <a:srgbClr val="000000"/>
                  </a:solidFill>
                  <a:latin typeface="Calibri (MS)"/>
                </a:rPr>
                <a:t>SAS</a:t>
              </a:r>
            </a:p>
            <a:p>
              <a:pPr marL="685800" indent="-685800">
                <a:lnSpc>
                  <a:spcPts val="6378"/>
                </a:lnSpc>
                <a:buFont typeface="Arial" panose="020B0604020202020204" pitchFamily="34" charset="0"/>
                <a:buChar char="•"/>
              </a:pPr>
              <a:r>
                <a:rPr lang="en-US" sz="5315" spc="47" dirty="0">
                  <a:solidFill>
                    <a:srgbClr val="000000"/>
                  </a:solidFill>
                  <a:latin typeface="Calibri (MS)"/>
                </a:rPr>
                <a:t>Creation of test datasets</a:t>
              </a:r>
            </a:p>
            <a:p>
              <a:pPr marL="685800" indent="-685800">
                <a:lnSpc>
                  <a:spcPts val="6378"/>
                </a:lnSpc>
                <a:buFont typeface="Arial" panose="020B0604020202020204" pitchFamily="34" charset="0"/>
                <a:buChar char="•"/>
              </a:pPr>
              <a:r>
                <a:rPr lang="en-US" sz="5315" spc="47" dirty="0">
                  <a:solidFill>
                    <a:srgbClr val="000000"/>
                  </a:solidFill>
                  <a:latin typeface="Calibri (MS)"/>
                </a:rPr>
                <a:t>Basis of ETL (Extract, transform, load) with CVX codes URL</a:t>
              </a:r>
            </a:p>
            <a:p>
              <a:pPr algn="ctr">
                <a:lnSpc>
                  <a:spcPts val="6378"/>
                </a:lnSpc>
              </a:pPr>
              <a:r>
                <a:rPr lang="en-US" sz="5315" spc="47" dirty="0">
                  <a:solidFill>
                    <a:srgbClr val="000000"/>
                  </a:solidFill>
                  <a:latin typeface="Calibri (MS)"/>
                </a:rPr>
                <a:t>Reviewing previous literature, CDC websites and documentation, and the NIS surveys and their code also helped further my APE experience. </a:t>
              </a:r>
            </a:p>
            <a:p>
              <a:pPr>
                <a:lnSpc>
                  <a:spcPts val="6378"/>
                </a:lnSpc>
              </a:pPr>
              <a:endParaRPr lang="en-US" sz="5315" spc="47" dirty="0">
                <a:solidFill>
                  <a:srgbClr val="000000"/>
                </a:solidFill>
                <a:latin typeface="Calibri (MS)"/>
              </a:endParaRPr>
            </a:p>
            <a:p>
              <a:pPr>
                <a:lnSpc>
                  <a:spcPts val="6378"/>
                </a:lnSpc>
              </a:pPr>
              <a:endParaRPr lang="en-US" sz="5315" spc="47" dirty="0">
                <a:solidFill>
                  <a:srgbClr val="000000"/>
                </a:solidFill>
                <a:latin typeface="Calibri (MS)"/>
              </a:endParaRPr>
            </a:p>
            <a:p>
              <a:pPr algn="l">
                <a:lnSpc>
                  <a:spcPts val="6378"/>
                </a:lnSpc>
              </a:pPr>
              <a:endParaRPr lang="en-US" sz="5315" spc="47" dirty="0">
                <a:solidFill>
                  <a:srgbClr val="000000"/>
                </a:solidFill>
                <a:latin typeface="Calibri (MS)"/>
              </a:endParaRP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1029997" y="8581611"/>
            <a:ext cx="12229688" cy="10063282"/>
            <a:chOff x="0" y="0"/>
            <a:chExt cx="14494445" cy="11926852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14494500" cy="11926823"/>
            </a:xfrm>
            <a:custGeom>
              <a:avLst/>
              <a:gdLst/>
              <a:ahLst/>
              <a:cxnLst/>
              <a:rect l="l" t="t" r="r" b="b"/>
              <a:pathLst>
                <a:path w="14494500" h="11926823">
                  <a:moveTo>
                    <a:pt x="0" y="0"/>
                  </a:moveTo>
                  <a:lnTo>
                    <a:pt x="14494500" y="0"/>
                  </a:lnTo>
                  <a:lnTo>
                    <a:pt x="14494500" y="11926823"/>
                  </a:lnTo>
                  <a:lnTo>
                    <a:pt x="0" y="1192682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TextBox 40"/>
            <p:cNvSpPr txBox="1"/>
            <p:nvPr/>
          </p:nvSpPr>
          <p:spPr>
            <a:xfrm>
              <a:off x="0" y="-114300"/>
              <a:ext cx="14494445" cy="12041152"/>
            </a:xfrm>
            <a:prstGeom prst="rect">
              <a:avLst/>
            </a:prstGeom>
          </p:spPr>
          <p:txBody>
            <a:bodyPr lIns="57150" tIns="57150" rIns="57150" bIns="57150" rtlCol="0" anchor="t"/>
            <a:lstStyle/>
            <a:p>
              <a:pPr algn="ctr">
                <a:lnSpc>
                  <a:spcPts val="6378"/>
                </a:lnSpc>
              </a:pPr>
              <a:r>
                <a:rPr lang="en-US" sz="5315" u="sng" spc="47" dirty="0">
                  <a:solidFill>
                    <a:srgbClr val="000000"/>
                  </a:solidFill>
                  <a:latin typeface="Calibri (MS)"/>
                </a:rPr>
                <a:t>What is the process for answering the central research question you have been helping to explore?</a:t>
              </a:r>
            </a:p>
            <a:p>
              <a:pPr algn="ctr">
                <a:lnSpc>
                  <a:spcPts val="6378"/>
                </a:lnSpc>
              </a:pPr>
              <a:endParaRPr lang="en-US" sz="5315" u="sng" spc="47" dirty="0">
                <a:solidFill>
                  <a:srgbClr val="000000"/>
                </a:solidFill>
                <a:latin typeface="Calibri (MS)"/>
              </a:endParaRPr>
            </a:p>
            <a:p>
              <a:pPr marL="685800" indent="-685800">
                <a:lnSpc>
                  <a:spcPts val="6378"/>
                </a:lnSpc>
                <a:buFont typeface="Arial" panose="020B0604020202020204" pitchFamily="34" charset="0"/>
                <a:buChar char="•"/>
              </a:pPr>
              <a:r>
                <a:rPr lang="en-US" sz="5315" spc="47" dirty="0">
                  <a:solidFill>
                    <a:srgbClr val="000000"/>
                  </a:solidFill>
                  <a:latin typeface="Calibri (MS)"/>
                </a:rPr>
                <a:t>Create an R program to find estimated vaccine coverage in routine childhood vaccines</a:t>
              </a:r>
            </a:p>
            <a:p>
              <a:pPr marL="685800" indent="-685800">
                <a:lnSpc>
                  <a:spcPts val="6378"/>
                </a:lnSpc>
                <a:buFont typeface="Arial" panose="020B0604020202020204" pitchFamily="34" charset="0"/>
                <a:buChar char="•"/>
              </a:pPr>
              <a:r>
                <a:rPr lang="en-US" sz="5315" spc="47" dirty="0">
                  <a:solidFill>
                    <a:srgbClr val="000000"/>
                  </a:solidFill>
                  <a:latin typeface="Calibri (MS)"/>
                </a:rPr>
                <a:t>Input childhood vaccination event data from Georgia Department of Public Health (GDPH) into the program to further understanding of certain vaccination rates</a:t>
              </a:r>
            </a:p>
            <a:p>
              <a:pPr marL="685800" indent="-685800">
                <a:lnSpc>
                  <a:spcPts val="6378"/>
                </a:lnSpc>
                <a:buFont typeface="Arial" panose="020B0604020202020204" pitchFamily="34" charset="0"/>
                <a:buChar char="•"/>
              </a:pPr>
              <a:endParaRPr lang="en-US" sz="5315" spc="47" dirty="0">
                <a:solidFill>
                  <a:srgbClr val="000000"/>
                </a:solidFill>
                <a:latin typeface="Calibri (MS)"/>
              </a:endParaRPr>
            </a:p>
            <a:p>
              <a:pPr>
                <a:lnSpc>
                  <a:spcPts val="6378"/>
                </a:lnSpc>
              </a:pPr>
              <a:endParaRPr lang="en-US" sz="5315" spc="47" dirty="0">
                <a:solidFill>
                  <a:srgbClr val="000000"/>
                </a:solidFill>
                <a:latin typeface="Calibri (MS)"/>
              </a:endParaRPr>
            </a:p>
            <a:p>
              <a:pPr>
                <a:lnSpc>
                  <a:spcPts val="6378"/>
                </a:lnSpc>
              </a:pPr>
              <a:endParaRPr lang="en-US" sz="5315" spc="47" dirty="0">
                <a:solidFill>
                  <a:srgbClr val="000000"/>
                </a:solidFill>
                <a:latin typeface="Calibri (MS)"/>
              </a:endParaRPr>
            </a:p>
            <a:p>
              <a:pPr algn="l">
                <a:lnSpc>
                  <a:spcPts val="6378"/>
                </a:lnSpc>
              </a:pPr>
              <a:endParaRPr lang="en-US" sz="5315" spc="47" dirty="0">
                <a:solidFill>
                  <a:srgbClr val="000000"/>
                </a:solidFill>
                <a:latin typeface="Calibri (MS)"/>
              </a:endParaRPr>
            </a:p>
          </p:txBody>
        </p:sp>
      </p:grpSp>
      <p:sp>
        <p:nvSpPr>
          <p:cNvPr id="41" name="TextBox 41"/>
          <p:cNvSpPr txBox="1"/>
          <p:nvPr/>
        </p:nvSpPr>
        <p:spPr>
          <a:xfrm>
            <a:off x="5167117" y="748665"/>
            <a:ext cx="33556965" cy="44627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630"/>
              </a:lnSpc>
            </a:pPr>
            <a:r>
              <a:rPr lang="en-US" sz="15525" spc="145" dirty="0">
                <a:solidFill>
                  <a:srgbClr val="FFFFFF"/>
                </a:solidFill>
                <a:latin typeface="Calibri (MS) Bold"/>
              </a:rPr>
              <a:t>GDPH Childhood Vaccination </a:t>
            </a:r>
          </a:p>
          <a:p>
            <a:pPr algn="ctr">
              <a:lnSpc>
                <a:spcPts val="8100"/>
              </a:lnSpc>
            </a:pPr>
            <a:r>
              <a:rPr lang="en-US" sz="6750" spc="63" dirty="0">
                <a:solidFill>
                  <a:srgbClr val="FFFFFF"/>
                </a:solidFill>
                <a:latin typeface="Calibri (MS) Bold"/>
              </a:rPr>
              <a:t>Aidan Estes</a:t>
            </a:r>
          </a:p>
          <a:p>
            <a:pPr algn="ctr">
              <a:lnSpc>
                <a:spcPts val="8100"/>
              </a:lnSpc>
            </a:pPr>
            <a:r>
              <a:rPr lang="en-US" sz="6750" spc="63" dirty="0">
                <a:solidFill>
                  <a:srgbClr val="FFFFFF"/>
                </a:solidFill>
                <a:latin typeface="Calibri (MS) Bold"/>
              </a:rPr>
              <a:t>APE Student Work Showcase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39716674-1F96-740E-7651-828BDA2ACF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289" b="23730"/>
          <a:stretch/>
        </p:blipFill>
        <p:spPr>
          <a:xfrm>
            <a:off x="1019111" y="852967"/>
            <a:ext cx="7863479" cy="2076201"/>
          </a:xfrm>
          <a:prstGeom prst="rect">
            <a:avLst/>
          </a:prstGeom>
        </p:spPr>
      </p:pic>
      <p:sp>
        <p:nvSpPr>
          <p:cNvPr id="24" name="TextBox 31">
            <a:extLst>
              <a:ext uri="{FF2B5EF4-FFF2-40B4-BE49-F238E27FC236}">
                <a16:creationId xmlns:a16="http://schemas.microsoft.com/office/drawing/2014/main" id="{3945848E-797C-C9B4-AE7D-82AC1D3CE697}"/>
              </a:ext>
            </a:extLst>
          </p:cNvPr>
          <p:cNvSpPr txBox="1"/>
          <p:nvPr/>
        </p:nvSpPr>
        <p:spPr>
          <a:xfrm>
            <a:off x="29443144" y="8729087"/>
            <a:ext cx="13418060" cy="23100663"/>
          </a:xfrm>
          <a:prstGeom prst="rect">
            <a:avLst/>
          </a:prstGeom>
        </p:spPr>
        <p:txBody>
          <a:bodyPr lIns="57150" tIns="57150" rIns="57150" bIns="57150" rtlCol="0" anchor="t"/>
          <a:lstStyle/>
          <a:p>
            <a:pPr algn="ctr">
              <a:lnSpc>
                <a:spcPts val="6378"/>
              </a:lnSpc>
            </a:pPr>
            <a:r>
              <a:rPr lang="en-US" sz="5315" u="sng" spc="47" dirty="0">
                <a:solidFill>
                  <a:srgbClr val="000000"/>
                </a:solidFill>
                <a:latin typeface="Calibri (MS)"/>
              </a:rPr>
              <a:t>What we have:</a:t>
            </a:r>
          </a:p>
          <a:p>
            <a:pPr marL="685800" indent="-685800">
              <a:lnSpc>
                <a:spcPts val="6378"/>
              </a:lnSpc>
              <a:buFont typeface="Arial" panose="020B0604020202020204" pitchFamily="34" charset="0"/>
              <a:buChar char="•"/>
            </a:pPr>
            <a:r>
              <a:rPr lang="en-US" sz="5315" spc="47" dirty="0">
                <a:solidFill>
                  <a:srgbClr val="000000"/>
                </a:solidFill>
                <a:latin typeface="Calibri (MS)"/>
              </a:rPr>
              <a:t>2 R functions and .</a:t>
            </a:r>
            <a:r>
              <a:rPr lang="en-US" sz="5315" spc="47" dirty="0" err="1">
                <a:solidFill>
                  <a:srgbClr val="000000"/>
                </a:solidFill>
                <a:latin typeface="Calibri (MS)"/>
              </a:rPr>
              <a:t>rmd</a:t>
            </a:r>
            <a:r>
              <a:rPr lang="en-US" sz="5315" spc="47" dirty="0">
                <a:solidFill>
                  <a:srgbClr val="000000"/>
                </a:solidFill>
                <a:latin typeface="Calibri (MS)"/>
              </a:rPr>
              <a:t> file to test current and new vaccines based on CDC recommendations</a:t>
            </a:r>
          </a:p>
          <a:p>
            <a:pPr marL="685800" indent="-685800">
              <a:lnSpc>
                <a:spcPts val="6378"/>
              </a:lnSpc>
              <a:buFont typeface="Arial" panose="020B0604020202020204" pitchFamily="34" charset="0"/>
              <a:buChar char="•"/>
            </a:pPr>
            <a:r>
              <a:rPr lang="en-US" sz="5315" spc="47" dirty="0">
                <a:solidFill>
                  <a:srgbClr val="000000"/>
                </a:solidFill>
                <a:latin typeface="Calibri (MS)"/>
              </a:rPr>
              <a:t>Able to update in future by pulling data directly from CDC website using ETL</a:t>
            </a:r>
          </a:p>
          <a:p>
            <a:pPr marL="685800" indent="-685800">
              <a:lnSpc>
                <a:spcPts val="6378"/>
              </a:lnSpc>
              <a:buFont typeface="Arial" panose="020B0604020202020204" pitchFamily="34" charset="0"/>
              <a:buChar char="•"/>
            </a:pPr>
            <a:r>
              <a:rPr lang="en-US" sz="5315" spc="47" dirty="0">
                <a:solidFill>
                  <a:srgbClr val="000000"/>
                </a:solidFill>
                <a:latin typeface="Calibri (MS)"/>
              </a:rPr>
              <a:t>Pseudocode document with details on what each line of code does and how to recreate</a:t>
            </a:r>
          </a:p>
          <a:p>
            <a:pPr marL="685800" indent="-685800">
              <a:lnSpc>
                <a:spcPts val="6378"/>
              </a:lnSpc>
              <a:buFont typeface="Arial" panose="020B0604020202020204" pitchFamily="34" charset="0"/>
              <a:buChar char="•"/>
            </a:pPr>
            <a:r>
              <a:rPr lang="en-US" sz="5315" spc="47" dirty="0">
                <a:solidFill>
                  <a:srgbClr val="000000"/>
                </a:solidFill>
                <a:latin typeface="Calibri (MS)"/>
              </a:rPr>
              <a:t>Ability to sort data and determine what vaccines should be expected to have received based on end-of-month birthdates</a:t>
            </a:r>
          </a:p>
          <a:p>
            <a:pPr marL="685800" indent="-685800">
              <a:lnSpc>
                <a:spcPts val="6378"/>
              </a:lnSpc>
              <a:buFont typeface="Arial" panose="020B0604020202020204" pitchFamily="34" charset="0"/>
              <a:buChar char="•"/>
            </a:pPr>
            <a:r>
              <a:rPr lang="en-US" sz="5315" spc="47" dirty="0">
                <a:solidFill>
                  <a:srgbClr val="000000"/>
                </a:solidFill>
                <a:latin typeface="Calibri (MS)"/>
              </a:rPr>
              <a:t>Code is commented on and can be modified</a:t>
            </a:r>
          </a:p>
          <a:p>
            <a:pPr marL="685800" indent="-685800">
              <a:lnSpc>
                <a:spcPts val="6378"/>
              </a:lnSpc>
              <a:buFont typeface="Arial" panose="020B0604020202020204" pitchFamily="34" charset="0"/>
              <a:buChar char="•"/>
            </a:pPr>
            <a:r>
              <a:rPr lang="en-US" sz="5315" spc="47" dirty="0">
                <a:solidFill>
                  <a:srgbClr val="000000"/>
                </a:solidFill>
                <a:latin typeface="Calibri (MS)"/>
              </a:rPr>
              <a:t>Created a standardized Excel format to include dose spacing and vaccine scheduling for all recommended CDC vaccines</a:t>
            </a:r>
          </a:p>
          <a:p>
            <a:pPr marL="685800" indent="-685800">
              <a:lnSpc>
                <a:spcPts val="6378"/>
              </a:lnSpc>
              <a:buFont typeface="Arial" panose="020B0604020202020204" pitchFamily="34" charset="0"/>
              <a:buChar char="•"/>
            </a:pPr>
            <a:r>
              <a:rPr lang="en-US" sz="5315" spc="47" dirty="0">
                <a:solidFill>
                  <a:srgbClr val="000000"/>
                </a:solidFill>
                <a:latin typeface="Calibri (MS)"/>
              </a:rPr>
              <a:t>Organized all </a:t>
            </a:r>
            <a:r>
              <a:rPr lang="en-US" sz="5315" spc="47">
                <a:solidFill>
                  <a:srgbClr val="000000"/>
                </a:solidFill>
                <a:latin typeface="Calibri (MS)"/>
              </a:rPr>
              <a:t>in GitHub </a:t>
            </a:r>
            <a:r>
              <a:rPr lang="en-US" sz="5315" spc="47" dirty="0">
                <a:solidFill>
                  <a:srgbClr val="000000"/>
                </a:solidFill>
                <a:latin typeface="Calibri (MS)"/>
              </a:rPr>
              <a:t>repository in the CIDMATH organization</a:t>
            </a:r>
          </a:p>
          <a:p>
            <a:pPr>
              <a:lnSpc>
                <a:spcPts val="6378"/>
              </a:lnSpc>
            </a:pPr>
            <a:endParaRPr lang="en-US" sz="5315" spc="47" dirty="0">
              <a:solidFill>
                <a:srgbClr val="000000"/>
              </a:solidFill>
              <a:latin typeface="Calibri (MS)"/>
            </a:endParaRPr>
          </a:p>
          <a:p>
            <a:pPr>
              <a:lnSpc>
                <a:spcPts val="6378"/>
              </a:lnSpc>
            </a:pPr>
            <a:endParaRPr lang="en-US" sz="5315" spc="47" dirty="0">
              <a:solidFill>
                <a:srgbClr val="000000"/>
              </a:solidFill>
              <a:latin typeface="Calibri (MS)"/>
            </a:endParaRPr>
          </a:p>
          <a:p>
            <a:pPr>
              <a:lnSpc>
                <a:spcPts val="6378"/>
              </a:lnSpc>
            </a:pPr>
            <a:endParaRPr lang="en-US" sz="5315" spc="47" dirty="0">
              <a:solidFill>
                <a:srgbClr val="000000"/>
              </a:solidFill>
              <a:latin typeface="Calibri (MS)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689C78A8-F426-B1B3-5B73-0A96C53C0A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4355" y="23926800"/>
            <a:ext cx="13418060" cy="710574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676C8A6-D7E1-E09D-4EB8-EBE7880D01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800600"/>
            <a:ext cx="41833800" cy="2179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304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</TotalTime>
  <Words>408</Words>
  <Application>Microsoft Office PowerPoint</Application>
  <PresentationFormat>Custom</PresentationFormat>
  <Paragraphs>54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TT Rounds Condensed Bold</vt:lpstr>
      <vt:lpstr>Arial</vt:lpstr>
      <vt:lpstr>Calibri (MS)</vt:lpstr>
      <vt:lpstr>Calibri</vt:lpstr>
      <vt:lpstr>Calibri (MS) Bold</vt:lpstr>
      <vt:lpstr>Aptos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URP Poster Template</dc:title>
  <cp:lastModifiedBy>Aidan Estes</cp:lastModifiedBy>
  <cp:revision>1</cp:revision>
  <dcterms:created xsi:type="dcterms:W3CDTF">2006-08-16T00:00:00Z</dcterms:created>
  <dcterms:modified xsi:type="dcterms:W3CDTF">2025-03-18T21:13:54Z</dcterms:modified>
  <dc:identifier>DAGA6orcGMY</dc:identifier>
</cp:coreProperties>
</file>