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0" r:id="rId3"/>
    <p:sldId id="261" r:id="rId4"/>
    <p:sldId id="262" r:id="rId5"/>
    <p:sldId id="289" r:id="rId6"/>
    <p:sldId id="264" r:id="rId7"/>
    <p:sldId id="265" r:id="rId8"/>
    <p:sldId id="290" r:id="rId9"/>
    <p:sldId id="291" r:id="rId10"/>
    <p:sldId id="295" r:id="rId11"/>
    <p:sldId id="292" r:id="rId12"/>
    <p:sldId id="267" r:id="rId13"/>
    <p:sldId id="293" r:id="rId14"/>
    <p:sldId id="294" r:id="rId15"/>
    <p:sldId id="272"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9397876-483D-489D-9665-0270E2C92B8D}" type="datetimeFigureOut">
              <a:rPr lang="en-US" smtClean="0"/>
              <a:t>1/23/2024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1B506C4-E3D1-4890-9DCF-A79BFBB828A1}" type="slidenum">
              <a:rPr lang="en-US" smtClean="0"/>
              <a:t>‹#›</a:t>
            </a:fld>
            <a:endParaRPr lang="en-US"/>
          </a:p>
        </p:txBody>
      </p:sp>
    </p:spTree>
    <p:extLst>
      <p:ext uri="{BB962C8B-B14F-4D97-AF65-F5344CB8AC3E}">
        <p14:creationId xmlns:p14="http://schemas.microsoft.com/office/powerpoint/2010/main" val="358255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2</a:t>
            </a:fld>
            <a:endParaRPr lang="en-US"/>
          </a:p>
        </p:txBody>
      </p:sp>
    </p:spTree>
    <p:extLst>
      <p:ext uri="{BB962C8B-B14F-4D97-AF65-F5344CB8AC3E}">
        <p14:creationId xmlns:p14="http://schemas.microsoft.com/office/powerpoint/2010/main" val="254344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11</a:t>
            </a:fld>
            <a:endParaRPr lang="en-US"/>
          </a:p>
        </p:txBody>
      </p:sp>
    </p:spTree>
    <p:extLst>
      <p:ext uri="{BB962C8B-B14F-4D97-AF65-F5344CB8AC3E}">
        <p14:creationId xmlns:p14="http://schemas.microsoft.com/office/powerpoint/2010/main" val="271186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12</a:t>
            </a:fld>
            <a:endParaRPr lang="en-US"/>
          </a:p>
        </p:txBody>
      </p:sp>
    </p:spTree>
    <p:extLst>
      <p:ext uri="{BB962C8B-B14F-4D97-AF65-F5344CB8AC3E}">
        <p14:creationId xmlns:p14="http://schemas.microsoft.com/office/powerpoint/2010/main" val="3336803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13</a:t>
            </a:fld>
            <a:endParaRPr lang="en-US"/>
          </a:p>
        </p:txBody>
      </p:sp>
    </p:spTree>
    <p:extLst>
      <p:ext uri="{BB962C8B-B14F-4D97-AF65-F5344CB8AC3E}">
        <p14:creationId xmlns:p14="http://schemas.microsoft.com/office/powerpoint/2010/main" val="190526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14</a:t>
            </a:fld>
            <a:endParaRPr lang="en-US"/>
          </a:p>
        </p:txBody>
      </p:sp>
    </p:spTree>
    <p:extLst>
      <p:ext uri="{BB962C8B-B14F-4D97-AF65-F5344CB8AC3E}">
        <p14:creationId xmlns:p14="http://schemas.microsoft.com/office/powerpoint/2010/main" val="113318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15</a:t>
            </a:fld>
            <a:endParaRPr lang="en-US"/>
          </a:p>
        </p:txBody>
      </p:sp>
    </p:spTree>
    <p:extLst>
      <p:ext uri="{BB962C8B-B14F-4D97-AF65-F5344CB8AC3E}">
        <p14:creationId xmlns:p14="http://schemas.microsoft.com/office/powerpoint/2010/main" val="314000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3</a:t>
            </a:fld>
            <a:endParaRPr lang="en-US"/>
          </a:p>
        </p:txBody>
      </p:sp>
    </p:spTree>
    <p:extLst>
      <p:ext uri="{BB962C8B-B14F-4D97-AF65-F5344CB8AC3E}">
        <p14:creationId xmlns:p14="http://schemas.microsoft.com/office/powerpoint/2010/main" val="221322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4</a:t>
            </a:fld>
            <a:endParaRPr lang="en-US"/>
          </a:p>
        </p:txBody>
      </p:sp>
    </p:spTree>
    <p:extLst>
      <p:ext uri="{BB962C8B-B14F-4D97-AF65-F5344CB8AC3E}">
        <p14:creationId xmlns:p14="http://schemas.microsoft.com/office/powerpoint/2010/main" val="271045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5</a:t>
            </a:fld>
            <a:endParaRPr lang="en-US"/>
          </a:p>
        </p:txBody>
      </p:sp>
    </p:spTree>
    <p:extLst>
      <p:ext uri="{BB962C8B-B14F-4D97-AF65-F5344CB8AC3E}">
        <p14:creationId xmlns:p14="http://schemas.microsoft.com/office/powerpoint/2010/main" val="63729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6</a:t>
            </a:fld>
            <a:endParaRPr lang="en-US"/>
          </a:p>
        </p:txBody>
      </p:sp>
    </p:spTree>
    <p:extLst>
      <p:ext uri="{BB962C8B-B14F-4D97-AF65-F5344CB8AC3E}">
        <p14:creationId xmlns:p14="http://schemas.microsoft.com/office/powerpoint/2010/main" val="326871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7</a:t>
            </a:fld>
            <a:endParaRPr lang="en-US"/>
          </a:p>
        </p:txBody>
      </p:sp>
    </p:spTree>
    <p:extLst>
      <p:ext uri="{BB962C8B-B14F-4D97-AF65-F5344CB8AC3E}">
        <p14:creationId xmlns:p14="http://schemas.microsoft.com/office/powerpoint/2010/main" val="296277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8</a:t>
            </a:fld>
            <a:endParaRPr lang="en-US"/>
          </a:p>
        </p:txBody>
      </p:sp>
    </p:spTree>
    <p:extLst>
      <p:ext uri="{BB962C8B-B14F-4D97-AF65-F5344CB8AC3E}">
        <p14:creationId xmlns:p14="http://schemas.microsoft.com/office/powerpoint/2010/main" val="426576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9</a:t>
            </a:fld>
            <a:endParaRPr lang="en-US"/>
          </a:p>
        </p:txBody>
      </p:sp>
    </p:spTree>
    <p:extLst>
      <p:ext uri="{BB962C8B-B14F-4D97-AF65-F5344CB8AC3E}">
        <p14:creationId xmlns:p14="http://schemas.microsoft.com/office/powerpoint/2010/main" val="249881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10</a:t>
            </a:fld>
            <a:endParaRPr lang="en-US"/>
          </a:p>
        </p:txBody>
      </p:sp>
    </p:spTree>
    <p:extLst>
      <p:ext uri="{BB962C8B-B14F-4D97-AF65-F5344CB8AC3E}">
        <p14:creationId xmlns:p14="http://schemas.microsoft.com/office/powerpoint/2010/main" val="185373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9F6818D-35C1-4390-84EB-B90413DAE26B}" type="datetime1">
              <a:rPr lang="en-US" smtClean="0"/>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22" name="bg object 22"/>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3" name="bg object 23"/>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4" name="bg object 24"/>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5" name="bg object 25"/>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009AA9A-79CE-4D44-ABA0-C7474D04C4E5}" type="datetime1">
              <a:rPr lang="en-US" smtClean="0"/>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8E1AE1E-3C8E-4C70-8D90-FA03B24D2E3E}" type="datetime1">
              <a:rPr lang="en-US" smtClean="0"/>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44FBFDA-EE83-480F-9602-67A9E55925EE}" type="datetime1">
              <a:rPr lang="en-US" smtClean="0"/>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FE2E332-19AC-4D78-9B47-115D070EF188}" type="datetime1">
              <a:rPr lang="en-US" smtClean="0"/>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88395" y="2242083"/>
            <a:ext cx="4967208" cy="6096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BBF603F-BA84-4392-92A9-5997B98C64C0}" type="datetime1">
              <a:rPr lang="en-US" smtClean="0"/>
              <a:t>1/23/2024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377683"/>
            <a:ext cx="8001000" cy="1703993"/>
          </a:xfrm>
          <a:prstGeom prst="rect">
            <a:avLst/>
          </a:prstGeom>
          <a:solidFill>
            <a:srgbClr val="EDEBE9"/>
          </a:solidFill>
        </p:spPr>
        <p:txBody>
          <a:bodyPr vert="horz" wrap="square" lIns="0" tIns="0" rIns="0" bIns="0" rtlCol="0">
            <a:spAutoFit/>
          </a:bodyPr>
          <a:lstStyle/>
          <a:p>
            <a:pPr algn="ctr">
              <a:lnSpc>
                <a:spcPts val="4640"/>
              </a:lnSpc>
            </a:pPr>
            <a:r>
              <a:rPr lang="en-US" sz="2800" spc="-65" dirty="0"/>
              <a:t> Application of Unsupervised Learning in Detecting Behavioral Patterns in E-commerce Customers</a:t>
            </a:r>
            <a:br>
              <a:rPr lang="en-US" sz="2800" spc="-65" dirty="0"/>
            </a:br>
            <a:r>
              <a:rPr lang="en-US" sz="2800" spc="-65" dirty="0"/>
              <a:t>Paper ID: 429</a:t>
            </a:r>
            <a:endParaRPr sz="2800" spc="-65" dirty="0"/>
          </a:p>
        </p:txBody>
      </p:sp>
      <p:sp>
        <p:nvSpPr>
          <p:cNvPr id="7" name="object 7"/>
          <p:cNvSpPr/>
          <p:nvPr/>
        </p:nvSpPr>
        <p:spPr>
          <a:xfrm>
            <a:off x="2402250" y="4539949"/>
            <a:ext cx="6131560" cy="167640"/>
          </a:xfrm>
          <a:custGeom>
            <a:avLst/>
            <a:gdLst/>
            <a:ahLst/>
            <a:cxnLst/>
            <a:rect l="l" t="t" r="r" b="b"/>
            <a:pathLst>
              <a:path w="6131559" h="167639">
                <a:moveTo>
                  <a:pt x="6131117" y="167639"/>
                </a:moveTo>
                <a:lnTo>
                  <a:pt x="0" y="167639"/>
                </a:lnTo>
                <a:lnTo>
                  <a:pt x="0" y="0"/>
                </a:lnTo>
                <a:lnTo>
                  <a:pt x="6131117" y="0"/>
                </a:lnTo>
                <a:lnTo>
                  <a:pt x="6131117" y="167639"/>
                </a:lnTo>
                <a:close/>
              </a:path>
            </a:pathLst>
          </a:custGeom>
          <a:solidFill>
            <a:srgbClr val="FFFFFF"/>
          </a:solidFill>
        </p:spPr>
        <p:txBody>
          <a:bodyPr wrap="square" lIns="0" tIns="0" rIns="0" bIns="0" rtlCol="0"/>
          <a:lstStyle/>
          <a:p>
            <a:endParaRPr/>
          </a:p>
        </p:txBody>
      </p:sp>
      <p:sp>
        <p:nvSpPr>
          <p:cNvPr id="8" name="object 8"/>
          <p:cNvSpPr txBox="1"/>
          <p:nvPr/>
        </p:nvSpPr>
        <p:spPr>
          <a:xfrm>
            <a:off x="3657600" y="4539949"/>
            <a:ext cx="5306650" cy="185928"/>
          </a:xfrm>
          <a:prstGeom prst="rect">
            <a:avLst/>
          </a:prstGeom>
        </p:spPr>
        <p:txBody>
          <a:bodyPr vert="horz" wrap="square" lIns="0" tIns="12700" rIns="0" bIns="0" rtlCol="0">
            <a:spAutoFit/>
          </a:bodyPr>
          <a:lstStyle/>
          <a:p>
            <a:pPr marL="12700">
              <a:lnSpc>
                <a:spcPct val="100000"/>
              </a:lnSpc>
              <a:spcBef>
                <a:spcPts val="100"/>
              </a:spcBef>
            </a:pPr>
            <a:r>
              <a:rPr lang="en-US" sz="1100" i="1" spc="60" dirty="0">
                <a:solidFill>
                  <a:srgbClr val="980000"/>
                </a:solidFill>
                <a:latin typeface="Cambria"/>
                <a:cs typeface="Cambria"/>
              </a:rPr>
              <a:t>5</a:t>
            </a:r>
            <a:r>
              <a:rPr lang="en-US" sz="1100" i="1" spc="60" baseline="30000" dirty="0">
                <a:solidFill>
                  <a:srgbClr val="980000"/>
                </a:solidFill>
                <a:latin typeface="Cambria"/>
                <a:cs typeface="Cambria"/>
              </a:rPr>
              <a:t>th</a:t>
            </a:r>
            <a:r>
              <a:rPr lang="en-US" sz="1100" i="1" spc="60" dirty="0">
                <a:solidFill>
                  <a:srgbClr val="980000"/>
                </a:solidFill>
                <a:latin typeface="Cambria"/>
                <a:cs typeface="Cambria"/>
              </a:rPr>
              <a:t> International Conference on Data Science, Machine Learning &amp; Applications</a:t>
            </a:r>
            <a:endParaRPr sz="1100" i="1" spc="60" dirty="0">
              <a:solidFill>
                <a:srgbClr val="980000"/>
              </a:solidFill>
              <a:latin typeface="Cambria"/>
              <a:cs typeface="Cambria"/>
            </a:endParaRPr>
          </a:p>
        </p:txBody>
      </p:sp>
      <p:sp>
        <p:nvSpPr>
          <p:cNvPr id="9" name="TextBox 8"/>
          <p:cNvSpPr txBox="1"/>
          <p:nvPr/>
        </p:nvSpPr>
        <p:spPr>
          <a:xfrm>
            <a:off x="3467100" y="830312"/>
            <a:ext cx="2438400" cy="369332"/>
          </a:xfrm>
          <a:prstGeom prst="rect">
            <a:avLst/>
          </a:prstGeom>
          <a:noFill/>
        </p:spPr>
        <p:txBody>
          <a:bodyPr wrap="square" rtlCol="0">
            <a:spAutoFit/>
          </a:bodyPr>
          <a:lstStyle/>
          <a:p>
            <a:r>
              <a:rPr lang="en-US" dirty="0"/>
              <a:t>              </a:t>
            </a:r>
            <a:r>
              <a:rPr lang="en-US" b="1" dirty="0">
                <a:solidFill>
                  <a:srgbClr val="0000CC"/>
                </a:solidFill>
              </a:rPr>
              <a:t>ICDSMLA-23</a:t>
            </a:r>
            <a:endParaRPr lang="en-IN" b="1" dirty="0">
              <a:solidFill>
                <a:srgbClr val="0000C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710178"/>
            <a:ext cx="609600" cy="609600"/>
          </a:xfrm>
          <a:prstGeom prst="rect">
            <a:avLst/>
          </a:prstGeom>
        </p:spPr>
      </p:pic>
      <p:sp>
        <p:nvSpPr>
          <p:cNvPr id="12" name="Rectangle 11"/>
          <p:cNvSpPr/>
          <p:nvPr/>
        </p:nvSpPr>
        <p:spPr>
          <a:xfrm rot="10800000" flipV="1">
            <a:off x="114299" y="3166605"/>
            <a:ext cx="8915401" cy="877163"/>
          </a:xfrm>
          <a:prstGeom prst="rect">
            <a:avLst/>
          </a:prstGeom>
        </p:spPr>
        <p:txBody>
          <a:bodyPr wrap="square">
            <a:spAutoFit/>
          </a:bodyPr>
          <a:lstStyle/>
          <a:p>
            <a:pPr algn="ctr"/>
            <a:r>
              <a:rPr lang="en-IN" sz="1700" dirty="0" err="1"/>
              <a:t>Nagireddy</a:t>
            </a:r>
            <a:r>
              <a:rPr lang="en-IN" sz="1700" dirty="0"/>
              <a:t> </a:t>
            </a:r>
            <a:r>
              <a:rPr lang="en-IN" sz="1700" dirty="0" err="1"/>
              <a:t>Moneesh</a:t>
            </a:r>
            <a:endParaRPr lang="en-IN" sz="1700" dirty="0"/>
          </a:p>
          <a:p>
            <a:pPr algn="ctr"/>
            <a:r>
              <a:rPr lang="en-US" sz="1700" dirty="0"/>
              <a:t>Department of Computer Science and Engineering</a:t>
            </a:r>
          </a:p>
          <a:p>
            <a:pPr algn="ctr"/>
            <a:r>
              <a:rPr lang="en-US" sz="1700" dirty="0"/>
              <a:t>Amrita School of Computing, Amrita Vishwa Vidyapeetham</a:t>
            </a:r>
            <a:endParaRPr lang="en-IN" sz="17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1090798" y="4552950"/>
            <a:ext cx="7696200" cy="215444"/>
          </a:xfrm>
        </p:spPr>
        <p:txBody>
          <a:bodyPr/>
          <a:lstStyle/>
          <a:p>
            <a:pPr algn="r"/>
            <a:r>
              <a:rPr lang="en-US" sz="1400" dirty="0">
                <a:solidFill>
                  <a:srgbClr val="FF0000"/>
                </a:solidFill>
              </a:rPr>
              <a:t>5th International Conference on Data Science, Machine Learning &amp; Applications</a:t>
            </a:r>
          </a:p>
        </p:txBody>
      </p:sp>
      <p:sp>
        <p:nvSpPr>
          <p:cNvPr id="10" name="TextBox 9">
            <a:extLst>
              <a:ext uri="{FF2B5EF4-FFF2-40B4-BE49-F238E27FC236}">
                <a16:creationId xmlns:a16="http://schemas.microsoft.com/office/drawing/2014/main" id="{3C978B80-C344-C849-11E5-193897C51A95}"/>
              </a:ext>
            </a:extLst>
          </p:cNvPr>
          <p:cNvSpPr txBox="1"/>
          <p:nvPr/>
        </p:nvSpPr>
        <p:spPr>
          <a:xfrm>
            <a:off x="925390" y="3590499"/>
            <a:ext cx="3419953" cy="400110"/>
          </a:xfrm>
          <a:prstGeom prst="rect">
            <a:avLst/>
          </a:prstGeom>
          <a:noFill/>
        </p:spPr>
        <p:txBody>
          <a:bodyPr wrap="square">
            <a:spAutoFit/>
          </a:bodyPr>
          <a:lstStyle/>
          <a:p>
            <a:pPr algn="ctr"/>
            <a:r>
              <a:rPr lang="en-US" sz="1000" dirty="0">
                <a:latin typeface="Arial MT"/>
              </a:rPr>
              <a:t>Statistical summary and overview of the initial Online Retail dataset</a:t>
            </a:r>
            <a:endParaRPr lang="en-IN" sz="1000" dirty="0">
              <a:latin typeface="Arial MT"/>
            </a:endParaRPr>
          </a:p>
        </p:txBody>
      </p:sp>
      <p:sp>
        <p:nvSpPr>
          <p:cNvPr id="11" name="TextBox 10">
            <a:extLst>
              <a:ext uri="{FF2B5EF4-FFF2-40B4-BE49-F238E27FC236}">
                <a16:creationId xmlns:a16="http://schemas.microsoft.com/office/drawing/2014/main" id="{757C8194-5191-BEA2-D60A-D01F4C3C9635}"/>
              </a:ext>
            </a:extLst>
          </p:cNvPr>
          <p:cNvSpPr txBox="1"/>
          <p:nvPr/>
        </p:nvSpPr>
        <p:spPr>
          <a:xfrm>
            <a:off x="4484808" y="3584684"/>
            <a:ext cx="3518738" cy="400110"/>
          </a:xfrm>
          <a:prstGeom prst="rect">
            <a:avLst/>
          </a:prstGeom>
          <a:noFill/>
        </p:spPr>
        <p:txBody>
          <a:bodyPr wrap="square">
            <a:spAutoFit/>
          </a:bodyPr>
          <a:lstStyle/>
          <a:p>
            <a:pPr algn="ctr"/>
            <a:r>
              <a:rPr lang="en-US" sz="1000" dirty="0">
                <a:latin typeface="Arial MT"/>
              </a:rPr>
              <a:t>Silhouette Score Plot illustrating optimal cluster number determination</a:t>
            </a:r>
            <a:endParaRPr lang="en-IN" sz="1000" dirty="0">
              <a:latin typeface="Arial MT"/>
            </a:endParaRPr>
          </a:p>
        </p:txBody>
      </p:sp>
      <p:pic>
        <p:nvPicPr>
          <p:cNvPr id="4" name="Picture 3">
            <a:extLst>
              <a:ext uri="{FF2B5EF4-FFF2-40B4-BE49-F238E27FC236}">
                <a16:creationId xmlns:a16="http://schemas.microsoft.com/office/drawing/2014/main" id="{12A787F1-D5C8-4843-CA1F-86174696393C}"/>
              </a:ext>
            </a:extLst>
          </p:cNvPr>
          <p:cNvPicPr>
            <a:picLocks noChangeAspect="1"/>
          </p:cNvPicPr>
          <p:nvPr/>
        </p:nvPicPr>
        <p:blipFill>
          <a:blip r:embed="rId3"/>
          <a:stretch>
            <a:fillRect/>
          </a:stretch>
        </p:blipFill>
        <p:spPr>
          <a:xfrm>
            <a:off x="1064855" y="1231723"/>
            <a:ext cx="3119041" cy="2352961"/>
          </a:xfrm>
          <a:prstGeom prst="rect">
            <a:avLst/>
          </a:prstGeom>
        </p:spPr>
      </p:pic>
      <p:pic>
        <p:nvPicPr>
          <p:cNvPr id="7" name="Picture 6">
            <a:extLst>
              <a:ext uri="{FF2B5EF4-FFF2-40B4-BE49-F238E27FC236}">
                <a16:creationId xmlns:a16="http://schemas.microsoft.com/office/drawing/2014/main" id="{F3A4C2DD-153F-412C-F78D-68A3ADCF1FEE}"/>
              </a:ext>
            </a:extLst>
          </p:cNvPr>
          <p:cNvPicPr>
            <a:picLocks noChangeAspect="1"/>
          </p:cNvPicPr>
          <p:nvPr/>
        </p:nvPicPr>
        <p:blipFill>
          <a:blip r:embed="rId4"/>
          <a:stretch>
            <a:fillRect/>
          </a:stretch>
        </p:blipFill>
        <p:spPr>
          <a:xfrm>
            <a:off x="4497744" y="1265836"/>
            <a:ext cx="3518738" cy="2352961"/>
          </a:xfrm>
          <a:prstGeom prst="rect">
            <a:avLst/>
          </a:prstGeom>
        </p:spPr>
      </p:pic>
    </p:spTree>
    <p:extLst>
      <p:ext uri="{BB962C8B-B14F-4D97-AF65-F5344CB8AC3E}">
        <p14:creationId xmlns:p14="http://schemas.microsoft.com/office/powerpoint/2010/main" val="195166612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1066800" y="4508369"/>
            <a:ext cx="7696200" cy="215444"/>
          </a:xfrm>
        </p:spPr>
        <p:txBody>
          <a:bodyPr/>
          <a:lstStyle/>
          <a:p>
            <a:pPr algn="r"/>
            <a:r>
              <a:rPr lang="en-US" sz="1400" dirty="0">
                <a:solidFill>
                  <a:srgbClr val="FF0000"/>
                </a:solidFill>
              </a:rPr>
              <a:t>5th International Conference on Data Science, Machine Learning &amp; Applications</a:t>
            </a:r>
          </a:p>
        </p:txBody>
      </p:sp>
      <p:sp>
        <p:nvSpPr>
          <p:cNvPr id="10" name="TextBox 9">
            <a:extLst>
              <a:ext uri="{FF2B5EF4-FFF2-40B4-BE49-F238E27FC236}">
                <a16:creationId xmlns:a16="http://schemas.microsoft.com/office/drawing/2014/main" id="{3C978B80-C344-C849-11E5-193897C51A95}"/>
              </a:ext>
            </a:extLst>
          </p:cNvPr>
          <p:cNvSpPr txBox="1"/>
          <p:nvPr/>
        </p:nvSpPr>
        <p:spPr>
          <a:xfrm>
            <a:off x="1469192" y="2733453"/>
            <a:ext cx="2772253" cy="400110"/>
          </a:xfrm>
          <a:prstGeom prst="rect">
            <a:avLst/>
          </a:prstGeom>
          <a:noFill/>
        </p:spPr>
        <p:txBody>
          <a:bodyPr wrap="square">
            <a:spAutoFit/>
          </a:bodyPr>
          <a:lstStyle/>
          <a:p>
            <a:pPr algn="ctr"/>
            <a:r>
              <a:rPr lang="en-US" sz="1000" dirty="0">
                <a:latin typeface="Arial MT"/>
              </a:rPr>
              <a:t>Tabulated results showcasing RFM-based customer clustering</a:t>
            </a:r>
            <a:endParaRPr lang="en-IN" sz="1000" dirty="0">
              <a:latin typeface="Arial MT"/>
            </a:endParaRPr>
          </a:p>
        </p:txBody>
      </p:sp>
      <p:sp>
        <p:nvSpPr>
          <p:cNvPr id="11" name="TextBox 10">
            <a:extLst>
              <a:ext uri="{FF2B5EF4-FFF2-40B4-BE49-F238E27FC236}">
                <a16:creationId xmlns:a16="http://schemas.microsoft.com/office/drawing/2014/main" id="{757C8194-5191-BEA2-D60A-D01F4C3C9635}"/>
              </a:ext>
            </a:extLst>
          </p:cNvPr>
          <p:cNvSpPr txBox="1"/>
          <p:nvPr/>
        </p:nvSpPr>
        <p:spPr>
          <a:xfrm>
            <a:off x="4628617" y="3669902"/>
            <a:ext cx="3368315" cy="400110"/>
          </a:xfrm>
          <a:prstGeom prst="rect">
            <a:avLst/>
          </a:prstGeom>
          <a:noFill/>
        </p:spPr>
        <p:txBody>
          <a:bodyPr wrap="square">
            <a:spAutoFit/>
          </a:bodyPr>
          <a:lstStyle/>
          <a:p>
            <a:pPr algn="ctr"/>
            <a:r>
              <a:rPr lang="en-US" sz="1000" dirty="0" err="1">
                <a:latin typeface="Arial MT"/>
              </a:rPr>
              <a:t>Pairplot</a:t>
            </a:r>
            <a:r>
              <a:rPr lang="en-US" sz="1000" dirty="0">
                <a:latin typeface="Arial MT"/>
              </a:rPr>
              <a:t> visualization of RFM clusters, highlighting behavioral stratifications</a:t>
            </a:r>
            <a:endParaRPr lang="en-IN" sz="1000" dirty="0">
              <a:latin typeface="Arial MT"/>
            </a:endParaRPr>
          </a:p>
        </p:txBody>
      </p:sp>
      <p:pic>
        <p:nvPicPr>
          <p:cNvPr id="6" name="Picture 5">
            <a:extLst>
              <a:ext uri="{FF2B5EF4-FFF2-40B4-BE49-F238E27FC236}">
                <a16:creationId xmlns:a16="http://schemas.microsoft.com/office/drawing/2014/main" id="{C65D293E-C37F-0F81-F634-2D9A6FB926C1}"/>
              </a:ext>
            </a:extLst>
          </p:cNvPr>
          <p:cNvPicPr>
            <a:picLocks noChangeAspect="1"/>
          </p:cNvPicPr>
          <p:nvPr/>
        </p:nvPicPr>
        <p:blipFill>
          <a:blip r:embed="rId3"/>
          <a:stretch>
            <a:fillRect/>
          </a:stretch>
        </p:blipFill>
        <p:spPr>
          <a:xfrm>
            <a:off x="1524000" y="1733340"/>
            <a:ext cx="2662639" cy="1000113"/>
          </a:xfrm>
          <a:prstGeom prst="rect">
            <a:avLst/>
          </a:prstGeom>
        </p:spPr>
      </p:pic>
      <p:pic>
        <p:nvPicPr>
          <p:cNvPr id="9" name="Picture 8">
            <a:extLst>
              <a:ext uri="{FF2B5EF4-FFF2-40B4-BE49-F238E27FC236}">
                <a16:creationId xmlns:a16="http://schemas.microsoft.com/office/drawing/2014/main" id="{8559706D-8692-7C44-A44D-24D49002B2FD}"/>
              </a:ext>
            </a:extLst>
          </p:cNvPr>
          <p:cNvPicPr>
            <a:picLocks noChangeAspect="1"/>
          </p:cNvPicPr>
          <p:nvPr/>
        </p:nvPicPr>
        <p:blipFill>
          <a:blip r:embed="rId4"/>
          <a:stretch>
            <a:fillRect/>
          </a:stretch>
        </p:blipFill>
        <p:spPr>
          <a:xfrm>
            <a:off x="4761435" y="942329"/>
            <a:ext cx="3102680" cy="2725442"/>
          </a:xfrm>
          <a:prstGeom prst="rect">
            <a:avLst/>
          </a:prstGeom>
        </p:spPr>
      </p:pic>
    </p:spTree>
    <p:extLst>
      <p:ext uri="{BB962C8B-B14F-4D97-AF65-F5344CB8AC3E}">
        <p14:creationId xmlns:p14="http://schemas.microsoft.com/office/powerpoint/2010/main" val="352592274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5"/>
          </p:nvPr>
        </p:nvSpPr>
        <p:spPr>
          <a:xfrm>
            <a:off x="1093724" y="4526130"/>
            <a:ext cx="7696200" cy="215444"/>
          </a:xfrm>
        </p:spPr>
        <p:txBody>
          <a:bodyPr/>
          <a:lstStyle/>
          <a:p>
            <a:pPr algn="r"/>
            <a:r>
              <a:rPr lang="en-US" sz="1400" dirty="0">
                <a:solidFill>
                  <a:srgbClr val="FF0000"/>
                </a:solidFill>
              </a:rPr>
              <a:t>5th International Conference on Data Science, Machine Learning &amp; Applications</a:t>
            </a:r>
          </a:p>
        </p:txBody>
      </p:sp>
      <p:sp>
        <p:nvSpPr>
          <p:cNvPr id="4" name="TextBox 3">
            <a:extLst>
              <a:ext uri="{FF2B5EF4-FFF2-40B4-BE49-F238E27FC236}">
                <a16:creationId xmlns:a16="http://schemas.microsoft.com/office/drawing/2014/main" id="{CC8B0506-3F28-4240-A93C-AD6271186772}"/>
              </a:ext>
            </a:extLst>
          </p:cNvPr>
          <p:cNvSpPr txBox="1"/>
          <p:nvPr/>
        </p:nvSpPr>
        <p:spPr>
          <a:xfrm>
            <a:off x="723900" y="1232922"/>
            <a:ext cx="7696200" cy="2677656"/>
          </a:xfrm>
          <a:prstGeom prst="rect">
            <a:avLst/>
          </a:prstGeom>
          <a:noFill/>
        </p:spPr>
        <p:txBody>
          <a:bodyPr wrap="square">
            <a:spAutoFit/>
          </a:bodyPr>
          <a:lstStyle/>
          <a:p>
            <a:pPr algn="just"/>
            <a:r>
              <a:rPr lang="en-IN" sz="1400" dirty="0">
                <a:latin typeface="Aptos" panose="020B0004020202020204" pitchFamily="34" charset="0"/>
              </a:rPr>
              <a:t>Initial Data Overview: Statistical summary of the dataset including count, mean, standard deviation, and percentiles. Analysis of missing values for robust data integrity.</a:t>
            </a:r>
          </a:p>
          <a:p>
            <a:pPr algn="just"/>
            <a:endParaRPr lang="en-IN" sz="1400" dirty="0">
              <a:latin typeface="Aptos" panose="020B0004020202020204" pitchFamily="34" charset="0"/>
            </a:endParaRPr>
          </a:p>
          <a:p>
            <a:pPr algn="just"/>
            <a:r>
              <a:rPr lang="en-IN" sz="1400" dirty="0">
                <a:latin typeface="Aptos" panose="020B0004020202020204" pitchFamily="34" charset="0"/>
              </a:rPr>
              <a:t>Silhouette Score for Cluster Optimization: Graphical representation of silhouette scores vs. cluster numbers, identifying the optimal cluster count for distinct segmentation.</a:t>
            </a:r>
          </a:p>
          <a:p>
            <a:pPr algn="just"/>
            <a:endParaRPr lang="en-IN" sz="1400" dirty="0">
              <a:latin typeface="Aptos" panose="020B0004020202020204" pitchFamily="34" charset="0"/>
            </a:endParaRPr>
          </a:p>
          <a:p>
            <a:pPr algn="just"/>
            <a:r>
              <a:rPr lang="en-IN" sz="1400" dirty="0">
                <a:latin typeface="Aptos" panose="020B0004020202020204" pitchFamily="34" charset="0"/>
              </a:rPr>
              <a:t>RFM Clustering Result: Implementation of </a:t>
            </a:r>
            <a:r>
              <a:rPr lang="en-IN" sz="1400" dirty="0" err="1">
                <a:latin typeface="Aptos" panose="020B0004020202020204" pitchFamily="34" charset="0"/>
              </a:rPr>
              <a:t>KMeans</a:t>
            </a:r>
            <a:r>
              <a:rPr lang="en-IN" sz="1400" dirty="0">
                <a:latin typeface="Aptos" panose="020B0004020202020204" pitchFamily="34" charset="0"/>
              </a:rPr>
              <a:t> clustering algorithm, with a snapshot of the RFM table showing customer segmentation into clusters based on purchasing behaviour.</a:t>
            </a:r>
          </a:p>
          <a:p>
            <a:pPr algn="just"/>
            <a:endParaRPr lang="en-IN" sz="1400" dirty="0">
              <a:latin typeface="Aptos" panose="020B0004020202020204" pitchFamily="34" charset="0"/>
            </a:endParaRPr>
          </a:p>
          <a:p>
            <a:pPr algn="just"/>
            <a:r>
              <a:rPr lang="en-IN" sz="1400" dirty="0">
                <a:latin typeface="Aptos" panose="020B0004020202020204" pitchFamily="34" charset="0"/>
              </a:rPr>
              <a:t>RFM Visualization with </a:t>
            </a:r>
            <a:r>
              <a:rPr lang="en-IN" sz="1400" dirty="0" err="1">
                <a:latin typeface="Aptos" panose="020B0004020202020204" pitchFamily="34" charset="0"/>
              </a:rPr>
              <a:t>Pairplot</a:t>
            </a:r>
            <a:r>
              <a:rPr lang="en-IN" sz="1400" dirty="0">
                <a:latin typeface="Aptos" panose="020B0004020202020204" pitchFamily="34" charset="0"/>
              </a:rPr>
              <a:t>: Utilization of </a:t>
            </a:r>
            <a:r>
              <a:rPr lang="en-IN" sz="1400" dirty="0" err="1">
                <a:latin typeface="Aptos" panose="020B0004020202020204" pitchFamily="34" charset="0"/>
              </a:rPr>
              <a:t>Seaborn’s</a:t>
            </a:r>
            <a:r>
              <a:rPr lang="en-IN" sz="1400" dirty="0">
                <a:latin typeface="Aptos" panose="020B0004020202020204" pitchFamily="34" charset="0"/>
              </a:rPr>
              <a:t> </a:t>
            </a:r>
            <a:r>
              <a:rPr lang="en-IN" sz="1400" dirty="0" err="1">
                <a:latin typeface="Aptos" panose="020B0004020202020204" pitchFamily="34" charset="0"/>
              </a:rPr>
              <a:t>pairplot</a:t>
            </a:r>
            <a:r>
              <a:rPr lang="en-IN" sz="1400" dirty="0">
                <a:latin typeface="Aptos" panose="020B0004020202020204" pitchFamily="34" charset="0"/>
              </a:rPr>
              <a:t> for multi-dimensional visualization, illustrating pairwise relationships of RFM values across clusters, highlighting unique patterns and behaviours.</a:t>
            </a:r>
          </a:p>
        </p:txBody>
      </p:sp>
      <p:sp>
        <p:nvSpPr>
          <p:cNvPr id="6" name="Text Placeholder 2">
            <a:extLst>
              <a:ext uri="{FF2B5EF4-FFF2-40B4-BE49-F238E27FC236}">
                <a16:creationId xmlns:a16="http://schemas.microsoft.com/office/drawing/2014/main" id="{2ABE1180-5CE5-7CC5-9C6F-3E1952886A12}"/>
              </a:ext>
            </a:extLst>
          </p:cNvPr>
          <p:cNvSpPr txBox="1">
            <a:spLocks/>
          </p:cNvSpPr>
          <p:nvPr/>
        </p:nvSpPr>
        <p:spPr>
          <a:xfrm>
            <a:off x="767773" y="633762"/>
            <a:ext cx="7696200" cy="36933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kern="0" dirty="0">
                <a:solidFill>
                  <a:sysClr val="windowText" lastClr="000000"/>
                </a:solidFill>
              </a:rPr>
              <a:t>RESULTS AND DISCUSSIONS </a:t>
            </a:r>
          </a:p>
        </p:txBody>
      </p:sp>
    </p:spTree>
    <p:extLst>
      <p:ext uri="{BB962C8B-B14F-4D97-AF65-F5344CB8AC3E}">
        <p14:creationId xmlns:p14="http://schemas.microsoft.com/office/powerpoint/2010/main" val="165708361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900" y="633762"/>
            <a:ext cx="7696200" cy="430887"/>
          </a:xfrm>
        </p:spPr>
        <p:txBody>
          <a:bodyPr/>
          <a:lstStyle/>
          <a:p>
            <a:pPr algn="ctr"/>
            <a:r>
              <a:rPr lang="en-US" sz="2800" dirty="0"/>
              <a:t>CONCLUSION</a:t>
            </a:r>
          </a:p>
        </p:txBody>
      </p:sp>
      <p:sp>
        <p:nvSpPr>
          <p:cNvPr id="8" name="Footer Placeholder 7"/>
          <p:cNvSpPr>
            <a:spLocks noGrp="1"/>
          </p:cNvSpPr>
          <p:nvPr>
            <p:ph type="ftr" sz="quarter" idx="5"/>
          </p:nvPr>
        </p:nvSpPr>
        <p:spPr>
          <a:xfrm>
            <a:off x="1143000" y="4520814"/>
            <a:ext cx="7696200" cy="215444"/>
          </a:xfrm>
        </p:spPr>
        <p:txBody>
          <a:bodyPr/>
          <a:lstStyle/>
          <a:p>
            <a:pPr algn="r"/>
            <a:r>
              <a:rPr lang="en-US" sz="1400"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4FF69EC8-BB58-29FF-97BF-DF9743B0FEC0}"/>
              </a:ext>
            </a:extLst>
          </p:cNvPr>
          <p:cNvSpPr>
            <a:spLocks noGrp="1"/>
          </p:cNvSpPr>
          <p:nvPr>
            <p:ph type="title"/>
          </p:nvPr>
        </p:nvSpPr>
        <p:spPr>
          <a:xfrm>
            <a:off x="723900" y="1386810"/>
            <a:ext cx="7696200" cy="2369880"/>
          </a:xfrm>
        </p:spPr>
        <p:txBody>
          <a:bodyPr/>
          <a:lstStyle/>
          <a:p>
            <a:r>
              <a:rPr lang="en-US" sz="1400" dirty="0">
                <a:latin typeface="Aptos" panose="020B0004020202020204" pitchFamily="34" charset="0"/>
              </a:rPr>
              <a:t>Successfully segmented customers in the "Online Retail" dataset using Recency, Frequency, and Monetary metrics coupled with KMeans clustering, unveiling distinct buying behaviors.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Utilized the silhouette score method for determining the ideal number of clusters, achieving a balanced grouping of customer segments.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Enhanced understanding of customer segments through detailed visualizations, including pairplots, highlighting the clear boundaries among different RFM clusters.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The study's methodology offers replicable potential for diverse retail contexts, underscoring the significance of data-driven strategies in enhancing customer experience and business profitability.</a:t>
            </a:r>
          </a:p>
        </p:txBody>
      </p:sp>
    </p:spTree>
    <p:extLst>
      <p:ext uri="{BB962C8B-B14F-4D97-AF65-F5344CB8AC3E}">
        <p14:creationId xmlns:p14="http://schemas.microsoft.com/office/powerpoint/2010/main" val="94308250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899" y="633762"/>
            <a:ext cx="7696200" cy="430887"/>
          </a:xfrm>
        </p:spPr>
        <p:txBody>
          <a:bodyPr/>
          <a:lstStyle/>
          <a:p>
            <a:pPr algn="ctr"/>
            <a:r>
              <a:rPr lang="en-US" sz="2800" dirty="0"/>
              <a:t>REFERENCES</a:t>
            </a:r>
          </a:p>
        </p:txBody>
      </p:sp>
      <p:sp>
        <p:nvSpPr>
          <p:cNvPr id="8" name="Footer Placeholder 7"/>
          <p:cNvSpPr>
            <a:spLocks noGrp="1"/>
          </p:cNvSpPr>
          <p:nvPr>
            <p:ph type="ftr" sz="quarter" idx="5"/>
          </p:nvPr>
        </p:nvSpPr>
        <p:spPr>
          <a:xfrm>
            <a:off x="1039744" y="4509738"/>
            <a:ext cx="7696200" cy="215444"/>
          </a:xfrm>
        </p:spPr>
        <p:txBody>
          <a:bodyPr/>
          <a:lstStyle/>
          <a:p>
            <a:pPr algn="r"/>
            <a:r>
              <a:rPr lang="en-US" sz="1400" dirty="0">
                <a:solidFill>
                  <a:srgbClr val="FF0000"/>
                </a:solidFill>
              </a:rPr>
              <a:t>5th International Conference on Data Science, Machine Learning &amp; Applications</a:t>
            </a:r>
          </a:p>
        </p:txBody>
      </p:sp>
      <p:sp>
        <p:nvSpPr>
          <p:cNvPr id="6" name="TextBox 5">
            <a:extLst>
              <a:ext uri="{FF2B5EF4-FFF2-40B4-BE49-F238E27FC236}">
                <a16:creationId xmlns:a16="http://schemas.microsoft.com/office/drawing/2014/main" id="{C132CC77-6AD0-2EF6-6163-28C046409B8C}"/>
              </a:ext>
            </a:extLst>
          </p:cNvPr>
          <p:cNvSpPr txBox="1"/>
          <p:nvPr/>
        </p:nvSpPr>
        <p:spPr>
          <a:xfrm>
            <a:off x="408055" y="1262577"/>
            <a:ext cx="8327889" cy="2618345"/>
          </a:xfrm>
          <a:prstGeom prst="rect">
            <a:avLst/>
          </a:prstGeom>
          <a:noFill/>
        </p:spPr>
        <p:txBody>
          <a:bodyPr wrap="square">
            <a:spAutoFit/>
          </a:bodyPr>
          <a:lstStyle/>
          <a:p>
            <a:pPr marL="228600" indent="-228600" algn="just">
              <a:lnSpc>
                <a:spcPct val="110000"/>
              </a:lnSpc>
              <a:spcBef>
                <a:spcPts val="0"/>
              </a:spcBef>
              <a:buFont typeface="+mj-lt"/>
              <a:buAutoNum type="arabicPeriod"/>
            </a:pPr>
            <a:r>
              <a:rPr lang="en-US" sz="1000" dirty="0">
                <a:latin typeface="Arial MT"/>
              </a:rPr>
              <a:t>C.-H. Cheng and Y.-S. Chen, “Classifying the segmentation of customer value via RFM model and RS theory,” Expert Systems with Applications, vol. 36, no. 3, pp. 4176–4184, Apr. 2009, </a:t>
            </a:r>
            <a:r>
              <a:rPr lang="en-US" sz="1000" dirty="0" err="1">
                <a:latin typeface="Arial MT"/>
              </a:rPr>
              <a:t>doi</a:t>
            </a:r>
            <a:r>
              <a:rPr lang="en-US" sz="1000" dirty="0">
                <a:latin typeface="Arial MT"/>
              </a:rPr>
              <a:t>: https://doi.org/10.1016/j.eswa.2008.04.003.</a:t>
            </a:r>
          </a:p>
          <a:p>
            <a:pPr marL="228600" indent="-228600" algn="just">
              <a:lnSpc>
                <a:spcPct val="110000"/>
              </a:lnSpc>
              <a:spcBef>
                <a:spcPts val="0"/>
              </a:spcBef>
              <a:buFont typeface="+mj-lt"/>
              <a:buAutoNum type="arabicPeriod"/>
            </a:pPr>
            <a:endParaRPr lang="en-US" sz="1000" dirty="0">
              <a:latin typeface="Arial MT"/>
            </a:endParaRPr>
          </a:p>
          <a:p>
            <a:pPr marL="228600" indent="-228600" algn="just">
              <a:lnSpc>
                <a:spcPct val="110000"/>
              </a:lnSpc>
              <a:spcBef>
                <a:spcPts val="0"/>
              </a:spcBef>
              <a:buFont typeface="+mj-lt"/>
              <a:buAutoNum type="arabicPeriod"/>
            </a:pPr>
            <a:r>
              <a:rPr lang="en-IN" sz="1000" dirty="0">
                <a:latin typeface="Arial MT"/>
              </a:rPr>
              <a:t>M. Saravanan, Prasad, G., </a:t>
            </a:r>
            <a:r>
              <a:rPr lang="en-IN" sz="1000" dirty="0" err="1">
                <a:latin typeface="Arial MT"/>
              </a:rPr>
              <a:t>Jagadeesan</a:t>
            </a:r>
            <a:r>
              <a:rPr lang="en-IN" sz="1000" dirty="0">
                <a:latin typeface="Arial MT"/>
              </a:rPr>
              <a:t>, M., Raghu Raman, and V </a:t>
            </a:r>
            <a:r>
              <a:rPr lang="en-IN" sz="1000" dirty="0" err="1">
                <a:latin typeface="Arial MT"/>
              </a:rPr>
              <a:t>Smrithi</a:t>
            </a:r>
            <a:r>
              <a:rPr lang="en-IN" sz="1000" dirty="0">
                <a:latin typeface="Arial MT"/>
              </a:rPr>
              <a:t> Rekha, “Group Recommender Model for Boosting and Optimizing Customer Purchases”, in Advances in Social Networks Analysis and Mining (ASONAM), 2012 IEEE/ACM International Conference on, 2012.</a:t>
            </a:r>
          </a:p>
          <a:p>
            <a:pPr marL="228600" indent="-228600" algn="just">
              <a:lnSpc>
                <a:spcPct val="110000"/>
              </a:lnSpc>
              <a:spcBef>
                <a:spcPts val="0"/>
              </a:spcBef>
              <a:buFont typeface="+mj-lt"/>
              <a:buAutoNum type="arabicPeriod"/>
            </a:pPr>
            <a:endParaRPr lang="en-IN" sz="1000" dirty="0">
              <a:latin typeface="Arial MT"/>
            </a:endParaRPr>
          </a:p>
          <a:p>
            <a:pPr marL="228600" indent="-228600" algn="just">
              <a:lnSpc>
                <a:spcPct val="110000"/>
              </a:lnSpc>
              <a:spcBef>
                <a:spcPts val="0"/>
              </a:spcBef>
              <a:buFont typeface="+mj-lt"/>
              <a:buAutoNum type="arabicPeriod"/>
            </a:pPr>
            <a:r>
              <a:rPr lang="en-IN" sz="1000" dirty="0">
                <a:latin typeface="Arial MT"/>
              </a:rPr>
              <a:t>Tripathi, Shreya \&amp; Bhardwaj, Aditya \&amp; Eswaran, </a:t>
            </a:r>
            <a:r>
              <a:rPr lang="en-IN" sz="1000" dirty="0" err="1">
                <a:latin typeface="Arial MT"/>
              </a:rPr>
              <a:t>Poovammal</a:t>
            </a:r>
            <a:r>
              <a:rPr lang="en-IN" sz="1000" dirty="0">
                <a:latin typeface="Arial MT"/>
              </a:rPr>
              <a:t>. (2018). Approaches to Clustering in Customer Segmentation. International Journal of Engineering \&amp; Technology. 7. 802. 10.14419/ijet.v7i3.12.16505.</a:t>
            </a:r>
          </a:p>
          <a:p>
            <a:pPr marL="228600" indent="-228600" algn="just">
              <a:lnSpc>
                <a:spcPct val="110000"/>
              </a:lnSpc>
              <a:spcBef>
                <a:spcPts val="0"/>
              </a:spcBef>
              <a:buFont typeface="+mj-lt"/>
              <a:buAutoNum type="arabicPeriod"/>
            </a:pPr>
            <a:endParaRPr lang="en-IN" sz="1000" dirty="0">
              <a:latin typeface="Arial MT"/>
            </a:endParaRPr>
          </a:p>
          <a:p>
            <a:pPr marL="228600" indent="-228600" algn="just">
              <a:lnSpc>
                <a:spcPct val="110000"/>
              </a:lnSpc>
              <a:spcBef>
                <a:spcPts val="0"/>
              </a:spcBef>
              <a:buFont typeface="+mj-lt"/>
              <a:buAutoNum type="arabicPeriod"/>
            </a:pPr>
            <a:r>
              <a:rPr lang="en-IN" sz="1000" dirty="0" err="1">
                <a:latin typeface="Arial MT"/>
              </a:rPr>
              <a:t>Kamthania</a:t>
            </a:r>
            <a:r>
              <a:rPr lang="en-IN" sz="1000" dirty="0">
                <a:latin typeface="Arial MT"/>
              </a:rPr>
              <a:t>, Deepali \&amp; </a:t>
            </a:r>
            <a:r>
              <a:rPr lang="en-IN" sz="1000" dirty="0" err="1">
                <a:latin typeface="Arial MT"/>
              </a:rPr>
              <a:t>Pahwa</a:t>
            </a:r>
            <a:r>
              <a:rPr lang="en-IN" sz="1000" dirty="0">
                <a:latin typeface="Arial MT"/>
              </a:rPr>
              <a:t>, Ashish \&amp; Madhavan, </a:t>
            </a:r>
            <a:r>
              <a:rPr lang="en-IN" sz="1000" dirty="0" err="1">
                <a:latin typeface="Arial MT"/>
              </a:rPr>
              <a:t>Srijit</a:t>
            </a:r>
            <a:r>
              <a:rPr lang="en-IN" sz="1000" dirty="0">
                <a:latin typeface="Arial MT"/>
              </a:rPr>
              <a:t>. (2018). Market Segmentation Analysis and Visualization Using K-Mode Clustering Algorithm for E-Commerce Business. Journal of Computing and Information Technology. 26. 57-68. 10.20532/cit.2018.1003863.</a:t>
            </a:r>
          </a:p>
          <a:p>
            <a:pPr marL="228600" indent="-228600" algn="just">
              <a:lnSpc>
                <a:spcPct val="110000"/>
              </a:lnSpc>
              <a:spcBef>
                <a:spcPts val="0"/>
              </a:spcBef>
              <a:buFont typeface="+mj-lt"/>
              <a:buAutoNum type="arabicPeriod"/>
            </a:pPr>
            <a:endParaRPr lang="en-IN" sz="1000" dirty="0">
              <a:latin typeface="Arial MT"/>
            </a:endParaRPr>
          </a:p>
          <a:p>
            <a:pPr marL="228600" indent="-228600" algn="just">
              <a:lnSpc>
                <a:spcPct val="110000"/>
              </a:lnSpc>
              <a:spcBef>
                <a:spcPts val="0"/>
              </a:spcBef>
              <a:buFont typeface="+mj-lt"/>
              <a:buAutoNum type="arabicPeriod"/>
            </a:pPr>
            <a:r>
              <a:rPr lang="en-IN" sz="1000" dirty="0">
                <a:latin typeface="Arial MT"/>
              </a:rPr>
              <a:t>Ashwin, V., Menon, V., </a:t>
            </a:r>
            <a:r>
              <a:rPr lang="en-IN" sz="1000" dirty="0" err="1">
                <a:latin typeface="Arial MT"/>
              </a:rPr>
              <a:t>Devagopal</a:t>
            </a:r>
            <a:r>
              <a:rPr lang="en-IN" sz="1000" dirty="0">
                <a:latin typeface="Arial MT"/>
              </a:rPr>
              <a:t>, A.M., </a:t>
            </a:r>
            <a:r>
              <a:rPr lang="en-IN" sz="1000" dirty="0" err="1">
                <a:latin typeface="Arial MT"/>
              </a:rPr>
              <a:t>Nived</a:t>
            </a:r>
            <a:r>
              <a:rPr lang="en-IN" sz="1000" dirty="0">
                <a:latin typeface="Arial MT"/>
              </a:rPr>
              <a:t>, P.A., </a:t>
            </a:r>
            <a:r>
              <a:rPr lang="en-IN" sz="1000" dirty="0" err="1">
                <a:latin typeface="Arial MT"/>
              </a:rPr>
              <a:t>Udayan</a:t>
            </a:r>
            <a:r>
              <a:rPr lang="en-IN" sz="1000" dirty="0">
                <a:latin typeface="Arial MT"/>
              </a:rPr>
              <a:t> Divya, J. (2023). Detection of Fraudulent Credit Card Transactions in Real Time Using </a:t>
            </a:r>
            <a:r>
              <a:rPr lang="en-IN" sz="1000" dirty="0" err="1">
                <a:latin typeface="Arial MT"/>
              </a:rPr>
              <a:t>SparkML</a:t>
            </a:r>
            <a:r>
              <a:rPr lang="en-IN" sz="1000" dirty="0">
                <a:latin typeface="Arial MT"/>
              </a:rPr>
              <a:t> and Kafka. In Proceedings of 3rd International Conference on Recent Trends in Machine Learning, IoT, Smart Cities and Applications. Lecture Notes in Networks and Systems, vol 540. Springer.</a:t>
            </a:r>
          </a:p>
        </p:txBody>
      </p:sp>
    </p:spTree>
    <p:extLst>
      <p:ext uri="{BB962C8B-B14F-4D97-AF65-F5344CB8AC3E}">
        <p14:creationId xmlns:p14="http://schemas.microsoft.com/office/powerpoint/2010/main" val="49131024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956197"/>
            <a:ext cx="5562600" cy="1231106"/>
          </a:xfrm>
        </p:spPr>
        <p:txBody>
          <a:bodyPr/>
          <a:lstStyle/>
          <a:p>
            <a:pPr algn="ctr"/>
            <a:r>
              <a:rPr lang="en-US" sz="4000" dirty="0"/>
              <a:t>Thank you</a:t>
            </a:r>
            <a:br>
              <a:rPr lang="en-US" sz="4000" dirty="0"/>
            </a:br>
            <a:r>
              <a:rPr lang="en-US" sz="4000" dirty="0"/>
              <a:t>Questions &amp; Discussion</a:t>
            </a:r>
            <a:endParaRPr lang="en-IN" sz="4000" dirty="0"/>
          </a:p>
        </p:txBody>
      </p:sp>
      <p:sp>
        <p:nvSpPr>
          <p:cNvPr id="8" name="Footer Placeholder 7"/>
          <p:cNvSpPr>
            <a:spLocks noGrp="1"/>
          </p:cNvSpPr>
          <p:nvPr>
            <p:ph type="ftr" sz="quarter" idx="5"/>
          </p:nvPr>
        </p:nvSpPr>
        <p:spPr>
          <a:xfrm>
            <a:off x="1143000" y="4552950"/>
            <a:ext cx="7696200" cy="215444"/>
          </a:xfrm>
        </p:spPr>
        <p:txBody>
          <a:bodyPr/>
          <a:lstStyle/>
          <a:p>
            <a:pPr algn="r"/>
            <a:r>
              <a:rPr lang="en-US" sz="1400"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8130027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125557"/>
            <a:ext cx="5562600" cy="2892385"/>
          </a:xfrm>
        </p:spPr>
        <p:txBody>
          <a:bodyPr/>
          <a:lstStyle/>
          <a:p>
            <a:pPr>
              <a:lnSpc>
                <a:spcPct val="150000"/>
              </a:lnSpc>
            </a:pPr>
            <a:r>
              <a:rPr lang="en-US" sz="1600" dirty="0">
                <a:latin typeface="+mn-lt"/>
              </a:rPr>
              <a:t>Objective</a:t>
            </a:r>
            <a:br>
              <a:rPr lang="en-US" sz="1600" dirty="0">
                <a:latin typeface="+mn-lt"/>
              </a:rPr>
            </a:br>
            <a:r>
              <a:rPr lang="en-US" sz="1600" dirty="0">
                <a:latin typeface="+mn-lt"/>
              </a:rPr>
              <a:t>Introduction </a:t>
            </a:r>
            <a:br>
              <a:rPr lang="en-US" sz="1600" dirty="0">
                <a:latin typeface="+mn-lt"/>
              </a:rPr>
            </a:br>
            <a:r>
              <a:rPr lang="en-US" sz="1600" dirty="0">
                <a:latin typeface="+mn-lt"/>
              </a:rPr>
              <a:t>Literature Review </a:t>
            </a:r>
            <a:br>
              <a:rPr lang="en-US" sz="1600" dirty="0">
                <a:latin typeface="+mn-lt"/>
              </a:rPr>
            </a:br>
            <a:r>
              <a:rPr lang="en-US" sz="1600" dirty="0">
                <a:latin typeface="+mn-lt"/>
              </a:rPr>
              <a:t>Dataset</a:t>
            </a:r>
            <a:br>
              <a:rPr lang="en-US" sz="1600" dirty="0">
                <a:latin typeface="+mn-lt"/>
              </a:rPr>
            </a:br>
            <a:r>
              <a:rPr lang="en-US" sz="1600" dirty="0">
                <a:latin typeface="+mn-lt"/>
              </a:rPr>
              <a:t>Methodology </a:t>
            </a:r>
            <a:br>
              <a:rPr lang="en-US" sz="1600" dirty="0">
                <a:latin typeface="+mn-lt"/>
              </a:rPr>
            </a:br>
            <a:r>
              <a:rPr lang="en-US" sz="1600" dirty="0">
                <a:latin typeface="+mn-lt"/>
              </a:rPr>
              <a:t>Results and Discussions </a:t>
            </a:r>
            <a:br>
              <a:rPr lang="en-US" sz="1600" dirty="0">
                <a:latin typeface="+mn-lt"/>
              </a:rPr>
            </a:br>
            <a:r>
              <a:rPr lang="en-US" sz="1600" dirty="0">
                <a:latin typeface="+mn-lt"/>
              </a:rPr>
              <a:t>Conclusion </a:t>
            </a:r>
            <a:br>
              <a:rPr lang="en-US" sz="1600" dirty="0">
                <a:latin typeface="+mn-lt"/>
              </a:rPr>
            </a:br>
            <a:r>
              <a:rPr lang="en-US" sz="1600" dirty="0">
                <a:latin typeface="+mn-lt"/>
              </a:rPr>
              <a:t>References</a:t>
            </a:r>
          </a:p>
        </p:txBody>
      </p:sp>
      <p:sp>
        <p:nvSpPr>
          <p:cNvPr id="3" name="Text Placeholder 2"/>
          <p:cNvSpPr>
            <a:spLocks noGrp="1"/>
          </p:cNvSpPr>
          <p:nvPr>
            <p:ph type="body" idx="1"/>
          </p:nvPr>
        </p:nvSpPr>
        <p:spPr>
          <a:xfrm>
            <a:off x="533400" y="590550"/>
            <a:ext cx="7696200" cy="492443"/>
          </a:xfrm>
        </p:spPr>
        <p:txBody>
          <a:bodyPr/>
          <a:lstStyle/>
          <a:p>
            <a:pPr algn="ctr"/>
            <a:r>
              <a:rPr lang="en-US" sz="3200" b="1" dirty="0"/>
              <a:t>Presentation Contents</a:t>
            </a:r>
          </a:p>
        </p:txBody>
      </p:sp>
      <p:sp>
        <p:nvSpPr>
          <p:cNvPr id="8" name="Footer Placeholder 7"/>
          <p:cNvSpPr>
            <a:spLocks noGrp="1"/>
          </p:cNvSpPr>
          <p:nvPr>
            <p:ph type="ftr" sz="quarter" idx="5"/>
          </p:nvPr>
        </p:nvSpPr>
        <p:spPr>
          <a:xfrm>
            <a:off x="3048000" y="4576430"/>
            <a:ext cx="5791200" cy="320211"/>
          </a:xfrm>
        </p:spPr>
        <p:txBody>
          <a:bodyPr/>
          <a:lstStyle/>
          <a:p>
            <a:r>
              <a:rPr lang="en-US" sz="1400"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79251663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1386810"/>
            <a:ext cx="7581900" cy="2369880"/>
          </a:xfrm>
        </p:spPr>
        <p:txBody>
          <a:bodyPr/>
          <a:lstStyle/>
          <a:p>
            <a:pPr algn="l"/>
            <a:r>
              <a:rPr lang="en-US" sz="1400" dirty="0">
                <a:latin typeface="Aptos" panose="020B0004020202020204" pitchFamily="34" charset="0"/>
              </a:rPr>
              <a:t>Uncover Customer Behavior Patterns: Utilize unsupervised machine learning with the Online Retail dataset, employing the Recency, Frequency, and Monetary (RFM) approach to identify distinct customer behavioral patterns.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Optimize Clustering and Segmentation: Apply silhouette score analysis to determine the optimal number of clusters, followed by using the KMeans algorithm to accurately segment customers into clearly defined behavioral groups.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Enhance Business Strategies: Leverage the insights gained from customer behavior clustering to refine marketing strategies, leading to improved service customization and increased sales effectiveness.</a:t>
            </a:r>
          </a:p>
        </p:txBody>
      </p:sp>
      <p:sp>
        <p:nvSpPr>
          <p:cNvPr id="3" name="Text Placeholder 2"/>
          <p:cNvSpPr>
            <a:spLocks noGrp="1"/>
          </p:cNvSpPr>
          <p:nvPr>
            <p:ph type="body" idx="1"/>
          </p:nvPr>
        </p:nvSpPr>
        <p:spPr>
          <a:xfrm>
            <a:off x="723900" y="614030"/>
            <a:ext cx="7696200" cy="492443"/>
          </a:xfrm>
        </p:spPr>
        <p:txBody>
          <a:bodyPr/>
          <a:lstStyle/>
          <a:p>
            <a:pPr algn="ctr"/>
            <a:r>
              <a:rPr lang="en-US" sz="3200" dirty="0"/>
              <a:t>OBJECTIVE</a:t>
            </a:r>
          </a:p>
        </p:txBody>
      </p:sp>
      <p:sp>
        <p:nvSpPr>
          <p:cNvPr id="8" name="Footer Placeholder 7"/>
          <p:cNvSpPr>
            <a:spLocks noGrp="1"/>
          </p:cNvSpPr>
          <p:nvPr>
            <p:ph type="ftr" sz="quarter" idx="5"/>
          </p:nvPr>
        </p:nvSpPr>
        <p:spPr>
          <a:xfrm>
            <a:off x="1066800" y="4552950"/>
            <a:ext cx="7696200" cy="215444"/>
          </a:xfrm>
        </p:spPr>
        <p:txBody>
          <a:bodyPr/>
          <a:lstStyle/>
          <a:p>
            <a:pPr algn="r"/>
            <a:r>
              <a:rPr lang="en-US" sz="1400"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350822307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900" y="590550"/>
            <a:ext cx="7696200" cy="430887"/>
          </a:xfrm>
        </p:spPr>
        <p:txBody>
          <a:bodyPr/>
          <a:lstStyle/>
          <a:p>
            <a:pPr algn="ctr"/>
            <a:r>
              <a:rPr lang="en-US" sz="2800" dirty="0"/>
              <a:t>INTRODUCTION</a:t>
            </a:r>
          </a:p>
        </p:txBody>
      </p:sp>
      <p:sp>
        <p:nvSpPr>
          <p:cNvPr id="8" name="Footer Placeholder 7"/>
          <p:cNvSpPr>
            <a:spLocks noGrp="1"/>
          </p:cNvSpPr>
          <p:nvPr>
            <p:ph type="ftr" sz="quarter" idx="5"/>
          </p:nvPr>
        </p:nvSpPr>
        <p:spPr>
          <a:xfrm>
            <a:off x="1066800" y="4509738"/>
            <a:ext cx="7696200" cy="215444"/>
          </a:xfrm>
        </p:spPr>
        <p:txBody>
          <a:bodyPr/>
          <a:lstStyle/>
          <a:p>
            <a:pPr algn="r"/>
            <a:r>
              <a:rPr lang="en-US" sz="1400"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1A625024-50FA-7B1B-B255-AAD26C8F88B1}"/>
              </a:ext>
            </a:extLst>
          </p:cNvPr>
          <p:cNvSpPr>
            <a:spLocks noGrp="1"/>
          </p:cNvSpPr>
          <p:nvPr>
            <p:ph type="title"/>
          </p:nvPr>
        </p:nvSpPr>
        <p:spPr>
          <a:xfrm>
            <a:off x="838200" y="1171366"/>
            <a:ext cx="7467600" cy="2800767"/>
          </a:xfrm>
        </p:spPr>
        <p:txBody>
          <a:bodyPr/>
          <a:lstStyle/>
          <a:p>
            <a:r>
              <a:rPr lang="en-US" sz="1400" i="1" u="sng" dirty="0">
                <a:latin typeface="Aptos" panose="020B0004020202020204" pitchFamily="34" charset="0"/>
              </a:rPr>
              <a:t>Understanding E-Commerce and Customer Behavior</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E-Commerce Evolution: Highlight how e-commerce has progressed beyond mere online transactions to a sophisticated understanding of customer preferences and behavior prediction for personalized experiences.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Data-Driven Insights: Emphasize the importance of analyzing online interactions, such as clicks, purchases, and cart abandonments, to gain valuable insights into customer behavior and preferences.</a:t>
            </a:r>
            <a:br>
              <a:rPr lang="en-US" sz="1400" dirty="0">
                <a:latin typeface="Aptos" panose="020B0004020202020204" pitchFamily="34" charset="0"/>
              </a:rPr>
            </a:br>
            <a:br>
              <a:rPr lang="en-US" sz="1400" dirty="0">
                <a:latin typeface="Aptos" panose="020B0004020202020204" pitchFamily="34" charset="0"/>
              </a:rPr>
            </a:br>
            <a:r>
              <a:rPr lang="en-US" sz="1400" dirty="0">
                <a:latin typeface="Aptos" panose="020B0004020202020204" pitchFamily="34" charset="0"/>
              </a:rPr>
              <a:t>Limitations of Traditional Methods: Discuss the limitations of conventional customer understanding methods like surveys and direct interactions, which may not always capture the full picture due to limited reach and potential biases.</a:t>
            </a:r>
          </a:p>
        </p:txBody>
      </p:sp>
    </p:spTree>
    <p:extLst>
      <p:ext uri="{BB962C8B-B14F-4D97-AF65-F5344CB8AC3E}">
        <p14:creationId xmlns:p14="http://schemas.microsoft.com/office/powerpoint/2010/main" val="385085591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900" y="633762"/>
            <a:ext cx="7696200" cy="430887"/>
          </a:xfrm>
        </p:spPr>
        <p:txBody>
          <a:bodyPr/>
          <a:lstStyle/>
          <a:p>
            <a:pPr algn="ctr"/>
            <a:r>
              <a:rPr lang="en-US" sz="2800" dirty="0"/>
              <a:t>INTRODUCTION(contd.)</a:t>
            </a:r>
          </a:p>
        </p:txBody>
      </p:sp>
      <p:sp>
        <p:nvSpPr>
          <p:cNvPr id="8" name="Footer Placeholder 7"/>
          <p:cNvSpPr>
            <a:spLocks noGrp="1"/>
          </p:cNvSpPr>
          <p:nvPr>
            <p:ph type="ftr" sz="quarter" idx="5"/>
          </p:nvPr>
        </p:nvSpPr>
        <p:spPr>
          <a:xfrm>
            <a:off x="1066800" y="4509738"/>
            <a:ext cx="7696200" cy="215444"/>
          </a:xfrm>
        </p:spPr>
        <p:txBody>
          <a:bodyPr/>
          <a:lstStyle/>
          <a:p>
            <a:pPr algn="r"/>
            <a:r>
              <a:rPr lang="en-US" sz="1400"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1A625024-50FA-7B1B-B255-AAD26C8F88B1}"/>
              </a:ext>
            </a:extLst>
          </p:cNvPr>
          <p:cNvSpPr>
            <a:spLocks noGrp="1"/>
          </p:cNvSpPr>
          <p:nvPr>
            <p:ph type="title"/>
          </p:nvPr>
        </p:nvSpPr>
        <p:spPr>
          <a:xfrm>
            <a:off x="557096" y="1271394"/>
            <a:ext cx="8029808" cy="2600712"/>
          </a:xfrm>
        </p:spPr>
        <p:txBody>
          <a:bodyPr/>
          <a:lstStyle/>
          <a:p>
            <a:r>
              <a:rPr lang="en-US" sz="1300" i="1" u="sng" dirty="0">
                <a:latin typeface="Aptos" panose="020B0004020202020204" pitchFamily="34" charset="0"/>
              </a:rPr>
              <a:t>Leveraging Machine Learning for Enhanced Customer Insights</a:t>
            </a:r>
            <a:br>
              <a:rPr lang="en-US" sz="1300" dirty="0">
                <a:latin typeface="Aptos" panose="020B0004020202020204" pitchFamily="34" charset="0"/>
              </a:rPr>
            </a:br>
            <a:br>
              <a:rPr lang="en-US" sz="1300" dirty="0">
                <a:latin typeface="Aptos" panose="020B0004020202020204" pitchFamily="34" charset="0"/>
              </a:rPr>
            </a:br>
            <a:r>
              <a:rPr lang="en-US" sz="1300" dirty="0">
                <a:latin typeface="Aptos" panose="020B0004020202020204" pitchFamily="34" charset="0"/>
              </a:rPr>
              <a:t>Role of Clustering in E-Commerce: Introduce clustering, specifically KMeans, as a pivotal machine learning technique to categorize customer behaviors into distinct, manageable groups, improving the understanding of diverse shopping patterns.</a:t>
            </a:r>
            <a:br>
              <a:rPr lang="en-US" sz="1300" dirty="0">
                <a:latin typeface="Aptos" panose="020B0004020202020204" pitchFamily="34" charset="0"/>
              </a:rPr>
            </a:br>
            <a:br>
              <a:rPr lang="en-US" sz="1300" dirty="0">
                <a:latin typeface="Aptos" panose="020B0004020202020204" pitchFamily="34" charset="0"/>
              </a:rPr>
            </a:br>
            <a:r>
              <a:rPr lang="en-US" sz="1300" dirty="0">
                <a:latin typeface="Aptos" panose="020B0004020202020204" pitchFamily="34" charset="0"/>
              </a:rPr>
              <a:t>RFM Analysis for Customer Segmentation: Explain the Recency, Frequency, Monetary (RFM) method as a tool to analyze customer behavior, helping businesses segment their customers more effectively based on their purchase history and spending habits.</a:t>
            </a:r>
            <a:br>
              <a:rPr lang="en-US" sz="1300" dirty="0">
                <a:latin typeface="Aptos" panose="020B0004020202020204" pitchFamily="34" charset="0"/>
              </a:rPr>
            </a:br>
            <a:br>
              <a:rPr lang="en-US" sz="1300" dirty="0">
                <a:latin typeface="Aptos" panose="020B0004020202020204" pitchFamily="34" charset="0"/>
              </a:rPr>
            </a:br>
            <a:r>
              <a:rPr lang="en-US" sz="1300" dirty="0">
                <a:latin typeface="Aptos" panose="020B0004020202020204" pitchFamily="34" charset="0"/>
              </a:rPr>
              <a:t>Optimizing Clusters with Silhouette Score: Describe the use of the silhouette score in determining the optimal number of customer clusters, ensuring accurate segmentation and enabling businesses to tailor their strategies for enhanced customer satisfaction and experience.</a:t>
            </a:r>
          </a:p>
        </p:txBody>
      </p:sp>
    </p:spTree>
    <p:extLst>
      <p:ext uri="{BB962C8B-B14F-4D97-AF65-F5344CB8AC3E}">
        <p14:creationId xmlns:p14="http://schemas.microsoft.com/office/powerpoint/2010/main" val="369187916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094422"/>
            <a:ext cx="7696200" cy="2954655"/>
          </a:xfrm>
        </p:spPr>
        <p:txBody>
          <a:bodyPr/>
          <a:lstStyle/>
          <a:p>
            <a:r>
              <a:rPr lang="en-US" sz="1200" i="1" dirty="0">
                <a:latin typeface="Aptos" panose="020B0004020202020204" pitchFamily="34" charset="0"/>
              </a:rPr>
              <a:t>K-means Clustering Algorithm Adaptability by Ching-</a:t>
            </a:r>
            <a:r>
              <a:rPr lang="en-US" sz="1200" i="1" dirty="0" err="1">
                <a:latin typeface="Aptos" panose="020B0004020202020204" pitchFamily="34" charset="0"/>
              </a:rPr>
              <a:t>Hsue</a:t>
            </a:r>
            <a:r>
              <a:rPr lang="en-US" sz="1200" i="1" dirty="0">
                <a:latin typeface="Aptos" panose="020B0004020202020204" pitchFamily="34" charset="0"/>
              </a:rPr>
              <a:t> Cheng, You-</a:t>
            </a:r>
            <a:r>
              <a:rPr lang="en-US" sz="1200" i="1" dirty="0" err="1">
                <a:latin typeface="Aptos" panose="020B0004020202020204" pitchFamily="34" charset="0"/>
              </a:rPr>
              <a:t>Shyang</a:t>
            </a:r>
            <a:r>
              <a:rPr lang="en-US" sz="1200" i="1" dirty="0">
                <a:latin typeface="Aptos" panose="020B0004020202020204" pitchFamily="34" charset="0"/>
              </a:rPr>
              <a:t> Chen</a:t>
            </a:r>
            <a:r>
              <a:rPr lang="en-US" sz="1200" dirty="0">
                <a:latin typeface="Aptos" panose="020B0004020202020204" pitchFamily="34" charset="0"/>
              </a:rPr>
              <a:t>: Explores K-means' flexibility for various datasets, optimizing for noisy data and generating clear clusters, ideal for customer segmentation.</a:t>
            </a:r>
            <a:br>
              <a:rPr lang="en-US" sz="1200" dirty="0">
                <a:latin typeface="Aptos" panose="020B0004020202020204" pitchFamily="34" charset="0"/>
              </a:rPr>
            </a:br>
            <a:br>
              <a:rPr lang="en-US" sz="1200" dirty="0">
                <a:latin typeface="Aptos" panose="020B0004020202020204" pitchFamily="34" charset="0"/>
              </a:rPr>
            </a:br>
            <a:r>
              <a:rPr lang="en-US" sz="1200" i="1" dirty="0">
                <a:latin typeface="Aptos" panose="020B0004020202020204" pitchFamily="34" charset="0"/>
              </a:rPr>
              <a:t>RFM Analysis in Customer Behavior by David L. Olson, Georg </a:t>
            </a:r>
            <a:r>
              <a:rPr lang="en-US" sz="1200" i="1" dirty="0" err="1">
                <a:latin typeface="Aptos" panose="020B0004020202020204" pitchFamily="34" charset="0"/>
              </a:rPr>
              <a:t>Lauhoff</a:t>
            </a:r>
            <a:r>
              <a:rPr lang="en-US" sz="1200" dirty="0">
                <a:latin typeface="Aptos" panose="020B0004020202020204" pitchFamily="34" charset="0"/>
              </a:rPr>
              <a:t>: In-depth examination of RFM model, advocating for integrating machine learning to enhance accuracy in predicting customer purchasing habits.</a:t>
            </a:r>
            <a:br>
              <a:rPr lang="en-US" sz="1200" dirty="0">
                <a:latin typeface="Aptos" panose="020B0004020202020204" pitchFamily="34" charset="0"/>
              </a:rPr>
            </a:br>
            <a:br>
              <a:rPr lang="en-US" sz="1200" dirty="0">
                <a:latin typeface="Aptos" panose="020B0004020202020204" pitchFamily="34" charset="0"/>
              </a:rPr>
            </a:br>
            <a:r>
              <a:rPr lang="en-US" sz="1200" i="1" dirty="0">
                <a:latin typeface="Aptos" panose="020B0004020202020204" pitchFamily="34" charset="0"/>
              </a:rPr>
              <a:t>Customer Segmentation Clustering Approaches by Shreya Tripathi, Aditya Bhardwaj, </a:t>
            </a:r>
            <a:r>
              <a:rPr lang="en-US" sz="1200" i="1" dirty="0" err="1">
                <a:latin typeface="Aptos" panose="020B0004020202020204" pitchFamily="34" charset="0"/>
              </a:rPr>
              <a:t>Poovammal</a:t>
            </a:r>
            <a:r>
              <a:rPr lang="en-US" sz="1200" i="1" dirty="0">
                <a:latin typeface="Aptos" panose="020B0004020202020204" pitchFamily="34" charset="0"/>
              </a:rPr>
              <a:t> Eswaran</a:t>
            </a:r>
            <a:r>
              <a:rPr lang="en-US" sz="1200" dirty="0">
                <a:latin typeface="Aptos" panose="020B0004020202020204" pitchFamily="34" charset="0"/>
              </a:rPr>
              <a:t>: Reviews various clustering methods for customer segmentation, suggesting alternatives to K-means for specific data types or business needs.</a:t>
            </a:r>
            <a:br>
              <a:rPr lang="en-US" sz="1200" dirty="0">
                <a:latin typeface="Aptos" panose="020B0004020202020204" pitchFamily="34" charset="0"/>
              </a:rPr>
            </a:br>
            <a:br>
              <a:rPr lang="en-US" sz="1200" dirty="0">
                <a:latin typeface="Aptos" panose="020B0004020202020204" pitchFamily="34" charset="0"/>
              </a:rPr>
            </a:br>
            <a:r>
              <a:rPr lang="en-US" sz="1200" i="1" dirty="0">
                <a:latin typeface="Aptos" panose="020B0004020202020204" pitchFamily="34" charset="0"/>
              </a:rPr>
              <a:t>K-Mode Clustering in E-Commerce by Deepali </a:t>
            </a:r>
            <a:r>
              <a:rPr lang="en-US" sz="1200" i="1" dirty="0" err="1">
                <a:latin typeface="Aptos" panose="020B0004020202020204" pitchFamily="34" charset="0"/>
              </a:rPr>
              <a:t>Kamthania</a:t>
            </a:r>
            <a:r>
              <a:rPr lang="en-US" sz="1200" i="1" dirty="0">
                <a:latin typeface="Aptos" panose="020B0004020202020204" pitchFamily="34" charset="0"/>
              </a:rPr>
              <a:t>, Ashish </a:t>
            </a:r>
            <a:r>
              <a:rPr lang="en-US" sz="1200" i="1" dirty="0" err="1">
                <a:latin typeface="Aptos" panose="020B0004020202020204" pitchFamily="34" charset="0"/>
              </a:rPr>
              <a:t>Pahwa</a:t>
            </a:r>
            <a:r>
              <a:rPr lang="en-US" sz="1200" i="1" dirty="0">
                <a:latin typeface="Aptos" panose="020B0004020202020204" pitchFamily="34" charset="0"/>
              </a:rPr>
              <a:t>, </a:t>
            </a:r>
            <a:r>
              <a:rPr lang="en-US" sz="1200" i="1" dirty="0" err="1">
                <a:latin typeface="Aptos" panose="020B0004020202020204" pitchFamily="34" charset="0"/>
              </a:rPr>
              <a:t>Srijit</a:t>
            </a:r>
            <a:r>
              <a:rPr lang="en-US" sz="1200" i="1" dirty="0">
                <a:latin typeface="Aptos" panose="020B0004020202020204" pitchFamily="34" charset="0"/>
              </a:rPr>
              <a:t> S. Madhavan</a:t>
            </a:r>
            <a:r>
              <a:rPr lang="en-US" sz="1200" dirty="0">
                <a:latin typeface="Aptos" panose="020B0004020202020204" pitchFamily="34" charset="0"/>
              </a:rPr>
              <a:t>: Introduces K-Mode clustering for categorical e-commerce data, focusing on its effectiveness in market segmentation and visualization strategies.</a:t>
            </a:r>
            <a:br>
              <a:rPr lang="en-US" sz="1200" dirty="0">
                <a:latin typeface="Aptos" panose="020B0004020202020204" pitchFamily="34" charset="0"/>
              </a:rPr>
            </a:br>
            <a:br>
              <a:rPr lang="en-US" sz="1200" dirty="0">
                <a:latin typeface="Aptos" panose="020B0004020202020204" pitchFamily="34" charset="0"/>
              </a:rPr>
            </a:br>
            <a:r>
              <a:rPr lang="en-US" sz="1200" i="1" dirty="0">
                <a:latin typeface="Aptos" panose="020B0004020202020204" pitchFamily="34" charset="0"/>
              </a:rPr>
              <a:t>RFM Analysis in China's Online Retail by </a:t>
            </a:r>
            <a:r>
              <a:rPr lang="en-US" sz="1200" i="1" dirty="0" err="1">
                <a:latin typeface="Aptos" panose="020B0004020202020204" pitchFamily="34" charset="0"/>
              </a:rPr>
              <a:t>Wiharto</a:t>
            </a:r>
            <a:r>
              <a:rPr lang="en-US" sz="1200" i="1" dirty="0">
                <a:latin typeface="Aptos" panose="020B0004020202020204" pitchFamily="34" charset="0"/>
              </a:rPr>
              <a:t> </a:t>
            </a:r>
            <a:r>
              <a:rPr lang="en-US" sz="1200" i="1" dirty="0" err="1">
                <a:latin typeface="Aptos" panose="020B0004020202020204" pitchFamily="34" charset="0"/>
              </a:rPr>
              <a:t>Wiharto</a:t>
            </a:r>
            <a:r>
              <a:rPr lang="en-US" sz="1200" i="1" dirty="0">
                <a:latin typeface="Aptos" panose="020B0004020202020204" pitchFamily="34" charset="0"/>
              </a:rPr>
              <a:t>, Esti Suryani</a:t>
            </a:r>
            <a:r>
              <a:rPr lang="en-US" sz="1200" dirty="0">
                <a:latin typeface="Aptos" panose="020B0004020202020204" pitchFamily="34" charset="0"/>
              </a:rPr>
              <a:t>: Highlights RFM model's role in understanding customer value in China's online retail, using clustering algorithms to tailor marketing strategies.</a:t>
            </a:r>
          </a:p>
        </p:txBody>
      </p:sp>
      <p:sp>
        <p:nvSpPr>
          <p:cNvPr id="3" name="Text Placeholder 2"/>
          <p:cNvSpPr>
            <a:spLocks noGrp="1"/>
          </p:cNvSpPr>
          <p:nvPr>
            <p:ph type="body" idx="1"/>
          </p:nvPr>
        </p:nvSpPr>
        <p:spPr>
          <a:xfrm>
            <a:off x="723900" y="479873"/>
            <a:ext cx="7696200" cy="430887"/>
          </a:xfrm>
        </p:spPr>
        <p:txBody>
          <a:bodyPr/>
          <a:lstStyle/>
          <a:p>
            <a:pPr algn="ctr"/>
            <a:r>
              <a:rPr lang="en-US" sz="2800" dirty="0"/>
              <a:t>LITERATURE REVIEW </a:t>
            </a:r>
          </a:p>
        </p:txBody>
      </p:sp>
      <p:sp>
        <p:nvSpPr>
          <p:cNvPr id="8" name="Footer Placeholder 7"/>
          <p:cNvSpPr>
            <a:spLocks noGrp="1"/>
          </p:cNvSpPr>
          <p:nvPr>
            <p:ph type="ftr" sz="quarter" idx="5"/>
          </p:nvPr>
        </p:nvSpPr>
        <p:spPr>
          <a:xfrm>
            <a:off x="1066800" y="4555905"/>
            <a:ext cx="7696200" cy="215444"/>
          </a:xfrm>
        </p:spPr>
        <p:txBody>
          <a:bodyPr/>
          <a:lstStyle/>
          <a:p>
            <a:pPr algn="r"/>
            <a:r>
              <a:rPr lang="en-US" sz="1400"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30696081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900" y="609396"/>
            <a:ext cx="7696200" cy="430887"/>
          </a:xfrm>
        </p:spPr>
        <p:txBody>
          <a:bodyPr/>
          <a:lstStyle/>
          <a:p>
            <a:pPr algn="ctr"/>
            <a:r>
              <a:rPr lang="en-US" sz="2800" dirty="0"/>
              <a:t>DATASET</a:t>
            </a:r>
          </a:p>
        </p:txBody>
      </p:sp>
      <p:sp>
        <p:nvSpPr>
          <p:cNvPr id="8" name="Footer Placeholder 7"/>
          <p:cNvSpPr>
            <a:spLocks noGrp="1"/>
          </p:cNvSpPr>
          <p:nvPr>
            <p:ph type="ftr" sz="quarter" idx="5"/>
          </p:nvPr>
        </p:nvSpPr>
        <p:spPr>
          <a:xfrm>
            <a:off x="1066800" y="4534104"/>
            <a:ext cx="7696200" cy="215444"/>
          </a:xfrm>
        </p:spPr>
        <p:txBody>
          <a:bodyPr/>
          <a:lstStyle/>
          <a:p>
            <a:pPr algn="r"/>
            <a:r>
              <a:rPr lang="en-US" sz="1400"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4FF69EC8-BB58-29FF-97BF-DF9743B0FEC0}"/>
              </a:ext>
            </a:extLst>
          </p:cNvPr>
          <p:cNvSpPr>
            <a:spLocks noGrp="1"/>
          </p:cNvSpPr>
          <p:nvPr>
            <p:ph type="title"/>
          </p:nvPr>
        </p:nvSpPr>
        <p:spPr>
          <a:xfrm>
            <a:off x="723900" y="1186755"/>
            <a:ext cx="7696200" cy="2769989"/>
          </a:xfrm>
        </p:spPr>
        <p:txBody>
          <a:bodyPr/>
          <a:lstStyle/>
          <a:p>
            <a:r>
              <a:rPr lang="en-US" sz="1200" dirty="0">
                <a:latin typeface="Aptos" panose="020B0004020202020204" pitchFamily="34" charset="0"/>
              </a:rPr>
              <a:t>Source of Data: Dataset obtained from the UCI Machine Learning Repository, a notable source for machine learning datasets.</a:t>
            </a: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Dataset Focus: "Online Retail" dataset, showcasing sales data from a primarily UK-based e-commerce business.</a:t>
            </a: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Data Details: Each record includes product description, quantity ordered, invoice date, unit price, customer ID, and customer's country.</a:t>
            </a: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Data Volume and Scope: Over 500,000 entries, offering a comprehensive overview of the company's sales and customer interactions.</a:t>
            </a: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Insights Offered: Enables analysis of customer preferences, buying frequency, and spending patterns.</a:t>
            </a: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Project Relevance: Ideal for understanding and segmenting customer behaviors in e-commerce, enhancing our research in customer pattern analysis.</a:t>
            </a:r>
          </a:p>
        </p:txBody>
      </p:sp>
    </p:spTree>
    <p:extLst>
      <p:ext uri="{BB962C8B-B14F-4D97-AF65-F5344CB8AC3E}">
        <p14:creationId xmlns:p14="http://schemas.microsoft.com/office/powerpoint/2010/main" val="18180575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900" y="514350"/>
            <a:ext cx="7696200" cy="430887"/>
          </a:xfrm>
        </p:spPr>
        <p:txBody>
          <a:bodyPr/>
          <a:lstStyle/>
          <a:p>
            <a:pPr algn="ctr"/>
            <a:r>
              <a:rPr lang="en-US" sz="2800" dirty="0"/>
              <a:t>METHODOLOGY </a:t>
            </a:r>
          </a:p>
        </p:txBody>
      </p:sp>
      <p:sp>
        <p:nvSpPr>
          <p:cNvPr id="8" name="Footer Placeholder 7"/>
          <p:cNvSpPr>
            <a:spLocks noGrp="1"/>
          </p:cNvSpPr>
          <p:nvPr>
            <p:ph type="ftr" sz="quarter" idx="5"/>
          </p:nvPr>
        </p:nvSpPr>
        <p:spPr>
          <a:xfrm>
            <a:off x="1066800" y="4521428"/>
            <a:ext cx="7696200" cy="215444"/>
          </a:xfrm>
        </p:spPr>
        <p:txBody>
          <a:bodyPr/>
          <a:lstStyle/>
          <a:p>
            <a:pPr algn="r"/>
            <a:r>
              <a:rPr lang="en-US" sz="1400" dirty="0">
                <a:solidFill>
                  <a:srgbClr val="FF0000"/>
                </a:solidFill>
              </a:rPr>
              <a:t>5th International Conference on Data Science, Machine Learning &amp; Applications</a:t>
            </a:r>
          </a:p>
        </p:txBody>
      </p:sp>
      <p:sp>
        <p:nvSpPr>
          <p:cNvPr id="12" name="TextBox 11">
            <a:extLst>
              <a:ext uri="{FF2B5EF4-FFF2-40B4-BE49-F238E27FC236}">
                <a16:creationId xmlns:a16="http://schemas.microsoft.com/office/drawing/2014/main" id="{7114F79F-9130-48C1-F044-C7EF004460F3}"/>
              </a:ext>
            </a:extLst>
          </p:cNvPr>
          <p:cNvSpPr txBox="1"/>
          <p:nvPr/>
        </p:nvSpPr>
        <p:spPr>
          <a:xfrm>
            <a:off x="381000" y="1232922"/>
            <a:ext cx="5599814" cy="2677656"/>
          </a:xfrm>
          <a:prstGeom prst="rect">
            <a:avLst/>
          </a:prstGeom>
          <a:noFill/>
        </p:spPr>
        <p:txBody>
          <a:bodyPr wrap="square">
            <a:spAutoFit/>
          </a:bodyPr>
          <a:lstStyle/>
          <a:p>
            <a:r>
              <a:rPr lang="en-US" sz="1200" dirty="0">
                <a:latin typeface="Aptos" panose="020B0004020202020204" pitchFamily="34" charset="0"/>
              </a:rPr>
              <a:t>                                                   </a:t>
            </a:r>
            <a:r>
              <a:rPr lang="en-US" sz="1200" i="1" u="sng" dirty="0">
                <a:latin typeface="Aptos" panose="020B0004020202020204" pitchFamily="34" charset="0"/>
              </a:rPr>
              <a:t>Data Acquisition and Preparation</a:t>
            </a:r>
          </a:p>
          <a:p>
            <a:endParaRPr lang="en-US" sz="1200" dirty="0">
              <a:latin typeface="Aptos" panose="020B0004020202020204" pitchFamily="34" charset="0"/>
            </a:endParaRPr>
          </a:p>
          <a:p>
            <a:r>
              <a:rPr lang="en-US" sz="1200" dirty="0">
                <a:latin typeface="Aptos" panose="020B0004020202020204" pitchFamily="34" charset="0"/>
              </a:rPr>
              <a:t>Data Source: Sourced the 'Online Retail' dataset from the UCI Machine Learning Repository, offering comprehensive customer purchase details.</a:t>
            </a:r>
          </a:p>
          <a:p>
            <a:endParaRPr lang="en-US" sz="1200" dirty="0">
              <a:latin typeface="Aptos" panose="020B0004020202020204" pitchFamily="34" charset="0"/>
            </a:endParaRPr>
          </a:p>
          <a:p>
            <a:r>
              <a:rPr lang="en-US" sz="1200" dirty="0">
                <a:latin typeface="Aptos" panose="020B0004020202020204" pitchFamily="34" charset="0"/>
              </a:rPr>
              <a:t>Initial Data Exploration: Utilized Python and Pandas library for data loading and initial analysis. Employed describe() and </a:t>
            </a:r>
            <a:r>
              <a:rPr lang="en-US" sz="1200" dirty="0" err="1">
                <a:latin typeface="Aptos" panose="020B0004020202020204" pitchFamily="34" charset="0"/>
              </a:rPr>
              <a:t>isnull</a:t>
            </a:r>
            <a:r>
              <a:rPr lang="en-US" sz="1200" dirty="0">
                <a:latin typeface="Aptos" panose="020B0004020202020204" pitchFamily="34" charset="0"/>
              </a:rPr>
              <a:t>().sum() functions for understanding data distribution and identifying missing values.</a:t>
            </a:r>
          </a:p>
          <a:p>
            <a:endParaRPr lang="en-US" sz="1200" dirty="0">
              <a:latin typeface="Aptos" panose="020B0004020202020204" pitchFamily="34" charset="0"/>
            </a:endParaRPr>
          </a:p>
          <a:p>
            <a:r>
              <a:rPr lang="en-US" sz="1200" dirty="0">
                <a:latin typeface="Aptos" panose="020B0004020202020204" pitchFamily="34" charset="0"/>
              </a:rPr>
              <a:t>Data Quality Assurance: Removed rows with missing customer IDs and filtered out transactions with negative quantities to maintain data integrity.</a:t>
            </a:r>
          </a:p>
          <a:p>
            <a:endParaRPr lang="en-US" sz="1200" dirty="0">
              <a:latin typeface="Aptos" panose="020B0004020202020204" pitchFamily="34" charset="0"/>
            </a:endParaRPr>
          </a:p>
          <a:p>
            <a:r>
              <a:rPr lang="en-US" sz="1200" dirty="0">
                <a:latin typeface="Aptos" panose="020B0004020202020204" pitchFamily="34" charset="0"/>
              </a:rPr>
              <a:t>Feature Addition: Introduced a '</a:t>
            </a:r>
            <a:r>
              <a:rPr lang="en-US" sz="1200" dirty="0" err="1">
                <a:latin typeface="Aptos" panose="020B0004020202020204" pitchFamily="34" charset="0"/>
              </a:rPr>
              <a:t>TotalPrice</a:t>
            </a:r>
            <a:r>
              <a:rPr lang="en-US" sz="1200" dirty="0">
                <a:latin typeface="Aptos" panose="020B0004020202020204" pitchFamily="34" charset="0"/>
              </a:rPr>
              <a:t>' column, calculating the total expenditure for each transaction (Quantity * </a:t>
            </a:r>
            <a:r>
              <a:rPr lang="en-US" sz="1200" dirty="0" err="1">
                <a:latin typeface="Aptos" panose="020B0004020202020204" pitchFamily="34" charset="0"/>
              </a:rPr>
              <a:t>UnitPrice</a:t>
            </a:r>
            <a:r>
              <a:rPr lang="en-US" sz="1200" dirty="0">
                <a:latin typeface="Aptos" panose="020B0004020202020204" pitchFamily="34" charset="0"/>
              </a:rPr>
              <a:t>).</a:t>
            </a:r>
            <a:endParaRPr lang="en-IN" sz="1200" dirty="0">
              <a:latin typeface="Aptos" panose="020B0004020202020204" pitchFamily="34" charset="0"/>
            </a:endParaRPr>
          </a:p>
        </p:txBody>
      </p:sp>
      <p:pic>
        <p:nvPicPr>
          <p:cNvPr id="4" name="Picture 3">
            <a:extLst>
              <a:ext uri="{FF2B5EF4-FFF2-40B4-BE49-F238E27FC236}">
                <a16:creationId xmlns:a16="http://schemas.microsoft.com/office/drawing/2014/main" id="{48A053F3-7615-B2B9-C4F8-881D7D66FB07}"/>
              </a:ext>
            </a:extLst>
          </p:cNvPr>
          <p:cNvPicPr>
            <a:picLocks noChangeAspect="1"/>
          </p:cNvPicPr>
          <p:nvPr/>
        </p:nvPicPr>
        <p:blipFill>
          <a:blip r:embed="rId3"/>
          <a:stretch>
            <a:fillRect/>
          </a:stretch>
        </p:blipFill>
        <p:spPr>
          <a:xfrm>
            <a:off x="5957777" y="1596911"/>
            <a:ext cx="2907742" cy="1736839"/>
          </a:xfrm>
          <a:prstGeom prst="rect">
            <a:avLst/>
          </a:prstGeom>
        </p:spPr>
      </p:pic>
    </p:spTree>
    <p:extLst>
      <p:ext uri="{BB962C8B-B14F-4D97-AF65-F5344CB8AC3E}">
        <p14:creationId xmlns:p14="http://schemas.microsoft.com/office/powerpoint/2010/main" val="131872534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METHODOLOGY(contd.)</a:t>
            </a:r>
          </a:p>
        </p:txBody>
      </p:sp>
      <p:sp>
        <p:nvSpPr>
          <p:cNvPr id="8" name="Footer Placeholder 7"/>
          <p:cNvSpPr>
            <a:spLocks noGrp="1"/>
          </p:cNvSpPr>
          <p:nvPr>
            <p:ph type="ftr" sz="quarter" idx="5"/>
          </p:nvPr>
        </p:nvSpPr>
        <p:spPr>
          <a:xfrm>
            <a:off x="1072116" y="4504163"/>
            <a:ext cx="7696200" cy="215444"/>
          </a:xfrm>
        </p:spPr>
        <p:txBody>
          <a:bodyPr/>
          <a:lstStyle/>
          <a:p>
            <a:pPr algn="r"/>
            <a:r>
              <a:rPr lang="en-US" sz="1400" dirty="0">
                <a:solidFill>
                  <a:srgbClr val="FF0000"/>
                </a:solidFill>
              </a:rPr>
              <a:t>5th International Conference on Data Science, Machine Learning &amp; Applications</a:t>
            </a:r>
          </a:p>
        </p:txBody>
      </p:sp>
      <p:sp>
        <p:nvSpPr>
          <p:cNvPr id="7" name="TextBox 6">
            <a:extLst>
              <a:ext uri="{FF2B5EF4-FFF2-40B4-BE49-F238E27FC236}">
                <a16:creationId xmlns:a16="http://schemas.microsoft.com/office/drawing/2014/main" id="{CB6846DC-2DA4-1E4C-76E0-487ADCFD7AFA}"/>
              </a:ext>
            </a:extLst>
          </p:cNvPr>
          <p:cNvSpPr txBox="1"/>
          <p:nvPr/>
        </p:nvSpPr>
        <p:spPr>
          <a:xfrm>
            <a:off x="838200" y="1109572"/>
            <a:ext cx="7620000" cy="2893100"/>
          </a:xfrm>
          <a:prstGeom prst="rect">
            <a:avLst/>
          </a:prstGeom>
          <a:noFill/>
        </p:spPr>
        <p:txBody>
          <a:bodyPr wrap="square">
            <a:spAutoFit/>
          </a:bodyPr>
          <a:lstStyle/>
          <a:p>
            <a:pPr algn="just"/>
            <a:r>
              <a:rPr lang="en-US" sz="1300" dirty="0">
                <a:latin typeface="Aptos" panose="020B0004020202020204" pitchFamily="34" charset="0"/>
              </a:rPr>
              <a:t>                                                   </a:t>
            </a:r>
            <a:r>
              <a:rPr lang="en-US" sz="1300" i="1" u="sng" dirty="0">
                <a:latin typeface="Aptos" panose="020B0004020202020204" pitchFamily="34" charset="0"/>
              </a:rPr>
              <a:t>Feature Engineering, Clustering, and Visualization</a:t>
            </a:r>
          </a:p>
          <a:p>
            <a:pPr algn="just"/>
            <a:endParaRPr lang="en-US" sz="1300" dirty="0">
              <a:latin typeface="Aptos" panose="020B0004020202020204" pitchFamily="34" charset="0"/>
            </a:endParaRPr>
          </a:p>
          <a:p>
            <a:pPr algn="just"/>
            <a:r>
              <a:rPr lang="en-US" sz="1300" dirty="0">
                <a:latin typeface="Aptos" panose="020B0004020202020204" pitchFamily="34" charset="0"/>
              </a:rPr>
              <a:t>RFM Analysis Preparation: Computed Recency, Frequency, and Monetary values for each customer. Addressed skewness and standardized RFM data using logarithmic transformation and </a:t>
            </a:r>
            <a:r>
              <a:rPr lang="en-US" sz="1300" dirty="0" err="1">
                <a:latin typeface="Aptos" panose="020B0004020202020204" pitchFamily="34" charset="0"/>
              </a:rPr>
              <a:t>sklearn's</a:t>
            </a:r>
            <a:r>
              <a:rPr lang="en-US" sz="1300" dirty="0">
                <a:latin typeface="Aptos" panose="020B0004020202020204" pitchFamily="34" charset="0"/>
              </a:rPr>
              <a:t> </a:t>
            </a:r>
            <a:r>
              <a:rPr lang="en-US" sz="1300" dirty="0" err="1">
                <a:latin typeface="Aptos" panose="020B0004020202020204" pitchFamily="34" charset="0"/>
              </a:rPr>
              <a:t>StandardScaler</a:t>
            </a:r>
            <a:r>
              <a:rPr lang="en-US" sz="1300" dirty="0">
                <a:latin typeface="Aptos" panose="020B0004020202020204" pitchFamily="34" charset="0"/>
              </a:rPr>
              <a:t>.</a:t>
            </a:r>
          </a:p>
          <a:p>
            <a:pPr algn="just"/>
            <a:endParaRPr lang="en-US" sz="1300" dirty="0">
              <a:latin typeface="Aptos" panose="020B0004020202020204" pitchFamily="34" charset="0"/>
            </a:endParaRPr>
          </a:p>
          <a:p>
            <a:pPr algn="just"/>
            <a:r>
              <a:rPr lang="en-US" sz="1300" dirty="0">
                <a:latin typeface="Aptos" panose="020B0004020202020204" pitchFamily="34" charset="0"/>
              </a:rPr>
              <a:t>Optimal Cluster Determination: Applied silhouette score method to identify the best number of clusters using KMeans algorithm from </a:t>
            </a:r>
            <a:r>
              <a:rPr lang="en-US" sz="1300" dirty="0" err="1">
                <a:latin typeface="Aptos" panose="020B0004020202020204" pitchFamily="34" charset="0"/>
              </a:rPr>
              <a:t>sklearn</a:t>
            </a:r>
            <a:r>
              <a:rPr lang="en-US" sz="1300" dirty="0">
                <a:latin typeface="Aptos" panose="020B0004020202020204" pitchFamily="34" charset="0"/>
              </a:rPr>
              <a:t>, analyzing scores for cluster counts ranging from 2 to 10.</a:t>
            </a:r>
          </a:p>
          <a:p>
            <a:pPr algn="just"/>
            <a:endParaRPr lang="en-US" sz="1300" dirty="0">
              <a:latin typeface="Aptos" panose="020B0004020202020204" pitchFamily="34" charset="0"/>
            </a:endParaRPr>
          </a:p>
          <a:p>
            <a:pPr algn="just"/>
            <a:r>
              <a:rPr lang="en-US" sz="1300" dirty="0">
                <a:latin typeface="Aptos" panose="020B0004020202020204" pitchFamily="34" charset="0"/>
              </a:rPr>
              <a:t>Clustering Implementation: Segmented customers using KMeans clustering based on their RFM metrics, ensuring homogeneity within each cluster.</a:t>
            </a:r>
          </a:p>
          <a:p>
            <a:pPr algn="just"/>
            <a:endParaRPr lang="en-US" sz="1300" dirty="0">
              <a:latin typeface="Aptos" panose="020B0004020202020204" pitchFamily="34" charset="0"/>
            </a:endParaRPr>
          </a:p>
          <a:p>
            <a:pPr algn="just"/>
            <a:r>
              <a:rPr lang="en-US" sz="1300" dirty="0">
                <a:latin typeface="Aptos" panose="020B0004020202020204" pitchFamily="34" charset="0"/>
              </a:rPr>
              <a:t>Visualization and Analysis: Utilized </a:t>
            </a:r>
            <a:r>
              <a:rPr lang="en-US" sz="1300" dirty="0" err="1">
                <a:latin typeface="Aptos" panose="020B0004020202020204" pitchFamily="34" charset="0"/>
              </a:rPr>
              <a:t>Seaborn's</a:t>
            </a:r>
            <a:r>
              <a:rPr lang="en-US" sz="1300" dirty="0">
                <a:latin typeface="Aptos" panose="020B0004020202020204" pitchFamily="34" charset="0"/>
              </a:rPr>
              <a:t> </a:t>
            </a:r>
            <a:r>
              <a:rPr lang="en-US" sz="1300" dirty="0" err="1">
                <a:latin typeface="Aptos" panose="020B0004020202020204" pitchFamily="34" charset="0"/>
              </a:rPr>
              <a:t>pairplot</a:t>
            </a:r>
            <a:r>
              <a:rPr lang="en-US" sz="1300" dirty="0">
                <a:latin typeface="Aptos" panose="020B0004020202020204" pitchFamily="34" charset="0"/>
              </a:rPr>
              <a:t> function for a multi-dimensional view of customer segments, aiding in understanding group dynamics and informing targeted business strategies.</a:t>
            </a:r>
            <a:endParaRPr lang="en-IN" sz="1300" dirty="0">
              <a:latin typeface="Aptos" panose="020B0004020202020204" pitchFamily="34" charset="0"/>
            </a:endParaRPr>
          </a:p>
        </p:txBody>
      </p:sp>
    </p:spTree>
    <p:extLst>
      <p:ext uri="{BB962C8B-B14F-4D97-AF65-F5344CB8AC3E}">
        <p14:creationId xmlns:p14="http://schemas.microsoft.com/office/powerpoint/2010/main" val="191025315"/>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1642</Words>
  <Application>Microsoft Office PowerPoint</Application>
  <PresentationFormat>On-screen Show (16:9)</PresentationFormat>
  <Paragraphs>93</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 MT</vt:lpstr>
      <vt:lpstr>Calibri</vt:lpstr>
      <vt:lpstr>Cambria</vt:lpstr>
      <vt:lpstr>Office Theme</vt:lpstr>
      <vt:lpstr> Application of Unsupervised Learning in Detecting Behavioral Patterns in E-commerce Customers Paper ID: 429</vt:lpstr>
      <vt:lpstr>Objective Introduction  Literature Review  Dataset Methodology  Results and Discussions  Conclusion  References</vt:lpstr>
      <vt:lpstr>Uncover Customer Behavior Patterns: Utilize unsupervised machine learning with the Online Retail dataset, employing the Recency, Frequency, and Monetary (RFM) approach to identify distinct customer behavioral patterns.  Optimize Clustering and Segmentation: Apply silhouette score analysis to determine the optimal number of clusters, followed by using the KMeans algorithm to accurately segment customers into clearly defined behavioral groups.  Enhance Business Strategies: Leverage the insights gained from customer behavior clustering to refine marketing strategies, leading to improved service customization and increased sales effectiveness.</vt:lpstr>
      <vt:lpstr>Understanding E-Commerce and Customer Behavior  E-Commerce Evolution: Highlight how e-commerce has progressed beyond mere online transactions to a sophisticated understanding of customer preferences and behavior prediction for personalized experiences.  Data-Driven Insights: Emphasize the importance of analyzing online interactions, such as clicks, purchases, and cart abandonments, to gain valuable insights into customer behavior and preferences.  Limitations of Traditional Methods: Discuss the limitations of conventional customer understanding methods like surveys and direct interactions, which may not always capture the full picture due to limited reach and potential biases.</vt:lpstr>
      <vt:lpstr>Leveraging Machine Learning for Enhanced Customer Insights  Role of Clustering in E-Commerce: Introduce clustering, specifically KMeans, as a pivotal machine learning technique to categorize customer behaviors into distinct, manageable groups, improving the understanding of diverse shopping patterns.  RFM Analysis for Customer Segmentation: Explain the Recency, Frequency, Monetary (RFM) method as a tool to analyze customer behavior, helping businesses segment their customers more effectively based on their purchase history and spending habits.  Optimizing Clusters with Silhouette Score: Describe the use of the silhouette score in determining the optimal number of customer clusters, ensuring accurate segmentation and enabling businesses to tailor their strategies for enhanced customer satisfaction and experience.</vt:lpstr>
      <vt:lpstr>K-means Clustering Algorithm Adaptability by Ching-Hsue Cheng, You-Shyang Chen: Explores K-means' flexibility for various datasets, optimizing for noisy data and generating clear clusters, ideal for customer segmentation.  RFM Analysis in Customer Behavior by David L. Olson, Georg Lauhoff: In-depth examination of RFM model, advocating for integrating machine learning to enhance accuracy in predicting customer purchasing habits.  Customer Segmentation Clustering Approaches by Shreya Tripathi, Aditya Bhardwaj, Poovammal Eswaran: Reviews various clustering methods for customer segmentation, suggesting alternatives to K-means for specific data types or business needs.  K-Mode Clustering in E-Commerce by Deepali Kamthania, Ashish Pahwa, Srijit S. Madhavan: Introduces K-Mode clustering for categorical e-commerce data, focusing on its effectiveness in market segmentation and visualization strategies.  RFM Analysis in China's Online Retail by Wiharto Wiharto, Esti Suryani: Highlights RFM model's role in understanding customer value in China's online retail, using clustering algorithms to tailor marketing strategies.</vt:lpstr>
      <vt:lpstr>Source of Data: Dataset obtained from the UCI Machine Learning Repository, a notable source for machine learning datasets.  Dataset Focus: "Online Retail" dataset, showcasing sales data from a primarily UK-based e-commerce business.  Data Details: Each record includes product description, quantity ordered, invoice date, unit price, customer ID, and customer's country.  Data Volume and Scope: Over 500,000 entries, offering a comprehensive overview of the company's sales and customer interactions.  Insights Offered: Enables analysis of customer preferences, buying frequency, and spending patterns.  Project Relevance: Ideal for understanding and segmenting customer behaviors in e-commerce, enhancing our research in customer pattern analysis.</vt:lpstr>
      <vt:lpstr>PowerPoint Presentation</vt:lpstr>
      <vt:lpstr>PowerPoint Presentation</vt:lpstr>
      <vt:lpstr>PowerPoint Presentation</vt:lpstr>
      <vt:lpstr>PowerPoint Presentation</vt:lpstr>
      <vt:lpstr>PowerPoint Presentation</vt:lpstr>
      <vt:lpstr>Successfully segmented customers in the "Online Retail" dataset using Recency, Frequency, and Monetary metrics coupled with KMeans clustering, unveiling distinct buying behaviors.  Utilized the silhouette score method for determining the ideal number of clusters, achieving a balanced grouping of customer segments.  Enhanced understanding of customer segments through detailed visualizations, including pairplots, highlighting the clear boundaries among different RFM clusters.  The study's methodology offers replicable potential for diverse retail contexts, underscoring the significance of data-driven strategies in enhancing customer experience and business profitability.</vt:lpstr>
      <vt:lpstr>PowerPoint Presentation</vt:lpstr>
      <vt:lpstr>Thank you 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ICCCE2023 Presentation Template</dc:title>
  <dc:creator>Admin</dc:creator>
  <cp:lastModifiedBy>Cluster Round</cp:lastModifiedBy>
  <cp:revision>47</cp:revision>
  <cp:lastPrinted>2023-12-14T12:17:32Z</cp:lastPrinted>
  <dcterms:created xsi:type="dcterms:W3CDTF">2023-12-12T03:50:45Z</dcterms:created>
  <dcterms:modified xsi:type="dcterms:W3CDTF">2024-01-23T08:55:02Z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