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0" r:id="rId3"/>
    <p:sldId id="261" r:id="rId4"/>
    <p:sldId id="262" r:id="rId5"/>
    <p:sldId id="289" r:id="rId6"/>
    <p:sldId id="296" r:id="rId7"/>
    <p:sldId id="264" r:id="rId8"/>
    <p:sldId id="265" r:id="rId9"/>
    <p:sldId id="290" r:id="rId10"/>
    <p:sldId id="291" r:id="rId11"/>
    <p:sldId id="295" r:id="rId12"/>
    <p:sldId id="266" r:id="rId13"/>
    <p:sldId id="297" r:id="rId14"/>
    <p:sldId id="294" r:id="rId15"/>
    <p:sldId id="272"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4T18:41:07.637"/>
    </inkml:context>
    <inkml:brush xml:id="br0">
      <inkml:brushProperty name="width" value="0.35" units="cm"/>
      <inkml:brushProperty name="height" value="0.35" units="cm"/>
      <inkml:brushProperty name="color" value="#FFFFFF"/>
    </inkml:brush>
  </inkml:definitions>
  <inkml:trace contextRef="#ctx0" brushRef="#br0">411 3 24575,'-381'0'0,"352"-3"-1365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9397876-483D-489D-9665-0270E2C92B8D}" type="datetimeFigureOut">
              <a:rPr lang="en-US" smtClean="0"/>
              <a:t>1/23/2024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1B506C4-E3D1-4890-9DCF-A79BFBB828A1}" type="slidenum">
              <a:rPr lang="en-US" smtClean="0"/>
              <a:t>‹#›</a:t>
            </a:fld>
            <a:endParaRPr lang="en-US"/>
          </a:p>
        </p:txBody>
      </p:sp>
    </p:spTree>
    <p:extLst>
      <p:ext uri="{BB962C8B-B14F-4D97-AF65-F5344CB8AC3E}">
        <p14:creationId xmlns:p14="http://schemas.microsoft.com/office/powerpoint/2010/main" val="358255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2</a:t>
            </a:fld>
            <a:endParaRPr lang="en-US"/>
          </a:p>
        </p:txBody>
      </p:sp>
    </p:spTree>
    <p:extLst>
      <p:ext uri="{BB962C8B-B14F-4D97-AF65-F5344CB8AC3E}">
        <p14:creationId xmlns:p14="http://schemas.microsoft.com/office/powerpoint/2010/main" val="254344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11</a:t>
            </a:fld>
            <a:endParaRPr lang="en-US"/>
          </a:p>
        </p:txBody>
      </p:sp>
    </p:spTree>
    <p:extLst>
      <p:ext uri="{BB962C8B-B14F-4D97-AF65-F5344CB8AC3E}">
        <p14:creationId xmlns:p14="http://schemas.microsoft.com/office/powerpoint/2010/main" val="185373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12</a:t>
            </a:fld>
            <a:endParaRPr lang="en-US"/>
          </a:p>
        </p:txBody>
      </p:sp>
    </p:spTree>
    <p:extLst>
      <p:ext uri="{BB962C8B-B14F-4D97-AF65-F5344CB8AC3E}">
        <p14:creationId xmlns:p14="http://schemas.microsoft.com/office/powerpoint/2010/main" val="3665327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13</a:t>
            </a:fld>
            <a:endParaRPr lang="en-US"/>
          </a:p>
        </p:txBody>
      </p:sp>
    </p:spTree>
    <p:extLst>
      <p:ext uri="{BB962C8B-B14F-4D97-AF65-F5344CB8AC3E}">
        <p14:creationId xmlns:p14="http://schemas.microsoft.com/office/powerpoint/2010/main" val="1343291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14</a:t>
            </a:fld>
            <a:endParaRPr lang="en-US"/>
          </a:p>
        </p:txBody>
      </p:sp>
    </p:spTree>
    <p:extLst>
      <p:ext uri="{BB962C8B-B14F-4D97-AF65-F5344CB8AC3E}">
        <p14:creationId xmlns:p14="http://schemas.microsoft.com/office/powerpoint/2010/main" val="1133180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15</a:t>
            </a:fld>
            <a:endParaRPr lang="en-US"/>
          </a:p>
        </p:txBody>
      </p:sp>
    </p:spTree>
    <p:extLst>
      <p:ext uri="{BB962C8B-B14F-4D97-AF65-F5344CB8AC3E}">
        <p14:creationId xmlns:p14="http://schemas.microsoft.com/office/powerpoint/2010/main" val="314000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3</a:t>
            </a:fld>
            <a:endParaRPr lang="en-US"/>
          </a:p>
        </p:txBody>
      </p:sp>
    </p:spTree>
    <p:extLst>
      <p:ext uri="{BB962C8B-B14F-4D97-AF65-F5344CB8AC3E}">
        <p14:creationId xmlns:p14="http://schemas.microsoft.com/office/powerpoint/2010/main" val="221322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4</a:t>
            </a:fld>
            <a:endParaRPr lang="en-US"/>
          </a:p>
        </p:txBody>
      </p:sp>
    </p:spTree>
    <p:extLst>
      <p:ext uri="{BB962C8B-B14F-4D97-AF65-F5344CB8AC3E}">
        <p14:creationId xmlns:p14="http://schemas.microsoft.com/office/powerpoint/2010/main" val="271045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5</a:t>
            </a:fld>
            <a:endParaRPr lang="en-US"/>
          </a:p>
        </p:txBody>
      </p:sp>
    </p:spTree>
    <p:extLst>
      <p:ext uri="{BB962C8B-B14F-4D97-AF65-F5344CB8AC3E}">
        <p14:creationId xmlns:p14="http://schemas.microsoft.com/office/powerpoint/2010/main" val="63729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6</a:t>
            </a:fld>
            <a:endParaRPr lang="en-US"/>
          </a:p>
        </p:txBody>
      </p:sp>
    </p:spTree>
    <p:extLst>
      <p:ext uri="{BB962C8B-B14F-4D97-AF65-F5344CB8AC3E}">
        <p14:creationId xmlns:p14="http://schemas.microsoft.com/office/powerpoint/2010/main" val="425415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7</a:t>
            </a:fld>
            <a:endParaRPr lang="en-US"/>
          </a:p>
        </p:txBody>
      </p:sp>
    </p:spTree>
    <p:extLst>
      <p:ext uri="{BB962C8B-B14F-4D97-AF65-F5344CB8AC3E}">
        <p14:creationId xmlns:p14="http://schemas.microsoft.com/office/powerpoint/2010/main" val="326871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8</a:t>
            </a:fld>
            <a:endParaRPr lang="en-US"/>
          </a:p>
        </p:txBody>
      </p:sp>
    </p:spTree>
    <p:extLst>
      <p:ext uri="{BB962C8B-B14F-4D97-AF65-F5344CB8AC3E}">
        <p14:creationId xmlns:p14="http://schemas.microsoft.com/office/powerpoint/2010/main" val="296277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9</a:t>
            </a:fld>
            <a:endParaRPr lang="en-US"/>
          </a:p>
        </p:txBody>
      </p:sp>
    </p:spTree>
    <p:extLst>
      <p:ext uri="{BB962C8B-B14F-4D97-AF65-F5344CB8AC3E}">
        <p14:creationId xmlns:p14="http://schemas.microsoft.com/office/powerpoint/2010/main" val="426576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10</a:t>
            </a:fld>
            <a:endParaRPr lang="en-US"/>
          </a:p>
        </p:txBody>
      </p:sp>
    </p:spTree>
    <p:extLst>
      <p:ext uri="{BB962C8B-B14F-4D97-AF65-F5344CB8AC3E}">
        <p14:creationId xmlns:p14="http://schemas.microsoft.com/office/powerpoint/2010/main" val="2498811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9F6818D-35C1-4390-84EB-B90413DAE26B}" type="datetime1">
              <a:rPr lang="en-US" smtClean="0"/>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sp>
        <p:nvSpPr>
          <p:cNvPr id="17" name="bg object 17"/>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18" name="bg object 18"/>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19" name="bg object 19"/>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0" y="0"/>
            <a:ext cx="9143999" cy="5143499"/>
          </a:xfrm>
          <a:prstGeom prst="rect">
            <a:avLst/>
          </a:prstGeom>
        </p:spPr>
      </p:pic>
      <p:sp>
        <p:nvSpPr>
          <p:cNvPr id="21" name="bg object 21"/>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22" name="bg object 22"/>
          <p:cNvSpPr/>
          <p:nvPr/>
        </p:nvSpPr>
        <p:spPr>
          <a:xfrm>
            <a:off x="905383" y="596"/>
            <a:ext cx="2250440" cy="1044575"/>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a:endParaRPr/>
          </a:p>
        </p:txBody>
      </p:sp>
      <p:sp>
        <p:nvSpPr>
          <p:cNvPr id="23" name="bg object 23"/>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24" name="bg object 24"/>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25" name="bg object 25"/>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009AA9A-79CE-4D44-ABA0-C7474D04C4E5}" type="datetime1">
              <a:rPr lang="en-US" smtClean="0"/>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8E1AE1E-3C8E-4C70-8D90-FA03B24D2E3E}" type="datetime1">
              <a:rPr lang="en-US" smtClean="0"/>
              <a:t>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44FBFDA-EE83-480F-9602-67A9E55925EE}" type="datetime1">
              <a:rPr lang="en-US" smtClean="0"/>
              <a:t>1/23/2024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a:endParaRPr/>
          </a:p>
        </p:txBody>
      </p:sp>
      <p:sp>
        <p:nvSpPr>
          <p:cNvPr id="17" name="bg object 17"/>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18" name="bg object 18"/>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FE2E332-19AC-4D78-9B47-115D070EF188}" type="datetime1">
              <a:rPr lang="en-US" smtClean="0"/>
              <a:t>1/23/2024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88395" y="2242083"/>
            <a:ext cx="4967208" cy="609600"/>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2BBF603F-BA84-4392-92A9-5997B98C64C0}" type="datetime1">
              <a:rPr lang="en-US" smtClean="0"/>
              <a:t>1/23/2024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355" y="1401157"/>
            <a:ext cx="8001000" cy="1703993"/>
          </a:xfrm>
          <a:prstGeom prst="rect">
            <a:avLst/>
          </a:prstGeom>
          <a:solidFill>
            <a:srgbClr val="EDEBE9"/>
          </a:solidFill>
        </p:spPr>
        <p:txBody>
          <a:bodyPr vert="horz" wrap="square" lIns="0" tIns="0" rIns="0" bIns="0" rtlCol="0">
            <a:spAutoFit/>
          </a:bodyPr>
          <a:lstStyle/>
          <a:p>
            <a:pPr algn="ctr">
              <a:lnSpc>
                <a:spcPts val="4640"/>
              </a:lnSpc>
            </a:pPr>
            <a:r>
              <a:rPr lang="en-US" sz="2800" spc="-65" dirty="0"/>
              <a:t> Exploring the Potential of GANs, LSTM, and VAEs</a:t>
            </a:r>
            <a:br>
              <a:rPr lang="en-US" sz="2800" spc="-65" dirty="0"/>
            </a:br>
            <a:r>
              <a:rPr lang="en-US" sz="2800" spc="-65" dirty="0"/>
              <a:t>in Advancing Music Generation</a:t>
            </a:r>
            <a:br>
              <a:rPr lang="en-US" sz="2800" spc="-65" dirty="0"/>
            </a:br>
            <a:r>
              <a:rPr lang="en-US" sz="2800" spc="-65" dirty="0"/>
              <a:t>Paper Id:151</a:t>
            </a:r>
            <a:endParaRPr sz="2800" spc="-65" dirty="0"/>
          </a:p>
        </p:txBody>
      </p:sp>
      <p:sp>
        <p:nvSpPr>
          <p:cNvPr id="7" name="object 7"/>
          <p:cNvSpPr/>
          <p:nvPr/>
        </p:nvSpPr>
        <p:spPr>
          <a:xfrm>
            <a:off x="2402250" y="4539949"/>
            <a:ext cx="6131560" cy="167640"/>
          </a:xfrm>
          <a:custGeom>
            <a:avLst/>
            <a:gdLst/>
            <a:ahLst/>
            <a:cxnLst/>
            <a:rect l="l" t="t" r="r" b="b"/>
            <a:pathLst>
              <a:path w="6131559" h="167639">
                <a:moveTo>
                  <a:pt x="6131117" y="167639"/>
                </a:moveTo>
                <a:lnTo>
                  <a:pt x="0" y="167639"/>
                </a:lnTo>
                <a:lnTo>
                  <a:pt x="0" y="0"/>
                </a:lnTo>
                <a:lnTo>
                  <a:pt x="6131117" y="0"/>
                </a:lnTo>
                <a:lnTo>
                  <a:pt x="6131117" y="167639"/>
                </a:lnTo>
                <a:close/>
              </a:path>
            </a:pathLst>
          </a:custGeom>
          <a:solidFill>
            <a:srgbClr val="FFFFFF"/>
          </a:solidFill>
        </p:spPr>
        <p:txBody>
          <a:bodyPr wrap="square" lIns="0" tIns="0" rIns="0" bIns="0" rtlCol="0"/>
          <a:lstStyle/>
          <a:p>
            <a:endParaRPr/>
          </a:p>
        </p:txBody>
      </p:sp>
      <p:sp>
        <p:nvSpPr>
          <p:cNvPr id="8" name="object 8"/>
          <p:cNvSpPr txBox="1"/>
          <p:nvPr/>
        </p:nvSpPr>
        <p:spPr>
          <a:xfrm>
            <a:off x="3352800" y="4539949"/>
            <a:ext cx="5306650" cy="185928"/>
          </a:xfrm>
          <a:prstGeom prst="rect">
            <a:avLst/>
          </a:prstGeom>
        </p:spPr>
        <p:txBody>
          <a:bodyPr vert="horz" wrap="square" lIns="0" tIns="12700" rIns="0" bIns="0" rtlCol="0">
            <a:spAutoFit/>
          </a:bodyPr>
          <a:lstStyle/>
          <a:p>
            <a:pPr marL="12700">
              <a:lnSpc>
                <a:spcPct val="100000"/>
              </a:lnSpc>
              <a:spcBef>
                <a:spcPts val="100"/>
              </a:spcBef>
            </a:pPr>
            <a:r>
              <a:rPr lang="en-US" sz="1100" i="1" spc="60" dirty="0">
                <a:solidFill>
                  <a:srgbClr val="980000"/>
                </a:solidFill>
                <a:latin typeface="Cambria"/>
                <a:cs typeface="Cambria"/>
              </a:rPr>
              <a:t>5</a:t>
            </a:r>
            <a:r>
              <a:rPr lang="en-US" sz="1100" i="1" spc="60" baseline="30000" dirty="0">
                <a:solidFill>
                  <a:srgbClr val="980000"/>
                </a:solidFill>
                <a:latin typeface="Cambria"/>
                <a:cs typeface="Cambria"/>
              </a:rPr>
              <a:t>th</a:t>
            </a:r>
            <a:r>
              <a:rPr lang="en-US" sz="1100" i="1" spc="60" dirty="0">
                <a:solidFill>
                  <a:srgbClr val="980000"/>
                </a:solidFill>
                <a:latin typeface="Cambria"/>
                <a:cs typeface="Cambria"/>
              </a:rPr>
              <a:t> International Conference on Data Science, Machine Learning &amp; Applications</a:t>
            </a:r>
            <a:endParaRPr sz="1100" i="1" spc="60" dirty="0">
              <a:solidFill>
                <a:srgbClr val="980000"/>
              </a:solidFill>
              <a:latin typeface="Cambria"/>
              <a:cs typeface="Cambria"/>
            </a:endParaRPr>
          </a:p>
        </p:txBody>
      </p:sp>
      <p:sp>
        <p:nvSpPr>
          <p:cNvPr id="9" name="TextBox 8"/>
          <p:cNvSpPr txBox="1"/>
          <p:nvPr/>
        </p:nvSpPr>
        <p:spPr>
          <a:xfrm>
            <a:off x="3369733" y="864177"/>
            <a:ext cx="2438400" cy="369332"/>
          </a:xfrm>
          <a:prstGeom prst="rect">
            <a:avLst/>
          </a:prstGeom>
          <a:noFill/>
        </p:spPr>
        <p:txBody>
          <a:bodyPr wrap="square" rtlCol="0">
            <a:spAutoFit/>
          </a:bodyPr>
          <a:lstStyle/>
          <a:p>
            <a:r>
              <a:rPr lang="en-US" dirty="0"/>
              <a:t>              </a:t>
            </a:r>
            <a:r>
              <a:rPr lang="en-US" b="1" dirty="0">
                <a:solidFill>
                  <a:srgbClr val="0000CC"/>
                </a:solidFill>
              </a:rPr>
              <a:t>ICDSMLA-23</a:t>
            </a:r>
            <a:endParaRPr lang="en-IN" b="1" dirty="0">
              <a:solidFill>
                <a:srgbClr val="0000C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742950"/>
            <a:ext cx="609600" cy="609600"/>
          </a:xfrm>
          <a:prstGeom prst="rect">
            <a:avLst/>
          </a:prstGeom>
        </p:spPr>
      </p:pic>
      <p:sp>
        <p:nvSpPr>
          <p:cNvPr id="12" name="Rectangle 11"/>
          <p:cNvSpPr/>
          <p:nvPr/>
        </p:nvSpPr>
        <p:spPr>
          <a:xfrm rot="10800000" flipV="1">
            <a:off x="0" y="3181350"/>
            <a:ext cx="8915401" cy="877163"/>
          </a:xfrm>
          <a:prstGeom prst="rect">
            <a:avLst/>
          </a:prstGeom>
        </p:spPr>
        <p:txBody>
          <a:bodyPr wrap="square">
            <a:spAutoFit/>
          </a:bodyPr>
          <a:lstStyle/>
          <a:p>
            <a:pPr algn="ctr"/>
            <a:r>
              <a:rPr lang="en-IN" sz="1700" dirty="0" err="1"/>
              <a:t>Nagireddy</a:t>
            </a:r>
            <a:r>
              <a:rPr lang="en-IN" sz="1700" dirty="0"/>
              <a:t> </a:t>
            </a:r>
            <a:r>
              <a:rPr lang="en-IN" sz="1700" dirty="0" err="1"/>
              <a:t>Moneesh</a:t>
            </a:r>
            <a:endParaRPr lang="en-IN" sz="1700" dirty="0"/>
          </a:p>
          <a:p>
            <a:pPr algn="ctr"/>
            <a:r>
              <a:rPr lang="en-US" sz="1700" dirty="0"/>
              <a:t>Department of Computer Science and Engineering</a:t>
            </a:r>
          </a:p>
          <a:p>
            <a:pPr algn="ctr"/>
            <a:r>
              <a:rPr lang="en-US" sz="1700" dirty="0"/>
              <a:t>Amrita Vishwa Vidyapeetham, </a:t>
            </a:r>
            <a:r>
              <a:rPr lang="en-US" sz="1700" dirty="0" err="1"/>
              <a:t>Kollam,Kerala</a:t>
            </a:r>
            <a:r>
              <a:rPr lang="en-US" sz="1700" dirty="0"/>
              <a:t> ,India</a:t>
            </a:r>
            <a:endParaRPr lang="en-IN" sz="17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430887"/>
          </a:xfrm>
        </p:spPr>
        <p:txBody>
          <a:bodyPr/>
          <a:lstStyle/>
          <a:p>
            <a:pPr algn="ctr"/>
            <a:r>
              <a:rPr lang="en-US" sz="2800" dirty="0"/>
              <a:t>METHODOLOGY </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pic>
        <p:nvPicPr>
          <p:cNvPr id="5" name="Picture 4">
            <a:extLst>
              <a:ext uri="{FF2B5EF4-FFF2-40B4-BE49-F238E27FC236}">
                <a16:creationId xmlns:a16="http://schemas.microsoft.com/office/drawing/2014/main" id="{DBE0733E-DE67-E4F4-CA4F-F92B0BE9CD60}"/>
              </a:ext>
            </a:extLst>
          </p:cNvPr>
          <p:cNvPicPr>
            <a:picLocks noChangeAspect="1"/>
          </p:cNvPicPr>
          <p:nvPr/>
        </p:nvPicPr>
        <p:blipFill>
          <a:blip r:embed="rId3"/>
          <a:stretch>
            <a:fillRect/>
          </a:stretch>
        </p:blipFill>
        <p:spPr>
          <a:xfrm>
            <a:off x="304801" y="1123950"/>
            <a:ext cx="3020714" cy="1676400"/>
          </a:xfrm>
          <a:prstGeom prst="rect">
            <a:avLst/>
          </a:prstGeom>
        </p:spPr>
      </p:pic>
      <p:pic>
        <p:nvPicPr>
          <p:cNvPr id="11" name="Picture 10">
            <a:extLst>
              <a:ext uri="{FF2B5EF4-FFF2-40B4-BE49-F238E27FC236}">
                <a16:creationId xmlns:a16="http://schemas.microsoft.com/office/drawing/2014/main" id="{0C40E2F7-7091-1534-E7C0-9FF24D5A3AAB}"/>
              </a:ext>
            </a:extLst>
          </p:cNvPr>
          <p:cNvPicPr>
            <a:picLocks noChangeAspect="1"/>
          </p:cNvPicPr>
          <p:nvPr/>
        </p:nvPicPr>
        <p:blipFill>
          <a:blip r:embed="rId4"/>
          <a:stretch>
            <a:fillRect/>
          </a:stretch>
        </p:blipFill>
        <p:spPr>
          <a:xfrm>
            <a:off x="2819400" y="2573256"/>
            <a:ext cx="3324403" cy="1469417"/>
          </a:xfrm>
          <a:prstGeom prst="rect">
            <a:avLst/>
          </a:prstGeom>
        </p:spPr>
      </p:pic>
      <p:pic>
        <p:nvPicPr>
          <p:cNvPr id="13" name="Picture 12">
            <a:extLst>
              <a:ext uri="{FF2B5EF4-FFF2-40B4-BE49-F238E27FC236}">
                <a16:creationId xmlns:a16="http://schemas.microsoft.com/office/drawing/2014/main" id="{48FE6D96-7718-2C99-2B28-897BC8526AD2}"/>
              </a:ext>
            </a:extLst>
          </p:cNvPr>
          <p:cNvPicPr>
            <a:picLocks noChangeAspect="1"/>
          </p:cNvPicPr>
          <p:nvPr/>
        </p:nvPicPr>
        <p:blipFill>
          <a:blip r:embed="rId5"/>
          <a:stretch>
            <a:fillRect/>
          </a:stretch>
        </p:blipFill>
        <p:spPr>
          <a:xfrm>
            <a:off x="5916314" y="1008100"/>
            <a:ext cx="2470264" cy="1679500"/>
          </a:xfrm>
          <a:prstGeom prst="rect">
            <a:avLst/>
          </a:prstGeom>
        </p:spPr>
      </p:pic>
      <p:sp>
        <p:nvSpPr>
          <p:cNvPr id="14" name="TextBox 13">
            <a:extLst>
              <a:ext uri="{FF2B5EF4-FFF2-40B4-BE49-F238E27FC236}">
                <a16:creationId xmlns:a16="http://schemas.microsoft.com/office/drawing/2014/main" id="{EA8302FD-D3BF-F281-2569-1544392E44A2}"/>
              </a:ext>
            </a:extLst>
          </p:cNvPr>
          <p:cNvSpPr txBox="1"/>
          <p:nvPr/>
        </p:nvSpPr>
        <p:spPr>
          <a:xfrm>
            <a:off x="381000" y="2952750"/>
            <a:ext cx="2286000" cy="381000"/>
          </a:xfrm>
          <a:prstGeom prst="rect">
            <a:avLst/>
          </a:prstGeom>
          <a:noFill/>
        </p:spPr>
        <p:txBody>
          <a:bodyPr wrap="square" rtlCol="0">
            <a:spAutoFit/>
          </a:bodyPr>
          <a:lstStyle/>
          <a:p>
            <a:r>
              <a:rPr lang="en-IN" b="1" dirty="0"/>
              <a:t>                GAN</a:t>
            </a:r>
          </a:p>
        </p:txBody>
      </p:sp>
      <p:sp>
        <p:nvSpPr>
          <p:cNvPr id="15" name="TextBox 14">
            <a:extLst>
              <a:ext uri="{FF2B5EF4-FFF2-40B4-BE49-F238E27FC236}">
                <a16:creationId xmlns:a16="http://schemas.microsoft.com/office/drawing/2014/main" id="{6B02B194-6FDE-60E5-C0FD-58902CD7D40B}"/>
              </a:ext>
            </a:extLst>
          </p:cNvPr>
          <p:cNvSpPr txBox="1"/>
          <p:nvPr/>
        </p:nvSpPr>
        <p:spPr>
          <a:xfrm>
            <a:off x="3352800" y="1962150"/>
            <a:ext cx="2057400" cy="381000"/>
          </a:xfrm>
          <a:prstGeom prst="rect">
            <a:avLst/>
          </a:prstGeom>
          <a:noFill/>
        </p:spPr>
        <p:txBody>
          <a:bodyPr wrap="square" rtlCol="0">
            <a:spAutoFit/>
          </a:bodyPr>
          <a:lstStyle/>
          <a:p>
            <a:r>
              <a:rPr lang="en-IN" b="1" dirty="0"/>
              <a:t>             LSTM</a:t>
            </a:r>
          </a:p>
        </p:txBody>
      </p:sp>
      <p:sp>
        <p:nvSpPr>
          <p:cNvPr id="16" name="TextBox 15">
            <a:extLst>
              <a:ext uri="{FF2B5EF4-FFF2-40B4-BE49-F238E27FC236}">
                <a16:creationId xmlns:a16="http://schemas.microsoft.com/office/drawing/2014/main" id="{FFDD3FF3-54A8-2FAF-9CD2-6A2B63705821}"/>
              </a:ext>
            </a:extLst>
          </p:cNvPr>
          <p:cNvSpPr txBox="1"/>
          <p:nvPr/>
        </p:nvSpPr>
        <p:spPr>
          <a:xfrm>
            <a:off x="6172200" y="2876550"/>
            <a:ext cx="2057400" cy="381000"/>
          </a:xfrm>
          <a:prstGeom prst="rect">
            <a:avLst/>
          </a:prstGeom>
          <a:noFill/>
        </p:spPr>
        <p:txBody>
          <a:bodyPr wrap="square" rtlCol="0">
            <a:spAutoFit/>
          </a:bodyPr>
          <a:lstStyle/>
          <a:p>
            <a:r>
              <a:rPr lang="en-IN" b="1" dirty="0"/>
              <a:t>              VAE</a:t>
            </a:r>
          </a:p>
        </p:txBody>
      </p:sp>
    </p:spTree>
    <p:extLst>
      <p:ext uri="{BB962C8B-B14F-4D97-AF65-F5344CB8AC3E}">
        <p14:creationId xmlns:p14="http://schemas.microsoft.com/office/powerpoint/2010/main" val="19102531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369332"/>
          </a:xfrm>
        </p:spPr>
        <p:txBody>
          <a:bodyPr/>
          <a:lstStyle/>
          <a:p>
            <a:pPr algn="ctr"/>
            <a:r>
              <a:rPr lang="en-US" sz="2400" dirty="0"/>
              <a:t>RESULTS AND DISCUSSIONS </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pic>
        <p:nvPicPr>
          <p:cNvPr id="13" name="Picture 12">
            <a:extLst>
              <a:ext uri="{FF2B5EF4-FFF2-40B4-BE49-F238E27FC236}">
                <a16:creationId xmlns:a16="http://schemas.microsoft.com/office/drawing/2014/main" id="{6FFEFF62-FD5C-64D0-61BE-3E9B251BD9C7}"/>
              </a:ext>
            </a:extLst>
          </p:cNvPr>
          <p:cNvPicPr>
            <a:picLocks noChangeAspect="1"/>
          </p:cNvPicPr>
          <p:nvPr/>
        </p:nvPicPr>
        <p:blipFill>
          <a:blip r:embed="rId3"/>
          <a:stretch>
            <a:fillRect/>
          </a:stretch>
        </p:blipFill>
        <p:spPr>
          <a:xfrm>
            <a:off x="4267200" y="1095375"/>
            <a:ext cx="3335249" cy="2952750"/>
          </a:xfrm>
          <a:prstGeom prst="rect">
            <a:avLst/>
          </a:prstGeom>
        </p:spPr>
      </p:pic>
      <p:pic>
        <p:nvPicPr>
          <p:cNvPr id="15" name="Picture 14">
            <a:extLst>
              <a:ext uri="{FF2B5EF4-FFF2-40B4-BE49-F238E27FC236}">
                <a16:creationId xmlns:a16="http://schemas.microsoft.com/office/drawing/2014/main" id="{853EF629-95C9-FA80-24B9-8C2A26304C1E}"/>
              </a:ext>
            </a:extLst>
          </p:cNvPr>
          <p:cNvPicPr>
            <a:picLocks noChangeAspect="1"/>
          </p:cNvPicPr>
          <p:nvPr/>
        </p:nvPicPr>
        <p:blipFill>
          <a:blip r:embed="rId4"/>
          <a:stretch>
            <a:fillRect/>
          </a:stretch>
        </p:blipFill>
        <p:spPr>
          <a:xfrm>
            <a:off x="515587" y="1095375"/>
            <a:ext cx="3334864" cy="2897096"/>
          </a:xfrm>
          <a:prstGeom prst="rect">
            <a:avLst/>
          </a:prstGeom>
        </p:spPr>
      </p:pic>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9B8306C-E320-7F0F-21E0-BA141CCF8D9A}"/>
                  </a:ext>
                </a:extLst>
              </p14:cNvPr>
              <p14:cNvContentPartPr/>
              <p14:nvPr/>
            </p14:nvContentPartPr>
            <p14:xfrm>
              <a:off x="624118" y="3947433"/>
              <a:ext cx="147960" cy="1440"/>
            </p14:xfrm>
          </p:contentPart>
        </mc:Choice>
        <mc:Fallback xmlns="">
          <p:pic>
            <p:nvPicPr>
              <p:cNvPr id="17" name="Ink 16">
                <a:extLst>
                  <a:ext uri="{FF2B5EF4-FFF2-40B4-BE49-F238E27FC236}">
                    <a16:creationId xmlns:a16="http://schemas.microsoft.com/office/drawing/2014/main" id="{79B8306C-E320-7F0F-21E0-BA141CCF8D9A}"/>
                  </a:ext>
                </a:extLst>
              </p:cNvPr>
              <p:cNvPicPr/>
              <p:nvPr/>
            </p:nvPicPr>
            <p:blipFill>
              <a:blip r:embed="rId6"/>
              <a:stretch>
                <a:fillRect/>
              </a:stretch>
            </p:blipFill>
            <p:spPr>
              <a:xfrm>
                <a:off x="561478" y="3884433"/>
                <a:ext cx="273600" cy="127080"/>
              </a:xfrm>
              <a:prstGeom prst="rect">
                <a:avLst/>
              </a:prstGeom>
            </p:spPr>
          </p:pic>
        </mc:Fallback>
      </mc:AlternateContent>
    </p:spTree>
    <p:extLst>
      <p:ext uri="{BB962C8B-B14F-4D97-AF65-F5344CB8AC3E}">
        <p14:creationId xmlns:p14="http://schemas.microsoft.com/office/powerpoint/2010/main" val="195166612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369332"/>
          </a:xfrm>
        </p:spPr>
        <p:txBody>
          <a:bodyPr/>
          <a:lstStyle/>
          <a:p>
            <a:pPr algn="ctr"/>
            <a:r>
              <a:rPr lang="en-US" sz="2400" dirty="0"/>
              <a:t>RESULTS AND DISCUSSIONS </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pic>
        <p:nvPicPr>
          <p:cNvPr id="5" name="Picture 4">
            <a:extLst>
              <a:ext uri="{FF2B5EF4-FFF2-40B4-BE49-F238E27FC236}">
                <a16:creationId xmlns:a16="http://schemas.microsoft.com/office/drawing/2014/main" id="{04876484-0E22-D5C9-6A8E-DAC10CCCC0E9}"/>
              </a:ext>
            </a:extLst>
          </p:cNvPr>
          <p:cNvPicPr>
            <a:picLocks noChangeAspect="1"/>
          </p:cNvPicPr>
          <p:nvPr/>
        </p:nvPicPr>
        <p:blipFill>
          <a:blip r:embed="rId3"/>
          <a:stretch>
            <a:fillRect/>
          </a:stretch>
        </p:blipFill>
        <p:spPr>
          <a:xfrm>
            <a:off x="609600" y="1225726"/>
            <a:ext cx="3245254" cy="2741169"/>
          </a:xfrm>
          <a:prstGeom prst="rect">
            <a:avLst/>
          </a:prstGeom>
        </p:spPr>
      </p:pic>
      <p:pic>
        <p:nvPicPr>
          <p:cNvPr id="14" name="Picture 13">
            <a:extLst>
              <a:ext uri="{FF2B5EF4-FFF2-40B4-BE49-F238E27FC236}">
                <a16:creationId xmlns:a16="http://schemas.microsoft.com/office/drawing/2014/main" id="{04AA44E4-7EE1-663A-C239-BB68B550ED8C}"/>
              </a:ext>
            </a:extLst>
          </p:cNvPr>
          <p:cNvPicPr>
            <a:picLocks noChangeAspect="1"/>
          </p:cNvPicPr>
          <p:nvPr/>
        </p:nvPicPr>
        <p:blipFill>
          <a:blip r:embed="rId4"/>
          <a:stretch>
            <a:fillRect/>
          </a:stretch>
        </p:blipFill>
        <p:spPr>
          <a:xfrm>
            <a:off x="4724400" y="1581150"/>
            <a:ext cx="2956689" cy="1916668"/>
          </a:xfrm>
          <a:prstGeom prst="rect">
            <a:avLst/>
          </a:prstGeom>
        </p:spPr>
      </p:pic>
    </p:spTree>
    <p:extLst>
      <p:ext uri="{BB962C8B-B14F-4D97-AF65-F5344CB8AC3E}">
        <p14:creationId xmlns:p14="http://schemas.microsoft.com/office/powerpoint/2010/main" val="231283813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369332"/>
          </a:xfrm>
        </p:spPr>
        <p:txBody>
          <a:bodyPr/>
          <a:lstStyle/>
          <a:p>
            <a:pPr algn="ctr"/>
            <a:r>
              <a:rPr lang="en-US" sz="2400" dirty="0"/>
              <a:t>CONCLUSION</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2" name="TextBox 1">
            <a:extLst>
              <a:ext uri="{FF2B5EF4-FFF2-40B4-BE49-F238E27FC236}">
                <a16:creationId xmlns:a16="http://schemas.microsoft.com/office/drawing/2014/main" id="{A82BE4BB-87C6-1B19-447A-37438E30A605}"/>
              </a:ext>
            </a:extLst>
          </p:cNvPr>
          <p:cNvSpPr txBox="1"/>
          <p:nvPr/>
        </p:nvSpPr>
        <p:spPr>
          <a:xfrm>
            <a:off x="685800" y="1352550"/>
            <a:ext cx="7391400"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MT"/>
              </a:rPr>
              <a:t>Music production uses algorithms like Long Short-Term Memory networks (LSTMs), Generative Adversarial Networks (GANs), and Variational Autoencoders (VAEs), with output displayed in MATLAB.</a:t>
            </a:r>
          </a:p>
          <a:p>
            <a:r>
              <a:rPr lang="en-US" sz="1400" dirty="0">
                <a:latin typeface="Arial MT"/>
              </a:rPr>
              <a:t> </a:t>
            </a:r>
          </a:p>
          <a:p>
            <a:pPr marL="285750" indent="-285750">
              <a:buFont typeface="Arial" panose="020B0604020202020204" pitchFamily="34" charset="0"/>
              <a:buChar char="•"/>
            </a:pPr>
            <a:r>
              <a:rPr lang="en-US" sz="1400" dirty="0">
                <a:latin typeface="Arial MT"/>
              </a:rPr>
              <a:t>The noise characteristics of the music are accurately depicted. Orange-colored music with decreased noise and energy levels was generated using LSTMs, while GANs produced music with noise levels between LSTMs and VAEs. </a:t>
            </a:r>
          </a:p>
          <a:p>
            <a:pPr marL="285750" indent="-285750">
              <a:buFont typeface="Arial" panose="020B0604020202020204" pitchFamily="34" charset="0"/>
              <a:buChar char="•"/>
            </a:pPr>
            <a:endParaRPr lang="en-US" sz="1400" dirty="0">
              <a:latin typeface="Arial MT"/>
            </a:endParaRPr>
          </a:p>
          <a:p>
            <a:pPr marL="285750" indent="-285750">
              <a:buFont typeface="Arial" panose="020B0604020202020204" pitchFamily="34" charset="0"/>
              <a:buChar char="•"/>
            </a:pPr>
            <a:r>
              <a:rPr lang="en-US" sz="1400" dirty="0">
                <a:latin typeface="Arial MT"/>
              </a:rPr>
              <a:t>Blue-colored VAEs had greater noise levels across the waveforms.</a:t>
            </a:r>
          </a:p>
          <a:p>
            <a:endParaRPr lang="en-US" sz="1400" dirty="0">
              <a:latin typeface="Arial MT"/>
            </a:endParaRPr>
          </a:p>
          <a:p>
            <a:pPr marL="285750" indent="-285750">
              <a:buFont typeface="Arial" panose="020B0604020202020204" pitchFamily="34" charset="0"/>
              <a:buChar char="•"/>
            </a:pPr>
            <a:r>
              <a:rPr lang="en-US" sz="1400" dirty="0">
                <a:latin typeface="Arial MT"/>
              </a:rPr>
              <a:t>This highlights the importance of algorithm selection in music creation, requiring deliberate decisions based on quality and noise requirements.</a:t>
            </a:r>
          </a:p>
        </p:txBody>
      </p:sp>
    </p:spTree>
    <p:extLst>
      <p:ext uri="{BB962C8B-B14F-4D97-AF65-F5344CB8AC3E}">
        <p14:creationId xmlns:p14="http://schemas.microsoft.com/office/powerpoint/2010/main" val="277435887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430887"/>
          </a:xfrm>
        </p:spPr>
        <p:txBody>
          <a:bodyPr/>
          <a:lstStyle/>
          <a:p>
            <a:pPr algn="ctr"/>
            <a:r>
              <a:rPr lang="en-US" sz="2800" dirty="0"/>
              <a:t>REFERENCES</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6" name="TextBox 5">
            <a:extLst>
              <a:ext uri="{FF2B5EF4-FFF2-40B4-BE49-F238E27FC236}">
                <a16:creationId xmlns:a16="http://schemas.microsoft.com/office/drawing/2014/main" id="{C132CC77-6AD0-2EF6-6163-28C046409B8C}"/>
              </a:ext>
            </a:extLst>
          </p:cNvPr>
          <p:cNvSpPr txBox="1"/>
          <p:nvPr/>
        </p:nvSpPr>
        <p:spPr>
          <a:xfrm>
            <a:off x="457200" y="1200150"/>
            <a:ext cx="8327889" cy="2876108"/>
          </a:xfrm>
          <a:prstGeom prst="rect">
            <a:avLst/>
          </a:prstGeom>
          <a:noFill/>
        </p:spPr>
        <p:txBody>
          <a:bodyPr wrap="square">
            <a:spAutoFit/>
          </a:bodyPr>
          <a:lstStyle/>
          <a:p>
            <a:pPr marL="342900" indent="-342900">
              <a:lnSpc>
                <a:spcPct val="110000"/>
              </a:lnSpc>
              <a:spcBef>
                <a:spcPts val="0"/>
              </a:spcBef>
              <a:buFont typeface="+mj-lt"/>
              <a:buAutoNum type="arabicPeriod"/>
            </a:pPr>
            <a:r>
              <a:rPr lang="en-US" sz="1100" dirty="0"/>
              <a:t>Shah, Falak et al. “LSTM Based Music Generation.” 2019 International Conference on Machine Learning and Data Engineering (</a:t>
            </a:r>
            <a:r>
              <a:rPr lang="en-US" sz="1100" dirty="0" err="1"/>
              <a:t>iCMLDE</a:t>
            </a:r>
            <a:r>
              <a:rPr lang="en-US" sz="1100" dirty="0"/>
              <a:t>) (2019): 48-53.</a:t>
            </a:r>
          </a:p>
          <a:p>
            <a:pPr marL="342900" indent="-342900">
              <a:lnSpc>
                <a:spcPct val="110000"/>
              </a:lnSpc>
              <a:spcBef>
                <a:spcPts val="0"/>
              </a:spcBef>
              <a:buFont typeface="+mj-lt"/>
              <a:buAutoNum type="arabicPeriod"/>
            </a:pPr>
            <a:endParaRPr lang="en-US" sz="1100" dirty="0"/>
          </a:p>
          <a:p>
            <a:pPr marL="342900" indent="-342900">
              <a:lnSpc>
                <a:spcPct val="110000"/>
              </a:lnSpc>
              <a:spcBef>
                <a:spcPts val="0"/>
              </a:spcBef>
              <a:buFont typeface="+mj-lt"/>
              <a:buAutoNum type="arabicPeriod"/>
            </a:pPr>
            <a:r>
              <a:rPr lang="en-IN" sz="1100" dirty="0" err="1"/>
              <a:t>Maduskar</a:t>
            </a:r>
            <a:r>
              <a:rPr lang="en-IN" sz="1100" dirty="0"/>
              <a:t>, </a:t>
            </a:r>
            <a:r>
              <a:rPr lang="en-IN" sz="1100" dirty="0" err="1"/>
              <a:t>Advait</a:t>
            </a:r>
            <a:r>
              <a:rPr lang="en-IN" sz="1100" dirty="0"/>
              <a:t> et al. “Music Generation using Deep Generative Modelling.” 2020 International Conference on Convergence to Digital World - Quo Vadis (ICCDW) (2020): 1-4.</a:t>
            </a:r>
          </a:p>
          <a:p>
            <a:pPr marL="342900" indent="-342900">
              <a:lnSpc>
                <a:spcPct val="110000"/>
              </a:lnSpc>
              <a:spcBef>
                <a:spcPts val="0"/>
              </a:spcBef>
              <a:buFont typeface="+mj-lt"/>
              <a:buAutoNum type="arabicPeriod"/>
            </a:pPr>
            <a:endParaRPr lang="en-US" sz="1100" dirty="0"/>
          </a:p>
          <a:p>
            <a:pPr marL="342900" indent="-342900">
              <a:lnSpc>
                <a:spcPct val="110000"/>
              </a:lnSpc>
              <a:spcBef>
                <a:spcPts val="0"/>
              </a:spcBef>
              <a:buFont typeface="+mj-lt"/>
              <a:buAutoNum type="arabicPeriod"/>
            </a:pPr>
            <a:r>
              <a:rPr lang="en-US" sz="1100" dirty="0"/>
              <a:t>Tang, </a:t>
            </a:r>
            <a:r>
              <a:rPr lang="en-US" sz="1100" dirty="0" err="1"/>
              <a:t>Jiandong</a:t>
            </a:r>
            <a:r>
              <a:rPr lang="en-US" sz="1100" dirty="0"/>
              <a:t> &amp; Yin, </a:t>
            </a:r>
            <a:r>
              <a:rPr lang="en-US" sz="1100" dirty="0" err="1"/>
              <a:t>Lanqing</a:t>
            </a:r>
            <a:r>
              <a:rPr lang="en-US" sz="1100" dirty="0"/>
              <a:t> &amp; Yu, </a:t>
            </a:r>
            <a:r>
              <a:rPr lang="en-US" sz="1100" dirty="0" err="1"/>
              <a:t>Jinming</a:t>
            </a:r>
            <a:r>
              <a:rPr lang="en-US" sz="1100" dirty="0"/>
              <a:t>. (2022). Generation of Western Piano Music Based on Deep Learning. 524-527. 10.1109/ISAIEE57420.2022.00113.</a:t>
            </a:r>
          </a:p>
          <a:p>
            <a:pPr marL="342900" indent="-342900">
              <a:lnSpc>
                <a:spcPct val="110000"/>
              </a:lnSpc>
              <a:spcBef>
                <a:spcPts val="0"/>
              </a:spcBef>
              <a:buFont typeface="+mj-lt"/>
              <a:buAutoNum type="arabicPeriod"/>
            </a:pPr>
            <a:endParaRPr lang="en-US" sz="1100" dirty="0"/>
          </a:p>
          <a:p>
            <a:pPr marL="342900" indent="-342900">
              <a:lnSpc>
                <a:spcPct val="110000"/>
              </a:lnSpc>
              <a:spcBef>
                <a:spcPts val="0"/>
              </a:spcBef>
              <a:buFont typeface="+mj-lt"/>
              <a:buAutoNum type="arabicPeriod"/>
            </a:pPr>
            <a:r>
              <a:rPr lang="en-IN" sz="1100" dirty="0"/>
              <a:t>J. Wang, X. Wang and J. Cai, ”Jazz Music Generation Based on Grammar and LSTM,” 2019 11th International Conference on Intelligent Human-Machine Systems and Cybernetics (IHMSC), Hangzhou, China, 2019, pp. 115-120, </a:t>
            </a:r>
            <a:r>
              <a:rPr lang="en-IN" sz="1100" dirty="0" err="1"/>
              <a:t>doi</a:t>
            </a:r>
            <a:r>
              <a:rPr lang="en-IN" sz="1100" dirty="0"/>
              <a:t>: 10.1109/IHMSC.2019.00035</a:t>
            </a:r>
          </a:p>
          <a:p>
            <a:pPr marL="342900" indent="-342900">
              <a:lnSpc>
                <a:spcPct val="110000"/>
              </a:lnSpc>
              <a:spcBef>
                <a:spcPts val="0"/>
              </a:spcBef>
              <a:buFont typeface="+mj-lt"/>
              <a:buAutoNum type="arabicPeriod"/>
            </a:pPr>
            <a:endParaRPr lang="en-US" sz="1100" dirty="0"/>
          </a:p>
          <a:p>
            <a:pPr marL="342900" indent="-342900">
              <a:lnSpc>
                <a:spcPct val="110000"/>
              </a:lnSpc>
              <a:spcBef>
                <a:spcPts val="0"/>
              </a:spcBef>
              <a:buFont typeface="+mj-lt"/>
              <a:buAutoNum type="arabicPeriod"/>
            </a:pPr>
            <a:r>
              <a:rPr lang="en-IN" sz="1100" dirty="0"/>
              <a:t>S. Sajad, S. </a:t>
            </a:r>
            <a:r>
              <a:rPr lang="en-IN" sz="1100" dirty="0" err="1"/>
              <a:t>Dharshika</a:t>
            </a:r>
            <a:r>
              <a:rPr lang="en-IN" sz="1100" dirty="0"/>
              <a:t> and M. </a:t>
            </a:r>
            <a:r>
              <a:rPr lang="en-IN" sz="1100" dirty="0" err="1"/>
              <a:t>Meleet</a:t>
            </a:r>
            <a:r>
              <a:rPr lang="en-IN" sz="1100" dirty="0"/>
              <a:t>, ”Music Generation for Novices Using Recurrent Neural Network (RNN),” 2021 International Conference on Innovative Computing, Intelligent Communication and Smart Electrical Systems (ICSES), Chennai, India, 2021, pp. 1-6, </a:t>
            </a:r>
            <a:r>
              <a:rPr lang="en-IN" sz="1100" dirty="0" err="1"/>
              <a:t>doi</a:t>
            </a:r>
            <a:r>
              <a:rPr lang="en-IN" sz="1100" dirty="0"/>
              <a:t>: 10.1109/ICSES52305.2021.9633906. </a:t>
            </a:r>
          </a:p>
        </p:txBody>
      </p:sp>
    </p:spTree>
    <p:extLst>
      <p:ext uri="{BB962C8B-B14F-4D97-AF65-F5344CB8AC3E}">
        <p14:creationId xmlns:p14="http://schemas.microsoft.com/office/powerpoint/2010/main" val="49131024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657350"/>
            <a:ext cx="5562600" cy="1231106"/>
          </a:xfrm>
        </p:spPr>
        <p:txBody>
          <a:bodyPr/>
          <a:lstStyle/>
          <a:p>
            <a:pPr algn="ctr"/>
            <a:r>
              <a:rPr lang="en-US" sz="4000" dirty="0"/>
              <a:t>Thank you</a:t>
            </a:r>
            <a:br>
              <a:rPr lang="en-US" sz="4000" dirty="0"/>
            </a:br>
            <a:r>
              <a:rPr lang="en-US" sz="4000" dirty="0"/>
              <a:t>Questions &amp; Discussion</a:t>
            </a:r>
            <a:endParaRPr lang="en-IN" sz="4000" dirty="0"/>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8130027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03365"/>
            <a:ext cx="6972300" cy="2909001"/>
          </a:xfrm>
        </p:spPr>
        <p:txBody>
          <a:bodyPr/>
          <a:lstStyle/>
          <a:p>
            <a:pPr>
              <a:lnSpc>
                <a:spcPct val="150000"/>
              </a:lnSpc>
            </a:pPr>
            <a:r>
              <a:rPr lang="en-US" sz="1600" b="1" dirty="0"/>
              <a:t>Objective</a:t>
            </a:r>
            <a:br>
              <a:rPr lang="en-US" sz="1600" b="1" dirty="0"/>
            </a:br>
            <a:r>
              <a:rPr lang="en-US" sz="1600" b="1" dirty="0"/>
              <a:t>Introduction </a:t>
            </a:r>
            <a:br>
              <a:rPr lang="en-US" sz="1600" b="1" dirty="0"/>
            </a:br>
            <a:r>
              <a:rPr lang="en-US" sz="1600" b="1" dirty="0"/>
              <a:t>Literature Review </a:t>
            </a:r>
            <a:br>
              <a:rPr lang="en-US" sz="1600" b="1" dirty="0"/>
            </a:br>
            <a:r>
              <a:rPr lang="en-US" sz="1600" b="1" dirty="0"/>
              <a:t>Dataset</a:t>
            </a:r>
            <a:br>
              <a:rPr lang="en-US" sz="1600" b="1" dirty="0"/>
            </a:br>
            <a:r>
              <a:rPr lang="en-US" sz="1600" b="1" dirty="0"/>
              <a:t>Methodology </a:t>
            </a:r>
            <a:br>
              <a:rPr lang="en-US" sz="1600" b="1" dirty="0"/>
            </a:br>
            <a:r>
              <a:rPr lang="en-US" sz="1600" b="1" dirty="0"/>
              <a:t>Results and Discussions </a:t>
            </a:r>
            <a:br>
              <a:rPr lang="en-US" sz="1600" b="1" dirty="0"/>
            </a:br>
            <a:r>
              <a:rPr lang="en-US" sz="1600" b="1" dirty="0"/>
              <a:t>Conclusion </a:t>
            </a:r>
            <a:br>
              <a:rPr lang="en-US" sz="1600" b="1" dirty="0"/>
            </a:br>
            <a:r>
              <a:rPr lang="en-US" sz="1600" b="1" dirty="0"/>
              <a:t>References</a:t>
            </a:r>
          </a:p>
        </p:txBody>
      </p:sp>
      <p:sp>
        <p:nvSpPr>
          <p:cNvPr id="3" name="Text Placeholder 2"/>
          <p:cNvSpPr>
            <a:spLocks noGrp="1"/>
          </p:cNvSpPr>
          <p:nvPr>
            <p:ph type="body" idx="1"/>
          </p:nvPr>
        </p:nvSpPr>
        <p:spPr>
          <a:xfrm>
            <a:off x="533400" y="590550"/>
            <a:ext cx="7696200" cy="492443"/>
          </a:xfrm>
        </p:spPr>
        <p:txBody>
          <a:bodyPr/>
          <a:lstStyle/>
          <a:p>
            <a:pPr algn="ctr"/>
            <a:r>
              <a:rPr lang="en-US" sz="3200" b="1" dirty="0"/>
              <a:t>Presentation Contents</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279251663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494532"/>
            <a:ext cx="7696200" cy="1908215"/>
          </a:xfrm>
        </p:spPr>
        <p:txBody>
          <a:bodyPr/>
          <a:lstStyle/>
          <a:p>
            <a:pPr algn="l"/>
            <a:r>
              <a:rPr lang="en-US" sz="1400" b="1" dirty="0"/>
              <a:t>Computer-Generated Music Evaluation:</a:t>
            </a:r>
            <a:br>
              <a:rPr lang="en-US" sz="1400" dirty="0"/>
            </a:br>
            <a:r>
              <a:rPr lang="en-US" sz="1400" b="1" dirty="0"/>
              <a:t>Methods used for exploration: </a:t>
            </a:r>
            <a:r>
              <a:rPr lang="en-US" sz="1400" dirty="0"/>
              <a:t>LSTMs, GANs, VAE</a:t>
            </a:r>
            <a:br>
              <a:rPr lang="en-US" sz="1400" dirty="0"/>
            </a:br>
            <a:br>
              <a:rPr lang="en-US" sz="1400" dirty="0"/>
            </a:br>
            <a:r>
              <a:rPr lang="en-US" sz="1400" b="1" dirty="0"/>
              <a:t>Analogy:</a:t>
            </a:r>
            <a:br>
              <a:rPr lang="en-US" sz="1400" b="1" dirty="0"/>
            </a:br>
            <a:r>
              <a:rPr lang="en-US" sz="1400" b="1" dirty="0"/>
              <a:t>    </a:t>
            </a:r>
            <a:r>
              <a:rPr lang="en-US" sz="1200" dirty="0"/>
              <a:t>GANs: Creative collaboration resembling two friends—one creating, the other judging</a:t>
            </a:r>
            <a:r>
              <a:rPr lang="en-US" sz="1400" b="1" dirty="0"/>
              <a:t>.</a:t>
            </a:r>
            <a:br>
              <a:rPr lang="en-US" sz="1400" b="1" dirty="0"/>
            </a:br>
            <a:r>
              <a:rPr lang="en-US" sz="1400" b="1" dirty="0"/>
              <a:t>    </a:t>
            </a:r>
            <a:r>
              <a:rPr lang="en-US" sz="1200" dirty="0"/>
              <a:t>LSTMs: Memory reservoir preserving essence for inspiration in new compositions.</a:t>
            </a:r>
            <a:br>
              <a:rPr lang="en-US" sz="1200" dirty="0"/>
            </a:br>
            <a:r>
              <a:rPr lang="en-US" sz="1200" dirty="0"/>
              <a:t>     VAEs: VAEs: Musical blender expertly blending song fragments for new compositions.</a:t>
            </a:r>
            <a:br>
              <a:rPr lang="en-US" sz="1400" dirty="0"/>
            </a:br>
            <a:br>
              <a:rPr lang="en-US" sz="1400" dirty="0"/>
            </a:br>
            <a:r>
              <a:rPr lang="en-US" sz="1400" b="1" dirty="0"/>
              <a:t>Main Goal: </a:t>
            </a:r>
            <a:r>
              <a:rPr lang="en-US" sz="1200" dirty="0"/>
              <a:t>Identify the most enjoyable musical result among GANs, LSTMs, and VAEs.</a:t>
            </a:r>
          </a:p>
        </p:txBody>
      </p:sp>
      <p:sp>
        <p:nvSpPr>
          <p:cNvPr id="3" name="Text Placeholder 2"/>
          <p:cNvSpPr>
            <a:spLocks noGrp="1"/>
          </p:cNvSpPr>
          <p:nvPr>
            <p:ph type="body" idx="1"/>
          </p:nvPr>
        </p:nvSpPr>
        <p:spPr>
          <a:xfrm>
            <a:off x="533400" y="590550"/>
            <a:ext cx="7696200" cy="553998"/>
          </a:xfrm>
        </p:spPr>
        <p:txBody>
          <a:bodyPr/>
          <a:lstStyle/>
          <a:p>
            <a:pPr algn="ctr"/>
            <a:r>
              <a:rPr lang="en-US" sz="3600" dirty="0"/>
              <a:t>OBJECTIVE</a:t>
            </a:r>
          </a:p>
        </p:txBody>
      </p:sp>
      <p:sp>
        <p:nvSpPr>
          <p:cNvPr id="8" name="Footer Placeholder 7"/>
          <p:cNvSpPr>
            <a:spLocks noGrp="1"/>
          </p:cNvSpPr>
          <p:nvPr>
            <p:ph type="ftr" sz="quarter" idx="5"/>
          </p:nvPr>
        </p:nvSpPr>
        <p:spPr>
          <a:xfrm>
            <a:off x="457200" y="3638550"/>
            <a:ext cx="7696200" cy="276999"/>
          </a:xfrm>
        </p:spPr>
        <p:txBody>
          <a:bodyPr/>
          <a:lstStyle/>
          <a:p>
            <a:r>
              <a:rPr lang="en-US"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350822307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633762"/>
            <a:ext cx="7696200" cy="430887"/>
          </a:xfrm>
        </p:spPr>
        <p:txBody>
          <a:bodyPr/>
          <a:lstStyle/>
          <a:p>
            <a:pPr algn="ctr"/>
            <a:r>
              <a:rPr lang="en-US" sz="2800" dirty="0"/>
              <a:t>INTRODUCTION</a:t>
            </a:r>
          </a:p>
        </p:txBody>
      </p:sp>
      <p:sp>
        <p:nvSpPr>
          <p:cNvPr id="8" name="Footer Placeholder 7"/>
          <p:cNvSpPr>
            <a:spLocks noGrp="1"/>
          </p:cNvSpPr>
          <p:nvPr>
            <p:ph type="ftr" sz="quarter" idx="5"/>
          </p:nvPr>
        </p:nvSpPr>
        <p:spPr>
          <a:xfrm>
            <a:off x="533400" y="4232877"/>
            <a:ext cx="7696200" cy="276999"/>
          </a:xfrm>
        </p:spPr>
        <p:txBody>
          <a:bodyPr/>
          <a:lstStyle/>
          <a:p>
            <a:r>
              <a:rPr lang="en-US" dirty="0">
                <a:solidFill>
                  <a:srgbClr val="FF0000"/>
                </a:solidFill>
              </a:rPr>
              <a:t>5th International Conference on Data Science, Machine Learning &amp; Applications</a:t>
            </a:r>
          </a:p>
        </p:txBody>
      </p:sp>
      <p:sp>
        <p:nvSpPr>
          <p:cNvPr id="5" name="TextBox 4">
            <a:extLst>
              <a:ext uri="{FF2B5EF4-FFF2-40B4-BE49-F238E27FC236}">
                <a16:creationId xmlns:a16="http://schemas.microsoft.com/office/drawing/2014/main" id="{162AAB1D-2F17-9157-F1CE-76FFC506ACFF}"/>
              </a:ext>
            </a:extLst>
          </p:cNvPr>
          <p:cNvSpPr txBox="1"/>
          <p:nvPr/>
        </p:nvSpPr>
        <p:spPr>
          <a:xfrm>
            <a:off x="762000" y="1276350"/>
            <a:ext cx="7543800" cy="2585323"/>
          </a:xfrm>
          <a:prstGeom prst="rect">
            <a:avLst/>
          </a:prstGeom>
          <a:noFill/>
        </p:spPr>
        <p:txBody>
          <a:bodyPr wrap="square" rtlCol="0">
            <a:spAutoFit/>
          </a:bodyPr>
          <a:lstStyle/>
          <a:p>
            <a:r>
              <a:rPr lang="en-IN" b="1" dirty="0"/>
              <a:t>Gan:</a:t>
            </a:r>
          </a:p>
          <a:p>
            <a:pPr marL="171450" indent="-171450">
              <a:buFont typeface="Arial" panose="020B0604020202020204" pitchFamily="34" charset="0"/>
              <a:buChar char="•"/>
            </a:pPr>
            <a:r>
              <a:rPr lang="en-US" sz="1200" dirty="0">
                <a:latin typeface="Arial MT"/>
              </a:rPr>
              <a:t>Generative Adversarial Networks (GANs) represent a groundbreaking development in artificial intelligence, specifically in creative tasks such as music generation. </a:t>
            </a:r>
          </a:p>
          <a:p>
            <a:pPr marL="171450" indent="-171450">
              <a:buFont typeface="Arial" panose="020B0604020202020204" pitchFamily="34" charset="0"/>
              <a:buChar char="•"/>
            </a:pPr>
            <a:endParaRPr lang="en-US" sz="1200" dirty="0">
              <a:latin typeface="Arial MT"/>
            </a:endParaRPr>
          </a:p>
          <a:p>
            <a:pPr marL="171450" indent="-171450">
              <a:buFont typeface="Arial" panose="020B0604020202020204" pitchFamily="34" charset="0"/>
              <a:buChar char="•"/>
            </a:pPr>
            <a:r>
              <a:rPr lang="en-US" sz="1200" dirty="0">
                <a:latin typeface="Arial MT"/>
              </a:rPr>
              <a:t>Operating through dual neural networks—the generator and discriminator—GANs engage in a continuous tug-of-war, refining the generator's capacity to craft music that closely emulates human compositions.</a:t>
            </a:r>
          </a:p>
          <a:p>
            <a:pPr marL="171450" indent="-171450">
              <a:buFont typeface="Arial" panose="020B0604020202020204" pitchFamily="34" charset="0"/>
              <a:buChar char="•"/>
            </a:pPr>
            <a:endParaRPr lang="en-US" sz="1200" dirty="0">
              <a:latin typeface="Arial MT"/>
            </a:endParaRPr>
          </a:p>
          <a:p>
            <a:pPr marL="171450" indent="-171450">
              <a:buFont typeface="Arial" panose="020B0604020202020204" pitchFamily="34" charset="0"/>
              <a:buChar char="•"/>
            </a:pPr>
            <a:r>
              <a:rPr lang="en-US" sz="1200" dirty="0">
                <a:latin typeface="Arial MT"/>
              </a:rPr>
              <a:t> This dynamic process introduces a distinctive palette for music creation, yielding novel melodies and rhythms that seamlessly blend human ingenuity with algorithmic intricacy. </a:t>
            </a:r>
          </a:p>
          <a:p>
            <a:pPr marL="171450" indent="-171450">
              <a:buFont typeface="Arial" panose="020B0604020202020204" pitchFamily="34" charset="0"/>
              <a:buChar char="•"/>
            </a:pPr>
            <a:endParaRPr lang="en-US" sz="1200" dirty="0">
              <a:latin typeface="Arial MT"/>
            </a:endParaRPr>
          </a:p>
          <a:p>
            <a:pPr marL="171450" indent="-171450">
              <a:buFont typeface="Arial" panose="020B0604020202020204" pitchFamily="34" charset="0"/>
              <a:buChar char="•"/>
            </a:pPr>
            <a:r>
              <a:rPr lang="en-US" sz="1200" dirty="0">
                <a:latin typeface="Arial MT"/>
              </a:rPr>
              <a:t>Beyond technicalities, GANs hold transformative potential, redefining the landscape of music automation by positioning technology as a collaborative force in the creative process, reshaping our perception and experience of musical artistry in the digital era.</a:t>
            </a:r>
            <a:endParaRPr lang="en-IN" sz="1200" dirty="0">
              <a:latin typeface="Arial MT"/>
            </a:endParaRPr>
          </a:p>
        </p:txBody>
      </p:sp>
    </p:spTree>
    <p:extLst>
      <p:ext uri="{BB962C8B-B14F-4D97-AF65-F5344CB8AC3E}">
        <p14:creationId xmlns:p14="http://schemas.microsoft.com/office/powerpoint/2010/main" val="385085591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633762"/>
            <a:ext cx="7696200" cy="430887"/>
          </a:xfrm>
        </p:spPr>
        <p:txBody>
          <a:bodyPr/>
          <a:lstStyle/>
          <a:p>
            <a:pPr algn="ctr"/>
            <a:r>
              <a:rPr lang="en-US" sz="2800" dirty="0"/>
              <a:t>INTRODUCTION</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6" name="TextBox 5">
            <a:extLst>
              <a:ext uri="{FF2B5EF4-FFF2-40B4-BE49-F238E27FC236}">
                <a16:creationId xmlns:a16="http://schemas.microsoft.com/office/drawing/2014/main" id="{9D46FC28-5F71-13C5-A211-1002185EE9B9}"/>
              </a:ext>
            </a:extLst>
          </p:cNvPr>
          <p:cNvSpPr txBox="1"/>
          <p:nvPr/>
        </p:nvSpPr>
        <p:spPr>
          <a:xfrm>
            <a:off x="609600" y="1200150"/>
            <a:ext cx="7924800" cy="2554545"/>
          </a:xfrm>
          <a:prstGeom prst="rect">
            <a:avLst/>
          </a:prstGeom>
          <a:noFill/>
        </p:spPr>
        <p:txBody>
          <a:bodyPr wrap="square" rtlCol="0">
            <a:spAutoFit/>
          </a:bodyPr>
          <a:lstStyle/>
          <a:p>
            <a:r>
              <a:rPr lang="en-IN" sz="1400" b="1" dirty="0">
                <a:latin typeface="Arial MT"/>
              </a:rPr>
              <a:t>LSTMs:</a:t>
            </a:r>
          </a:p>
          <a:p>
            <a:endParaRPr lang="en-IN" sz="1400" b="1" dirty="0">
              <a:latin typeface="Arial MT"/>
            </a:endParaRPr>
          </a:p>
          <a:p>
            <a:pPr marL="171450" indent="-171450">
              <a:buFont typeface="Arial" panose="020B0604020202020204" pitchFamily="34" charset="0"/>
              <a:buChar char="•"/>
            </a:pPr>
            <a:r>
              <a:rPr lang="en-US" sz="1200" b="0" i="0" dirty="0">
                <a:effectLst/>
                <a:latin typeface="Arial MT"/>
              </a:rPr>
              <a:t>Long Short-Term Memory networks (LSTMs) are a significant innovation in artificial intelligence, specifically designed for sequential data processing. </a:t>
            </a:r>
          </a:p>
          <a:p>
            <a:pPr marL="171450" indent="-171450">
              <a:buFont typeface="Arial" panose="020B0604020202020204" pitchFamily="34" charset="0"/>
              <a:buChar char="•"/>
            </a:pPr>
            <a:endParaRPr lang="en-US" sz="1200" dirty="0">
              <a:latin typeface="Arial MT"/>
            </a:endParaRPr>
          </a:p>
          <a:p>
            <a:pPr marL="171450" indent="-171450">
              <a:buFont typeface="Arial" panose="020B0604020202020204" pitchFamily="34" charset="0"/>
              <a:buChar char="•"/>
            </a:pPr>
            <a:r>
              <a:rPr lang="en-US" sz="1200" b="0" i="0" dirty="0">
                <a:effectLst/>
                <a:latin typeface="Arial MT"/>
              </a:rPr>
              <a:t>Serving as memory reservoirs, LSTMs excel in retaining the essence of previous musical compositions, providing inspiration and guidance for the creation of new harmonious pieces. </a:t>
            </a:r>
          </a:p>
          <a:p>
            <a:pPr marL="171450" indent="-171450">
              <a:buFont typeface="Arial" panose="020B0604020202020204" pitchFamily="34" charset="0"/>
              <a:buChar char="•"/>
            </a:pPr>
            <a:endParaRPr lang="en-US" sz="1200" dirty="0">
              <a:latin typeface="Arial MT"/>
            </a:endParaRPr>
          </a:p>
          <a:p>
            <a:pPr marL="171450" indent="-171450">
              <a:buFont typeface="Arial" panose="020B0604020202020204" pitchFamily="34" charset="0"/>
              <a:buChar char="•"/>
            </a:pPr>
            <a:r>
              <a:rPr lang="en-US" sz="1200" b="0" i="0" dirty="0">
                <a:effectLst/>
                <a:latin typeface="Arial MT"/>
              </a:rPr>
              <a:t>Their strength lies in the ability to capture and learn complex patterns in data sequences, making them particularly adept at understanding nuanced relationships in music. </a:t>
            </a:r>
          </a:p>
          <a:p>
            <a:pPr marL="171450" indent="-171450">
              <a:buFont typeface="Arial" panose="020B0604020202020204" pitchFamily="34" charset="0"/>
              <a:buChar char="•"/>
            </a:pPr>
            <a:endParaRPr lang="en-US" sz="1200" dirty="0">
              <a:latin typeface="Arial MT"/>
            </a:endParaRPr>
          </a:p>
          <a:p>
            <a:pPr marL="171450" indent="-171450">
              <a:buFont typeface="Arial" panose="020B0604020202020204" pitchFamily="34" charset="0"/>
              <a:buChar char="•"/>
            </a:pPr>
            <a:r>
              <a:rPr lang="en-US" sz="1200" b="0" i="0" dirty="0">
                <a:effectLst/>
                <a:latin typeface="Arial MT"/>
              </a:rPr>
              <a:t>In the context of computer-generated music, LSTMs play a crucial role in evolving harmonies and ensuring coherence across different segments of a musical piece.</a:t>
            </a:r>
            <a:endParaRPr lang="en-IN" sz="1200" b="1" dirty="0">
              <a:latin typeface="Arial MT"/>
            </a:endParaRPr>
          </a:p>
        </p:txBody>
      </p:sp>
    </p:spTree>
    <p:extLst>
      <p:ext uri="{BB962C8B-B14F-4D97-AF65-F5344CB8AC3E}">
        <p14:creationId xmlns:p14="http://schemas.microsoft.com/office/powerpoint/2010/main" val="369187916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633762"/>
            <a:ext cx="7696200" cy="430887"/>
          </a:xfrm>
        </p:spPr>
        <p:txBody>
          <a:bodyPr/>
          <a:lstStyle/>
          <a:p>
            <a:pPr algn="ctr"/>
            <a:r>
              <a:rPr lang="en-US" sz="2800" dirty="0"/>
              <a:t>INTRODUCTION</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6" name="TextBox 5">
            <a:extLst>
              <a:ext uri="{FF2B5EF4-FFF2-40B4-BE49-F238E27FC236}">
                <a16:creationId xmlns:a16="http://schemas.microsoft.com/office/drawing/2014/main" id="{9D46FC28-5F71-13C5-A211-1002185EE9B9}"/>
              </a:ext>
            </a:extLst>
          </p:cNvPr>
          <p:cNvSpPr txBox="1"/>
          <p:nvPr/>
        </p:nvSpPr>
        <p:spPr>
          <a:xfrm>
            <a:off x="609600" y="1200150"/>
            <a:ext cx="7924800" cy="2893100"/>
          </a:xfrm>
          <a:prstGeom prst="rect">
            <a:avLst/>
          </a:prstGeom>
          <a:noFill/>
        </p:spPr>
        <p:txBody>
          <a:bodyPr wrap="square" rtlCol="0">
            <a:spAutoFit/>
          </a:bodyPr>
          <a:lstStyle/>
          <a:p>
            <a:r>
              <a:rPr lang="en-IN" sz="1400" b="1" dirty="0">
                <a:latin typeface="Arial MT"/>
              </a:rPr>
              <a:t>VAEs:</a:t>
            </a:r>
          </a:p>
          <a:p>
            <a:pPr marL="171450" indent="-171450">
              <a:buFont typeface="Arial" panose="020B0604020202020204" pitchFamily="34" charset="0"/>
              <a:buChar char="•"/>
            </a:pPr>
            <a:r>
              <a:rPr lang="en-US" sz="1200" b="0" i="0" dirty="0">
                <a:effectLst/>
                <a:latin typeface="Arial MT"/>
              </a:rPr>
              <a:t>Variational Autoencoders (VAEs) represent a significant advancement in artificial intelligence, particularly in the domain of generative modeling. </a:t>
            </a:r>
          </a:p>
          <a:p>
            <a:pPr marL="171450" indent="-171450">
              <a:buFont typeface="Arial" panose="020B0604020202020204" pitchFamily="34" charset="0"/>
              <a:buChar char="•"/>
            </a:pPr>
            <a:endParaRPr lang="en-US" sz="1200" dirty="0">
              <a:latin typeface="Arial MT"/>
            </a:endParaRPr>
          </a:p>
          <a:p>
            <a:pPr marL="171450" indent="-171450">
              <a:buFont typeface="Arial" panose="020B0604020202020204" pitchFamily="34" charset="0"/>
              <a:buChar char="•"/>
            </a:pPr>
            <a:r>
              <a:rPr lang="en-US" sz="1200" b="0" i="0" dirty="0">
                <a:effectLst/>
                <a:latin typeface="Arial MT"/>
              </a:rPr>
              <a:t>VAEs are structured to learn and generate new data points by capturing the underlying distribution of the input data. </a:t>
            </a:r>
          </a:p>
          <a:p>
            <a:pPr marL="171450" indent="-171450">
              <a:buFont typeface="Arial" panose="020B0604020202020204" pitchFamily="34" charset="0"/>
              <a:buChar char="•"/>
            </a:pPr>
            <a:endParaRPr lang="en-US" sz="1200" dirty="0">
              <a:latin typeface="Arial MT"/>
            </a:endParaRPr>
          </a:p>
          <a:p>
            <a:pPr marL="171450" indent="-171450">
              <a:buFont typeface="Arial" panose="020B0604020202020204" pitchFamily="34" charset="0"/>
              <a:buChar char="•"/>
            </a:pPr>
            <a:r>
              <a:rPr lang="en-US" sz="1200" b="0" i="0" dirty="0">
                <a:effectLst/>
                <a:latin typeface="Arial MT"/>
              </a:rPr>
              <a:t>Unlike traditional autoencoders, VAEs introduce a probabilistic element, enabling them to produce diverse and realistic outputs. </a:t>
            </a:r>
          </a:p>
          <a:p>
            <a:pPr marL="171450" indent="-171450">
              <a:buFont typeface="Arial" panose="020B0604020202020204" pitchFamily="34" charset="0"/>
              <a:buChar char="•"/>
            </a:pPr>
            <a:endParaRPr lang="en-US" sz="1200" dirty="0">
              <a:latin typeface="Arial MT"/>
            </a:endParaRPr>
          </a:p>
          <a:p>
            <a:pPr marL="171450" indent="-171450">
              <a:buFont typeface="Arial" panose="020B0604020202020204" pitchFamily="34" charset="0"/>
              <a:buChar char="•"/>
            </a:pPr>
            <a:r>
              <a:rPr lang="en-US" sz="1200" b="0" i="0" dirty="0">
                <a:effectLst/>
                <a:latin typeface="Arial MT"/>
              </a:rPr>
              <a:t>In the context of computer-generated music, VAEs act as expert blenders, seamlessly combining song fragments to create entirely new and melodic compositions. </a:t>
            </a:r>
          </a:p>
          <a:p>
            <a:pPr marL="171450" indent="-171450">
              <a:buFont typeface="Arial" panose="020B0604020202020204" pitchFamily="34" charset="0"/>
              <a:buChar char="•"/>
            </a:pPr>
            <a:endParaRPr lang="en-US" sz="1200" dirty="0">
              <a:latin typeface="Arial MT"/>
            </a:endParaRPr>
          </a:p>
          <a:p>
            <a:pPr marL="171450" indent="-171450">
              <a:buFont typeface="Arial" panose="020B0604020202020204" pitchFamily="34" charset="0"/>
              <a:buChar char="•"/>
            </a:pPr>
            <a:r>
              <a:rPr lang="en-US" sz="1200" b="0" i="0" dirty="0">
                <a:effectLst/>
                <a:latin typeface="Arial MT"/>
              </a:rPr>
              <a:t>Their ability to interpolate between different data points allows for the generation of music with a smooth and coherent transition between styles and elements.</a:t>
            </a:r>
            <a:endParaRPr lang="en-IN" sz="1200" b="1" dirty="0">
              <a:latin typeface="Arial MT"/>
            </a:endParaRPr>
          </a:p>
        </p:txBody>
      </p:sp>
    </p:spTree>
    <p:extLst>
      <p:ext uri="{BB962C8B-B14F-4D97-AF65-F5344CB8AC3E}">
        <p14:creationId xmlns:p14="http://schemas.microsoft.com/office/powerpoint/2010/main" val="318373781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279088"/>
            <a:ext cx="7696200" cy="2300630"/>
          </a:xfrm>
        </p:spPr>
        <p:txBody>
          <a:bodyPr/>
          <a:lstStyle/>
          <a:p>
            <a:r>
              <a:rPr lang="en-US" sz="1150" dirty="0"/>
              <a:t>Shah, Falak explains As availability of high computing power and the evolution of deep learning architecture the model could easily learn from music sequential data. Used Google Magenta’s inbuilt model and Long Short Term Memory model. (first in references page)</a:t>
            </a:r>
            <a:br>
              <a:rPr lang="en-US" sz="1150" dirty="0"/>
            </a:br>
            <a:br>
              <a:rPr lang="en-US" sz="1150" dirty="0"/>
            </a:br>
            <a:r>
              <a:rPr lang="en-US" sz="1150" dirty="0"/>
              <a:t>A. </a:t>
            </a:r>
            <a:r>
              <a:rPr lang="en-US" sz="1150" dirty="0" err="1"/>
              <a:t>Maduskar</a:t>
            </a:r>
            <a:r>
              <a:rPr lang="en-US" sz="1150" dirty="0"/>
              <a:t> explains Autoregression models will generate iterative subsampling will results in generating localized music level. (second)</a:t>
            </a:r>
            <a:br>
              <a:rPr lang="en-US" sz="1150" dirty="0"/>
            </a:br>
            <a:br>
              <a:rPr lang="en-US" sz="1150" dirty="0"/>
            </a:br>
            <a:r>
              <a:rPr lang="en-US" sz="1150" dirty="0"/>
              <a:t>J. Tang explains the revolutionary of transformer models in the creation of music.(Third)</a:t>
            </a:r>
            <a:br>
              <a:rPr lang="en-US" sz="1150" dirty="0"/>
            </a:br>
            <a:br>
              <a:rPr lang="en-US" sz="1150" dirty="0"/>
            </a:br>
            <a:r>
              <a:rPr lang="en-US" sz="1150" dirty="0"/>
              <a:t>J. Wang study indicates the problem of composing computer generated jazz music while attempting to conform created music to align generated music with established music rules. (Fourth)</a:t>
            </a:r>
            <a:br>
              <a:rPr lang="en-US" sz="1150" dirty="0"/>
            </a:br>
            <a:br>
              <a:rPr lang="en-US" sz="1150" dirty="0"/>
            </a:br>
            <a:r>
              <a:rPr lang="en-US" sz="1150" dirty="0"/>
              <a:t>S. Sajad explains recurrent neural network to generate melodious pieces of music. (Fifth)</a:t>
            </a:r>
          </a:p>
        </p:txBody>
      </p:sp>
      <p:sp>
        <p:nvSpPr>
          <p:cNvPr id="3" name="Text Placeholder 2"/>
          <p:cNvSpPr>
            <a:spLocks noGrp="1"/>
          </p:cNvSpPr>
          <p:nvPr>
            <p:ph type="body" idx="1"/>
          </p:nvPr>
        </p:nvSpPr>
        <p:spPr>
          <a:xfrm>
            <a:off x="533400" y="590550"/>
            <a:ext cx="7696200" cy="430887"/>
          </a:xfrm>
        </p:spPr>
        <p:txBody>
          <a:bodyPr/>
          <a:lstStyle/>
          <a:p>
            <a:pPr algn="ctr"/>
            <a:r>
              <a:rPr lang="en-US" sz="2800" dirty="0"/>
              <a:t>LITERATURE REVIEW </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230696081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430887"/>
          </a:xfrm>
        </p:spPr>
        <p:txBody>
          <a:bodyPr/>
          <a:lstStyle/>
          <a:p>
            <a:pPr algn="ctr"/>
            <a:r>
              <a:rPr lang="en-US" sz="2800" dirty="0"/>
              <a:t>DATASET</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2" name="TextBox 1">
            <a:extLst>
              <a:ext uri="{FF2B5EF4-FFF2-40B4-BE49-F238E27FC236}">
                <a16:creationId xmlns:a16="http://schemas.microsoft.com/office/drawing/2014/main" id="{268F4F8B-95A1-6609-32D9-08F22622EED3}"/>
              </a:ext>
            </a:extLst>
          </p:cNvPr>
          <p:cNvSpPr txBox="1"/>
          <p:nvPr/>
        </p:nvSpPr>
        <p:spPr>
          <a:xfrm>
            <a:off x="533400" y="1200150"/>
            <a:ext cx="7696200" cy="2800767"/>
          </a:xfrm>
          <a:prstGeom prst="rect">
            <a:avLst/>
          </a:prstGeom>
          <a:noFill/>
        </p:spPr>
        <p:txBody>
          <a:bodyPr wrap="square" rtlCol="0">
            <a:spAutoFit/>
          </a:bodyPr>
          <a:lstStyle/>
          <a:p>
            <a:r>
              <a:rPr lang="en-US" sz="1100" dirty="0">
                <a:latin typeface="Arial MT"/>
              </a:rPr>
              <a:t>1. </a:t>
            </a:r>
            <a:r>
              <a:rPr lang="en-US" sz="1100" b="1" dirty="0">
                <a:latin typeface="Arial MT"/>
              </a:rPr>
              <a:t>Introduction to GTZAN Dataset.</a:t>
            </a:r>
          </a:p>
          <a:p>
            <a:r>
              <a:rPr lang="en-US" sz="1100" dirty="0">
                <a:latin typeface="Arial MT"/>
              </a:rPr>
              <a:t>     Overview of the GTZAN Dataset created by </a:t>
            </a:r>
            <a:r>
              <a:rPr lang="en-US" sz="1100" dirty="0" err="1">
                <a:latin typeface="Arial MT"/>
              </a:rPr>
              <a:t>Andrada</a:t>
            </a:r>
            <a:r>
              <a:rPr lang="en-US" sz="1100" dirty="0">
                <a:latin typeface="Arial MT"/>
              </a:rPr>
              <a:t> </a:t>
            </a:r>
            <a:r>
              <a:rPr lang="en-US" sz="1100" dirty="0" err="1">
                <a:latin typeface="Arial MT"/>
              </a:rPr>
              <a:t>Olteanu</a:t>
            </a:r>
            <a:r>
              <a:rPr lang="en-US" sz="1100" dirty="0">
                <a:latin typeface="Arial MT"/>
              </a:rPr>
              <a:t>.</a:t>
            </a:r>
          </a:p>
          <a:p>
            <a:endParaRPr lang="en-US" sz="1100" dirty="0">
              <a:latin typeface="Arial MT"/>
            </a:endParaRPr>
          </a:p>
          <a:p>
            <a:r>
              <a:rPr lang="en-US" sz="1100" dirty="0">
                <a:latin typeface="Arial MT"/>
              </a:rPr>
              <a:t>2. </a:t>
            </a:r>
            <a:r>
              <a:rPr lang="en-US" sz="1100" b="1" dirty="0">
                <a:latin typeface="Arial MT"/>
              </a:rPr>
              <a:t>Purpose and Notability.</a:t>
            </a:r>
          </a:p>
          <a:p>
            <a:r>
              <a:rPr lang="en-US" sz="1100" dirty="0">
                <a:latin typeface="Arial MT"/>
              </a:rPr>
              <a:t>     Designed for music genre classification, it is a notable resource in the field of music analysis.</a:t>
            </a:r>
          </a:p>
          <a:p>
            <a:endParaRPr lang="en-US" sz="1100" dirty="0">
              <a:latin typeface="Arial MT"/>
            </a:endParaRPr>
          </a:p>
          <a:p>
            <a:r>
              <a:rPr lang="en-US" sz="1100" dirty="0">
                <a:latin typeface="Arial MT"/>
              </a:rPr>
              <a:t>3. </a:t>
            </a:r>
            <a:r>
              <a:rPr lang="en-US" sz="1100" b="1" dirty="0">
                <a:latin typeface="Arial MT"/>
              </a:rPr>
              <a:t>Dataset Characteristics.</a:t>
            </a:r>
          </a:p>
          <a:p>
            <a:r>
              <a:rPr lang="en-US" sz="1100" dirty="0">
                <a:latin typeface="Arial MT"/>
              </a:rPr>
              <a:t>      Emphasis on its substantial size, indicating a comprehensive collection covering multiple music genres.</a:t>
            </a:r>
          </a:p>
          <a:p>
            <a:endParaRPr lang="en-US" sz="1100" dirty="0">
              <a:latin typeface="Arial MT"/>
            </a:endParaRPr>
          </a:p>
          <a:p>
            <a:r>
              <a:rPr lang="en-US" sz="1100" dirty="0">
                <a:latin typeface="Arial MT"/>
              </a:rPr>
              <a:t>4. </a:t>
            </a:r>
            <a:r>
              <a:rPr lang="en-US" sz="1100" b="1" dirty="0">
                <a:latin typeface="Arial MT"/>
              </a:rPr>
              <a:t>Data Structure.</a:t>
            </a:r>
          </a:p>
          <a:p>
            <a:r>
              <a:rPr lang="en-US" sz="1100" dirty="0">
                <a:latin typeface="Arial MT"/>
              </a:rPr>
              <a:t>      Describes the dataset structure, likely consisting of rows representing individual music tracks and columns capturing    </a:t>
            </a:r>
            <a:r>
              <a:rPr lang="en-US" sz="1100" dirty="0">
                <a:solidFill>
                  <a:schemeClr val="bg1"/>
                </a:solidFill>
                <a:latin typeface="Arial MT"/>
              </a:rPr>
              <a:t>111</a:t>
            </a:r>
            <a:r>
              <a:rPr lang="en-US" sz="1100" dirty="0">
                <a:latin typeface="Arial MT"/>
              </a:rPr>
              <a:t>various features like tempo, rhythm, and melodic patterns.</a:t>
            </a:r>
          </a:p>
          <a:p>
            <a:endParaRPr lang="en-US" sz="1100" dirty="0">
              <a:latin typeface="Arial MT"/>
            </a:endParaRPr>
          </a:p>
          <a:p>
            <a:r>
              <a:rPr lang="en-US" sz="1100" dirty="0">
                <a:latin typeface="Arial MT"/>
              </a:rPr>
              <a:t>5. </a:t>
            </a:r>
            <a:r>
              <a:rPr lang="en-US" sz="1100" b="1" dirty="0">
                <a:latin typeface="Arial MT"/>
              </a:rPr>
              <a:t>Contributions to the Community.</a:t>
            </a:r>
          </a:p>
          <a:p>
            <a:r>
              <a:rPr lang="en-US" sz="1100" dirty="0">
                <a:latin typeface="Arial MT"/>
              </a:rPr>
              <a:t>      Acknowledges </a:t>
            </a:r>
            <a:r>
              <a:rPr lang="en-US" sz="1100" dirty="0" err="1">
                <a:latin typeface="Arial MT"/>
              </a:rPr>
              <a:t>Andrada's</a:t>
            </a:r>
            <a:r>
              <a:rPr lang="en-US" sz="1100" dirty="0">
                <a:latin typeface="Arial MT"/>
              </a:rPr>
              <a:t> contribution to the research community, providing a rich resource for in-depth exploration of </a:t>
            </a:r>
            <a:r>
              <a:rPr lang="en-US" sz="1100" dirty="0">
                <a:solidFill>
                  <a:schemeClr val="bg1"/>
                </a:solidFill>
                <a:latin typeface="Arial MT"/>
              </a:rPr>
              <a:t>111</a:t>
            </a:r>
            <a:r>
              <a:rPr lang="en-US" sz="1100" dirty="0">
                <a:latin typeface="Arial MT"/>
              </a:rPr>
              <a:t>music genres and their classification.</a:t>
            </a:r>
            <a:endParaRPr lang="en-IN" sz="1100" dirty="0">
              <a:latin typeface="Arial MT"/>
            </a:endParaRPr>
          </a:p>
        </p:txBody>
      </p:sp>
    </p:spTree>
    <p:extLst>
      <p:ext uri="{BB962C8B-B14F-4D97-AF65-F5344CB8AC3E}">
        <p14:creationId xmlns:p14="http://schemas.microsoft.com/office/powerpoint/2010/main" val="18180575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430887"/>
          </a:xfrm>
        </p:spPr>
        <p:txBody>
          <a:bodyPr/>
          <a:lstStyle/>
          <a:p>
            <a:pPr algn="ctr"/>
            <a:r>
              <a:rPr lang="en-US" sz="2800" dirty="0"/>
              <a:t>METHODOLOGY </a:t>
            </a:r>
          </a:p>
        </p:txBody>
      </p:sp>
      <p:sp>
        <p:nvSpPr>
          <p:cNvPr id="8" name="Footer Placeholder 7"/>
          <p:cNvSpPr>
            <a:spLocks noGrp="1"/>
          </p:cNvSpPr>
          <p:nvPr>
            <p:ph type="ftr" sz="quarter" idx="5"/>
          </p:nvPr>
        </p:nvSpPr>
        <p:spPr>
          <a:xfrm>
            <a:off x="685800" y="3394217"/>
            <a:ext cx="7696200" cy="276999"/>
          </a:xfrm>
        </p:spPr>
        <p:txBody>
          <a:bodyPr/>
          <a:lstStyle/>
          <a:p>
            <a:r>
              <a:rPr lang="en-US" dirty="0">
                <a:solidFill>
                  <a:srgbClr val="FF0000"/>
                </a:solidFill>
              </a:rPr>
              <a:t>5th International Conference on Data Science, Machine Learning &amp; Applications</a:t>
            </a:r>
          </a:p>
        </p:txBody>
      </p:sp>
      <p:pic>
        <p:nvPicPr>
          <p:cNvPr id="6" name="Picture 5">
            <a:extLst>
              <a:ext uri="{FF2B5EF4-FFF2-40B4-BE49-F238E27FC236}">
                <a16:creationId xmlns:a16="http://schemas.microsoft.com/office/drawing/2014/main" id="{994D755E-4867-0D8E-A89E-D08DEE272494}"/>
              </a:ext>
            </a:extLst>
          </p:cNvPr>
          <p:cNvPicPr>
            <a:picLocks noChangeAspect="1"/>
          </p:cNvPicPr>
          <p:nvPr/>
        </p:nvPicPr>
        <p:blipFill>
          <a:blip r:embed="rId3"/>
          <a:stretch>
            <a:fillRect/>
          </a:stretch>
        </p:blipFill>
        <p:spPr>
          <a:xfrm>
            <a:off x="380784" y="1276350"/>
            <a:ext cx="8382431" cy="1854295"/>
          </a:xfrm>
          <a:prstGeom prst="rect">
            <a:avLst/>
          </a:prstGeom>
        </p:spPr>
      </p:pic>
    </p:spTree>
    <p:extLst>
      <p:ext uri="{BB962C8B-B14F-4D97-AF65-F5344CB8AC3E}">
        <p14:creationId xmlns:p14="http://schemas.microsoft.com/office/powerpoint/2010/main" val="1318725348"/>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TotalTime>
  <Words>1255</Words>
  <Application>Microsoft Office PowerPoint</Application>
  <PresentationFormat>On-screen Show (16:9)</PresentationFormat>
  <Paragraphs>111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MT</vt:lpstr>
      <vt:lpstr>Calibri</vt:lpstr>
      <vt:lpstr>Cambria</vt:lpstr>
      <vt:lpstr>Office Theme</vt:lpstr>
      <vt:lpstr> Exploring the Potential of GANs, LSTM, and VAEs in Advancing Music Generation Paper Id:151</vt:lpstr>
      <vt:lpstr>Objective Introduction  Literature Review  Dataset Methodology  Results and Discussions  Conclusion  References</vt:lpstr>
      <vt:lpstr>Computer-Generated Music Evaluation: Methods used for exploration: LSTMs, GANs, VAE  Analogy:     GANs: Creative collaboration resembling two friends—one creating, the other judging.     LSTMs: Memory reservoir preserving essence for inspiration in new compositions.      VAEs: VAEs: Musical blender expertly blending song fragments for new compositions.  Main Goal: Identify the most enjoyable musical result among GANs, LSTMs, and VAEs.</vt:lpstr>
      <vt:lpstr>PowerPoint Presentation</vt:lpstr>
      <vt:lpstr>PowerPoint Presentation</vt:lpstr>
      <vt:lpstr>PowerPoint Presentation</vt:lpstr>
      <vt:lpstr>Shah, Falak explains As availability of high computing power and the evolution of deep learning architecture the model could easily learn from music sequential data. Used Google Magenta’s inbuilt model and Long Short Term Memory model. (first in references page)  A. Maduskar explains Autoregression models will generate iterative subsampling will results in generating localized music level. (second)  J. Tang explains the revolutionary of transformer models in the creation of music.(Third)  J. Wang study indicates the problem of composing computer generated jazz music while attempting to conform created music to align generated music with established music rules. (Fourth)  S. Sajad explains recurrent neural network to generate melodious pieces of music. (Fifth)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Questions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ICCCE2023 Presentation Template</dc:title>
  <dc:creator>Admin</dc:creator>
  <cp:lastModifiedBy>Cluster Round</cp:lastModifiedBy>
  <cp:revision>46</cp:revision>
  <dcterms:created xsi:type="dcterms:W3CDTF">2023-12-12T03:50:45Z</dcterms:created>
  <dcterms:modified xsi:type="dcterms:W3CDTF">2024-01-23T08:54:49Z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