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0" r:id="rId3"/>
    <p:sldId id="261" r:id="rId4"/>
    <p:sldId id="262" r:id="rId5"/>
    <p:sldId id="264" r:id="rId6"/>
    <p:sldId id="265" r:id="rId7"/>
    <p:sldId id="290" r:id="rId8"/>
    <p:sldId id="291" r:id="rId9"/>
    <p:sldId id="295" r:id="rId10"/>
    <p:sldId id="266" r:id="rId11"/>
    <p:sldId id="292" r:id="rId12"/>
    <p:sldId id="293" r:id="rId13"/>
    <p:sldId id="294" r:id="rId14"/>
    <p:sldId id="272" r:id="rId1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9397876-483D-489D-9665-0270E2C92B8D}" type="datetimeFigureOut">
              <a:rPr lang="en-US" smtClean="0"/>
              <a:t>12/15/2023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1B506C4-E3D1-4890-9DCF-A79BFBB828A1}" type="slidenum">
              <a:rPr lang="en-US" smtClean="0"/>
              <a:t>‹#›</a:t>
            </a:fld>
            <a:endParaRPr lang="en-US"/>
          </a:p>
        </p:txBody>
      </p:sp>
    </p:spTree>
    <p:extLst>
      <p:ext uri="{BB962C8B-B14F-4D97-AF65-F5344CB8AC3E}">
        <p14:creationId xmlns:p14="http://schemas.microsoft.com/office/powerpoint/2010/main" val="358255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2</a:t>
            </a:fld>
            <a:endParaRPr lang="en-US"/>
          </a:p>
        </p:txBody>
      </p:sp>
    </p:spTree>
    <p:extLst>
      <p:ext uri="{BB962C8B-B14F-4D97-AF65-F5344CB8AC3E}">
        <p14:creationId xmlns:p14="http://schemas.microsoft.com/office/powerpoint/2010/main" val="254344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11</a:t>
            </a:fld>
            <a:endParaRPr lang="en-US"/>
          </a:p>
        </p:txBody>
      </p:sp>
    </p:spTree>
    <p:extLst>
      <p:ext uri="{BB962C8B-B14F-4D97-AF65-F5344CB8AC3E}">
        <p14:creationId xmlns:p14="http://schemas.microsoft.com/office/powerpoint/2010/main" val="271186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12</a:t>
            </a:fld>
            <a:endParaRPr lang="en-US"/>
          </a:p>
        </p:txBody>
      </p:sp>
    </p:spTree>
    <p:extLst>
      <p:ext uri="{BB962C8B-B14F-4D97-AF65-F5344CB8AC3E}">
        <p14:creationId xmlns:p14="http://schemas.microsoft.com/office/powerpoint/2010/main" val="190526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13</a:t>
            </a:fld>
            <a:endParaRPr lang="en-US"/>
          </a:p>
        </p:txBody>
      </p:sp>
    </p:spTree>
    <p:extLst>
      <p:ext uri="{BB962C8B-B14F-4D97-AF65-F5344CB8AC3E}">
        <p14:creationId xmlns:p14="http://schemas.microsoft.com/office/powerpoint/2010/main" val="1133180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14</a:t>
            </a:fld>
            <a:endParaRPr lang="en-US"/>
          </a:p>
        </p:txBody>
      </p:sp>
    </p:spTree>
    <p:extLst>
      <p:ext uri="{BB962C8B-B14F-4D97-AF65-F5344CB8AC3E}">
        <p14:creationId xmlns:p14="http://schemas.microsoft.com/office/powerpoint/2010/main" val="314000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3</a:t>
            </a:fld>
            <a:endParaRPr lang="en-US"/>
          </a:p>
        </p:txBody>
      </p:sp>
    </p:spTree>
    <p:extLst>
      <p:ext uri="{BB962C8B-B14F-4D97-AF65-F5344CB8AC3E}">
        <p14:creationId xmlns:p14="http://schemas.microsoft.com/office/powerpoint/2010/main" val="221322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4</a:t>
            </a:fld>
            <a:endParaRPr lang="en-US"/>
          </a:p>
        </p:txBody>
      </p:sp>
    </p:spTree>
    <p:extLst>
      <p:ext uri="{BB962C8B-B14F-4D97-AF65-F5344CB8AC3E}">
        <p14:creationId xmlns:p14="http://schemas.microsoft.com/office/powerpoint/2010/main" val="271045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5</a:t>
            </a:fld>
            <a:endParaRPr lang="en-US"/>
          </a:p>
        </p:txBody>
      </p:sp>
    </p:spTree>
    <p:extLst>
      <p:ext uri="{BB962C8B-B14F-4D97-AF65-F5344CB8AC3E}">
        <p14:creationId xmlns:p14="http://schemas.microsoft.com/office/powerpoint/2010/main" val="326871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6</a:t>
            </a:fld>
            <a:endParaRPr lang="en-US"/>
          </a:p>
        </p:txBody>
      </p:sp>
    </p:spTree>
    <p:extLst>
      <p:ext uri="{BB962C8B-B14F-4D97-AF65-F5344CB8AC3E}">
        <p14:creationId xmlns:p14="http://schemas.microsoft.com/office/powerpoint/2010/main" val="296277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7</a:t>
            </a:fld>
            <a:endParaRPr lang="en-US"/>
          </a:p>
        </p:txBody>
      </p:sp>
    </p:spTree>
    <p:extLst>
      <p:ext uri="{BB962C8B-B14F-4D97-AF65-F5344CB8AC3E}">
        <p14:creationId xmlns:p14="http://schemas.microsoft.com/office/powerpoint/2010/main" val="426576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8</a:t>
            </a:fld>
            <a:endParaRPr lang="en-US"/>
          </a:p>
        </p:txBody>
      </p:sp>
    </p:spTree>
    <p:extLst>
      <p:ext uri="{BB962C8B-B14F-4D97-AF65-F5344CB8AC3E}">
        <p14:creationId xmlns:p14="http://schemas.microsoft.com/office/powerpoint/2010/main" val="249881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9</a:t>
            </a:fld>
            <a:endParaRPr lang="en-US"/>
          </a:p>
        </p:txBody>
      </p:sp>
    </p:spTree>
    <p:extLst>
      <p:ext uri="{BB962C8B-B14F-4D97-AF65-F5344CB8AC3E}">
        <p14:creationId xmlns:p14="http://schemas.microsoft.com/office/powerpoint/2010/main" val="185373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06C4-E3D1-4890-9DCF-A79BFBB828A1}" type="slidenum">
              <a:rPr lang="en-US" smtClean="0"/>
              <a:t>10</a:t>
            </a:fld>
            <a:endParaRPr lang="en-US"/>
          </a:p>
        </p:txBody>
      </p:sp>
    </p:spTree>
    <p:extLst>
      <p:ext uri="{BB962C8B-B14F-4D97-AF65-F5344CB8AC3E}">
        <p14:creationId xmlns:p14="http://schemas.microsoft.com/office/powerpoint/2010/main" val="366532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9F6818D-35C1-4390-84EB-B90413DAE26B}" type="datetime1">
              <a:rPr lang="en-US" smtClean="0"/>
              <a:t>12/15/2023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sp>
        <p:nvSpPr>
          <p:cNvPr id="17" name="bg object 17"/>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18" name="bg object 18"/>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19" name="bg object 19"/>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0" y="0"/>
            <a:ext cx="9143999" cy="5143499"/>
          </a:xfrm>
          <a:prstGeom prst="rect">
            <a:avLst/>
          </a:prstGeom>
        </p:spPr>
      </p:pic>
      <p:sp>
        <p:nvSpPr>
          <p:cNvPr id="21" name="bg object 21"/>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22" name="bg object 22"/>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
        <p:nvSpPr>
          <p:cNvPr id="23" name="bg object 23"/>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24" name="bg object 24"/>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25" name="bg object 25"/>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009AA9A-79CE-4D44-ABA0-C7474D04C4E5}" type="datetime1">
              <a:rPr lang="en-US" smtClean="0"/>
              <a:t>12/15/2023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8E1AE1E-3C8E-4C70-8D90-FA03B24D2E3E}" type="datetime1">
              <a:rPr lang="en-US" smtClean="0"/>
              <a:t>12/15/2023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44FBFDA-EE83-480F-9602-67A9E55925EE}" type="datetime1">
              <a:rPr lang="en-US" smtClean="0"/>
              <a:t>12/15/2023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FE2E332-19AC-4D78-9B47-115D070EF188}" type="datetime1">
              <a:rPr lang="en-US" smtClean="0"/>
              <a:t>12/15/2023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88395" y="2242083"/>
            <a:ext cx="4967208" cy="60960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r>
              <a:rPr lang="en-US"/>
              <a:t>5th International Conference on Data Science, Machine Learning &amp; Applications</a:t>
            </a:r>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2BBF603F-BA84-4392-92A9-5997B98C64C0}" type="datetime1">
              <a:rPr lang="en-US" smtClean="0"/>
              <a:t>12/15/2023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355" y="1401157"/>
            <a:ext cx="8001000" cy="1703993"/>
          </a:xfrm>
          <a:prstGeom prst="rect">
            <a:avLst/>
          </a:prstGeom>
          <a:solidFill>
            <a:srgbClr val="EDEBE9"/>
          </a:solidFill>
        </p:spPr>
        <p:txBody>
          <a:bodyPr vert="horz" wrap="square" lIns="0" tIns="0" rIns="0" bIns="0" rtlCol="0">
            <a:spAutoFit/>
          </a:bodyPr>
          <a:lstStyle/>
          <a:p>
            <a:pPr algn="ctr">
              <a:lnSpc>
                <a:spcPts val="4640"/>
              </a:lnSpc>
            </a:pPr>
            <a:r>
              <a:rPr lang="en-US" sz="2800" spc="-65" dirty="0"/>
              <a:t> Unraveling Twitter Hate Speech: A Comparative</a:t>
            </a:r>
            <a:br>
              <a:rPr lang="en-US" sz="2800" spc="-65" dirty="0"/>
            </a:br>
            <a:r>
              <a:rPr lang="en-US" sz="2800" spc="-65" dirty="0"/>
              <a:t>Analysis Using LDA and QDA Techniques,</a:t>
            </a:r>
            <a:br>
              <a:rPr lang="en-US" sz="2800" spc="-65" dirty="0"/>
            </a:br>
            <a:r>
              <a:rPr lang="en-US" sz="2800" spc="-65" dirty="0"/>
              <a:t>Paper Id:157</a:t>
            </a:r>
            <a:endParaRPr sz="2800" spc="-65" dirty="0"/>
          </a:p>
        </p:txBody>
      </p:sp>
      <p:sp>
        <p:nvSpPr>
          <p:cNvPr id="7" name="object 7"/>
          <p:cNvSpPr/>
          <p:nvPr/>
        </p:nvSpPr>
        <p:spPr>
          <a:xfrm>
            <a:off x="2402250" y="4539949"/>
            <a:ext cx="6131560" cy="167640"/>
          </a:xfrm>
          <a:custGeom>
            <a:avLst/>
            <a:gdLst/>
            <a:ahLst/>
            <a:cxnLst/>
            <a:rect l="l" t="t" r="r" b="b"/>
            <a:pathLst>
              <a:path w="6131559" h="167639">
                <a:moveTo>
                  <a:pt x="6131117" y="167639"/>
                </a:moveTo>
                <a:lnTo>
                  <a:pt x="0" y="167639"/>
                </a:lnTo>
                <a:lnTo>
                  <a:pt x="0" y="0"/>
                </a:lnTo>
                <a:lnTo>
                  <a:pt x="6131117" y="0"/>
                </a:lnTo>
                <a:lnTo>
                  <a:pt x="6131117" y="167639"/>
                </a:lnTo>
                <a:close/>
              </a:path>
            </a:pathLst>
          </a:custGeom>
          <a:solidFill>
            <a:srgbClr val="FFFFFF"/>
          </a:solidFill>
        </p:spPr>
        <p:txBody>
          <a:bodyPr wrap="square" lIns="0" tIns="0" rIns="0" bIns="0" rtlCol="0"/>
          <a:lstStyle/>
          <a:p>
            <a:endParaRPr/>
          </a:p>
        </p:txBody>
      </p:sp>
      <p:sp>
        <p:nvSpPr>
          <p:cNvPr id="8" name="object 8"/>
          <p:cNvSpPr txBox="1"/>
          <p:nvPr/>
        </p:nvSpPr>
        <p:spPr>
          <a:xfrm>
            <a:off x="3352800" y="4539949"/>
            <a:ext cx="5306650" cy="185928"/>
          </a:xfrm>
          <a:prstGeom prst="rect">
            <a:avLst/>
          </a:prstGeom>
        </p:spPr>
        <p:txBody>
          <a:bodyPr vert="horz" wrap="square" lIns="0" tIns="12700" rIns="0" bIns="0" rtlCol="0">
            <a:spAutoFit/>
          </a:bodyPr>
          <a:lstStyle/>
          <a:p>
            <a:pPr marL="12700">
              <a:lnSpc>
                <a:spcPct val="100000"/>
              </a:lnSpc>
              <a:spcBef>
                <a:spcPts val="100"/>
              </a:spcBef>
            </a:pPr>
            <a:r>
              <a:rPr lang="en-US" sz="1100" i="1" spc="60" dirty="0">
                <a:solidFill>
                  <a:srgbClr val="980000"/>
                </a:solidFill>
                <a:latin typeface="Cambria"/>
                <a:cs typeface="Cambria"/>
              </a:rPr>
              <a:t>5</a:t>
            </a:r>
            <a:r>
              <a:rPr lang="en-US" sz="1100" i="1" spc="60" baseline="30000" dirty="0">
                <a:solidFill>
                  <a:srgbClr val="980000"/>
                </a:solidFill>
                <a:latin typeface="Cambria"/>
                <a:cs typeface="Cambria"/>
              </a:rPr>
              <a:t>th</a:t>
            </a:r>
            <a:r>
              <a:rPr lang="en-US" sz="1100" i="1" spc="60" dirty="0">
                <a:solidFill>
                  <a:srgbClr val="980000"/>
                </a:solidFill>
                <a:latin typeface="Cambria"/>
                <a:cs typeface="Cambria"/>
              </a:rPr>
              <a:t> International Conference on Data Science, Machine Learning &amp; Applications</a:t>
            </a:r>
            <a:endParaRPr sz="1100" i="1" spc="60" dirty="0">
              <a:solidFill>
                <a:srgbClr val="980000"/>
              </a:solidFill>
              <a:latin typeface="Cambria"/>
              <a:cs typeface="Cambria"/>
            </a:endParaRPr>
          </a:p>
        </p:txBody>
      </p:sp>
      <p:sp>
        <p:nvSpPr>
          <p:cNvPr id="9" name="TextBox 8"/>
          <p:cNvSpPr txBox="1"/>
          <p:nvPr/>
        </p:nvSpPr>
        <p:spPr>
          <a:xfrm>
            <a:off x="3369733" y="864177"/>
            <a:ext cx="2438400" cy="369332"/>
          </a:xfrm>
          <a:prstGeom prst="rect">
            <a:avLst/>
          </a:prstGeom>
          <a:noFill/>
        </p:spPr>
        <p:txBody>
          <a:bodyPr wrap="square" rtlCol="0">
            <a:spAutoFit/>
          </a:bodyPr>
          <a:lstStyle/>
          <a:p>
            <a:r>
              <a:rPr lang="en-US" dirty="0"/>
              <a:t>              </a:t>
            </a:r>
            <a:r>
              <a:rPr lang="en-US" b="1" dirty="0">
                <a:solidFill>
                  <a:srgbClr val="0000CC"/>
                </a:solidFill>
              </a:rPr>
              <a:t>ICDSMLA-23</a:t>
            </a:r>
            <a:endParaRPr lang="en-IN" b="1" dirty="0">
              <a:solidFill>
                <a:srgbClr val="0000C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742950"/>
            <a:ext cx="609600" cy="609600"/>
          </a:xfrm>
          <a:prstGeom prst="rect">
            <a:avLst/>
          </a:prstGeom>
        </p:spPr>
      </p:pic>
      <p:sp>
        <p:nvSpPr>
          <p:cNvPr id="12" name="Rectangle 11"/>
          <p:cNvSpPr/>
          <p:nvPr/>
        </p:nvSpPr>
        <p:spPr>
          <a:xfrm rot="10800000" flipV="1">
            <a:off x="0" y="3181350"/>
            <a:ext cx="8915401" cy="877163"/>
          </a:xfrm>
          <a:prstGeom prst="rect">
            <a:avLst/>
          </a:prstGeom>
        </p:spPr>
        <p:txBody>
          <a:bodyPr wrap="square">
            <a:spAutoFit/>
          </a:bodyPr>
          <a:lstStyle/>
          <a:p>
            <a:pPr algn="ctr"/>
            <a:r>
              <a:rPr lang="en-IN" sz="1700" dirty="0" err="1"/>
              <a:t>Nagireddy</a:t>
            </a:r>
            <a:r>
              <a:rPr lang="en-IN" sz="1700" dirty="0"/>
              <a:t> </a:t>
            </a:r>
            <a:r>
              <a:rPr lang="en-IN" sz="1700" dirty="0" err="1"/>
              <a:t>Moneesh</a:t>
            </a:r>
            <a:endParaRPr lang="en-IN" sz="1700" dirty="0"/>
          </a:p>
          <a:p>
            <a:pPr algn="ctr"/>
            <a:r>
              <a:rPr lang="en-US" sz="1700" dirty="0"/>
              <a:t>Department of Computer Science and Engineering</a:t>
            </a:r>
          </a:p>
          <a:p>
            <a:pPr algn="ctr"/>
            <a:r>
              <a:rPr lang="en-US" sz="1700" dirty="0"/>
              <a:t>Amrita Vishwa Vidyapeetham, </a:t>
            </a:r>
            <a:r>
              <a:rPr lang="en-US" sz="1700" dirty="0" err="1"/>
              <a:t>Kollam,Kerala</a:t>
            </a:r>
            <a:r>
              <a:rPr lang="en-US" sz="1700" dirty="0"/>
              <a:t> ,India</a:t>
            </a:r>
            <a:endParaRPr lang="en-IN" sz="17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369332"/>
          </a:xfrm>
        </p:spPr>
        <p:txBody>
          <a:bodyPr/>
          <a:lstStyle/>
          <a:p>
            <a:pPr algn="ctr"/>
            <a:r>
              <a:rPr lang="en-US" sz="2400" dirty="0"/>
              <a:t>RESULTS AND DISCUSSIONS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4" name="TextBox 3">
            <a:extLst>
              <a:ext uri="{FF2B5EF4-FFF2-40B4-BE49-F238E27FC236}">
                <a16:creationId xmlns:a16="http://schemas.microsoft.com/office/drawing/2014/main" id="{38518638-BF54-CB7B-69F7-5AD1544117AB}"/>
              </a:ext>
            </a:extLst>
          </p:cNvPr>
          <p:cNvSpPr txBox="1"/>
          <p:nvPr/>
        </p:nvSpPr>
        <p:spPr>
          <a:xfrm>
            <a:off x="367231" y="1032576"/>
            <a:ext cx="4204769" cy="478272"/>
          </a:xfrm>
          <a:prstGeom prst="rect">
            <a:avLst/>
          </a:prstGeom>
          <a:noFill/>
        </p:spPr>
        <p:txBody>
          <a:bodyPr wrap="square">
            <a:spAutoFit/>
          </a:bodyPr>
          <a:lstStyle/>
          <a:p>
            <a:pPr>
              <a:lnSpc>
                <a:spcPct val="110000"/>
              </a:lnSpc>
              <a:spcBef>
                <a:spcPts val="0"/>
              </a:spcBef>
            </a:pPr>
            <a:r>
              <a:rPr lang="en-IN" sz="2400" dirty="0"/>
              <a:t>Linear Discriminant Analysis: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82AD271-62F6-7AD8-3E4F-E1A05399AACA}"/>
              </a:ext>
            </a:extLst>
          </p:cNvPr>
          <p:cNvPicPr>
            <a:picLocks noChangeAspect="1"/>
          </p:cNvPicPr>
          <p:nvPr/>
        </p:nvPicPr>
        <p:blipFill>
          <a:blip r:embed="rId3"/>
          <a:stretch>
            <a:fillRect/>
          </a:stretch>
        </p:blipFill>
        <p:spPr>
          <a:xfrm>
            <a:off x="1163726" y="1583542"/>
            <a:ext cx="3177815" cy="2118544"/>
          </a:xfrm>
          <a:prstGeom prst="rect">
            <a:avLst/>
          </a:prstGeom>
        </p:spPr>
      </p:pic>
      <p:pic>
        <p:nvPicPr>
          <p:cNvPr id="9" name="Picture 8">
            <a:extLst>
              <a:ext uri="{FF2B5EF4-FFF2-40B4-BE49-F238E27FC236}">
                <a16:creationId xmlns:a16="http://schemas.microsoft.com/office/drawing/2014/main" id="{29BC02B9-7B11-239D-28FA-D6A3D59C89ED}"/>
              </a:ext>
            </a:extLst>
          </p:cNvPr>
          <p:cNvPicPr>
            <a:picLocks noChangeAspect="1"/>
          </p:cNvPicPr>
          <p:nvPr/>
        </p:nvPicPr>
        <p:blipFill>
          <a:blip r:embed="rId4"/>
          <a:stretch>
            <a:fillRect/>
          </a:stretch>
        </p:blipFill>
        <p:spPr>
          <a:xfrm>
            <a:off x="4892035" y="1415873"/>
            <a:ext cx="2910962" cy="2298877"/>
          </a:xfrm>
          <a:prstGeom prst="rect">
            <a:avLst/>
          </a:prstGeom>
        </p:spPr>
      </p:pic>
      <p:sp>
        <p:nvSpPr>
          <p:cNvPr id="10" name="TextBox 9">
            <a:extLst>
              <a:ext uri="{FF2B5EF4-FFF2-40B4-BE49-F238E27FC236}">
                <a16:creationId xmlns:a16="http://schemas.microsoft.com/office/drawing/2014/main" id="{3C978B80-C344-C849-11E5-193897C51A95}"/>
              </a:ext>
            </a:extLst>
          </p:cNvPr>
          <p:cNvSpPr txBox="1"/>
          <p:nvPr/>
        </p:nvSpPr>
        <p:spPr>
          <a:xfrm>
            <a:off x="1914047" y="3681773"/>
            <a:ext cx="1972153" cy="369332"/>
          </a:xfrm>
          <a:prstGeom prst="rect">
            <a:avLst/>
          </a:prstGeom>
          <a:noFill/>
        </p:spPr>
        <p:txBody>
          <a:bodyPr wrap="square">
            <a:spAutoFit/>
          </a:bodyPr>
          <a:lstStyle/>
          <a:p>
            <a:r>
              <a:rPr lang="en-IN" dirty="0"/>
              <a:t>Heatmap of LDA</a:t>
            </a:r>
          </a:p>
        </p:txBody>
      </p:sp>
      <p:sp>
        <p:nvSpPr>
          <p:cNvPr id="11" name="TextBox 10">
            <a:extLst>
              <a:ext uri="{FF2B5EF4-FFF2-40B4-BE49-F238E27FC236}">
                <a16:creationId xmlns:a16="http://schemas.microsoft.com/office/drawing/2014/main" id="{757C8194-5191-BEA2-D60A-D01F4C3C9635}"/>
              </a:ext>
            </a:extLst>
          </p:cNvPr>
          <p:cNvSpPr txBox="1"/>
          <p:nvPr/>
        </p:nvSpPr>
        <p:spPr>
          <a:xfrm>
            <a:off x="5091862" y="3681773"/>
            <a:ext cx="2772253" cy="369332"/>
          </a:xfrm>
          <a:prstGeom prst="rect">
            <a:avLst/>
          </a:prstGeom>
          <a:noFill/>
        </p:spPr>
        <p:txBody>
          <a:bodyPr wrap="square">
            <a:spAutoFit/>
          </a:bodyPr>
          <a:lstStyle/>
          <a:p>
            <a:r>
              <a:rPr lang="en-IN" dirty="0"/>
              <a:t>Confusion Matrix of LDA</a:t>
            </a:r>
          </a:p>
        </p:txBody>
      </p:sp>
    </p:spTree>
    <p:extLst>
      <p:ext uri="{BB962C8B-B14F-4D97-AF65-F5344CB8AC3E}">
        <p14:creationId xmlns:p14="http://schemas.microsoft.com/office/powerpoint/2010/main" val="231283813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369332"/>
          </a:xfrm>
        </p:spPr>
        <p:txBody>
          <a:bodyPr/>
          <a:lstStyle/>
          <a:p>
            <a:pPr algn="ctr"/>
            <a:r>
              <a:rPr lang="en-US" sz="2400" dirty="0"/>
              <a:t>RESULTS AND DISCUSSIONS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4" name="TextBox 3">
            <a:extLst>
              <a:ext uri="{FF2B5EF4-FFF2-40B4-BE49-F238E27FC236}">
                <a16:creationId xmlns:a16="http://schemas.microsoft.com/office/drawing/2014/main" id="{38518638-BF54-CB7B-69F7-5AD1544117AB}"/>
              </a:ext>
            </a:extLst>
          </p:cNvPr>
          <p:cNvSpPr txBox="1"/>
          <p:nvPr/>
        </p:nvSpPr>
        <p:spPr>
          <a:xfrm>
            <a:off x="367231" y="1032576"/>
            <a:ext cx="4724631" cy="478272"/>
          </a:xfrm>
          <a:prstGeom prst="rect">
            <a:avLst/>
          </a:prstGeom>
          <a:noFill/>
        </p:spPr>
        <p:txBody>
          <a:bodyPr wrap="square">
            <a:spAutoFit/>
          </a:bodyPr>
          <a:lstStyle/>
          <a:p>
            <a:pPr>
              <a:lnSpc>
                <a:spcPct val="110000"/>
              </a:lnSpc>
              <a:spcBef>
                <a:spcPts val="0"/>
              </a:spcBef>
            </a:pPr>
            <a:r>
              <a:rPr lang="en-IN" sz="2400" dirty="0"/>
              <a:t>Quadratic Discriminant Analysis: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C978B80-C344-C849-11E5-193897C51A95}"/>
              </a:ext>
            </a:extLst>
          </p:cNvPr>
          <p:cNvSpPr txBox="1"/>
          <p:nvPr/>
        </p:nvSpPr>
        <p:spPr>
          <a:xfrm>
            <a:off x="1914047" y="3681773"/>
            <a:ext cx="1972153" cy="369332"/>
          </a:xfrm>
          <a:prstGeom prst="rect">
            <a:avLst/>
          </a:prstGeom>
          <a:noFill/>
        </p:spPr>
        <p:txBody>
          <a:bodyPr wrap="square">
            <a:spAutoFit/>
          </a:bodyPr>
          <a:lstStyle/>
          <a:p>
            <a:r>
              <a:rPr lang="en-IN" dirty="0"/>
              <a:t>Heatmap of QDA</a:t>
            </a:r>
          </a:p>
        </p:txBody>
      </p:sp>
      <p:sp>
        <p:nvSpPr>
          <p:cNvPr id="11" name="TextBox 10">
            <a:extLst>
              <a:ext uri="{FF2B5EF4-FFF2-40B4-BE49-F238E27FC236}">
                <a16:creationId xmlns:a16="http://schemas.microsoft.com/office/drawing/2014/main" id="{757C8194-5191-BEA2-D60A-D01F4C3C9635}"/>
              </a:ext>
            </a:extLst>
          </p:cNvPr>
          <p:cNvSpPr txBox="1"/>
          <p:nvPr/>
        </p:nvSpPr>
        <p:spPr>
          <a:xfrm>
            <a:off x="5091862" y="3650218"/>
            <a:ext cx="2772253" cy="369332"/>
          </a:xfrm>
          <a:prstGeom prst="rect">
            <a:avLst/>
          </a:prstGeom>
          <a:noFill/>
        </p:spPr>
        <p:txBody>
          <a:bodyPr wrap="square">
            <a:spAutoFit/>
          </a:bodyPr>
          <a:lstStyle/>
          <a:p>
            <a:r>
              <a:rPr lang="en-IN" dirty="0"/>
              <a:t>Confusion Matrix of QDA</a:t>
            </a:r>
          </a:p>
        </p:txBody>
      </p:sp>
      <p:pic>
        <p:nvPicPr>
          <p:cNvPr id="5" name="Picture 4">
            <a:extLst>
              <a:ext uri="{FF2B5EF4-FFF2-40B4-BE49-F238E27FC236}">
                <a16:creationId xmlns:a16="http://schemas.microsoft.com/office/drawing/2014/main" id="{C2AAF050-8E6C-FF2F-7704-1144FC5F39BF}"/>
              </a:ext>
            </a:extLst>
          </p:cNvPr>
          <p:cNvPicPr>
            <a:picLocks noChangeAspect="1"/>
          </p:cNvPicPr>
          <p:nvPr/>
        </p:nvPicPr>
        <p:blipFill>
          <a:blip r:embed="rId3"/>
          <a:stretch>
            <a:fillRect/>
          </a:stretch>
        </p:blipFill>
        <p:spPr>
          <a:xfrm>
            <a:off x="1151432" y="1504950"/>
            <a:ext cx="3191968" cy="2207685"/>
          </a:xfrm>
          <a:prstGeom prst="rect">
            <a:avLst/>
          </a:prstGeom>
        </p:spPr>
      </p:pic>
      <p:pic>
        <p:nvPicPr>
          <p:cNvPr id="12" name="Picture 11">
            <a:extLst>
              <a:ext uri="{FF2B5EF4-FFF2-40B4-BE49-F238E27FC236}">
                <a16:creationId xmlns:a16="http://schemas.microsoft.com/office/drawing/2014/main" id="{EA4DCDBD-06D2-416E-8427-6BC8657CECFE}"/>
              </a:ext>
            </a:extLst>
          </p:cNvPr>
          <p:cNvPicPr>
            <a:picLocks noChangeAspect="1"/>
          </p:cNvPicPr>
          <p:nvPr/>
        </p:nvPicPr>
        <p:blipFill>
          <a:blip r:embed="rId4"/>
          <a:stretch>
            <a:fillRect/>
          </a:stretch>
        </p:blipFill>
        <p:spPr>
          <a:xfrm>
            <a:off x="5029202" y="1503093"/>
            <a:ext cx="2666998" cy="2211657"/>
          </a:xfrm>
          <a:prstGeom prst="rect">
            <a:avLst/>
          </a:prstGeom>
        </p:spPr>
      </p:pic>
    </p:spTree>
    <p:extLst>
      <p:ext uri="{BB962C8B-B14F-4D97-AF65-F5344CB8AC3E}">
        <p14:creationId xmlns:p14="http://schemas.microsoft.com/office/powerpoint/2010/main" val="352592274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CONCLUSION</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4" name="Title 1">
            <a:extLst>
              <a:ext uri="{FF2B5EF4-FFF2-40B4-BE49-F238E27FC236}">
                <a16:creationId xmlns:a16="http://schemas.microsoft.com/office/drawing/2014/main" id="{4FF69EC8-BB58-29FF-97BF-DF9743B0FEC0}"/>
              </a:ext>
            </a:extLst>
          </p:cNvPr>
          <p:cNvSpPr>
            <a:spLocks noGrp="1"/>
          </p:cNvSpPr>
          <p:nvPr>
            <p:ph type="title"/>
          </p:nvPr>
        </p:nvSpPr>
        <p:spPr>
          <a:xfrm>
            <a:off x="762000" y="1200150"/>
            <a:ext cx="7696200" cy="2769989"/>
          </a:xfrm>
        </p:spPr>
        <p:txBody>
          <a:bodyPr/>
          <a:lstStyle/>
          <a:p>
            <a:r>
              <a:rPr lang="en-US" sz="1200" dirty="0"/>
              <a:t>Superior Performance of Linear Discriminant Analysis:</a:t>
            </a:r>
            <a:br>
              <a:rPr lang="en-US" sz="1200" b="1" dirty="0"/>
            </a:br>
            <a:r>
              <a:rPr lang="en-US" sz="1200" dirty="0"/>
              <a:t>Highlights the superior accuracy of Linear Discriminant Analysis (LDA) over Quadratic Discriminant Analysis (QDA) in classifying tweets accurately.</a:t>
            </a:r>
            <a:br>
              <a:rPr lang="en-US" sz="1200" dirty="0"/>
            </a:br>
            <a:br>
              <a:rPr lang="en-US" sz="1200" dirty="0"/>
            </a:br>
            <a:r>
              <a:rPr lang="en-US" sz="1200" dirty="0"/>
              <a:t>Reduced Misclassification with LDA:</a:t>
            </a:r>
            <a:br>
              <a:rPr lang="en-US" sz="1200" b="1" dirty="0"/>
            </a:br>
            <a:r>
              <a:rPr lang="en-US" sz="1200" dirty="0"/>
              <a:t>Emphasizes that LDA is more effective in correctly identifying non-hate tweets, thereby reducing the mislabeling of such tweets as hate speech.</a:t>
            </a:r>
            <a:br>
              <a:rPr lang="en-US" sz="1200" dirty="0"/>
            </a:br>
            <a:br>
              <a:rPr lang="en-US" sz="1200" b="1" dirty="0"/>
            </a:br>
            <a:r>
              <a:rPr lang="en-US" sz="1200" dirty="0"/>
              <a:t>Metrics Comparison:</a:t>
            </a:r>
            <a:br>
              <a:rPr lang="en-US" sz="1200" b="1" dirty="0"/>
            </a:br>
            <a:r>
              <a:rPr lang="en-US" sz="1200" dirty="0"/>
              <a:t>LDA outperforms QDA in key performance metrics such as Precision, Recall, and F1-Score, indicating a more balanced and accurate classification ability.</a:t>
            </a:r>
            <a:br>
              <a:rPr lang="en-US" sz="1200" dirty="0"/>
            </a:br>
            <a:br>
              <a:rPr lang="en-US" sz="1200" b="1" dirty="0"/>
            </a:br>
            <a:r>
              <a:rPr lang="en-US" sz="1200" dirty="0"/>
              <a:t>Towards a Respectful Digital World:</a:t>
            </a:r>
            <a:br>
              <a:rPr lang="en-US" sz="1200" b="1" dirty="0"/>
            </a:br>
            <a:r>
              <a:rPr lang="en-US" sz="1200" dirty="0"/>
              <a:t>The study underscores the importance of ongoing development in hate speech detection to improve online safety and contribute to a more respectful digital environment, adapting to the evolving nature of digital communication.</a:t>
            </a:r>
          </a:p>
        </p:txBody>
      </p:sp>
    </p:spTree>
    <p:extLst>
      <p:ext uri="{BB962C8B-B14F-4D97-AF65-F5344CB8AC3E}">
        <p14:creationId xmlns:p14="http://schemas.microsoft.com/office/powerpoint/2010/main" val="94308250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REFERENCES</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6" name="TextBox 5">
            <a:extLst>
              <a:ext uri="{FF2B5EF4-FFF2-40B4-BE49-F238E27FC236}">
                <a16:creationId xmlns:a16="http://schemas.microsoft.com/office/drawing/2014/main" id="{C132CC77-6AD0-2EF6-6163-28C046409B8C}"/>
              </a:ext>
            </a:extLst>
          </p:cNvPr>
          <p:cNvSpPr txBox="1"/>
          <p:nvPr/>
        </p:nvSpPr>
        <p:spPr>
          <a:xfrm>
            <a:off x="457200" y="1200150"/>
            <a:ext cx="8327889" cy="2722925"/>
          </a:xfrm>
          <a:prstGeom prst="rect">
            <a:avLst/>
          </a:prstGeom>
          <a:noFill/>
        </p:spPr>
        <p:txBody>
          <a:bodyPr wrap="square">
            <a:spAutoFit/>
          </a:bodyPr>
          <a:lstStyle/>
          <a:p>
            <a:pPr marL="342900" indent="-342900">
              <a:lnSpc>
                <a:spcPct val="110000"/>
              </a:lnSpc>
              <a:spcBef>
                <a:spcPts val="0"/>
              </a:spcBef>
              <a:buFont typeface="+mj-lt"/>
              <a:buAutoNum type="arabicPeriod"/>
            </a:pPr>
            <a:r>
              <a:rPr lang="en-IN" sz="1200" dirty="0"/>
              <a:t>A. Nayla, C. </a:t>
            </a:r>
            <a:r>
              <a:rPr lang="en-IN" sz="1200" dirty="0" err="1"/>
              <a:t>Setianingsih</a:t>
            </a:r>
            <a:r>
              <a:rPr lang="en-IN" sz="1200" dirty="0"/>
              <a:t> and B. </a:t>
            </a:r>
            <a:r>
              <a:rPr lang="en-IN" sz="1200" dirty="0" err="1"/>
              <a:t>Dirgantoro</a:t>
            </a:r>
            <a:r>
              <a:rPr lang="en-IN" sz="1200" dirty="0"/>
              <a:t>, ”Hate Speech Detection on Twitter Using BERT Algorithm,” 2023 International Conference on Computer Science, Information Technology and </a:t>
            </a:r>
            <a:r>
              <a:rPr lang="en-IN" sz="1200" dirty="0" err="1"/>
              <a:t>Engineeringt</a:t>
            </a:r>
            <a:r>
              <a:rPr lang="en-IN" sz="1200" dirty="0"/>
              <a:t> (</a:t>
            </a:r>
            <a:r>
              <a:rPr lang="en-IN" sz="1200" dirty="0" err="1"/>
              <a:t>ICCoSITE</a:t>
            </a:r>
            <a:r>
              <a:rPr lang="en-IN" sz="1200" dirty="0"/>
              <a:t>), Jakarta, Indonesia, 2023, pp. 644-649, </a:t>
            </a:r>
            <a:r>
              <a:rPr lang="en-IN" sz="1200" dirty="0" err="1"/>
              <a:t>doi</a:t>
            </a:r>
            <a:r>
              <a:rPr lang="en-IN" sz="1200" dirty="0"/>
              <a:t>: 10.1109/ICCoSITE57641.2023.10127831.</a:t>
            </a:r>
          </a:p>
          <a:p>
            <a:pPr marL="342900" indent="-342900">
              <a:lnSpc>
                <a:spcPct val="110000"/>
              </a:lnSpc>
              <a:spcBef>
                <a:spcPts val="0"/>
              </a:spcBef>
              <a:buFont typeface="+mj-lt"/>
              <a:buAutoNum type="arabicPeriod"/>
            </a:pPr>
            <a:r>
              <a:rPr lang="en-IN" sz="1200" dirty="0"/>
              <a:t>S. S. </a:t>
            </a:r>
            <a:r>
              <a:rPr lang="en-IN" sz="1200" dirty="0" err="1"/>
              <a:t>Syam</a:t>
            </a:r>
            <a:r>
              <a:rPr lang="en-IN" sz="1200" dirty="0"/>
              <a:t>, B. </a:t>
            </a:r>
            <a:r>
              <a:rPr lang="en-IN" sz="1200" dirty="0" err="1"/>
              <a:t>Irawan</a:t>
            </a:r>
            <a:r>
              <a:rPr lang="en-IN" sz="1200" dirty="0"/>
              <a:t> and C. </a:t>
            </a:r>
            <a:r>
              <a:rPr lang="en-IN" sz="1200" dirty="0" err="1"/>
              <a:t>Setianingsih</a:t>
            </a:r>
            <a:r>
              <a:rPr lang="en-IN" sz="1200" dirty="0"/>
              <a:t>, ”Hate Speech Detection on Twitter Using Long Short-Term Memory (LSTM) Method,” 2019 4th International Conference on Information Technology, Information Systems and Electrical Engineering (ICITISEE), Yogyakarta, Indonesia, 2019, pp. 305-310, </a:t>
            </a:r>
            <a:r>
              <a:rPr lang="en-IN" sz="1200" dirty="0" err="1"/>
              <a:t>doi</a:t>
            </a:r>
            <a:r>
              <a:rPr lang="en-IN" sz="1200" dirty="0"/>
              <a:t>: 10.1109/ICITISEE48480.2019.9003992.</a:t>
            </a:r>
          </a:p>
          <a:p>
            <a:pPr marL="342900" indent="-342900">
              <a:lnSpc>
                <a:spcPct val="110000"/>
              </a:lnSpc>
              <a:spcBef>
                <a:spcPts val="0"/>
              </a:spcBef>
              <a:buFont typeface="+mj-lt"/>
              <a:buAutoNum type="arabicPeriod"/>
            </a:pPr>
            <a:r>
              <a:rPr lang="en-IN" sz="1200" dirty="0"/>
              <a:t>A. Razdan and S. S, ”Hate Speech Detection using ML algorithms,” 2021 International Conference on Artificial Intelligence and Machine Vision (AIMV), Gandhinagar, India, 2021, pp. 1-6, </a:t>
            </a:r>
            <a:r>
              <a:rPr lang="en-IN" sz="1200" dirty="0" err="1"/>
              <a:t>doi</a:t>
            </a:r>
            <a:r>
              <a:rPr lang="en-IN" sz="1200" dirty="0"/>
              <a:t>: 10.1109/AIMV53313.2021.9670987.</a:t>
            </a:r>
          </a:p>
          <a:p>
            <a:pPr marL="342900" indent="-342900">
              <a:lnSpc>
                <a:spcPct val="110000"/>
              </a:lnSpc>
              <a:spcBef>
                <a:spcPts val="0"/>
              </a:spcBef>
              <a:buFont typeface="+mj-lt"/>
              <a:buAutoNum type="arabicPeriod"/>
            </a:pPr>
            <a:r>
              <a:rPr lang="en-IN" sz="1200" dirty="0"/>
              <a:t>P. Juszczak, D. M. J. Tax, S. </a:t>
            </a:r>
            <a:r>
              <a:rPr lang="en-IN" sz="1200" dirty="0" err="1"/>
              <a:t>Verzakov</a:t>
            </a:r>
            <a:r>
              <a:rPr lang="en-IN" sz="1200" dirty="0"/>
              <a:t> and R. P. W. </a:t>
            </a:r>
            <a:r>
              <a:rPr lang="en-IN" sz="1200" dirty="0" err="1"/>
              <a:t>Duin</a:t>
            </a:r>
            <a:r>
              <a:rPr lang="en-IN" sz="1200" dirty="0"/>
              <a:t>, ”Domain Based LDA and QDA,” 18th International Conference on Pattern Recognition (ICPR’06), Hong Kong, China, 2006, pp. 788-791, </a:t>
            </a:r>
            <a:r>
              <a:rPr lang="en-IN" sz="1200" dirty="0" err="1"/>
              <a:t>doi</a:t>
            </a:r>
            <a:r>
              <a:rPr lang="en-IN" sz="1200" dirty="0"/>
              <a:t>: 10.1109/ICPR.2006.461.</a:t>
            </a:r>
          </a:p>
          <a:p>
            <a:pPr marL="342900" indent="-342900">
              <a:lnSpc>
                <a:spcPct val="110000"/>
              </a:lnSpc>
              <a:spcBef>
                <a:spcPts val="0"/>
              </a:spcBef>
              <a:buFont typeface="+mj-lt"/>
              <a:buAutoNum type="arabicPeriod"/>
            </a:pPr>
            <a:r>
              <a:rPr lang="en-IN" sz="1200" dirty="0"/>
              <a:t>S. Shah, X. Yuan and Z. Tyler, ”An Analysis of COVID-19 related Twitter Data for Asian Hate Speech Using Machine Learning Algorithms,” 2022 1st International Conference on AI in Cybersecurity (ICAIC), Victoria, TX, USA, 2022, pp. 1-6, </a:t>
            </a:r>
            <a:r>
              <a:rPr lang="en-IN" sz="1200" dirty="0" err="1"/>
              <a:t>doi</a:t>
            </a:r>
            <a:r>
              <a:rPr lang="en-IN" sz="1200" dirty="0"/>
              <a:t>: 10.1109/ICAIC53980.2022.9896967.</a:t>
            </a:r>
          </a:p>
        </p:txBody>
      </p:sp>
    </p:spTree>
    <p:extLst>
      <p:ext uri="{BB962C8B-B14F-4D97-AF65-F5344CB8AC3E}">
        <p14:creationId xmlns:p14="http://schemas.microsoft.com/office/powerpoint/2010/main" val="49131024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57350"/>
            <a:ext cx="5562600" cy="1231106"/>
          </a:xfrm>
        </p:spPr>
        <p:txBody>
          <a:bodyPr/>
          <a:lstStyle/>
          <a:p>
            <a:pPr algn="ctr"/>
            <a:r>
              <a:rPr lang="en-US" sz="4000" dirty="0"/>
              <a:t>Thank you</a:t>
            </a:r>
            <a:br>
              <a:rPr lang="en-US" sz="4000" dirty="0"/>
            </a:br>
            <a:r>
              <a:rPr lang="en-US" sz="4000" dirty="0"/>
              <a:t>Questions &amp; Discussion</a:t>
            </a:r>
            <a:endParaRPr lang="en-IN" sz="4000" dirty="0"/>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813002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03365"/>
            <a:ext cx="6972300" cy="2909001"/>
          </a:xfrm>
        </p:spPr>
        <p:txBody>
          <a:bodyPr/>
          <a:lstStyle/>
          <a:p>
            <a:pPr>
              <a:lnSpc>
                <a:spcPct val="150000"/>
              </a:lnSpc>
            </a:pPr>
            <a:r>
              <a:rPr lang="en-US" sz="1600" b="1" dirty="0"/>
              <a:t>Objective</a:t>
            </a:r>
            <a:br>
              <a:rPr lang="en-US" sz="1600" b="1" dirty="0"/>
            </a:br>
            <a:r>
              <a:rPr lang="en-US" sz="1600" b="1" dirty="0"/>
              <a:t>Introduction </a:t>
            </a:r>
            <a:br>
              <a:rPr lang="en-US" sz="1600" b="1" dirty="0"/>
            </a:br>
            <a:r>
              <a:rPr lang="en-US" sz="1600" b="1" dirty="0"/>
              <a:t>Literature Review </a:t>
            </a:r>
            <a:br>
              <a:rPr lang="en-US" sz="1600" b="1" dirty="0"/>
            </a:br>
            <a:r>
              <a:rPr lang="en-US" sz="1600" b="1" dirty="0"/>
              <a:t>Dataset</a:t>
            </a:r>
            <a:br>
              <a:rPr lang="en-US" sz="1600" b="1" dirty="0"/>
            </a:br>
            <a:r>
              <a:rPr lang="en-US" sz="1600" b="1" dirty="0"/>
              <a:t>Methodology </a:t>
            </a:r>
            <a:br>
              <a:rPr lang="en-US" sz="1600" b="1" dirty="0"/>
            </a:br>
            <a:r>
              <a:rPr lang="en-US" sz="1600" b="1" dirty="0"/>
              <a:t>Results and Discussions </a:t>
            </a:r>
            <a:br>
              <a:rPr lang="en-US" sz="1600" b="1" dirty="0"/>
            </a:br>
            <a:r>
              <a:rPr lang="en-US" sz="1600" b="1" dirty="0"/>
              <a:t>Conclusion </a:t>
            </a:r>
            <a:br>
              <a:rPr lang="en-US" sz="1600" b="1" dirty="0"/>
            </a:br>
            <a:r>
              <a:rPr lang="en-US" sz="1600" b="1" dirty="0"/>
              <a:t>References</a:t>
            </a:r>
          </a:p>
        </p:txBody>
      </p:sp>
      <p:sp>
        <p:nvSpPr>
          <p:cNvPr id="3" name="Text Placeholder 2"/>
          <p:cNvSpPr>
            <a:spLocks noGrp="1"/>
          </p:cNvSpPr>
          <p:nvPr>
            <p:ph type="body" idx="1"/>
          </p:nvPr>
        </p:nvSpPr>
        <p:spPr>
          <a:xfrm>
            <a:off x="533400" y="590550"/>
            <a:ext cx="7696200" cy="492443"/>
          </a:xfrm>
        </p:spPr>
        <p:txBody>
          <a:bodyPr/>
          <a:lstStyle/>
          <a:p>
            <a:pPr algn="ctr"/>
            <a:r>
              <a:rPr lang="en-US" sz="3200" b="1" dirty="0"/>
              <a:t>Presentation Contents</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279251663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494532"/>
            <a:ext cx="7696200" cy="2154436"/>
          </a:xfrm>
        </p:spPr>
        <p:txBody>
          <a:bodyPr/>
          <a:lstStyle/>
          <a:p>
            <a:r>
              <a:rPr lang="en-US" sz="1400" dirty="0"/>
              <a:t>Investigate Twitter Chats:</a:t>
            </a:r>
            <a:br>
              <a:rPr lang="en-US" sz="1400" dirty="0"/>
            </a:br>
            <a:r>
              <a:rPr lang="en-US" sz="1400" dirty="0"/>
              <a:t>Aim: Identify and differentiate between tweets of hate and non hate chats.</a:t>
            </a:r>
            <a:br>
              <a:rPr lang="en-US" sz="1400" dirty="0"/>
            </a:br>
            <a:br>
              <a:rPr lang="en-US" sz="1400" dirty="0"/>
            </a:br>
            <a:r>
              <a:rPr lang="en-US" sz="1400" dirty="0"/>
              <a:t>Analyze Tweets for Hate Speech:</a:t>
            </a:r>
            <a:br>
              <a:rPr lang="en-US" sz="1400" dirty="0"/>
            </a:br>
            <a:r>
              <a:rPr lang="en-US" sz="1400" dirty="0"/>
              <a:t>Tools: Utilize Quadratic Discriminant Analysis (QDA) and Linear Discriminant Analysis (LDA) methods to detect hate speech in tweets.</a:t>
            </a:r>
            <a:br>
              <a:rPr lang="en-US" sz="1400" dirty="0"/>
            </a:br>
            <a:br>
              <a:rPr lang="en-US" sz="1400" dirty="0"/>
            </a:br>
            <a:r>
              <a:rPr lang="en-US" sz="1400" dirty="0"/>
              <a:t>Facilitate Policy Reforms and Awareness:</a:t>
            </a:r>
            <a:br>
              <a:rPr lang="en-US" sz="1400" dirty="0"/>
            </a:br>
            <a:r>
              <a:rPr lang="en-US" sz="1400" dirty="0"/>
              <a:t>Impact: Leverage findings to aid in early detection of hate speech, contributing to policy reforms and increasing awareness about responsible social media use.</a:t>
            </a:r>
          </a:p>
        </p:txBody>
      </p:sp>
      <p:sp>
        <p:nvSpPr>
          <p:cNvPr id="3" name="Text Placeholder 2"/>
          <p:cNvSpPr>
            <a:spLocks noGrp="1"/>
          </p:cNvSpPr>
          <p:nvPr>
            <p:ph type="body" idx="1"/>
          </p:nvPr>
        </p:nvSpPr>
        <p:spPr>
          <a:xfrm>
            <a:off x="533400" y="590550"/>
            <a:ext cx="7696200" cy="553998"/>
          </a:xfrm>
        </p:spPr>
        <p:txBody>
          <a:bodyPr/>
          <a:lstStyle/>
          <a:p>
            <a:pPr algn="ctr"/>
            <a:r>
              <a:rPr lang="en-US" sz="3600" dirty="0"/>
              <a:t>OBJECTIVE</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350822307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633762"/>
            <a:ext cx="7696200" cy="430887"/>
          </a:xfrm>
        </p:spPr>
        <p:txBody>
          <a:bodyPr/>
          <a:lstStyle/>
          <a:p>
            <a:pPr algn="ctr"/>
            <a:r>
              <a:rPr lang="en-US" sz="2800" dirty="0"/>
              <a:t>INTRODUCTION</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4" name="Title 1">
            <a:extLst>
              <a:ext uri="{FF2B5EF4-FFF2-40B4-BE49-F238E27FC236}">
                <a16:creationId xmlns:a16="http://schemas.microsoft.com/office/drawing/2014/main" id="{1A625024-50FA-7B1B-B255-AAD26C8F88B1}"/>
              </a:ext>
            </a:extLst>
          </p:cNvPr>
          <p:cNvSpPr>
            <a:spLocks noGrp="1"/>
          </p:cNvSpPr>
          <p:nvPr>
            <p:ph type="title"/>
          </p:nvPr>
        </p:nvSpPr>
        <p:spPr>
          <a:xfrm>
            <a:off x="685800" y="1200150"/>
            <a:ext cx="8153400" cy="3000821"/>
          </a:xfrm>
        </p:spPr>
        <p:txBody>
          <a:bodyPr/>
          <a:lstStyle/>
          <a:p>
            <a:r>
              <a:rPr lang="en-US" sz="1300" dirty="0"/>
              <a:t>Proliferation of Social Media:</a:t>
            </a:r>
            <a:br>
              <a:rPr lang="en-US" sz="1300" dirty="0"/>
            </a:br>
            <a:r>
              <a:rPr lang="en-US" sz="1300" dirty="0"/>
              <a:t>Highlight the surge of social media usage, with 3.96 billion users in 2022, and its significant impact on public opinion and global discourse.</a:t>
            </a:r>
            <a:br>
              <a:rPr lang="en-US" sz="1300" dirty="0"/>
            </a:br>
            <a:br>
              <a:rPr lang="en-US" sz="1300" dirty="0"/>
            </a:br>
            <a:r>
              <a:rPr lang="en-US" sz="1300" dirty="0"/>
              <a:t>Rise of Hate Speech on Twitter:</a:t>
            </a:r>
            <a:br>
              <a:rPr lang="en-US" sz="1300" dirty="0"/>
            </a:br>
            <a:r>
              <a:rPr lang="en-US" sz="1300" dirty="0"/>
              <a:t>Address the increase in hate speech on platforms like Twitter, defining it as speech that promotes hate or violence based on race, religion, ethnicity, sexual orientation, disability, or gender.</a:t>
            </a:r>
            <a:br>
              <a:rPr lang="en-US" sz="1300" dirty="0"/>
            </a:br>
            <a:br>
              <a:rPr lang="en-US" sz="1300" b="1" dirty="0"/>
            </a:br>
            <a:r>
              <a:rPr lang="en-US" sz="1300" dirty="0"/>
              <a:t>Consequences of Hate Speech:</a:t>
            </a:r>
            <a:br>
              <a:rPr lang="en-US" sz="1300" dirty="0"/>
            </a:br>
            <a:r>
              <a:rPr lang="en-US" sz="1300" dirty="0"/>
              <a:t>Emphasize the negative impacts of hate speech, including mental health issues and threats to democratic societies.</a:t>
            </a:r>
            <a:br>
              <a:rPr lang="en-US" sz="1300" dirty="0"/>
            </a:br>
            <a:br>
              <a:rPr lang="en-US" sz="1300" dirty="0"/>
            </a:br>
            <a:r>
              <a:rPr lang="en-US" sz="1300" dirty="0"/>
              <a:t>Challenges in Manual Detection:</a:t>
            </a:r>
            <a:br>
              <a:rPr lang="en-US" sz="1300" dirty="0"/>
            </a:br>
            <a:r>
              <a:rPr lang="en-US" sz="1300" dirty="0"/>
              <a:t>Discuss the limitations of manual hate speech detection, such as time-consumption, inaccuracy, and lack of scalability.</a:t>
            </a:r>
          </a:p>
        </p:txBody>
      </p:sp>
    </p:spTree>
    <p:extLst>
      <p:ext uri="{BB962C8B-B14F-4D97-AF65-F5344CB8AC3E}">
        <p14:creationId xmlns:p14="http://schemas.microsoft.com/office/powerpoint/2010/main" val="385085591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279088"/>
            <a:ext cx="7696200" cy="2585323"/>
          </a:xfrm>
        </p:spPr>
        <p:txBody>
          <a:bodyPr/>
          <a:lstStyle/>
          <a:p>
            <a:r>
              <a:rPr lang="en-US" sz="1400" dirty="0"/>
              <a:t>Hate Speech Detection on Twitter Using BERT Algorithm by A. Nayla, C. </a:t>
            </a:r>
            <a:r>
              <a:rPr lang="en-US" sz="1400" dirty="0" err="1"/>
              <a:t>Setianingsih</a:t>
            </a:r>
            <a:r>
              <a:rPr lang="en-US" sz="1400" dirty="0"/>
              <a:t> and B. </a:t>
            </a:r>
            <a:r>
              <a:rPr lang="en-US" sz="1400" dirty="0" err="1"/>
              <a:t>Dirgantoro</a:t>
            </a:r>
            <a:r>
              <a:rPr lang="en-US" sz="1400" dirty="0"/>
              <a:t>.</a:t>
            </a:r>
            <a:br>
              <a:rPr lang="en-US" sz="1400" dirty="0"/>
            </a:br>
            <a:br>
              <a:rPr lang="en-US" sz="1400" dirty="0"/>
            </a:br>
            <a:r>
              <a:rPr lang="en-US" sz="1400" dirty="0"/>
              <a:t>Hate Speech Detection on Twitter Using Long Short-Term Memory (LSTM) Method by </a:t>
            </a:r>
            <a:r>
              <a:rPr lang="en-US" sz="1400" dirty="0" err="1"/>
              <a:t>S.S.Syam</a:t>
            </a:r>
            <a:r>
              <a:rPr lang="en-US" sz="1400" dirty="0"/>
              <a:t>, B. </a:t>
            </a:r>
            <a:r>
              <a:rPr lang="en-US" sz="1400" dirty="0" err="1"/>
              <a:t>Irawan</a:t>
            </a:r>
            <a:r>
              <a:rPr lang="en-US" sz="1400" dirty="0"/>
              <a:t> and C. </a:t>
            </a:r>
            <a:r>
              <a:rPr lang="en-US" sz="1400" dirty="0" err="1"/>
              <a:t>Setianingsih</a:t>
            </a:r>
            <a:r>
              <a:rPr lang="en-US" sz="1400" dirty="0"/>
              <a:t>.</a:t>
            </a:r>
            <a:br>
              <a:rPr lang="en-US" sz="1400" dirty="0"/>
            </a:br>
            <a:br>
              <a:rPr lang="en-US" sz="1400" dirty="0"/>
            </a:br>
            <a:r>
              <a:rPr lang="en-US" sz="1400" dirty="0"/>
              <a:t>Hate Speech Detection using ML algorithms by A. Razdan and S. S.</a:t>
            </a:r>
            <a:br>
              <a:rPr lang="en-US" sz="1400" dirty="0"/>
            </a:br>
            <a:br>
              <a:rPr lang="en-US" sz="1400" dirty="0"/>
            </a:br>
            <a:r>
              <a:rPr lang="en-US" sz="1400" dirty="0"/>
              <a:t>Domain Based LDA and QDA by P. Juszczak, D. M. J. Tax, S. </a:t>
            </a:r>
            <a:r>
              <a:rPr lang="en-US" sz="1400" dirty="0" err="1"/>
              <a:t>Verzakov</a:t>
            </a:r>
            <a:r>
              <a:rPr lang="en-US" sz="1400" dirty="0"/>
              <a:t> and R. P. W. </a:t>
            </a:r>
            <a:r>
              <a:rPr lang="en-US" sz="1400" dirty="0" err="1"/>
              <a:t>Duin</a:t>
            </a:r>
            <a:r>
              <a:rPr lang="en-US" sz="1400" dirty="0"/>
              <a:t>.</a:t>
            </a:r>
            <a:br>
              <a:rPr lang="en-US" sz="1400" dirty="0"/>
            </a:br>
            <a:br>
              <a:rPr lang="en-US" sz="1400" dirty="0"/>
            </a:br>
            <a:r>
              <a:rPr lang="en-US" sz="1400" dirty="0"/>
              <a:t>An Analysis of COVID-19 related Twitter Data for Asian Hate Speech Using Machine Learning Algorithms by  S. Shah, X. Yuan and Z. Tyler.</a:t>
            </a:r>
          </a:p>
        </p:txBody>
      </p:sp>
      <p:sp>
        <p:nvSpPr>
          <p:cNvPr id="3" name="Text Placeholder 2"/>
          <p:cNvSpPr>
            <a:spLocks noGrp="1"/>
          </p:cNvSpPr>
          <p:nvPr>
            <p:ph type="body" idx="1"/>
          </p:nvPr>
        </p:nvSpPr>
        <p:spPr>
          <a:xfrm>
            <a:off x="533400" y="590550"/>
            <a:ext cx="7696200" cy="430887"/>
          </a:xfrm>
        </p:spPr>
        <p:txBody>
          <a:bodyPr/>
          <a:lstStyle/>
          <a:p>
            <a:pPr algn="ctr"/>
            <a:r>
              <a:rPr lang="en-US" sz="2800" dirty="0"/>
              <a:t>LITERATURE REVIEW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Tree>
    <p:extLst>
      <p:ext uri="{BB962C8B-B14F-4D97-AF65-F5344CB8AC3E}">
        <p14:creationId xmlns:p14="http://schemas.microsoft.com/office/powerpoint/2010/main" val="230696081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DATASET</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4" name="Title 1">
            <a:extLst>
              <a:ext uri="{FF2B5EF4-FFF2-40B4-BE49-F238E27FC236}">
                <a16:creationId xmlns:a16="http://schemas.microsoft.com/office/drawing/2014/main" id="{4FF69EC8-BB58-29FF-97BF-DF9743B0FEC0}"/>
              </a:ext>
            </a:extLst>
          </p:cNvPr>
          <p:cNvSpPr>
            <a:spLocks noGrp="1"/>
          </p:cNvSpPr>
          <p:nvPr>
            <p:ph type="title"/>
          </p:nvPr>
        </p:nvSpPr>
        <p:spPr>
          <a:xfrm>
            <a:off x="762000" y="1200150"/>
            <a:ext cx="7696200" cy="2769989"/>
          </a:xfrm>
        </p:spPr>
        <p:txBody>
          <a:bodyPr/>
          <a:lstStyle/>
          <a:p>
            <a:r>
              <a:rPr lang="en-US" sz="1200" dirty="0"/>
              <a:t>Overview of the Dataset:</a:t>
            </a:r>
            <a:br>
              <a:rPr lang="en-US" sz="1200" dirty="0"/>
            </a:br>
            <a:r>
              <a:rPr lang="en-US" sz="1200" dirty="0"/>
              <a:t>Compiled by Rahul Kumar, the dataset is a comprehensive collection of Twitter messages, occupying 3.16 MB in size, and designed to differentiate between friendly and offensive tweets.</a:t>
            </a:r>
            <a:br>
              <a:rPr lang="en-US" sz="1200" dirty="0"/>
            </a:br>
            <a:br>
              <a:rPr lang="en-US" sz="1200" dirty="0"/>
            </a:br>
            <a:r>
              <a:rPr lang="en-US" sz="1200" dirty="0"/>
              <a:t>Content and Composition:</a:t>
            </a:r>
            <a:br>
              <a:rPr lang="en-US" sz="1200" dirty="0"/>
            </a:br>
            <a:r>
              <a:rPr lang="en-US" sz="1200" dirty="0"/>
              <a:t>The dataset consists of various tweets, mixed with hate and non-hate speech, organized in a tabular format where each row represents an individual tweet along with additional details.</a:t>
            </a:r>
            <a:br>
              <a:rPr lang="en-US" sz="1200" dirty="0"/>
            </a:br>
            <a:br>
              <a:rPr lang="en-US" sz="1200" dirty="0"/>
            </a:br>
            <a:r>
              <a:rPr lang="en-US" sz="1200" dirty="0"/>
              <a:t>Purpose and Utility:</a:t>
            </a:r>
            <a:br>
              <a:rPr lang="en-US" sz="1200" dirty="0"/>
            </a:br>
            <a:r>
              <a:rPr lang="en-US" sz="1200" dirty="0"/>
              <a:t>Aims to provide insights into online communication, specifically focusing on identifying and understanding mean or rude interactions on Twitter.</a:t>
            </a:r>
            <a:br>
              <a:rPr lang="en-US" sz="1200" dirty="0"/>
            </a:br>
            <a:br>
              <a:rPr lang="en-US" sz="1200" dirty="0"/>
            </a:br>
            <a:r>
              <a:rPr lang="en-US" sz="1200" dirty="0"/>
              <a:t>Application in AI and Online Safety:</a:t>
            </a:r>
            <a:br>
              <a:rPr lang="en-US" sz="1200" dirty="0"/>
            </a:br>
            <a:r>
              <a:rPr lang="en-US" sz="1200" dirty="0"/>
              <a:t>Serves as a valuable resource for computer scientists and researchers in developing algorithms to detect and potentially mitigate hate speech, contributing to a more positive and respectful online environment.</a:t>
            </a:r>
          </a:p>
        </p:txBody>
      </p:sp>
    </p:spTree>
    <p:extLst>
      <p:ext uri="{BB962C8B-B14F-4D97-AF65-F5344CB8AC3E}">
        <p14:creationId xmlns:p14="http://schemas.microsoft.com/office/powerpoint/2010/main" val="18180575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METHODOLOGY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pic>
        <p:nvPicPr>
          <p:cNvPr id="9" name="Picture 8">
            <a:extLst>
              <a:ext uri="{FF2B5EF4-FFF2-40B4-BE49-F238E27FC236}">
                <a16:creationId xmlns:a16="http://schemas.microsoft.com/office/drawing/2014/main" id="{582D118A-430E-29B5-B6BC-1D3E224045B2}"/>
              </a:ext>
            </a:extLst>
          </p:cNvPr>
          <p:cNvPicPr>
            <a:picLocks noChangeAspect="1"/>
          </p:cNvPicPr>
          <p:nvPr/>
        </p:nvPicPr>
        <p:blipFill>
          <a:blip r:embed="rId3"/>
          <a:stretch>
            <a:fillRect/>
          </a:stretch>
        </p:blipFill>
        <p:spPr>
          <a:xfrm>
            <a:off x="714280" y="1276350"/>
            <a:ext cx="3629120" cy="2595900"/>
          </a:xfrm>
          <a:prstGeom prst="rect">
            <a:avLst/>
          </a:prstGeom>
        </p:spPr>
      </p:pic>
      <p:pic>
        <p:nvPicPr>
          <p:cNvPr id="11" name="Picture 10">
            <a:extLst>
              <a:ext uri="{FF2B5EF4-FFF2-40B4-BE49-F238E27FC236}">
                <a16:creationId xmlns:a16="http://schemas.microsoft.com/office/drawing/2014/main" id="{01A6B3F2-C1B3-FCF3-C41B-3F21BBB2881E}"/>
              </a:ext>
            </a:extLst>
          </p:cNvPr>
          <p:cNvPicPr>
            <a:picLocks noChangeAspect="1"/>
          </p:cNvPicPr>
          <p:nvPr/>
        </p:nvPicPr>
        <p:blipFill>
          <a:blip r:embed="rId4"/>
          <a:stretch>
            <a:fillRect/>
          </a:stretch>
        </p:blipFill>
        <p:spPr>
          <a:xfrm>
            <a:off x="4343400" y="1428750"/>
            <a:ext cx="4014305" cy="2286000"/>
          </a:xfrm>
          <a:prstGeom prst="rect">
            <a:avLst/>
          </a:prstGeom>
        </p:spPr>
      </p:pic>
      <p:sp>
        <p:nvSpPr>
          <p:cNvPr id="12" name="TextBox 11">
            <a:extLst>
              <a:ext uri="{FF2B5EF4-FFF2-40B4-BE49-F238E27FC236}">
                <a16:creationId xmlns:a16="http://schemas.microsoft.com/office/drawing/2014/main" id="{7114F79F-9130-48C1-F044-C7EF004460F3}"/>
              </a:ext>
            </a:extLst>
          </p:cNvPr>
          <p:cNvSpPr txBox="1"/>
          <p:nvPr/>
        </p:nvSpPr>
        <p:spPr>
          <a:xfrm>
            <a:off x="2895600" y="1063840"/>
            <a:ext cx="2363161" cy="369332"/>
          </a:xfrm>
          <a:prstGeom prst="rect">
            <a:avLst/>
          </a:prstGeom>
          <a:noFill/>
        </p:spPr>
        <p:txBody>
          <a:bodyPr wrap="square">
            <a:spAutoFit/>
          </a:bodyPr>
          <a:lstStyle/>
          <a:p>
            <a:r>
              <a:rPr lang="en-US" dirty="0"/>
              <a:t>Dataset Preprocessing</a:t>
            </a:r>
            <a:endParaRPr lang="en-IN" dirty="0"/>
          </a:p>
        </p:txBody>
      </p:sp>
    </p:spTree>
    <p:extLst>
      <p:ext uri="{BB962C8B-B14F-4D97-AF65-F5344CB8AC3E}">
        <p14:creationId xmlns:p14="http://schemas.microsoft.com/office/powerpoint/2010/main" val="131872534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430887"/>
          </a:xfrm>
        </p:spPr>
        <p:txBody>
          <a:bodyPr/>
          <a:lstStyle/>
          <a:p>
            <a:pPr algn="ctr"/>
            <a:r>
              <a:rPr lang="en-US" sz="2800" dirty="0"/>
              <a:t>METHODOLOGY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pic>
        <p:nvPicPr>
          <p:cNvPr id="4" name="Picture 3">
            <a:extLst>
              <a:ext uri="{FF2B5EF4-FFF2-40B4-BE49-F238E27FC236}">
                <a16:creationId xmlns:a16="http://schemas.microsoft.com/office/drawing/2014/main" id="{EE56C3DB-4FD5-55CA-47AA-30370EA37619}"/>
              </a:ext>
            </a:extLst>
          </p:cNvPr>
          <p:cNvPicPr>
            <a:picLocks noChangeAspect="1"/>
          </p:cNvPicPr>
          <p:nvPr/>
        </p:nvPicPr>
        <p:blipFill>
          <a:blip r:embed="rId3"/>
          <a:stretch>
            <a:fillRect/>
          </a:stretch>
        </p:blipFill>
        <p:spPr>
          <a:xfrm>
            <a:off x="1066800" y="1456362"/>
            <a:ext cx="3720144" cy="2230775"/>
          </a:xfrm>
          <a:prstGeom prst="rect">
            <a:avLst/>
          </a:prstGeom>
        </p:spPr>
      </p:pic>
      <p:pic>
        <p:nvPicPr>
          <p:cNvPr id="6" name="Picture 5">
            <a:extLst>
              <a:ext uri="{FF2B5EF4-FFF2-40B4-BE49-F238E27FC236}">
                <a16:creationId xmlns:a16="http://schemas.microsoft.com/office/drawing/2014/main" id="{8B0681B8-5052-2F72-C5C3-651D3EB4A7AC}"/>
              </a:ext>
            </a:extLst>
          </p:cNvPr>
          <p:cNvPicPr>
            <a:picLocks noChangeAspect="1"/>
          </p:cNvPicPr>
          <p:nvPr/>
        </p:nvPicPr>
        <p:blipFill>
          <a:blip r:embed="rId4"/>
          <a:stretch>
            <a:fillRect/>
          </a:stretch>
        </p:blipFill>
        <p:spPr>
          <a:xfrm>
            <a:off x="5180594" y="1224895"/>
            <a:ext cx="2058406" cy="2844343"/>
          </a:xfrm>
          <a:prstGeom prst="rect">
            <a:avLst/>
          </a:prstGeom>
        </p:spPr>
      </p:pic>
      <p:sp>
        <p:nvSpPr>
          <p:cNvPr id="7" name="TextBox 6">
            <a:extLst>
              <a:ext uri="{FF2B5EF4-FFF2-40B4-BE49-F238E27FC236}">
                <a16:creationId xmlns:a16="http://schemas.microsoft.com/office/drawing/2014/main" id="{CB6846DC-2DA4-1E4C-76E0-487ADCFD7AFA}"/>
              </a:ext>
            </a:extLst>
          </p:cNvPr>
          <p:cNvSpPr txBox="1"/>
          <p:nvPr/>
        </p:nvSpPr>
        <p:spPr>
          <a:xfrm>
            <a:off x="1600246" y="1109572"/>
            <a:ext cx="2363161" cy="369332"/>
          </a:xfrm>
          <a:prstGeom prst="rect">
            <a:avLst/>
          </a:prstGeom>
          <a:noFill/>
        </p:spPr>
        <p:txBody>
          <a:bodyPr wrap="square">
            <a:spAutoFit/>
          </a:bodyPr>
          <a:lstStyle/>
          <a:p>
            <a:r>
              <a:rPr lang="en-US" dirty="0"/>
              <a:t>Dataset Preprocessing</a:t>
            </a:r>
            <a:endParaRPr lang="en-IN" dirty="0"/>
          </a:p>
        </p:txBody>
      </p:sp>
      <p:sp>
        <p:nvSpPr>
          <p:cNvPr id="10" name="TextBox 9">
            <a:extLst>
              <a:ext uri="{FF2B5EF4-FFF2-40B4-BE49-F238E27FC236}">
                <a16:creationId xmlns:a16="http://schemas.microsoft.com/office/drawing/2014/main" id="{6226E935-C608-21F3-9BD8-625258325D79}"/>
              </a:ext>
            </a:extLst>
          </p:cNvPr>
          <p:cNvSpPr txBox="1"/>
          <p:nvPr/>
        </p:nvSpPr>
        <p:spPr>
          <a:xfrm>
            <a:off x="5028216" y="3955018"/>
            <a:ext cx="2515584" cy="369332"/>
          </a:xfrm>
          <a:prstGeom prst="rect">
            <a:avLst/>
          </a:prstGeom>
          <a:noFill/>
        </p:spPr>
        <p:txBody>
          <a:bodyPr wrap="square">
            <a:spAutoFit/>
          </a:bodyPr>
          <a:lstStyle/>
          <a:p>
            <a:r>
              <a:rPr lang="en-IN" sz="1800" dirty="0"/>
              <a:t>Process for Classification</a:t>
            </a:r>
          </a:p>
        </p:txBody>
      </p:sp>
    </p:spTree>
    <p:extLst>
      <p:ext uri="{BB962C8B-B14F-4D97-AF65-F5344CB8AC3E}">
        <p14:creationId xmlns:p14="http://schemas.microsoft.com/office/powerpoint/2010/main" val="19102531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590550"/>
            <a:ext cx="7696200" cy="369332"/>
          </a:xfrm>
        </p:spPr>
        <p:txBody>
          <a:bodyPr/>
          <a:lstStyle/>
          <a:p>
            <a:pPr algn="ctr"/>
            <a:r>
              <a:rPr lang="en-US" sz="2400" dirty="0"/>
              <a:t>RESULTS AND DISCUSSIONS </a:t>
            </a:r>
          </a:p>
        </p:txBody>
      </p:sp>
      <p:sp>
        <p:nvSpPr>
          <p:cNvPr id="8" name="Footer Placeholder 7"/>
          <p:cNvSpPr>
            <a:spLocks noGrp="1"/>
          </p:cNvSpPr>
          <p:nvPr>
            <p:ph type="ftr" sz="quarter" idx="5"/>
          </p:nvPr>
        </p:nvSpPr>
        <p:spPr>
          <a:xfrm>
            <a:off x="609600" y="4232739"/>
            <a:ext cx="7696200" cy="276999"/>
          </a:xfrm>
        </p:spPr>
        <p:txBody>
          <a:bodyPr/>
          <a:lstStyle/>
          <a:p>
            <a:r>
              <a:rPr lang="en-US" dirty="0">
                <a:solidFill>
                  <a:srgbClr val="FF0000"/>
                </a:solidFill>
              </a:rPr>
              <a:t>5th International Conference on Data Science, Machine Learning &amp; Applications</a:t>
            </a:r>
          </a:p>
        </p:txBody>
      </p:sp>
      <p:sp>
        <p:nvSpPr>
          <p:cNvPr id="10" name="TextBox 9">
            <a:extLst>
              <a:ext uri="{FF2B5EF4-FFF2-40B4-BE49-F238E27FC236}">
                <a16:creationId xmlns:a16="http://schemas.microsoft.com/office/drawing/2014/main" id="{3C978B80-C344-C849-11E5-193897C51A95}"/>
              </a:ext>
            </a:extLst>
          </p:cNvPr>
          <p:cNvSpPr txBox="1"/>
          <p:nvPr/>
        </p:nvSpPr>
        <p:spPr>
          <a:xfrm>
            <a:off x="914400" y="3677592"/>
            <a:ext cx="3419953" cy="369332"/>
          </a:xfrm>
          <a:prstGeom prst="rect">
            <a:avLst/>
          </a:prstGeom>
          <a:noFill/>
        </p:spPr>
        <p:txBody>
          <a:bodyPr wrap="square">
            <a:spAutoFit/>
          </a:bodyPr>
          <a:lstStyle/>
          <a:p>
            <a:r>
              <a:rPr lang="en-US" dirty="0"/>
              <a:t>World Cloud For Positive Hearing </a:t>
            </a:r>
            <a:endParaRPr lang="en-IN" dirty="0"/>
          </a:p>
        </p:txBody>
      </p:sp>
      <p:sp>
        <p:nvSpPr>
          <p:cNvPr id="11" name="TextBox 10">
            <a:extLst>
              <a:ext uri="{FF2B5EF4-FFF2-40B4-BE49-F238E27FC236}">
                <a16:creationId xmlns:a16="http://schemas.microsoft.com/office/drawing/2014/main" id="{757C8194-5191-BEA2-D60A-D01F4C3C9635}"/>
              </a:ext>
            </a:extLst>
          </p:cNvPr>
          <p:cNvSpPr txBox="1"/>
          <p:nvPr/>
        </p:nvSpPr>
        <p:spPr>
          <a:xfrm>
            <a:off x="4710862" y="3726418"/>
            <a:ext cx="3518738" cy="369332"/>
          </a:xfrm>
          <a:prstGeom prst="rect">
            <a:avLst/>
          </a:prstGeom>
          <a:noFill/>
        </p:spPr>
        <p:txBody>
          <a:bodyPr wrap="square">
            <a:spAutoFit/>
          </a:bodyPr>
          <a:lstStyle/>
          <a:p>
            <a:r>
              <a:rPr lang="en-US" dirty="0"/>
              <a:t>World Cloud For Negative Hearing </a:t>
            </a:r>
            <a:endParaRPr lang="en-IN" dirty="0"/>
          </a:p>
        </p:txBody>
      </p:sp>
      <p:pic>
        <p:nvPicPr>
          <p:cNvPr id="5" name="Picture 4">
            <a:extLst>
              <a:ext uri="{FF2B5EF4-FFF2-40B4-BE49-F238E27FC236}">
                <a16:creationId xmlns:a16="http://schemas.microsoft.com/office/drawing/2014/main" id="{B5BA01BE-FA3F-6E26-39D0-49FCA303F5CE}"/>
              </a:ext>
            </a:extLst>
          </p:cNvPr>
          <p:cNvPicPr>
            <a:picLocks noChangeAspect="1"/>
          </p:cNvPicPr>
          <p:nvPr/>
        </p:nvPicPr>
        <p:blipFill>
          <a:blip r:embed="rId3"/>
          <a:stretch>
            <a:fillRect/>
          </a:stretch>
        </p:blipFill>
        <p:spPr>
          <a:xfrm>
            <a:off x="716368" y="1415873"/>
            <a:ext cx="3703232" cy="2309396"/>
          </a:xfrm>
          <a:prstGeom prst="rect">
            <a:avLst/>
          </a:prstGeom>
        </p:spPr>
      </p:pic>
      <p:pic>
        <p:nvPicPr>
          <p:cNvPr id="12" name="Picture 11">
            <a:extLst>
              <a:ext uri="{FF2B5EF4-FFF2-40B4-BE49-F238E27FC236}">
                <a16:creationId xmlns:a16="http://schemas.microsoft.com/office/drawing/2014/main" id="{3830BC22-DFB9-111A-4500-9C035D9FF435}"/>
              </a:ext>
            </a:extLst>
          </p:cNvPr>
          <p:cNvPicPr>
            <a:picLocks noChangeAspect="1"/>
          </p:cNvPicPr>
          <p:nvPr/>
        </p:nvPicPr>
        <p:blipFill>
          <a:blip r:embed="rId4"/>
          <a:stretch>
            <a:fillRect/>
          </a:stretch>
        </p:blipFill>
        <p:spPr>
          <a:xfrm>
            <a:off x="4596161" y="1415872"/>
            <a:ext cx="3679271" cy="2332699"/>
          </a:xfrm>
          <a:prstGeom prst="rect">
            <a:avLst/>
          </a:prstGeom>
        </p:spPr>
      </p:pic>
    </p:spTree>
    <p:extLst>
      <p:ext uri="{BB962C8B-B14F-4D97-AF65-F5344CB8AC3E}">
        <p14:creationId xmlns:p14="http://schemas.microsoft.com/office/powerpoint/2010/main" val="195166612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TotalTime>
  <Words>1193</Words>
  <Application>Microsoft Office PowerPoint</Application>
  <PresentationFormat>On-screen Show (16:9)</PresentationFormat>
  <Paragraphs>67</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 MT</vt:lpstr>
      <vt:lpstr>Calibri</vt:lpstr>
      <vt:lpstr>Cambria</vt:lpstr>
      <vt:lpstr>Office Theme</vt:lpstr>
      <vt:lpstr> Unraveling Twitter Hate Speech: A Comparative Analysis Using LDA and QDA Techniques, Paper Id:157</vt:lpstr>
      <vt:lpstr>Objective Introduction  Literature Review  Dataset Methodology  Results and Discussions  Conclusion  References</vt:lpstr>
      <vt:lpstr>Investigate Twitter Chats: Aim: Identify and differentiate between tweets of hate and non hate chats.  Analyze Tweets for Hate Speech: Tools: Utilize Quadratic Discriminant Analysis (QDA) and Linear Discriminant Analysis (LDA) methods to detect hate speech in tweets.  Facilitate Policy Reforms and Awareness: Impact: Leverage findings to aid in early detection of hate speech, contributing to policy reforms and increasing awareness about responsible social media use.</vt:lpstr>
      <vt:lpstr>Proliferation of Social Media: Highlight the surge of social media usage, with 3.96 billion users in 2022, and its significant impact on public opinion and global discourse.  Rise of Hate Speech on Twitter: Address the increase in hate speech on platforms like Twitter, defining it as speech that promotes hate or violence based on race, religion, ethnicity, sexual orientation, disability, or gender.  Consequences of Hate Speech: Emphasize the negative impacts of hate speech, including mental health issues and threats to democratic societies.  Challenges in Manual Detection: Discuss the limitations of manual hate speech detection, such as time-consumption, inaccuracy, and lack of scalability.</vt:lpstr>
      <vt:lpstr>Hate Speech Detection on Twitter Using BERT Algorithm by A. Nayla, C. Setianingsih and B. Dirgantoro.  Hate Speech Detection on Twitter Using Long Short-Term Memory (LSTM) Method by S.S.Syam, B. Irawan and C. Setianingsih.  Hate Speech Detection using ML algorithms by A. Razdan and S. S.  Domain Based LDA and QDA by P. Juszczak, D. M. J. Tax, S. Verzakov and R. P. W. Duin.  An Analysis of COVID-19 related Twitter Data for Asian Hate Speech Using Machine Learning Algorithms by  S. Shah, X. Yuan and Z. Tyler.</vt:lpstr>
      <vt:lpstr>Overview of the Dataset: Compiled by Rahul Kumar, the dataset is a comprehensive collection of Twitter messages, occupying 3.16 MB in size, and designed to differentiate between friendly and offensive tweets.  Content and Composition: The dataset consists of various tweets, mixed with hate and non-hate speech, organized in a tabular format where each row represents an individual tweet along with additional details.  Purpose and Utility: Aims to provide insights into online communication, specifically focusing on identifying and understanding mean or rude interactions on Twitter.  Application in AI and Online Safety: Serves as a valuable resource for computer scientists and researchers in developing algorithms to detect and potentially mitigate hate speech, contributing to a more positive and respectful online environment.</vt:lpstr>
      <vt:lpstr>PowerPoint Presentation</vt:lpstr>
      <vt:lpstr>PowerPoint Presentation</vt:lpstr>
      <vt:lpstr>PowerPoint Presentation</vt:lpstr>
      <vt:lpstr>PowerPoint Presentation</vt:lpstr>
      <vt:lpstr>PowerPoint Presentation</vt:lpstr>
      <vt:lpstr>Superior Performance of Linear Discriminant Analysis: Highlights the superior accuracy of Linear Discriminant Analysis (LDA) over Quadratic Discriminant Analysis (QDA) in classifying tweets accurately.  Reduced Misclassification with LDA: Emphasizes that LDA is more effective in correctly identifying non-hate tweets, thereby reducing the mislabeling of such tweets as hate speech.  Metrics Comparison: LDA outperforms QDA in key performance metrics such as Precision, Recall, and F1-Score, indicating a more balanced and accurate classification ability.  Towards a Respectful Digital World: The study underscores the importance of ongoing development in hate speech detection to improve online safety and contribute to a more respectful digital environment, adapting to the evolving nature of digital communication.</vt:lpstr>
      <vt:lpstr>PowerPoint Presentation</vt:lpstr>
      <vt:lpstr>Thank you Questions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ICCCE2023 Presentation Template</dc:title>
  <dc:creator>Admin</dc:creator>
  <cp:lastModifiedBy>Cluster Round</cp:lastModifiedBy>
  <cp:revision>48</cp:revision>
  <cp:lastPrinted>2023-12-14T12:17:32Z</cp:lastPrinted>
  <dcterms:created xsi:type="dcterms:W3CDTF">2023-12-12T03:50:45Z</dcterms:created>
  <dcterms:modified xsi:type="dcterms:W3CDTF">2023-12-15T07:17:04Z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