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13"/>
  </p:notesMasterIdLst>
  <p:sldIdLst>
    <p:sldId id="256" r:id="rId2"/>
    <p:sldId id="257" r:id="rId3"/>
    <p:sldId id="258" r:id="rId4"/>
    <p:sldId id="267" r:id="rId5"/>
    <p:sldId id="264" r:id="rId6"/>
    <p:sldId id="259" r:id="rId7"/>
    <p:sldId id="260" r:id="rId8"/>
    <p:sldId id="269" r:id="rId9"/>
    <p:sldId id="265" r:id="rId10"/>
    <p:sldId id="268"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AAF"/>
    <a:srgbClr val="5B3B8C"/>
    <a:srgbClr val="836E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58" autoAdjust="0"/>
  </p:normalViewPr>
  <p:slideViewPr>
    <p:cSldViewPr snapToGrid="0">
      <p:cViewPr varScale="1">
        <p:scale>
          <a:sx n="67" d="100"/>
          <a:sy n="67" d="100"/>
        </p:scale>
        <p:origin x="18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EAAF"/>
              </a:solidFill>
              <a:ln>
                <a:noFill/>
              </a:ln>
              <a:effectLst/>
            </c:spPr>
            <c:extLst>
              <c:ext xmlns:c16="http://schemas.microsoft.com/office/drawing/2014/chart" uri="{C3380CC4-5D6E-409C-BE32-E72D297353CC}">
                <c16:uniqueId val="{00000001-04A4-40FD-AEC5-E6AF94C5384E}"/>
              </c:ext>
            </c:extLst>
          </c:dPt>
          <c:dPt>
            <c:idx val="1"/>
            <c:invertIfNegative val="0"/>
            <c:bubble3D val="0"/>
            <c:spPr>
              <a:solidFill>
                <a:srgbClr val="FFEAAF"/>
              </a:solidFill>
              <a:ln>
                <a:noFill/>
              </a:ln>
              <a:effectLst/>
            </c:spPr>
            <c:extLst>
              <c:ext xmlns:c16="http://schemas.microsoft.com/office/drawing/2014/chart" uri="{C3380CC4-5D6E-409C-BE32-E72D297353CC}">
                <c16:uniqueId val="{00000003-04A4-40FD-AEC5-E6AF94C5384E}"/>
              </c:ext>
            </c:extLst>
          </c:dPt>
          <c:dPt>
            <c:idx val="2"/>
            <c:invertIfNegative val="0"/>
            <c:bubble3D val="0"/>
            <c:spPr>
              <a:solidFill>
                <a:srgbClr val="AA92CE"/>
              </a:solidFill>
              <a:ln>
                <a:noFill/>
              </a:ln>
              <a:effectLst/>
            </c:spPr>
            <c:extLst>
              <c:ext xmlns:c16="http://schemas.microsoft.com/office/drawing/2014/chart" uri="{C3380CC4-5D6E-409C-BE32-E72D297353CC}">
                <c16:uniqueId val="{00000005-04A4-40FD-AEC5-E6AF94C5384E}"/>
              </c:ext>
            </c:extLst>
          </c:dPt>
          <c:dPt>
            <c:idx val="3"/>
            <c:invertIfNegative val="0"/>
            <c:bubble3D val="0"/>
            <c:spPr>
              <a:solidFill>
                <a:srgbClr val="AA92CE"/>
              </a:solidFill>
              <a:ln>
                <a:noFill/>
              </a:ln>
              <a:effectLst/>
            </c:spPr>
            <c:extLst>
              <c:ext xmlns:c16="http://schemas.microsoft.com/office/drawing/2014/chart" uri="{C3380CC4-5D6E-409C-BE32-E72D297353CC}">
                <c16:uniqueId val="{00000007-04A4-40FD-AEC5-E6AF94C5384E}"/>
              </c:ext>
            </c:extLst>
          </c:dPt>
          <c:errBars>
            <c:errBarType val="both"/>
            <c:errValType val="cust"/>
            <c:noEndCap val="0"/>
            <c:plus>
              <c:numRef>
                <c:f>Sheet1!$K$2:$K$5</c:f>
                <c:numCache>
                  <c:formatCode>General</c:formatCode>
                  <c:ptCount val="4"/>
                  <c:pt idx="0">
                    <c:v>0.84317297774545052</c:v>
                  </c:pt>
                  <c:pt idx="1">
                    <c:v>1.0276787879774625</c:v>
                  </c:pt>
                  <c:pt idx="2">
                    <c:v>0.90862533532804368</c:v>
                  </c:pt>
                  <c:pt idx="3">
                    <c:v>0.99512143312596124</c:v>
                  </c:pt>
                </c:numCache>
              </c:numRef>
            </c:plus>
            <c:minus>
              <c:numRef>
                <c:f>Sheet1!$K$2:$K$5</c:f>
                <c:numCache>
                  <c:formatCode>General</c:formatCode>
                  <c:ptCount val="4"/>
                  <c:pt idx="0">
                    <c:v>0.84317297774545052</c:v>
                  </c:pt>
                  <c:pt idx="1">
                    <c:v>1.0276787879774625</c:v>
                  </c:pt>
                  <c:pt idx="2">
                    <c:v>0.90862533532804368</c:v>
                  </c:pt>
                  <c:pt idx="3">
                    <c:v>0.99512143312596124</c:v>
                  </c:pt>
                </c:numCache>
              </c:numRef>
            </c:minus>
            <c:spPr>
              <a:noFill/>
              <a:ln w="9525" cap="flat" cmpd="sng" algn="ctr">
                <a:solidFill>
                  <a:schemeClr val="tx1">
                    <a:lumMod val="65000"/>
                    <a:lumOff val="35000"/>
                  </a:schemeClr>
                </a:solidFill>
                <a:round/>
              </a:ln>
              <a:effectLst/>
            </c:spPr>
          </c:errBars>
          <c:val>
            <c:numRef>
              <c:f>Sheet1!$I$2:$I$5</c:f>
              <c:numCache>
                <c:formatCode>General</c:formatCode>
                <c:ptCount val="4"/>
                <c:pt idx="0">
                  <c:v>9.9729729729729737</c:v>
                </c:pt>
                <c:pt idx="1">
                  <c:v>7.5135135135135132</c:v>
                </c:pt>
                <c:pt idx="2">
                  <c:v>7.28</c:v>
                </c:pt>
                <c:pt idx="3">
                  <c:v>8.2799999999999994</c:v>
                </c:pt>
              </c:numCache>
            </c:numRef>
          </c:val>
          <c:extLst>
            <c:ext xmlns:c16="http://schemas.microsoft.com/office/drawing/2014/chart" uri="{C3380CC4-5D6E-409C-BE32-E72D297353CC}">
              <c16:uniqueId val="{00000008-04A4-40FD-AEC5-E6AF94C5384E}"/>
            </c:ext>
          </c:extLst>
        </c:ser>
        <c:ser>
          <c:idx val="1"/>
          <c:order val="1"/>
          <c:spPr>
            <a:solidFill>
              <a:schemeClr val="accent2"/>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A-04A4-40FD-AEC5-E6AF94C5384E}"/>
              </c:ext>
            </c:extLst>
          </c:dPt>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C-04A4-40FD-AEC5-E6AF94C5384E}"/>
              </c:ext>
            </c:extLst>
          </c:dPt>
          <c:dPt>
            <c:idx val="2"/>
            <c:invertIfNegative val="0"/>
            <c:bubble3D val="0"/>
            <c:spPr>
              <a:solidFill>
                <a:srgbClr val="7030A0"/>
              </a:solidFill>
              <a:ln>
                <a:noFill/>
              </a:ln>
              <a:effectLst/>
            </c:spPr>
            <c:extLst>
              <c:ext xmlns:c16="http://schemas.microsoft.com/office/drawing/2014/chart" uri="{C3380CC4-5D6E-409C-BE32-E72D297353CC}">
                <c16:uniqueId val="{0000000E-04A4-40FD-AEC5-E6AF94C5384E}"/>
              </c:ext>
            </c:extLst>
          </c:dPt>
          <c:dPt>
            <c:idx val="3"/>
            <c:invertIfNegative val="0"/>
            <c:bubble3D val="0"/>
            <c:spPr>
              <a:solidFill>
                <a:srgbClr val="7030A0"/>
              </a:solidFill>
              <a:ln>
                <a:noFill/>
              </a:ln>
              <a:effectLst/>
            </c:spPr>
            <c:extLst>
              <c:ext xmlns:c16="http://schemas.microsoft.com/office/drawing/2014/chart" uri="{C3380CC4-5D6E-409C-BE32-E72D297353CC}">
                <c16:uniqueId val="{00000010-04A4-40FD-AEC5-E6AF94C5384E}"/>
              </c:ext>
            </c:extLst>
          </c:dPt>
          <c:errBars>
            <c:errBarType val="both"/>
            <c:errValType val="cust"/>
            <c:noEndCap val="0"/>
            <c:plus>
              <c:numRef>
                <c:f>Sheet1!$L$2:$L$5</c:f>
                <c:numCache>
                  <c:formatCode>General</c:formatCode>
                  <c:ptCount val="4"/>
                  <c:pt idx="0">
                    <c:v>0.68622396910061423</c:v>
                  </c:pt>
                  <c:pt idx="1">
                    <c:v>0.84593587191422692</c:v>
                  </c:pt>
                  <c:pt idx="2">
                    <c:v>0.81141851100403173</c:v>
                  </c:pt>
                  <c:pt idx="3">
                    <c:v>0.95344987632631573</c:v>
                  </c:pt>
                </c:numCache>
              </c:numRef>
            </c:plus>
            <c:minus>
              <c:numRef>
                <c:f>Sheet1!$L$2:$L$5</c:f>
                <c:numCache>
                  <c:formatCode>General</c:formatCode>
                  <c:ptCount val="4"/>
                  <c:pt idx="0">
                    <c:v>0.68622396910061423</c:v>
                  </c:pt>
                  <c:pt idx="1">
                    <c:v>0.84593587191422692</c:v>
                  </c:pt>
                  <c:pt idx="2">
                    <c:v>0.81141851100403173</c:v>
                  </c:pt>
                  <c:pt idx="3">
                    <c:v>0.95344987632631573</c:v>
                  </c:pt>
                </c:numCache>
              </c:numRef>
            </c:minus>
            <c:spPr>
              <a:noFill/>
              <a:ln w="9525" cap="flat" cmpd="sng" algn="ctr">
                <a:solidFill>
                  <a:schemeClr val="tx1">
                    <a:lumMod val="65000"/>
                    <a:lumOff val="35000"/>
                  </a:schemeClr>
                </a:solidFill>
                <a:round/>
              </a:ln>
              <a:effectLst/>
            </c:spPr>
          </c:errBars>
          <c:val>
            <c:numRef>
              <c:f>Sheet1!$J$2:$J$5</c:f>
              <c:numCache>
                <c:formatCode>General</c:formatCode>
                <c:ptCount val="4"/>
                <c:pt idx="0">
                  <c:v>12.081081081081081</c:v>
                </c:pt>
                <c:pt idx="1">
                  <c:v>7.5405405405405403</c:v>
                </c:pt>
                <c:pt idx="2">
                  <c:v>8.44</c:v>
                </c:pt>
                <c:pt idx="3">
                  <c:v>9.32</c:v>
                </c:pt>
              </c:numCache>
            </c:numRef>
          </c:val>
          <c:extLst>
            <c:ext xmlns:c16="http://schemas.microsoft.com/office/drawing/2014/chart" uri="{C3380CC4-5D6E-409C-BE32-E72D297353CC}">
              <c16:uniqueId val="{00000011-04A4-40FD-AEC5-E6AF94C5384E}"/>
            </c:ext>
          </c:extLst>
        </c:ser>
        <c:dLbls>
          <c:showLegendKey val="0"/>
          <c:showVal val="0"/>
          <c:showCatName val="0"/>
          <c:showSerName val="0"/>
          <c:showPercent val="0"/>
          <c:showBubbleSize val="0"/>
        </c:dLbls>
        <c:gapWidth val="219"/>
        <c:overlap val="-27"/>
        <c:axId val="84108271"/>
        <c:axId val="2113756367"/>
      </c:barChart>
      <c:catAx>
        <c:axId val="84108271"/>
        <c:scaling>
          <c:orientation val="minMax"/>
        </c:scaling>
        <c:delete val="1"/>
        <c:axPos val="b"/>
        <c:majorTickMark val="none"/>
        <c:minorTickMark val="none"/>
        <c:tickLblPos val="nextTo"/>
        <c:crossAx val="2113756367"/>
        <c:crosses val="autoZero"/>
        <c:auto val="1"/>
        <c:lblAlgn val="ctr"/>
        <c:lblOffset val="100"/>
        <c:noMultiLvlLbl val="0"/>
      </c:catAx>
      <c:valAx>
        <c:axId val="21137563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4108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1FB84-662F-41B2-A151-B22E209AAFBB}" type="datetimeFigureOut">
              <a:rPr lang="en-US" smtClean="0"/>
              <a:t>4/17/2019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BF0BC-8250-4F26-B62C-DEB7D385975D}" type="slidenum">
              <a:rPr lang="en-US" smtClean="0"/>
              <a:t>‹#›</a:t>
            </a:fld>
            <a:endParaRPr lang="en-US"/>
          </a:p>
        </p:txBody>
      </p:sp>
    </p:spTree>
    <p:extLst>
      <p:ext uri="{BB962C8B-B14F-4D97-AF65-F5344CB8AC3E}">
        <p14:creationId xmlns:p14="http://schemas.microsoft.com/office/powerpoint/2010/main" val="20058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Jerry and he is working on a really difficult problem.</a:t>
            </a:r>
            <a:endParaRPr lang="en-US" b="0" dirty="0">
              <a:effectLst/>
            </a:endParaRPr>
          </a:p>
          <a:p>
            <a:pPr rtl="0"/>
            <a:r>
              <a:rPr lang="en-US" sz="1200" b="0" i="0" u="none" strike="noStrike" kern="1200" dirty="0">
                <a:solidFill>
                  <a:schemeClr val="tx1"/>
                </a:solidFill>
                <a:effectLst/>
                <a:latin typeface="+mn-lt"/>
                <a:ea typeface="+mn-ea"/>
                <a:cs typeface="+mn-cs"/>
              </a:rPr>
              <a:t>He has three words – pine, crab, and sauce – and he needs to come up with a fourth word that can form a compound word or phrase with each of these three words - these are known as Compound Remote Associates problems.</a:t>
            </a:r>
            <a:endParaRPr lang="en-US" b="0" dirty="0">
              <a:effectLst/>
            </a:endParaRPr>
          </a:p>
          <a:p>
            <a:pPr rtl="0"/>
            <a:r>
              <a:rPr lang="en-US" sz="1200" b="0" i="0" u="none" strike="noStrike" kern="1200" dirty="0">
                <a:solidFill>
                  <a:schemeClr val="tx1"/>
                </a:solidFill>
                <a:effectLst/>
                <a:latin typeface="+mn-lt"/>
                <a:ea typeface="+mn-ea"/>
                <a:cs typeface="+mn-cs"/>
              </a:rPr>
              <a:t>He tries a deliberate analytic strategy, and tests whether a word like “tree” might work with all three words.</a:t>
            </a:r>
            <a:br>
              <a:rPr lang="en-US" b="0" dirty="0">
                <a:effectLst/>
              </a:rPr>
            </a:br>
            <a:r>
              <a:rPr lang="en-US" sz="1200" b="0" i="0" u="none" strike="noStrike" kern="1200" dirty="0">
                <a:solidFill>
                  <a:schemeClr val="tx1"/>
                </a:solidFill>
                <a:effectLst/>
                <a:latin typeface="+mn-lt"/>
                <a:ea typeface="+mn-ea"/>
                <a:cs typeface="+mn-cs"/>
              </a:rPr>
              <a:t>But he reaches a mental impasse and cannot come up with any more solutions.</a:t>
            </a:r>
            <a:br>
              <a:rPr lang="en-US" b="0" dirty="0">
                <a:effectLst/>
              </a:rPr>
            </a:br>
            <a:r>
              <a:rPr lang="en-US" sz="1200" b="0" i="0" u="none" strike="noStrike" kern="1200" dirty="0">
                <a:solidFill>
                  <a:schemeClr val="tx1"/>
                </a:solidFill>
                <a:effectLst/>
                <a:latin typeface="+mn-lt"/>
                <a:ea typeface="+mn-ea"/>
                <a:cs typeface="+mn-cs"/>
              </a:rPr>
              <a:t>Suddenly, the solution – apple – pops into Jerry’s mind. Jerry has had an insight experience.</a:t>
            </a:r>
            <a:endParaRPr lang="en-US" b="0" dirty="0">
              <a:effectLst/>
            </a:endParaRPr>
          </a:p>
        </p:txBody>
      </p:sp>
      <p:sp>
        <p:nvSpPr>
          <p:cNvPr id="4" name="Slide Number Placeholder 3"/>
          <p:cNvSpPr>
            <a:spLocks noGrp="1"/>
          </p:cNvSpPr>
          <p:nvPr>
            <p:ph type="sldNum" sz="quarter" idx="5"/>
          </p:nvPr>
        </p:nvSpPr>
        <p:spPr/>
        <p:txBody>
          <a:bodyPr/>
          <a:lstStyle/>
          <a:p>
            <a:fld id="{2E7BF0BC-8250-4F26-B62C-DEB7D385975D}" type="slidenum">
              <a:rPr lang="en-US" smtClean="0"/>
              <a:t>2</a:t>
            </a:fld>
            <a:endParaRPr lang="en-US" dirty="0"/>
          </a:p>
        </p:txBody>
      </p:sp>
    </p:spTree>
    <p:extLst>
      <p:ext uri="{BB962C8B-B14F-4D97-AF65-F5344CB8AC3E}">
        <p14:creationId xmlns:p14="http://schemas.microsoft.com/office/powerpoint/2010/main" val="179191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7BF0BC-8250-4F26-B62C-DEB7D385975D}" type="slidenum">
              <a:rPr lang="en-US" smtClean="0"/>
              <a:t>11</a:t>
            </a:fld>
            <a:endParaRPr lang="en-US"/>
          </a:p>
        </p:txBody>
      </p:sp>
    </p:spTree>
    <p:extLst>
      <p:ext uri="{BB962C8B-B14F-4D97-AF65-F5344CB8AC3E}">
        <p14:creationId xmlns:p14="http://schemas.microsoft.com/office/powerpoint/2010/main" val="327542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that is more selective tends to be conducive to analytic solving.</a:t>
            </a:r>
          </a:p>
          <a:p>
            <a:r>
              <a:rPr lang="en-US" dirty="0"/>
              <a:t>Whereas attention that is less selective or is distributed tends to be conducive to insight solving.</a:t>
            </a:r>
          </a:p>
        </p:txBody>
      </p:sp>
      <p:sp>
        <p:nvSpPr>
          <p:cNvPr id="4" name="Slide Number Placeholder 3"/>
          <p:cNvSpPr>
            <a:spLocks noGrp="1"/>
          </p:cNvSpPr>
          <p:nvPr>
            <p:ph type="sldNum" sz="quarter" idx="5"/>
          </p:nvPr>
        </p:nvSpPr>
        <p:spPr/>
        <p:txBody>
          <a:bodyPr/>
          <a:lstStyle/>
          <a:p>
            <a:fld id="{2E7BF0BC-8250-4F26-B62C-DEB7D385975D}" type="slidenum">
              <a:rPr lang="en-US" smtClean="0"/>
              <a:t>3</a:t>
            </a:fld>
            <a:endParaRPr lang="en-US" dirty="0"/>
          </a:p>
        </p:txBody>
      </p:sp>
    </p:spTree>
    <p:extLst>
      <p:ext uri="{BB962C8B-B14F-4D97-AF65-F5344CB8AC3E}">
        <p14:creationId xmlns:p14="http://schemas.microsoft.com/office/powerpoint/2010/main" val="427822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studies have INDIRECTLY looked at the effect of the selectivity of attention on problem solving by investigating mood effects or frequency of mind wandering.</a:t>
            </a:r>
          </a:p>
          <a:p>
            <a:r>
              <a:rPr lang="en-US" dirty="0"/>
              <a:t>Other studies have DIRECTLY manipulated the SELECTIVITY of attention to affect subsequent problem solving by asking people to perform visual tasks like the CENTRAL FLANKER TASK or observing different perspectives of a NECKER CUBE.</a:t>
            </a:r>
          </a:p>
        </p:txBody>
      </p:sp>
      <p:sp>
        <p:nvSpPr>
          <p:cNvPr id="4" name="Slide Number Placeholder 3"/>
          <p:cNvSpPr>
            <a:spLocks noGrp="1"/>
          </p:cNvSpPr>
          <p:nvPr>
            <p:ph type="sldNum" sz="quarter" idx="5"/>
          </p:nvPr>
        </p:nvSpPr>
        <p:spPr/>
        <p:txBody>
          <a:bodyPr/>
          <a:lstStyle/>
          <a:p>
            <a:fld id="{2E7BF0BC-8250-4F26-B62C-DEB7D385975D}" type="slidenum">
              <a:rPr lang="en-US" smtClean="0"/>
              <a:t>4</a:t>
            </a:fld>
            <a:endParaRPr lang="en-US" dirty="0"/>
          </a:p>
        </p:txBody>
      </p:sp>
    </p:spTree>
    <p:extLst>
      <p:ext uri="{BB962C8B-B14F-4D97-AF65-F5344CB8AC3E}">
        <p14:creationId xmlns:p14="http://schemas.microsoft.com/office/powerpoint/2010/main" val="177886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first study, we used a modified version of the Navon to modulate the selectivity of attention and subsequent problem solving. We predicted that this task should induce more selective attention, which should be conducive to analytic solving.</a:t>
            </a:r>
          </a:p>
        </p:txBody>
      </p:sp>
      <p:sp>
        <p:nvSpPr>
          <p:cNvPr id="4" name="Slide Number Placeholder 3"/>
          <p:cNvSpPr>
            <a:spLocks noGrp="1"/>
          </p:cNvSpPr>
          <p:nvPr>
            <p:ph type="sldNum" sz="quarter" idx="5"/>
          </p:nvPr>
        </p:nvSpPr>
        <p:spPr/>
        <p:txBody>
          <a:bodyPr/>
          <a:lstStyle/>
          <a:p>
            <a:fld id="{2E7BF0BC-8250-4F26-B62C-DEB7D385975D}" type="slidenum">
              <a:rPr lang="en-US" smtClean="0"/>
              <a:t>5</a:t>
            </a:fld>
            <a:endParaRPr lang="en-US" dirty="0"/>
          </a:p>
        </p:txBody>
      </p:sp>
    </p:spTree>
    <p:extLst>
      <p:ext uri="{BB962C8B-B14F-4D97-AF65-F5344CB8AC3E}">
        <p14:creationId xmlns:p14="http://schemas.microsoft.com/office/powerpoint/2010/main" val="273096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first completed a baseline set of Compound Remote Associates problems. They were also asked how they solved the problems – with insight or with analysis.</a:t>
            </a:r>
          </a:p>
          <a:p>
            <a:endParaRPr lang="en-US" dirty="0"/>
          </a:p>
          <a:p>
            <a:r>
              <a:rPr lang="en-US" dirty="0"/>
              <a:t>Then, to manipulate the selectivity of attention, participants completed a version of the modified Navon task. </a:t>
            </a:r>
          </a:p>
          <a:p>
            <a:r>
              <a:rPr lang="en-US" dirty="0"/>
              <a:t>They were asked to either judge whether the GLOBAL or BIG letter is an H or S, or whether the LOCAL or SMALL letter is an H or S.</a:t>
            </a:r>
          </a:p>
          <a:p>
            <a:r>
              <a:rPr lang="en-US" dirty="0"/>
              <a:t>The hierarchical letters were either incongruent – that is a different letter at global and local levels – or congruent.</a:t>
            </a:r>
          </a:p>
          <a:p>
            <a:endParaRPr lang="en-US" dirty="0"/>
          </a:p>
          <a:p>
            <a:r>
              <a:rPr lang="en-US" dirty="0"/>
              <a:t>Finally, they received another set of CRA problems, and we measured the change in insight and analysis.</a:t>
            </a:r>
          </a:p>
        </p:txBody>
      </p:sp>
      <p:sp>
        <p:nvSpPr>
          <p:cNvPr id="4" name="Slide Number Placeholder 3"/>
          <p:cNvSpPr>
            <a:spLocks noGrp="1"/>
          </p:cNvSpPr>
          <p:nvPr>
            <p:ph type="sldNum" sz="quarter" idx="5"/>
          </p:nvPr>
        </p:nvSpPr>
        <p:spPr/>
        <p:txBody>
          <a:bodyPr/>
          <a:lstStyle/>
          <a:p>
            <a:fld id="{2E7BF0BC-8250-4F26-B62C-DEB7D385975D}" type="slidenum">
              <a:rPr lang="en-US" smtClean="0"/>
              <a:t>6</a:t>
            </a:fld>
            <a:endParaRPr lang="en-US" dirty="0"/>
          </a:p>
        </p:txBody>
      </p:sp>
    </p:spTree>
    <p:extLst>
      <p:ext uri="{BB962C8B-B14F-4D97-AF65-F5344CB8AC3E}">
        <p14:creationId xmlns:p14="http://schemas.microsoft.com/office/powerpoint/2010/main" val="52152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Judging the big letter requires filtering out interfering representations from the small letters, so this task should demand more selective attention, which should be conducive to analytic solving. Our findings from two experiments supported this prediction. Although we found that attending to the local level induced more analytic solving in experiment 1, this finding did not replicate.</a:t>
            </a:r>
            <a:endParaRPr lang="en-US" dirty="0"/>
          </a:p>
        </p:txBody>
      </p:sp>
      <p:sp>
        <p:nvSpPr>
          <p:cNvPr id="4" name="Slide Number Placeholder 3"/>
          <p:cNvSpPr>
            <a:spLocks noGrp="1"/>
          </p:cNvSpPr>
          <p:nvPr>
            <p:ph type="sldNum" sz="quarter" idx="5"/>
          </p:nvPr>
        </p:nvSpPr>
        <p:spPr/>
        <p:txBody>
          <a:bodyPr/>
          <a:lstStyle/>
          <a:p>
            <a:fld id="{2E7BF0BC-8250-4F26-B62C-DEB7D385975D}" type="slidenum">
              <a:rPr lang="en-US" smtClean="0"/>
              <a:t>7</a:t>
            </a:fld>
            <a:endParaRPr lang="en-US" dirty="0"/>
          </a:p>
        </p:txBody>
      </p:sp>
    </p:spTree>
    <p:extLst>
      <p:ext uri="{BB962C8B-B14F-4D97-AF65-F5344CB8AC3E}">
        <p14:creationId xmlns:p14="http://schemas.microsoft.com/office/powerpoint/2010/main" val="407378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another study, we used an Ensemble Statistics Task to modulate the selectivity of attention and subsequent problem solving. We predicted that this task would require distributed attention that would be conducive to insight solving. </a:t>
            </a:r>
          </a:p>
        </p:txBody>
      </p:sp>
      <p:sp>
        <p:nvSpPr>
          <p:cNvPr id="4" name="Slide Number Placeholder 3"/>
          <p:cNvSpPr>
            <a:spLocks noGrp="1"/>
          </p:cNvSpPr>
          <p:nvPr>
            <p:ph type="sldNum" sz="quarter" idx="5"/>
          </p:nvPr>
        </p:nvSpPr>
        <p:spPr/>
        <p:txBody>
          <a:bodyPr/>
          <a:lstStyle/>
          <a:p>
            <a:fld id="{2E7BF0BC-8250-4F26-B62C-DEB7D385975D}" type="slidenum">
              <a:rPr lang="en-US" smtClean="0"/>
              <a:t>8</a:t>
            </a:fld>
            <a:endParaRPr lang="en-US" dirty="0"/>
          </a:p>
        </p:txBody>
      </p:sp>
    </p:spTree>
    <p:extLst>
      <p:ext uri="{BB962C8B-B14F-4D97-AF65-F5344CB8AC3E}">
        <p14:creationId xmlns:p14="http://schemas.microsoft.com/office/powerpoint/2010/main" val="299147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participants completed a baseline set of CRA problems. </a:t>
            </a:r>
          </a:p>
          <a:p>
            <a:r>
              <a:rPr lang="en-US" dirty="0"/>
              <a:t>Then, to manipulate the selectivity of attention, participants performed an ensemble statistics task in which they were asked to judge the average size of a display of 16 circles of varying sizes that was displayed very quickly.</a:t>
            </a:r>
          </a:p>
          <a:p>
            <a:r>
              <a:rPr lang="en-US" dirty="0"/>
              <a:t>Or, they were asked to judge the size of the circle that appeared in the center of the display, as marked by the fixation cross that appeared previously, and is filled in here for illustrative purposes. </a:t>
            </a:r>
          </a:p>
          <a:p>
            <a:r>
              <a:rPr lang="en-US" dirty="0"/>
              <a:t>Once again, we measured change in insight and analysis.</a:t>
            </a:r>
          </a:p>
        </p:txBody>
      </p:sp>
      <p:sp>
        <p:nvSpPr>
          <p:cNvPr id="4" name="Slide Number Placeholder 3"/>
          <p:cNvSpPr>
            <a:spLocks noGrp="1"/>
          </p:cNvSpPr>
          <p:nvPr>
            <p:ph type="sldNum" sz="quarter" idx="5"/>
          </p:nvPr>
        </p:nvSpPr>
        <p:spPr/>
        <p:txBody>
          <a:bodyPr/>
          <a:lstStyle/>
          <a:p>
            <a:fld id="{2E7BF0BC-8250-4F26-B62C-DEB7D385975D}" type="slidenum">
              <a:rPr lang="en-US" smtClean="0"/>
              <a:t>9</a:t>
            </a:fld>
            <a:endParaRPr lang="en-US"/>
          </a:p>
        </p:txBody>
      </p:sp>
    </p:spTree>
    <p:extLst>
      <p:ext uri="{BB962C8B-B14F-4D97-AF65-F5344CB8AC3E}">
        <p14:creationId xmlns:p14="http://schemas.microsoft.com/office/powerpoint/2010/main" val="154609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predicted that the ensemble statistics task requires distributed visual attention, which should be conducive to insight solving. Conversely, the central circle version of this task would require selective attention, which should be more conducive to analytic solving.</a:t>
            </a:r>
          </a:p>
          <a:p>
            <a:r>
              <a:rPr lang="en-US" dirty="0"/>
              <a:t>As predicted, participants who performed the ensemble statistics task subsequently solved more problems with insight, but not with analysis. Data collection is ongoing for the experiment using the central circle task, but with about 25 participants, it does not look like it is reliably inducing more insight or analytic solving.</a:t>
            </a:r>
          </a:p>
        </p:txBody>
      </p:sp>
      <p:sp>
        <p:nvSpPr>
          <p:cNvPr id="4" name="Slide Number Placeholder 3"/>
          <p:cNvSpPr>
            <a:spLocks noGrp="1"/>
          </p:cNvSpPr>
          <p:nvPr>
            <p:ph type="sldNum" sz="quarter" idx="5"/>
          </p:nvPr>
        </p:nvSpPr>
        <p:spPr/>
        <p:txBody>
          <a:bodyPr/>
          <a:lstStyle/>
          <a:p>
            <a:fld id="{2E7BF0BC-8250-4F26-B62C-DEB7D385975D}" type="slidenum">
              <a:rPr lang="en-US" smtClean="0"/>
              <a:t>10</a:t>
            </a:fld>
            <a:endParaRPr lang="en-US"/>
          </a:p>
        </p:txBody>
      </p:sp>
    </p:spTree>
    <p:extLst>
      <p:ext uri="{BB962C8B-B14F-4D97-AF65-F5344CB8AC3E}">
        <p14:creationId xmlns:p14="http://schemas.microsoft.com/office/powerpoint/2010/main" val="89617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8A3F-8A88-4DDE-AB3A-D40F6621DC2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E9D9620-AF26-42B2-A342-152F9462700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0A2EFA3-A4B4-4E29-AF37-E5E27E2E94CE}"/>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CA70F16C-1591-4910-97A9-302D6CE69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1D59E-F2C4-41FC-91B1-5901CF54A63B}"/>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228048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8F8B-7CD2-44CC-A970-9B96A9C9CF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B43289-3A21-499F-A87F-2020AECB7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DEED6-FF16-4CA6-98CA-E78A8FEF8F69}"/>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0DB2A3B5-FB2A-4652-9C45-BA70A7D43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3C53-2145-4FEF-9460-92CE08D627E4}"/>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4235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5410C-E7C4-4A43-8813-5D5A547903A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51D11-ED24-493B-AF0A-C5A74A68E7C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2752E-9C3E-4B0B-8C33-262753C5F733}"/>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042B74DE-8114-462E-A680-9C86671F5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02248-F8F4-46B8-AACF-CF76EA32E2B6}"/>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7977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C77A-ED31-4791-B43A-C85A757AA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8026B-7717-4614-82AC-8E9A3AF83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52A87-C96C-4750-BCD7-0093505B8E44}"/>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9FD808C9-58C8-446E-8B8A-E4144DCD1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4B8D9-B718-41A5-B6DC-B25B2F58536C}"/>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63081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FB5-E0EF-4BBE-A334-43613D87657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7353D43-875F-43CD-9074-DEF58E692DA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65D30-3C9A-44B6-85E0-C582D2897203}"/>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FED29369-218D-495A-8C9A-C0FCD3261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8C084-A18D-4391-A74F-DC4C4EC13069}"/>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96410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417C-045D-46D9-8016-76AE13B20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CB97D-5AD7-451E-8531-B5985F12CB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D081B1-CA4B-4E4E-9580-352373A13DD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9731A-1719-4A46-A211-508252251639}"/>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6" name="Footer Placeholder 5">
            <a:extLst>
              <a:ext uri="{FF2B5EF4-FFF2-40B4-BE49-F238E27FC236}">
                <a16:creationId xmlns:a16="http://schemas.microsoft.com/office/drawing/2014/main" id="{584E51BF-41AF-4235-88F6-537B955E6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C6A29-9B85-4695-BF6F-810E633F5114}"/>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97296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FC5F-7D6A-4DF5-B7CB-17C543F4987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710593-4827-489C-B293-B2C2F89117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68B50-2D2C-49B7-BC19-2ECC9350E92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A871F1-8300-4BCA-9375-9E504DCAD87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1301E-A674-446B-89A6-1CE1429369C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E6FC5-D674-410B-8FCC-792F06529345}"/>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8" name="Footer Placeholder 7">
            <a:extLst>
              <a:ext uri="{FF2B5EF4-FFF2-40B4-BE49-F238E27FC236}">
                <a16:creationId xmlns:a16="http://schemas.microsoft.com/office/drawing/2014/main" id="{73F27BD7-4F01-4671-8FEA-5B15DAA4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65DD71-01B2-4162-B988-5416267C4E9C}"/>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224353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E1F-E5B6-42CD-8B9C-08CA44C727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CF9A8-B878-4A67-AA90-E1123B9EA111}"/>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4" name="Footer Placeholder 3">
            <a:extLst>
              <a:ext uri="{FF2B5EF4-FFF2-40B4-BE49-F238E27FC236}">
                <a16:creationId xmlns:a16="http://schemas.microsoft.com/office/drawing/2014/main" id="{533D9697-04E6-42F2-9C5D-7B6ECE00E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ECCDE4-52B2-4BB4-B122-9F6074FDC189}"/>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868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78B9E-32E2-4467-A4A9-553137CD5A4A}"/>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3" name="Footer Placeholder 2">
            <a:extLst>
              <a:ext uri="{FF2B5EF4-FFF2-40B4-BE49-F238E27FC236}">
                <a16:creationId xmlns:a16="http://schemas.microsoft.com/office/drawing/2014/main" id="{9B536022-4D12-4FB2-B70D-80B7E334EF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4AA3C8-4DAD-4BF4-BAF1-C3E695556211}"/>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54635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307A-4CFE-49E7-B54E-55DA2BA2995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8C753C3-F49E-487F-8FAB-99E589BA5FD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46EF8-04AD-4207-97AE-FC9118B686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0621BA-E842-420D-9F34-76FC05D51564}"/>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6" name="Footer Placeholder 5">
            <a:extLst>
              <a:ext uri="{FF2B5EF4-FFF2-40B4-BE49-F238E27FC236}">
                <a16:creationId xmlns:a16="http://schemas.microsoft.com/office/drawing/2014/main" id="{1B68C83D-00D4-4A93-95E7-8FF0ABC94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1790D-92FA-4E72-8CD9-0350C0497E8D}"/>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111213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7C67-3627-4E46-B884-39885CFDA0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9C1F11E-101D-4A41-BA67-A10B329E8CD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CFB5432-6053-4861-947F-E6398DBEDE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57B94B-C2EF-465D-B5E7-0725D9998F6A}"/>
              </a:ext>
            </a:extLst>
          </p:cNvPr>
          <p:cNvSpPr>
            <a:spLocks noGrp="1"/>
          </p:cNvSpPr>
          <p:nvPr>
            <p:ph type="dt" sz="half" idx="10"/>
          </p:nvPr>
        </p:nvSpPr>
        <p:spPr/>
        <p:txBody>
          <a:bodyPr/>
          <a:lstStyle/>
          <a:p>
            <a:fld id="{5477321E-A214-4D76-B61B-8A6922AA980D}" type="datetimeFigureOut">
              <a:rPr lang="en-US" smtClean="0"/>
              <a:t>4/17/2019</a:t>
            </a:fld>
            <a:endParaRPr lang="en-US"/>
          </a:p>
        </p:txBody>
      </p:sp>
      <p:sp>
        <p:nvSpPr>
          <p:cNvPr id="6" name="Footer Placeholder 5">
            <a:extLst>
              <a:ext uri="{FF2B5EF4-FFF2-40B4-BE49-F238E27FC236}">
                <a16:creationId xmlns:a16="http://schemas.microsoft.com/office/drawing/2014/main" id="{1DAC992E-FD9E-41A4-946F-3FA914F88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067AF-B589-4673-AC7A-D0DF3709E806}"/>
              </a:ext>
            </a:extLst>
          </p:cNvPr>
          <p:cNvSpPr>
            <a:spLocks noGrp="1"/>
          </p:cNvSpPr>
          <p:nvPr>
            <p:ph type="sldNum" sz="quarter" idx="12"/>
          </p:nvPr>
        </p:nvSpPr>
        <p:spPr/>
        <p:txBody>
          <a:bodyPr/>
          <a:lstStyle/>
          <a:p>
            <a:fld id="{F5EAD17A-E0B9-44D5-ADDC-086F8839ECCF}" type="slidenum">
              <a:rPr lang="en-US" smtClean="0"/>
              <a:t>‹#›</a:t>
            </a:fld>
            <a:endParaRPr lang="en-US"/>
          </a:p>
        </p:txBody>
      </p:sp>
    </p:spTree>
    <p:extLst>
      <p:ext uri="{BB962C8B-B14F-4D97-AF65-F5344CB8AC3E}">
        <p14:creationId xmlns:p14="http://schemas.microsoft.com/office/powerpoint/2010/main" val="405534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90BE1-3793-439B-AA9F-75379266993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D5D01-658C-40A6-9A0D-7C1716AC8A4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5A077-8562-4CF8-989C-781DAAF79AC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477321E-A214-4D76-B61B-8A6922AA980D}" type="datetimeFigureOut">
              <a:rPr lang="en-US" smtClean="0"/>
              <a:t>4/17/2019</a:t>
            </a:fld>
            <a:endParaRPr lang="en-US"/>
          </a:p>
        </p:txBody>
      </p:sp>
      <p:sp>
        <p:nvSpPr>
          <p:cNvPr id="5" name="Footer Placeholder 4">
            <a:extLst>
              <a:ext uri="{FF2B5EF4-FFF2-40B4-BE49-F238E27FC236}">
                <a16:creationId xmlns:a16="http://schemas.microsoft.com/office/drawing/2014/main" id="{604184B1-14E1-45D6-B225-74B15D8AED7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F3CA0C-5501-47D8-A1EF-12D2C7B5D0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EAD17A-E0B9-44D5-ADDC-086F8839ECCF}" type="slidenum">
              <a:rPr lang="en-US" smtClean="0"/>
              <a:t>‹#›</a:t>
            </a:fld>
            <a:endParaRPr lang="en-US"/>
          </a:p>
        </p:txBody>
      </p:sp>
    </p:spTree>
    <p:extLst>
      <p:ext uri="{BB962C8B-B14F-4D97-AF65-F5344CB8AC3E}">
        <p14:creationId xmlns:p14="http://schemas.microsoft.com/office/powerpoint/2010/main" val="59133851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5DBA-BD84-4B73-A708-2C548431CFF0}"/>
              </a:ext>
            </a:extLst>
          </p:cNvPr>
          <p:cNvSpPr>
            <a:spLocks noGrp="1"/>
          </p:cNvSpPr>
          <p:nvPr>
            <p:ph type="ctrTitle"/>
          </p:nvPr>
        </p:nvSpPr>
        <p:spPr>
          <a:xfrm>
            <a:off x="685800" y="525780"/>
            <a:ext cx="7772400" cy="2387600"/>
          </a:xfrm>
        </p:spPr>
        <p:txBody>
          <a:bodyPr>
            <a:normAutofit/>
          </a:bodyPr>
          <a:lstStyle/>
          <a:p>
            <a:r>
              <a:rPr lang="en-US" dirty="0"/>
              <a:t>Modulating Visual Attention Influences Problem Solving</a:t>
            </a:r>
          </a:p>
        </p:txBody>
      </p:sp>
      <p:sp>
        <p:nvSpPr>
          <p:cNvPr id="3" name="Subtitle 2">
            <a:extLst>
              <a:ext uri="{FF2B5EF4-FFF2-40B4-BE49-F238E27FC236}">
                <a16:creationId xmlns:a16="http://schemas.microsoft.com/office/drawing/2014/main" id="{1FD4BB04-3201-49B6-B446-2B2605713003}"/>
              </a:ext>
            </a:extLst>
          </p:cNvPr>
          <p:cNvSpPr>
            <a:spLocks noGrp="1"/>
          </p:cNvSpPr>
          <p:nvPr>
            <p:ph type="subTitle" idx="1"/>
          </p:nvPr>
        </p:nvSpPr>
        <p:spPr>
          <a:xfrm>
            <a:off x="1143000" y="3602038"/>
            <a:ext cx="6858000" cy="2730182"/>
          </a:xfrm>
        </p:spPr>
        <p:txBody>
          <a:bodyPr>
            <a:normAutofit/>
          </a:bodyPr>
          <a:lstStyle/>
          <a:p>
            <a:r>
              <a:rPr lang="en-US" sz="3000" dirty="0"/>
              <a:t>Tiffani Ng</a:t>
            </a:r>
          </a:p>
          <a:p>
            <a:r>
              <a:rPr lang="en-US" sz="3000" dirty="0"/>
              <a:t>Creative Cognition (Beeman) Lab</a:t>
            </a:r>
          </a:p>
          <a:p>
            <a:endParaRPr lang="en-US" sz="3000" dirty="0"/>
          </a:p>
          <a:p>
            <a:r>
              <a:rPr lang="en-US" dirty="0"/>
              <a:t>CBMG Data Blitz</a:t>
            </a:r>
          </a:p>
          <a:p>
            <a:r>
              <a:rPr lang="en-US" dirty="0"/>
              <a:t>April 18</a:t>
            </a:r>
            <a:r>
              <a:rPr lang="en-US" baseline="30000" dirty="0"/>
              <a:t>th</a:t>
            </a:r>
            <a:r>
              <a:rPr lang="en-US" dirty="0"/>
              <a:t>, 2019</a:t>
            </a:r>
          </a:p>
        </p:txBody>
      </p:sp>
    </p:spTree>
    <p:extLst>
      <p:ext uri="{BB962C8B-B14F-4D97-AF65-F5344CB8AC3E}">
        <p14:creationId xmlns:p14="http://schemas.microsoft.com/office/powerpoint/2010/main" val="179673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9F6ED14-35AD-4BCE-BD8E-F200C9CD7A9B}"/>
              </a:ext>
            </a:extLst>
          </p:cNvPr>
          <p:cNvGrpSpPr/>
          <p:nvPr/>
        </p:nvGrpSpPr>
        <p:grpSpPr>
          <a:xfrm>
            <a:off x="6678754" y="1238393"/>
            <a:ext cx="1792107" cy="1266447"/>
            <a:chOff x="5300607" y="4269135"/>
            <a:chExt cx="3280885" cy="2318537"/>
          </a:xfrm>
        </p:grpSpPr>
        <p:pic>
          <p:nvPicPr>
            <p:cNvPr id="6" name="Picture 5">
              <a:extLst>
                <a:ext uri="{FF2B5EF4-FFF2-40B4-BE49-F238E27FC236}">
                  <a16:creationId xmlns:a16="http://schemas.microsoft.com/office/drawing/2014/main" id="{6CEBC2B1-58D9-4098-BD28-27C3AEE35D0C}"/>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5300607" y="4269135"/>
              <a:ext cx="2426939" cy="1970374"/>
            </a:xfrm>
            <a:prstGeom prst="rect">
              <a:avLst/>
            </a:prstGeom>
          </p:spPr>
        </p:pic>
        <p:grpSp>
          <p:nvGrpSpPr>
            <p:cNvPr id="39" name="Group 38">
              <a:extLst>
                <a:ext uri="{FF2B5EF4-FFF2-40B4-BE49-F238E27FC236}">
                  <a16:creationId xmlns:a16="http://schemas.microsoft.com/office/drawing/2014/main" id="{011F54A1-F15C-4386-A948-17DE0B2377A7}"/>
                </a:ext>
              </a:extLst>
            </p:cNvPr>
            <p:cNvGrpSpPr/>
            <p:nvPr/>
          </p:nvGrpSpPr>
          <p:grpSpPr>
            <a:xfrm>
              <a:off x="5811332" y="4711699"/>
              <a:ext cx="2770160" cy="1875973"/>
              <a:chOff x="5811332" y="4711699"/>
              <a:chExt cx="2770160" cy="1875973"/>
            </a:xfrm>
          </p:grpSpPr>
          <p:pic>
            <p:nvPicPr>
              <p:cNvPr id="7" name="Picture 6">
                <a:extLst>
                  <a:ext uri="{FF2B5EF4-FFF2-40B4-BE49-F238E27FC236}">
                    <a16:creationId xmlns:a16="http://schemas.microsoft.com/office/drawing/2014/main" id="{D56B670D-5695-478F-9B9B-A8954CE9C970}"/>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b="12857"/>
              <a:stretch/>
            </p:blipFill>
            <p:spPr>
              <a:xfrm>
                <a:off x="5811332" y="4711699"/>
                <a:ext cx="2152755" cy="1875973"/>
              </a:xfrm>
              <a:prstGeom prst="rect">
                <a:avLst/>
              </a:prstGeom>
            </p:spPr>
          </p:pic>
          <p:sp>
            <p:nvSpPr>
              <p:cNvPr id="8" name="TextBox 7">
                <a:extLst>
                  <a:ext uri="{FF2B5EF4-FFF2-40B4-BE49-F238E27FC236}">
                    <a16:creationId xmlns:a16="http://schemas.microsoft.com/office/drawing/2014/main" id="{C500CCA4-6B45-4C7B-9A16-E5939E7F6D32}"/>
                  </a:ext>
                </a:extLst>
              </p:cNvPr>
              <p:cNvSpPr txBox="1"/>
              <p:nvPr/>
            </p:nvSpPr>
            <p:spPr>
              <a:xfrm>
                <a:off x="7632706" y="5461010"/>
                <a:ext cx="948786" cy="369332"/>
              </a:xfrm>
              <a:prstGeom prst="rect">
                <a:avLst/>
              </a:prstGeom>
              <a:noFill/>
            </p:spPr>
            <p:txBody>
              <a:bodyPr wrap="none" rtlCol="0">
                <a:spAutoFit/>
              </a:bodyPr>
              <a:lstStyle/>
              <a:p>
                <a:r>
                  <a:rPr lang="en-US" dirty="0"/>
                  <a:t>(insight)</a:t>
                </a:r>
              </a:p>
            </p:txBody>
          </p:sp>
        </p:grpSp>
      </p:grpSp>
      <p:sp>
        <p:nvSpPr>
          <p:cNvPr id="23" name="TextBox 22">
            <a:extLst>
              <a:ext uri="{FF2B5EF4-FFF2-40B4-BE49-F238E27FC236}">
                <a16:creationId xmlns:a16="http://schemas.microsoft.com/office/drawing/2014/main" id="{50BBD95C-5092-4075-B676-612D03C30A9F}"/>
              </a:ext>
            </a:extLst>
          </p:cNvPr>
          <p:cNvSpPr txBox="1"/>
          <p:nvPr/>
        </p:nvSpPr>
        <p:spPr>
          <a:xfrm>
            <a:off x="3477405" y="894715"/>
            <a:ext cx="1372171" cy="461665"/>
          </a:xfrm>
          <a:prstGeom prst="rect">
            <a:avLst/>
          </a:prstGeom>
          <a:noFill/>
        </p:spPr>
        <p:txBody>
          <a:bodyPr wrap="none" rtlCol="0">
            <a:spAutoFit/>
          </a:bodyPr>
          <a:lstStyle/>
          <a:p>
            <a:r>
              <a:rPr lang="en-US" sz="2400" b="1" dirty="0">
                <a:solidFill>
                  <a:schemeClr val="bg2">
                    <a:lumMod val="50000"/>
                  </a:schemeClr>
                </a:solidFill>
              </a:rPr>
              <a:t>attention</a:t>
            </a:r>
          </a:p>
        </p:txBody>
      </p:sp>
      <p:grpSp>
        <p:nvGrpSpPr>
          <p:cNvPr id="33" name="Group 32">
            <a:extLst>
              <a:ext uri="{FF2B5EF4-FFF2-40B4-BE49-F238E27FC236}">
                <a16:creationId xmlns:a16="http://schemas.microsoft.com/office/drawing/2014/main" id="{7820A779-D76E-421B-89CC-3390888FA2E9}"/>
              </a:ext>
            </a:extLst>
          </p:cNvPr>
          <p:cNvGrpSpPr/>
          <p:nvPr/>
        </p:nvGrpSpPr>
        <p:grpSpPr>
          <a:xfrm>
            <a:off x="4933459" y="1317469"/>
            <a:ext cx="1689073" cy="863514"/>
            <a:chOff x="4933459" y="1317469"/>
            <a:chExt cx="1689073" cy="863514"/>
          </a:xfrm>
        </p:grpSpPr>
        <p:sp>
          <p:nvSpPr>
            <p:cNvPr id="20" name="TextBox 19">
              <a:extLst>
                <a:ext uri="{FF2B5EF4-FFF2-40B4-BE49-F238E27FC236}">
                  <a16:creationId xmlns:a16="http://schemas.microsoft.com/office/drawing/2014/main" id="{0BBC7114-F037-4CCD-93D9-B0534DF2CD2A}"/>
                </a:ext>
              </a:extLst>
            </p:cNvPr>
            <p:cNvSpPr txBox="1"/>
            <p:nvPr/>
          </p:nvSpPr>
          <p:spPr>
            <a:xfrm rot="901631">
              <a:off x="4933459" y="1534652"/>
              <a:ext cx="1466812" cy="646331"/>
            </a:xfrm>
            <a:prstGeom prst="rect">
              <a:avLst/>
            </a:prstGeom>
            <a:noFill/>
          </p:spPr>
          <p:txBody>
            <a:bodyPr wrap="none" rtlCol="0">
              <a:spAutoFit/>
            </a:bodyPr>
            <a:lstStyle/>
            <a:p>
              <a:r>
                <a:rPr lang="en-US" dirty="0">
                  <a:solidFill>
                    <a:schemeClr val="accent4">
                      <a:lumMod val="75000"/>
                    </a:schemeClr>
                  </a:solidFill>
                </a:rPr>
                <a:t>less selective </a:t>
              </a:r>
            </a:p>
            <a:p>
              <a:r>
                <a:rPr lang="en-US" dirty="0">
                  <a:solidFill>
                    <a:schemeClr val="accent4">
                      <a:lumMod val="75000"/>
                    </a:schemeClr>
                  </a:solidFill>
                </a:rPr>
                <a:t>or distributed</a:t>
              </a:r>
            </a:p>
          </p:txBody>
        </p:sp>
        <p:cxnSp>
          <p:nvCxnSpPr>
            <p:cNvPr id="26" name="Straight Arrow Connector 25">
              <a:extLst>
                <a:ext uri="{FF2B5EF4-FFF2-40B4-BE49-F238E27FC236}">
                  <a16:creationId xmlns:a16="http://schemas.microsoft.com/office/drawing/2014/main" id="{BF53B131-12CC-479B-BB24-0FCE6ED3AAEF}"/>
                </a:ext>
              </a:extLst>
            </p:cNvPr>
            <p:cNvCxnSpPr>
              <a:cxnSpLocks/>
            </p:cNvCxnSpPr>
            <p:nvPr/>
          </p:nvCxnSpPr>
          <p:spPr>
            <a:xfrm>
              <a:off x="4962401" y="1317469"/>
              <a:ext cx="1660131" cy="402911"/>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0177E707-C593-4890-990E-45CBD3B86454}"/>
              </a:ext>
            </a:extLst>
          </p:cNvPr>
          <p:cNvSpPr>
            <a:spLocks noGrp="1"/>
          </p:cNvSpPr>
          <p:nvPr>
            <p:ph type="title"/>
          </p:nvPr>
        </p:nvSpPr>
        <p:spPr>
          <a:xfrm>
            <a:off x="120650" y="2420234"/>
            <a:ext cx="8902700" cy="1325563"/>
          </a:xfrm>
        </p:spPr>
        <p:txBody>
          <a:bodyPr>
            <a:normAutofit/>
          </a:bodyPr>
          <a:lstStyle/>
          <a:p>
            <a:pPr algn="ctr"/>
            <a:r>
              <a:rPr lang="en-US" sz="2400" b="1" dirty="0">
                <a:latin typeface="Arial" panose="020B0604020202020204" pitchFamily="34" charset="0"/>
                <a:cs typeface="Arial" panose="020B0604020202020204" pitchFamily="34" charset="0"/>
              </a:rPr>
              <a:t>Participants who performed the ensemble statistics task subsequently produced more insight solutions</a:t>
            </a:r>
          </a:p>
        </p:txBody>
      </p:sp>
      <p:grpSp>
        <p:nvGrpSpPr>
          <p:cNvPr id="13" name="Group 12">
            <a:extLst>
              <a:ext uri="{FF2B5EF4-FFF2-40B4-BE49-F238E27FC236}">
                <a16:creationId xmlns:a16="http://schemas.microsoft.com/office/drawing/2014/main" id="{E231E629-6F51-4F11-AA35-2F6A262B8793}"/>
              </a:ext>
            </a:extLst>
          </p:cNvPr>
          <p:cNvGrpSpPr/>
          <p:nvPr/>
        </p:nvGrpSpPr>
        <p:grpSpPr>
          <a:xfrm>
            <a:off x="305282" y="1444496"/>
            <a:ext cx="1074624" cy="1004541"/>
            <a:chOff x="2497624" y="1450085"/>
            <a:chExt cx="1573815" cy="1437136"/>
          </a:xfrm>
        </p:grpSpPr>
        <p:grpSp>
          <p:nvGrpSpPr>
            <p:cNvPr id="14" name="Group 13">
              <a:extLst>
                <a:ext uri="{FF2B5EF4-FFF2-40B4-BE49-F238E27FC236}">
                  <a16:creationId xmlns:a16="http://schemas.microsoft.com/office/drawing/2014/main" id="{4AA2367A-FCB6-4CB1-AF4E-7F72634CA682}"/>
                </a:ext>
              </a:extLst>
            </p:cNvPr>
            <p:cNvGrpSpPr/>
            <p:nvPr/>
          </p:nvGrpSpPr>
          <p:grpSpPr>
            <a:xfrm>
              <a:off x="2497624" y="1450085"/>
              <a:ext cx="1573815" cy="1437136"/>
              <a:chOff x="3489237" y="3809722"/>
              <a:chExt cx="1573815" cy="1437136"/>
            </a:xfrm>
          </p:grpSpPr>
          <p:sp>
            <p:nvSpPr>
              <p:cNvPr id="19" name="Rectangle 18">
                <a:extLst>
                  <a:ext uri="{FF2B5EF4-FFF2-40B4-BE49-F238E27FC236}">
                    <a16:creationId xmlns:a16="http://schemas.microsoft.com/office/drawing/2014/main" id="{CA662EC8-0BAF-47A3-95CB-D8FA7E1ED34F}"/>
                  </a:ext>
                </a:extLst>
              </p:cNvPr>
              <p:cNvSpPr/>
              <p:nvPr/>
            </p:nvSpPr>
            <p:spPr>
              <a:xfrm>
                <a:off x="3489237" y="3809722"/>
                <a:ext cx="1573815" cy="1437136"/>
              </a:xfrm>
              <a:prstGeom prst="rect">
                <a:avLst/>
              </a:prstGeom>
              <a:solidFill>
                <a:schemeClr val="bg1"/>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Oval 21">
                <a:extLst>
                  <a:ext uri="{FF2B5EF4-FFF2-40B4-BE49-F238E27FC236}">
                    <a16:creationId xmlns:a16="http://schemas.microsoft.com/office/drawing/2014/main" id="{D4ED1EEE-F9B9-4384-A175-946295EA53A8}"/>
                  </a:ext>
                </a:extLst>
              </p:cNvPr>
              <p:cNvSpPr/>
              <p:nvPr/>
            </p:nvSpPr>
            <p:spPr>
              <a:xfrm>
                <a:off x="3820214" y="4208059"/>
                <a:ext cx="273179" cy="2673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F712710-C7B1-4C43-BAF4-1528E5ADA799}"/>
                  </a:ext>
                </a:extLst>
              </p:cNvPr>
              <p:cNvSpPr/>
              <p:nvPr/>
            </p:nvSpPr>
            <p:spPr>
              <a:xfrm>
                <a:off x="3851472" y="4534304"/>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463D039-B445-4373-8B4E-48DC1B100902}"/>
                  </a:ext>
                </a:extLst>
              </p:cNvPr>
              <p:cNvSpPr/>
              <p:nvPr/>
            </p:nvSpPr>
            <p:spPr>
              <a:xfrm>
                <a:off x="4070763" y="4478839"/>
                <a:ext cx="190338" cy="1862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1DFB6B-A887-4020-A5AD-11E81A3C430C}"/>
                  </a:ext>
                </a:extLst>
              </p:cNvPr>
              <p:cNvSpPr/>
              <p:nvPr/>
            </p:nvSpPr>
            <p:spPr>
              <a:xfrm>
                <a:off x="4580400" y="4770057"/>
                <a:ext cx="80244" cy="865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472ACE-8F31-40C5-9EDA-E157432471C5}"/>
                  </a:ext>
                </a:extLst>
              </p:cNvPr>
              <p:cNvSpPr/>
              <p:nvPr/>
            </p:nvSpPr>
            <p:spPr>
              <a:xfrm>
                <a:off x="4300905" y="4386682"/>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1CCB97-A034-4B97-AFC2-C50E2FF0E580}"/>
                  </a:ext>
                </a:extLst>
              </p:cNvPr>
              <p:cNvSpPr/>
              <p:nvPr/>
            </p:nvSpPr>
            <p:spPr>
              <a:xfrm>
                <a:off x="4474231" y="4204412"/>
                <a:ext cx="212337" cy="2077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AE6B603-ECAE-4A94-83E3-27B2B07A426D}"/>
                  </a:ext>
                </a:extLst>
              </p:cNvPr>
              <p:cNvSpPr/>
              <p:nvPr/>
            </p:nvSpPr>
            <p:spPr>
              <a:xfrm>
                <a:off x="4334939" y="4584879"/>
                <a:ext cx="227484" cy="2225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D855B29-3CAE-42F9-A0B3-EAC6CFFA23A7}"/>
                  </a:ext>
                </a:extLst>
              </p:cNvPr>
              <p:cNvSpPr/>
              <p:nvPr/>
            </p:nvSpPr>
            <p:spPr>
              <a:xfrm>
                <a:off x="4562423" y="4471122"/>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Oval 15">
              <a:extLst>
                <a:ext uri="{FF2B5EF4-FFF2-40B4-BE49-F238E27FC236}">
                  <a16:creationId xmlns:a16="http://schemas.microsoft.com/office/drawing/2014/main" id="{AD5041C4-51B7-41C3-AF76-783BD96AFAE8}"/>
                </a:ext>
              </a:extLst>
            </p:cNvPr>
            <p:cNvSpPr/>
            <p:nvPr/>
          </p:nvSpPr>
          <p:spPr>
            <a:xfrm>
              <a:off x="2965890" y="23849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165CDA-36AA-4F20-8D84-9665700BB5A3}"/>
                </a:ext>
              </a:extLst>
            </p:cNvPr>
            <p:cNvSpPr/>
            <p:nvPr/>
          </p:nvSpPr>
          <p:spPr>
            <a:xfrm>
              <a:off x="3207388" y="1877983"/>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6B859F4-A5D3-47B2-A636-979A26AA3D86}"/>
                </a:ext>
              </a:extLst>
            </p:cNvPr>
            <p:cNvSpPr/>
            <p:nvPr/>
          </p:nvSpPr>
          <p:spPr>
            <a:xfrm>
              <a:off x="3156934" y="2366462"/>
              <a:ext cx="132176" cy="1340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E6ADE93E-D20C-4A42-A763-362228B97B59}"/>
              </a:ext>
            </a:extLst>
          </p:cNvPr>
          <p:cNvGrpSpPr/>
          <p:nvPr/>
        </p:nvGrpSpPr>
        <p:grpSpPr>
          <a:xfrm>
            <a:off x="4929706" y="452436"/>
            <a:ext cx="1675400" cy="524666"/>
            <a:chOff x="4929706" y="452436"/>
            <a:chExt cx="1675400" cy="524666"/>
          </a:xfrm>
        </p:grpSpPr>
        <p:sp>
          <p:nvSpPr>
            <p:cNvPr id="52" name="TextBox 51">
              <a:extLst>
                <a:ext uri="{FF2B5EF4-FFF2-40B4-BE49-F238E27FC236}">
                  <a16:creationId xmlns:a16="http://schemas.microsoft.com/office/drawing/2014/main" id="{8AC2FCC9-C18C-48BD-B999-9BAF563FEB5C}"/>
                </a:ext>
              </a:extLst>
            </p:cNvPr>
            <p:cNvSpPr txBox="1"/>
            <p:nvPr/>
          </p:nvSpPr>
          <p:spPr>
            <a:xfrm rot="21022097">
              <a:off x="4935801" y="452436"/>
              <a:ext cx="1403076" cy="338554"/>
            </a:xfrm>
            <a:prstGeom prst="rect">
              <a:avLst/>
            </a:prstGeom>
            <a:noFill/>
            <a:ln>
              <a:noFill/>
            </a:ln>
          </p:spPr>
          <p:txBody>
            <a:bodyPr wrap="none" rtlCol="0">
              <a:spAutoFit/>
            </a:bodyPr>
            <a:lstStyle/>
            <a:p>
              <a:r>
                <a:rPr lang="en-US" sz="1600" dirty="0">
                  <a:solidFill>
                    <a:srgbClr val="836EAA"/>
                  </a:solidFill>
                </a:rPr>
                <a:t>more selective</a:t>
              </a:r>
            </a:p>
          </p:txBody>
        </p:sp>
        <p:cxnSp>
          <p:nvCxnSpPr>
            <p:cNvPr id="53" name="Straight Arrow Connector 52">
              <a:extLst>
                <a:ext uri="{FF2B5EF4-FFF2-40B4-BE49-F238E27FC236}">
                  <a16:creationId xmlns:a16="http://schemas.microsoft.com/office/drawing/2014/main" id="{2AD5C52C-7A75-4B52-A614-EF50D89434E3}"/>
                </a:ext>
              </a:extLst>
            </p:cNvPr>
            <p:cNvCxnSpPr>
              <a:cxnSpLocks/>
            </p:cNvCxnSpPr>
            <p:nvPr/>
          </p:nvCxnSpPr>
          <p:spPr>
            <a:xfrm flipV="1">
              <a:off x="4929706" y="655639"/>
              <a:ext cx="1675400" cy="321463"/>
            </a:xfrm>
            <a:prstGeom prst="straightConnector1">
              <a:avLst/>
            </a:prstGeom>
            <a:ln w="76200">
              <a:solidFill>
                <a:srgbClr val="836EA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EBDD221-FB23-42A9-A4BD-360252341FE9}"/>
              </a:ext>
            </a:extLst>
          </p:cNvPr>
          <p:cNvGrpSpPr/>
          <p:nvPr/>
        </p:nvGrpSpPr>
        <p:grpSpPr>
          <a:xfrm>
            <a:off x="1723211" y="447278"/>
            <a:ext cx="1648160" cy="555731"/>
            <a:chOff x="1723211" y="447278"/>
            <a:chExt cx="1648160" cy="555731"/>
          </a:xfrm>
        </p:grpSpPr>
        <p:cxnSp>
          <p:nvCxnSpPr>
            <p:cNvPr id="72" name="Straight Arrow Connector 71">
              <a:extLst>
                <a:ext uri="{FF2B5EF4-FFF2-40B4-BE49-F238E27FC236}">
                  <a16:creationId xmlns:a16="http://schemas.microsoft.com/office/drawing/2014/main" id="{7F89A547-0C72-4774-ACE4-B5A00DB1C721}"/>
                </a:ext>
              </a:extLst>
            </p:cNvPr>
            <p:cNvCxnSpPr>
              <a:cxnSpLocks/>
            </p:cNvCxnSpPr>
            <p:nvPr/>
          </p:nvCxnSpPr>
          <p:spPr>
            <a:xfrm>
              <a:off x="1723211" y="675640"/>
              <a:ext cx="1648160" cy="327369"/>
            </a:xfrm>
            <a:prstGeom prst="straightConnector1">
              <a:avLst/>
            </a:prstGeom>
            <a:ln w="76200">
              <a:solidFill>
                <a:srgbClr val="836EAA"/>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EBD1072-EBC3-451D-AC90-0976E6BFF78B}"/>
                </a:ext>
              </a:extLst>
            </p:cNvPr>
            <p:cNvSpPr txBox="1"/>
            <p:nvPr/>
          </p:nvSpPr>
          <p:spPr>
            <a:xfrm rot="701130">
              <a:off x="1853676" y="447278"/>
              <a:ext cx="1403076" cy="338554"/>
            </a:xfrm>
            <a:prstGeom prst="rect">
              <a:avLst/>
            </a:prstGeom>
            <a:noFill/>
            <a:ln>
              <a:noFill/>
            </a:ln>
          </p:spPr>
          <p:txBody>
            <a:bodyPr wrap="none" rtlCol="0">
              <a:spAutoFit/>
            </a:bodyPr>
            <a:lstStyle/>
            <a:p>
              <a:r>
                <a:rPr lang="en-US" sz="1600" dirty="0">
                  <a:solidFill>
                    <a:srgbClr val="836EAA"/>
                  </a:solidFill>
                </a:rPr>
                <a:t>more selective</a:t>
              </a:r>
            </a:p>
          </p:txBody>
        </p:sp>
      </p:grpSp>
      <p:grpSp>
        <p:nvGrpSpPr>
          <p:cNvPr id="88" name="Group 87">
            <a:extLst>
              <a:ext uri="{FF2B5EF4-FFF2-40B4-BE49-F238E27FC236}">
                <a16:creationId xmlns:a16="http://schemas.microsoft.com/office/drawing/2014/main" id="{EE876081-073F-4F46-886C-10096FA18C70}"/>
              </a:ext>
            </a:extLst>
          </p:cNvPr>
          <p:cNvGrpSpPr/>
          <p:nvPr/>
        </p:nvGrpSpPr>
        <p:grpSpPr>
          <a:xfrm>
            <a:off x="310068" y="252466"/>
            <a:ext cx="1074624" cy="1007369"/>
            <a:chOff x="2508077" y="3706652"/>
            <a:chExt cx="1536108" cy="1451185"/>
          </a:xfrm>
        </p:grpSpPr>
        <p:grpSp>
          <p:nvGrpSpPr>
            <p:cNvPr id="89" name="Group 88">
              <a:extLst>
                <a:ext uri="{FF2B5EF4-FFF2-40B4-BE49-F238E27FC236}">
                  <a16:creationId xmlns:a16="http://schemas.microsoft.com/office/drawing/2014/main" id="{55E8ADBE-5322-4689-B980-EB8DFEC6FE6D}"/>
                </a:ext>
              </a:extLst>
            </p:cNvPr>
            <p:cNvGrpSpPr/>
            <p:nvPr/>
          </p:nvGrpSpPr>
          <p:grpSpPr>
            <a:xfrm>
              <a:off x="2508077" y="3706652"/>
              <a:ext cx="1536108" cy="1451185"/>
              <a:chOff x="2508077" y="3706652"/>
              <a:chExt cx="1536108" cy="1451185"/>
            </a:xfrm>
          </p:grpSpPr>
          <p:sp>
            <p:nvSpPr>
              <p:cNvPr id="91" name="Rectangle 90">
                <a:extLst>
                  <a:ext uri="{FF2B5EF4-FFF2-40B4-BE49-F238E27FC236}">
                    <a16:creationId xmlns:a16="http://schemas.microsoft.com/office/drawing/2014/main" id="{32F0CED0-7666-4A60-BDC6-AC08793DB4A3}"/>
                  </a:ext>
                </a:extLst>
              </p:cNvPr>
              <p:cNvSpPr/>
              <p:nvPr/>
            </p:nvSpPr>
            <p:spPr>
              <a:xfrm>
                <a:off x="2508077" y="3706652"/>
                <a:ext cx="1536108" cy="1451185"/>
              </a:xfrm>
              <a:prstGeom prst="rect">
                <a:avLst/>
              </a:prstGeom>
              <a:solidFill>
                <a:schemeClr val="bg1"/>
              </a:solidFill>
              <a:ln w="76200">
                <a:solidFill>
                  <a:srgbClr val="83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92" name="Group 91">
                <a:extLst>
                  <a:ext uri="{FF2B5EF4-FFF2-40B4-BE49-F238E27FC236}">
                    <a16:creationId xmlns:a16="http://schemas.microsoft.com/office/drawing/2014/main" id="{C87C6EC5-2E38-4E1A-9749-40396CA417B5}"/>
                  </a:ext>
                </a:extLst>
              </p:cNvPr>
              <p:cNvGrpSpPr/>
              <p:nvPr/>
            </p:nvGrpSpPr>
            <p:grpSpPr>
              <a:xfrm>
                <a:off x="2849928" y="4105375"/>
                <a:ext cx="866354" cy="655715"/>
                <a:chOff x="2861358" y="4105375"/>
                <a:chExt cx="866354" cy="655715"/>
              </a:xfrm>
            </p:grpSpPr>
            <p:sp>
              <p:nvSpPr>
                <p:cNvPr id="94" name="Oval 93">
                  <a:extLst>
                    <a:ext uri="{FF2B5EF4-FFF2-40B4-BE49-F238E27FC236}">
                      <a16:creationId xmlns:a16="http://schemas.microsoft.com/office/drawing/2014/main" id="{3E584DDB-65F6-45BF-93CE-5DAAE25D2337}"/>
                    </a:ext>
                  </a:extLst>
                </p:cNvPr>
                <p:cNvSpPr/>
                <p:nvPr/>
              </p:nvSpPr>
              <p:spPr>
                <a:xfrm>
                  <a:off x="2861358" y="4109022"/>
                  <a:ext cx="273179" cy="2673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0695DA5-2266-4D3B-9230-9A513418159C}"/>
                    </a:ext>
                  </a:extLst>
                </p:cNvPr>
                <p:cNvSpPr/>
                <p:nvPr/>
              </p:nvSpPr>
              <p:spPr>
                <a:xfrm>
                  <a:off x="2892616" y="4435267"/>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F43FD40-352F-404B-A465-6EBBBE7C468D}"/>
                    </a:ext>
                  </a:extLst>
                </p:cNvPr>
                <p:cNvSpPr/>
                <p:nvPr/>
              </p:nvSpPr>
              <p:spPr>
                <a:xfrm>
                  <a:off x="3226207" y="4311222"/>
                  <a:ext cx="190338" cy="186250"/>
                </a:xfrm>
                <a:prstGeom prst="ellipse">
                  <a:avLst/>
                </a:prstGeom>
                <a:solidFill>
                  <a:srgbClr val="5B3B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6CE03AC-5673-49BE-B884-363C6CADB605}"/>
                    </a:ext>
                  </a:extLst>
                </p:cNvPr>
                <p:cNvSpPr/>
                <p:nvPr/>
              </p:nvSpPr>
              <p:spPr>
                <a:xfrm>
                  <a:off x="3621544" y="4671020"/>
                  <a:ext cx="80244" cy="865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E61FAC40-F191-473C-8E1A-8AD8148DB4EB}"/>
                    </a:ext>
                  </a:extLst>
                </p:cNvPr>
                <p:cNvSpPr/>
                <p:nvPr/>
              </p:nvSpPr>
              <p:spPr>
                <a:xfrm>
                  <a:off x="3515375" y="4105375"/>
                  <a:ext cx="212337" cy="2077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C94F5B4-D9D5-433C-BEFC-0FDC3B3FABD4}"/>
                    </a:ext>
                  </a:extLst>
                </p:cNvPr>
                <p:cNvSpPr/>
                <p:nvPr/>
              </p:nvSpPr>
              <p:spPr>
                <a:xfrm>
                  <a:off x="3376083" y="4485842"/>
                  <a:ext cx="227484" cy="2225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E89875A-4A44-494C-BEA1-1152E4F5F15F}"/>
                    </a:ext>
                  </a:extLst>
                </p:cNvPr>
                <p:cNvSpPr/>
                <p:nvPr/>
              </p:nvSpPr>
              <p:spPr>
                <a:xfrm>
                  <a:off x="3603567" y="4372085"/>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FCC158F6-E9FF-4E1D-9CEF-1EC0E61E1C8B}"/>
                    </a:ext>
                  </a:extLst>
                </p:cNvPr>
                <p:cNvSpPr/>
                <p:nvPr/>
              </p:nvSpPr>
              <p:spPr>
                <a:xfrm>
                  <a:off x="2998647" y="46455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8E62005-8A01-4688-A669-1D2F981F6E4A}"/>
                    </a:ext>
                  </a:extLst>
                </p:cNvPr>
                <p:cNvSpPr/>
                <p:nvPr/>
              </p:nvSpPr>
              <p:spPr>
                <a:xfrm>
                  <a:off x="3240145" y="4138583"/>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124D9FC-0F47-4807-8879-965DFED63892}"/>
                    </a:ext>
                  </a:extLst>
                </p:cNvPr>
                <p:cNvSpPr/>
                <p:nvPr/>
              </p:nvSpPr>
              <p:spPr>
                <a:xfrm>
                  <a:off x="3189691" y="4627062"/>
                  <a:ext cx="132176" cy="1340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0" name="Oval 89">
              <a:extLst>
                <a:ext uri="{FF2B5EF4-FFF2-40B4-BE49-F238E27FC236}">
                  <a16:creationId xmlns:a16="http://schemas.microsoft.com/office/drawing/2014/main" id="{21E10F4D-990D-4A29-A787-87C380490429}"/>
                </a:ext>
              </a:extLst>
            </p:cNvPr>
            <p:cNvSpPr/>
            <p:nvPr/>
          </p:nvSpPr>
          <p:spPr>
            <a:xfrm>
              <a:off x="3093897" y="44550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8E5EED-C808-41FB-8C7F-8AD42C5860BD}"/>
              </a:ext>
            </a:extLst>
          </p:cNvPr>
          <p:cNvSpPr/>
          <p:nvPr/>
        </p:nvSpPr>
        <p:spPr>
          <a:xfrm>
            <a:off x="395674" y="1608608"/>
            <a:ext cx="881933" cy="648153"/>
          </a:xfrm>
          <a:prstGeom prst="rect">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4ACC375E-D339-423E-9833-5BB6C4EF84DC}"/>
              </a:ext>
            </a:extLst>
          </p:cNvPr>
          <p:cNvGrpSpPr/>
          <p:nvPr/>
        </p:nvGrpSpPr>
        <p:grpSpPr>
          <a:xfrm>
            <a:off x="6946422" y="224607"/>
            <a:ext cx="1587226" cy="1032028"/>
            <a:chOff x="5571847" y="270328"/>
            <a:chExt cx="2885187" cy="1875973"/>
          </a:xfrm>
        </p:grpSpPr>
        <p:grpSp>
          <p:nvGrpSpPr>
            <p:cNvPr id="59" name="Group 58">
              <a:extLst>
                <a:ext uri="{FF2B5EF4-FFF2-40B4-BE49-F238E27FC236}">
                  <a16:creationId xmlns:a16="http://schemas.microsoft.com/office/drawing/2014/main" id="{A5B35FE5-CD97-40AD-A9E6-6D3E12279356}"/>
                </a:ext>
              </a:extLst>
            </p:cNvPr>
            <p:cNvGrpSpPr/>
            <p:nvPr/>
          </p:nvGrpSpPr>
          <p:grpSpPr>
            <a:xfrm>
              <a:off x="5571847" y="270328"/>
              <a:ext cx="2885187" cy="1875973"/>
              <a:chOff x="3699504" y="227818"/>
              <a:chExt cx="2885187" cy="1875973"/>
            </a:xfrm>
          </p:grpSpPr>
          <p:pic>
            <p:nvPicPr>
              <p:cNvPr id="64" name="Picture 63">
                <a:extLst>
                  <a:ext uri="{FF2B5EF4-FFF2-40B4-BE49-F238E27FC236}">
                    <a16:creationId xmlns:a16="http://schemas.microsoft.com/office/drawing/2014/main" id="{1942FEB5-C531-4F3E-9EA5-65A0572972CD}"/>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65" name="TextBox 64">
                <a:extLst>
                  <a:ext uri="{FF2B5EF4-FFF2-40B4-BE49-F238E27FC236}">
                    <a16:creationId xmlns:a16="http://schemas.microsoft.com/office/drawing/2014/main" id="{F7E27EED-302C-43F6-95CB-4B5550727473}"/>
                  </a:ext>
                </a:extLst>
              </p:cNvPr>
              <p:cNvSpPr txBox="1"/>
              <p:nvPr/>
            </p:nvSpPr>
            <p:spPr>
              <a:xfrm>
                <a:off x="5528503" y="1108127"/>
                <a:ext cx="1056188" cy="369331"/>
              </a:xfrm>
              <a:prstGeom prst="rect">
                <a:avLst/>
              </a:prstGeom>
              <a:noFill/>
            </p:spPr>
            <p:txBody>
              <a:bodyPr wrap="none" rtlCol="0">
                <a:spAutoFit/>
              </a:bodyPr>
              <a:lstStyle/>
              <a:p>
                <a:r>
                  <a:rPr lang="en-US" dirty="0"/>
                  <a:t>(analysis)</a:t>
                </a:r>
              </a:p>
            </p:txBody>
          </p:sp>
        </p:grpSp>
        <p:grpSp>
          <p:nvGrpSpPr>
            <p:cNvPr id="60" name="Group 59">
              <a:extLst>
                <a:ext uri="{FF2B5EF4-FFF2-40B4-BE49-F238E27FC236}">
                  <a16:creationId xmlns:a16="http://schemas.microsoft.com/office/drawing/2014/main" id="{1657181F-D91A-4760-AFEC-1F027AAE1778}"/>
                </a:ext>
              </a:extLst>
            </p:cNvPr>
            <p:cNvGrpSpPr/>
            <p:nvPr/>
          </p:nvGrpSpPr>
          <p:grpSpPr>
            <a:xfrm>
              <a:off x="6760077" y="309298"/>
              <a:ext cx="1204010" cy="618385"/>
              <a:chOff x="4981424" y="192225"/>
              <a:chExt cx="1204010" cy="618385"/>
            </a:xfrm>
          </p:grpSpPr>
          <p:pic>
            <p:nvPicPr>
              <p:cNvPr id="61" name="Picture 60">
                <a:extLst>
                  <a:ext uri="{FF2B5EF4-FFF2-40B4-BE49-F238E27FC236}">
                    <a16:creationId xmlns:a16="http://schemas.microsoft.com/office/drawing/2014/main" id="{08C252F0-3F9A-4C84-B190-793C63E921E3}"/>
                  </a:ext>
                </a:extLst>
              </p:cNvPr>
              <p:cNvPicPr>
                <a:picLocks noChangeAspect="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t="1" b="12438"/>
              <a:stretch/>
            </p:blipFill>
            <p:spPr>
              <a:xfrm>
                <a:off x="5479194" y="192225"/>
                <a:ext cx="706240" cy="618385"/>
              </a:xfrm>
              <a:prstGeom prst="rect">
                <a:avLst/>
              </a:prstGeom>
            </p:spPr>
          </p:pic>
          <p:sp>
            <p:nvSpPr>
              <p:cNvPr id="62" name="Oval 61">
                <a:extLst>
                  <a:ext uri="{FF2B5EF4-FFF2-40B4-BE49-F238E27FC236}">
                    <a16:creationId xmlns:a16="http://schemas.microsoft.com/office/drawing/2014/main" id="{B836AE60-046F-4060-9ED7-3137DD37C704}"/>
                  </a:ext>
                </a:extLst>
              </p:cNvPr>
              <p:cNvSpPr/>
              <p:nvPr/>
            </p:nvSpPr>
            <p:spPr>
              <a:xfrm>
                <a:off x="5244006" y="268916"/>
                <a:ext cx="204670" cy="20467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E4589B7-F0DD-4C5F-B99D-8E43D8E98049}"/>
                  </a:ext>
                </a:extLst>
              </p:cNvPr>
              <p:cNvSpPr/>
              <p:nvPr/>
            </p:nvSpPr>
            <p:spPr>
              <a:xfrm flipV="1">
                <a:off x="4981424" y="358600"/>
                <a:ext cx="145539" cy="145539"/>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858E5994-80E5-46DB-B5F0-C13AEECEACC6}"/>
              </a:ext>
            </a:extLst>
          </p:cNvPr>
          <p:cNvGrpSpPr/>
          <p:nvPr/>
        </p:nvGrpSpPr>
        <p:grpSpPr>
          <a:xfrm>
            <a:off x="1702327" y="1360004"/>
            <a:ext cx="1673135" cy="882033"/>
            <a:chOff x="1702327" y="1360004"/>
            <a:chExt cx="1673135" cy="882033"/>
          </a:xfrm>
        </p:grpSpPr>
        <p:cxnSp>
          <p:nvCxnSpPr>
            <p:cNvPr id="21" name="Straight Arrow Connector 20">
              <a:extLst>
                <a:ext uri="{FF2B5EF4-FFF2-40B4-BE49-F238E27FC236}">
                  <a16:creationId xmlns:a16="http://schemas.microsoft.com/office/drawing/2014/main" id="{BC9E349C-DA19-4B0D-A1B8-F3AD31A1C2DF}"/>
                </a:ext>
              </a:extLst>
            </p:cNvPr>
            <p:cNvCxnSpPr>
              <a:cxnSpLocks/>
            </p:cNvCxnSpPr>
            <p:nvPr/>
          </p:nvCxnSpPr>
          <p:spPr>
            <a:xfrm flipV="1">
              <a:off x="1702327" y="1360004"/>
              <a:ext cx="1673135" cy="338895"/>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173DC3C-25AB-4791-82B6-14EC70DBBE02}"/>
                </a:ext>
              </a:extLst>
            </p:cNvPr>
            <p:cNvSpPr txBox="1"/>
            <p:nvPr/>
          </p:nvSpPr>
          <p:spPr>
            <a:xfrm rot="20962764">
              <a:off x="1773985" y="1595706"/>
              <a:ext cx="1466812" cy="646331"/>
            </a:xfrm>
            <a:prstGeom prst="rect">
              <a:avLst/>
            </a:prstGeom>
            <a:noFill/>
          </p:spPr>
          <p:txBody>
            <a:bodyPr wrap="none" rtlCol="0">
              <a:spAutoFit/>
            </a:bodyPr>
            <a:lstStyle/>
            <a:p>
              <a:r>
                <a:rPr lang="en-US" dirty="0">
                  <a:solidFill>
                    <a:schemeClr val="accent4">
                      <a:lumMod val="75000"/>
                    </a:schemeClr>
                  </a:solidFill>
                </a:rPr>
                <a:t>less selective </a:t>
              </a:r>
            </a:p>
            <a:p>
              <a:r>
                <a:rPr lang="en-US" dirty="0">
                  <a:solidFill>
                    <a:schemeClr val="accent4">
                      <a:lumMod val="75000"/>
                    </a:schemeClr>
                  </a:solidFill>
                </a:rPr>
                <a:t>or distributed</a:t>
              </a:r>
            </a:p>
          </p:txBody>
        </p:sp>
      </p:grpSp>
      <p:grpSp>
        <p:nvGrpSpPr>
          <p:cNvPr id="9" name="Group 8">
            <a:extLst>
              <a:ext uri="{FF2B5EF4-FFF2-40B4-BE49-F238E27FC236}">
                <a16:creationId xmlns:a16="http://schemas.microsoft.com/office/drawing/2014/main" id="{62DEC52F-D668-484D-87CD-BD006A3AABA5}"/>
              </a:ext>
            </a:extLst>
          </p:cNvPr>
          <p:cNvGrpSpPr/>
          <p:nvPr/>
        </p:nvGrpSpPr>
        <p:grpSpPr>
          <a:xfrm>
            <a:off x="284026" y="3157353"/>
            <a:ext cx="6342002" cy="3588753"/>
            <a:chOff x="284026" y="3157353"/>
            <a:chExt cx="6342002" cy="3588753"/>
          </a:xfrm>
        </p:grpSpPr>
        <p:sp>
          <p:nvSpPr>
            <p:cNvPr id="3" name="TextBox 2">
              <a:extLst>
                <a:ext uri="{FF2B5EF4-FFF2-40B4-BE49-F238E27FC236}">
                  <a16:creationId xmlns:a16="http://schemas.microsoft.com/office/drawing/2014/main" id="{AB259B0F-8ADC-49EB-8E96-2B152C8C03D1}"/>
                </a:ext>
              </a:extLst>
            </p:cNvPr>
            <p:cNvSpPr txBox="1"/>
            <p:nvPr/>
          </p:nvSpPr>
          <p:spPr>
            <a:xfrm rot="16200000">
              <a:off x="-1177848" y="4696439"/>
              <a:ext cx="3231526" cy="307777"/>
            </a:xfrm>
            <a:prstGeom prst="rect">
              <a:avLst/>
            </a:prstGeom>
            <a:noFill/>
          </p:spPr>
          <p:txBody>
            <a:bodyPr wrap="none" rtlCol="0">
              <a:spAutoFit/>
            </a:bodyPr>
            <a:lstStyle/>
            <a:p>
              <a:r>
                <a:rPr lang="en-US" sz="1400" dirty="0"/>
                <a:t>Number of CRA problems solved correctly</a:t>
              </a:r>
            </a:p>
          </p:txBody>
        </p:sp>
        <p:grpSp>
          <p:nvGrpSpPr>
            <p:cNvPr id="5" name="Group 4">
              <a:extLst>
                <a:ext uri="{FF2B5EF4-FFF2-40B4-BE49-F238E27FC236}">
                  <a16:creationId xmlns:a16="http://schemas.microsoft.com/office/drawing/2014/main" id="{A9DE17EB-051D-4CF0-BAD7-73F76B8B138E}"/>
                </a:ext>
              </a:extLst>
            </p:cNvPr>
            <p:cNvGrpSpPr/>
            <p:nvPr/>
          </p:nvGrpSpPr>
          <p:grpSpPr>
            <a:xfrm>
              <a:off x="644773" y="3157353"/>
              <a:ext cx="5981255" cy="3588753"/>
              <a:chOff x="655679" y="3082056"/>
              <a:chExt cx="5981255" cy="3588753"/>
            </a:xfrm>
          </p:grpSpPr>
          <p:grpSp>
            <p:nvGrpSpPr>
              <p:cNvPr id="4" name="Group 3">
                <a:extLst>
                  <a:ext uri="{FF2B5EF4-FFF2-40B4-BE49-F238E27FC236}">
                    <a16:creationId xmlns:a16="http://schemas.microsoft.com/office/drawing/2014/main" id="{2C69063C-4E53-4727-AF87-06C6A56EB364}"/>
                  </a:ext>
                </a:extLst>
              </p:cNvPr>
              <p:cNvGrpSpPr/>
              <p:nvPr/>
            </p:nvGrpSpPr>
            <p:grpSpPr>
              <a:xfrm>
                <a:off x="655679" y="3082056"/>
                <a:ext cx="5981255" cy="3588753"/>
                <a:chOff x="571086" y="3038572"/>
                <a:chExt cx="5981255" cy="3588753"/>
              </a:xfrm>
            </p:grpSpPr>
            <p:graphicFrame>
              <p:nvGraphicFramePr>
                <p:cNvPr id="49" name="Chart 48">
                  <a:extLst>
                    <a:ext uri="{FF2B5EF4-FFF2-40B4-BE49-F238E27FC236}">
                      <a16:creationId xmlns:a16="http://schemas.microsoft.com/office/drawing/2014/main" id="{9A8E3554-B278-4921-A700-41B1A1952986}"/>
                    </a:ext>
                  </a:extLst>
                </p:cNvPr>
                <p:cNvGraphicFramePr>
                  <a:graphicFrameLocks/>
                </p:cNvGraphicFramePr>
                <p:nvPr>
                  <p:extLst>
                    <p:ext uri="{D42A27DB-BD31-4B8C-83A1-F6EECF244321}">
                      <p14:modId xmlns:p14="http://schemas.microsoft.com/office/powerpoint/2010/main" val="68748854"/>
                    </p:ext>
                  </p:extLst>
                </p:nvPr>
              </p:nvGraphicFramePr>
              <p:xfrm>
                <a:off x="571086" y="3038572"/>
                <a:ext cx="5981255" cy="3588753"/>
              </p:xfrm>
              <a:graphic>
                <a:graphicData uri="http://schemas.openxmlformats.org/drawingml/2006/chart">
                  <c:chart xmlns:c="http://schemas.openxmlformats.org/drawingml/2006/chart" xmlns:r="http://schemas.openxmlformats.org/officeDocument/2006/relationships" r:id="rId6"/>
                </a:graphicData>
              </a:graphic>
            </p:graphicFrame>
            <p:pic>
              <p:nvPicPr>
                <p:cNvPr id="51" name="Picture 50">
                  <a:extLst>
                    <a:ext uri="{FF2B5EF4-FFF2-40B4-BE49-F238E27FC236}">
                      <a16:creationId xmlns:a16="http://schemas.microsoft.com/office/drawing/2014/main" id="{C6CA3A45-2242-4A64-9C03-6CEBA15AEF4A}"/>
                    </a:ext>
                  </a:extLst>
                </p:cNvPr>
                <p:cNvPicPr>
                  <a:picLocks noChangeAspect="1"/>
                </p:cNvPicPr>
                <p:nvPr/>
              </p:nvPicPr>
              <p:blipFill rotWithShape="1">
                <a:blip r:embed="rId7">
                  <a:alphaModFix amt="70000"/>
                  <a:extLst>
                    <a:ext uri="{28A0092B-C50C-407E-A947-70E740481C1C}">
                      <a14:useLocalDpi xmlns:a14="http://schemas.microsoft.com/office/drawing/2010/main" val="0"/>
                    </a:ext>
                  </a:extLst>
                </a:blip>
                <a:srcRect l="13852" t="2592" r="11528" b="16833"/>
                <a:stretch/>
              </p:blipFill>
              <p:spPr>
                <a:xfrm>
                  <a:off x="1327902" y="5821658"/>
                  <a:ext cx="482780" cy="546229"/>
                </a:xfrm>
                <a:prstGeom prst="rect">
                  <a:avLst/>
                </a:prstGeom>
              </p:spPr>
            </p:pic>
            <p:sp>
              <p:nvSpPr>
                <p:cNvPr id="68" name="Rectangle 67">
                  <a:extLst>
                    <a:ext uri="{FF2B5EF4-FFF2-40B4-BE49-F238E27FC236}">
                      <a16:creationId xmlns:a16="http://schemas.microsoft.com/office/drawing/2014/main" id="{553781C0-F8AB-418C-9328-B02BBF05DC3C}"/>
                    </a:ext>
                  </a:extLst>
                </p:cNvPr>
                <p:cNvSpPr/>
                <p:nvPr/>
              </p:nvSpPr>
              <p:spPr>
                <a:xfrm>
                  <a:off x="2454910" y="3825658"/>
                  <a:ext cx="970510" cy="269409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987ED4EC-A714-4E93-8406-4179F4636B66}"/>
                    </a:ext>
                  </a:extLst>
                </p:cNvPr>
                <p:cNvSpPr/>
                <p:nvPr/>
              </p:nvSpPr>
              <p:spPr>
                <a:xfrm>
                  <a:off x="3879066" y="3808123"/>
                  <a:ext cx="970510" cy="26940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2E32B18E-9547-4576-847F-24A531100015}"/>
                    </a:ext>
                  </a:extLst>
                </p:cNvPr>
                <p:cNvSpPr/>
                <p:nvPr/>
              </p:nvSpPr>
              <p:spPr>
                <a:xfrm>
                  <a:off x="5274088" y="3896341"/>
                  <a:ext cx="970510" cy="26940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3CD3C8DA-95E3-4D0D-923F-BDFC864723AA}"/>
                    </a:ext>
                  </a:extLst>
                </p:cNvPr>
                <p:cNvPicPr>
                  <a:picLocks noChangeAspect="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b="14769"/>
                <a:stretch/>
              </p:blipFill>
              <p:spPr>
                <a:xfrm>
                  <a:off x="2761447" y="5917588"/>
                  <a:ext cx="415771" cy="354368"/>
                </a:xfrm>
                <a:prstGeom prst="rect">
                  <a:avLst/>
                </a:prstGeom>
              </p:spPr>
            </p:pic>
            <p:pic>
              <p:nvPicPr>
                <p:cNvPr id="71" name="Picture 70">
                  <a:extLst>
                    <a:ext uri="{FF2B5EF4-FFF2-40B4-BE49-F238E27FC236}">
                      <a16:creationId xmlns:a16="http://schemas.microsoft.com/office/drawing/2014/main" id="{5129B2B3-6974-417A-BA4A-27F35FACAA74}"/>
                    </a:ext>
                  </a:extLst>
                </p:cNvPr>
                <p:cNvPicPr>
                  <a:picLocks noChangeAspect="1"/>
                </p:cNvPicPr>
                <p:nvPr/>
              </p:nvPicPr>
              <p:blipFill rotWithShape="1">
                <a:blip r:embed="rId8">
                  <a:duotone>
                    <a:prstClr val="black"/>
                    <a:srgbClr val="5B3B8C">
                      <a:tint val="45000"/>
                      <a:satMod val="400000"/>
                    </a:srgbClr>
                  </a:duotone>
                  <a:extLst>
                    <a:ext uri="{28A0092B-C50C-407E-A947-70E740481C1C}">
                      <a14:useLocalDpi xmlns:a14="http://schemas.microsoft.com/office/drawing/2010/main" val="0"/>
                    </a:ext>
                  </a:extLst>
                </a:blip>
                <a:srcRect b="14769"/>
                <a:stretch/>
              </p:blipFill>
              <p:spPr>
                <a:xfrm>
                  <a:off x="5459701" y="5917588"/>
                  <a:ext cx="415771" cy="354368"/>
                </a:xfrm>
                <a:prstGeom prst="rect">
                  <a:avLst/>
                </a:prstGeom>
              </p:spPr>
            </p:pic>
            <p:pic>
              <p:nvPicPr>
                <p:cNvPr id="74" name="Picture 73">
                  <a:extLst>
                    <a:ext uri="{FF2B5EF4-FFF2-40B4-BE49-F238E27FC236}">
                      <a16:creationId xmlns:a16="http://schemas.microsoft.com/office/drawing/2014/main" id="{CFDE6C90-7EBA-4CAD-A366-4692E81BBA7A}"/>
                    </a:ext>
                  </a:extLst>
                </p:cNvPr>
                <p:cNvPicPr>
                  <a:picLocks noChangeAspect="1"/>
                </p:cNvPicPr>
                <p:nvPr/>
              </p:nvPicPr>
              <p:blipFill rotWithShape="1">
                <a:blip r:embed="rId7">
                  <a:alphaModFix amt="70000"/>
                  <a:extLst>
                    <a:ext uri="{28A0092B-C50C-407E-A947-70E740481C1C}">
                      <a14:useLocalDpi xmlns:a14="http://schemas.microsoft.com/office/drawing/2010/main" val="0"/>
                    </a:ext>
                  </a:extLst>
                </a:blip>
                <a:srcRect l="13852" t="2592" r="11528" b="16833"/>
                <a:stretch/>
              </p:blipFill>
              <p:spPr>
                <a:xfrm>
                  <a:off x="4122931" y="5801080"/>
                  <a:ext cx="482780" cy="546229"/>
                </a:xfrm>
                <a:prstGeom prst="rect">
                  <a:avLst/>
                </a:prstGeom>
              </p:spPr>
            </p:pic>
          </p:grpSp>
          <p:sp>
            <p:nvSpPr>
              <p:cNvPr id="75" name="TextBox 74">
                <a:extLst>
                  <a:ext uri="{FF2B5EF4-FFF2-40B4-BE49-F238E27FC236}">
                    <a16:creationId xmlns:a16="http://schemas.microsoft.com/office/drawing/2014/main" id="{4E60918F-EF63-45D1-9B8D-796EBAEFAA51}"/>
                  </a:ext>
                </a:extLst>
              </p:cNvPr>
              <p:cNvSpPr txBox="1"/>
              <p:nvPr/>
            </p:nvSpPr>
            <p:spPr>
              <a:xfrm>
                <a:off x="1513805" y="3291710"/>
                <a:ext cx="274434" cy="307777"/>
              </a:xfrm>
              <a:prstGeom prst="rect">
                <a:avLst/>
              </a:prstGeom>
              <a:noFill/>
            </p:spPr>
            <p:txBody>
              <a:bodyPr wrap="none" rtlCol="0">
                <a:spAutoFit/>
              </a:bodyPr>
              <a:lstStyle/>
              <a:p>
                <a:r>
                  <a:rPr lang="en-US" sz="1400" dirty="0"/>
                  <a:t>*</a:t>
                </a:r>
              </a:p>
            </p:txBody>
          </p:sp>
        </p:grpSp>
      </p:grpSp>
    </p:spTree>
    <p:extLst>
      <p:ext uri="{BB962C8B-B14F-4D97-AF65-F5344CB8AC3E}">
        <p14:creationId xmlns:p14="http://schemas.microsoft.com/office/powerpoint/2010/main" val="376529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38C7-14C2-4270-AFEE-DE39C365D379}"/>
              </a:ext>
            </a:extLst>
          </p:cNvPr>
          <p:cNvSpPr>
            <a:spLocks noGrp="1"/>
          </p:cNvSpPr>
          <p:nvPr>
            <p:ph type="title"/>
          </p:nvPr>
        </p:nvSpPr>
        <p:spPr/>
        <p:txBody>
          <a:bodyPr/>
          <a:lstStyle/>
          <a:p>
            <a:r>
              <a:rPr lang="en-US" b="1" dirty="0"/>
              <a:t>Creative Cognition Lab (Mark Beeman)</a:t>
            </a:r>
          </a:p>
        </p:txBody>
      </p:sp>
      <p:sp>
        <p:nvSpPr>
          <p:cNvPr id="3" name="Content Placeholder 2">
            <a:extLst>
              <a:ext uri="{FF2B5EF4-FFF2-40B4-BE49-F238E27FC236}">
                <a16:creationId xmlns:a16="http://schemas.microsoft.com/office/drawing/2014/main" id="{170338D4-355A-4B55-90B0-A95D95FED088}"/>
              </a:ext>
            </a:extLst>
          </p:cNvPr>
          <p:cNvSpPr>
            <a:spLocks noGrp="1"/>
          </p:cNvSpPr>
          <p:nvPr>
            <p:ph idx="1"/>
          </p:nvPr>
        </p:nvSpPr>
        <p:spPr/>
        <p:txBody>
          <a:bodyPr numCol="2">
            <a:normAutofit fontScale="25000" lnSpcReduction="20000"/>
          </a:bodyPr>
          <a:lstStyle/>
          <a:p>
            <a:pPr marL="0" indent="0">
              <a:buNone/>
            </a:pPr>
            <a:r>
              <a:rPr lang="en-US" sz="9600" b="1" u="sng" dirty="0"/>
              <a:t>Graduate Students:</a:t>
            </a:r>
          </a:p>
          <a:p>
            <a:pPr marL="0" indent="0">
              <a:buNone/>
            </a:pPr>
            <a:r>
              <a:rPr lang="en-US" sz="9600" dirty="0"/>
              <a:t>Kristin Grunewald</a:t>
            </a:r>
          </a:p>
          <a:p>
            <a:pPr marL="0" indent="0">
              <a:buNone/>
            </a:pPr>
            <a:r>
              <a:rPr lang="en-US" sz="9600" dirty="0"/>
              <a:t>Tiffani Ng</a:t>
            </a:r>
          </a:p>
          <a:p>
            <a:pPr marL="0" indent="0">
              <a:buNone/>
            </a:pPr>
            <a:r>
              <a:rPr lang="en-US" sz="9600" dirty="0"/>
              <a:t>Kyle </a:t>
            </a:r>
            <a:r>
              <a:rPr lang="en-US" sz="9600" dirty="0" err="1"/>
              <a:t>Nolla</a:t>
            </a:r>
            <a:endParaRPr lang="en-US" sz="9600" dirty="0"/>
          </a:p>
          <a:p>
            <a:pPr marL="0" indent="0">
              <a:buNone/>
            </a:pPr>
            <a:endParaRPr lang="en-US" sz="9600" dirty="0"/>
          </a:p>
          <a:p>
            <a:pPr marL="0" indent="0">
              <a:buNone/>
            </a:pPr>
            <a:r>
              <a:rPr lang="en-US" sz="9600" b="1" u="sng" dirty="0"/>
              <a:t>Post-doc:</a:t>
            </a:r>
          </a:p>
          <a:p>
            <a:pPr marL="0" indent="0">
              <a:buNone/>
            </a:pPr>
            <a:r>
              <a:rPr lang="en-US" sz="9600" dirty="0"/>
              <a:t>Carola Salvi</a:t>
            </a:r>
          </a:p>
          <a:p>
            <a:pPr marL="0" indent="0">
              <a:buNone/>
            </a:pPr>
            <a:endParaRPr lang="en-US" sz="9600" dirty="0"/>
          </a:p>
          <a:p>
            <a:pPr marL="0" indent="0">
              <a:buNone/>
            </a:pPr>
            <a:r>
              <a:rPr lang="en-US" sz="9600" b="1" u="sng" dirty="0"/>
              <a:t>Lab Manager:</a:t>
            </a:r>
          </a:p>
          <a:p>
            <a:pPr marL="0" indent="0">
              <a:buNone/>
            </a:pPr>
            <a:r>
              <a:rPr lang="en-US" sz="9600" dirty="0"/>
              <a:t>Kara </a:t>
            </a:r>
            <a:r>
              <a:rPr lang="en-US" sz="9600" dirty="0" err="1"/>
              <a:t>Dastrup</a:t>
            </a:r>
            <a:endParaRPr lang="en-US" sz="9600" dirty="0"/>
          </a:p>
          <a:p>
            <a:pPr marL="0" indent="0">
              <a:buNone/>
            </a:pPr>
            <a:endParaRPr lang="en-US" sz="9600" dirty="0"/>
          </a:p>
          <a:p>
            <a:pPr marL="0" indent="0">
              <a:buNone/>
            </a:pPr>
            <a:r>
              <a:rPr lang="en-US" sz="9600" b="1" dirty="0"/>
              <a:t>Thanks for your attention!</a:t>
            </a:r>
            <a:endParaRPr lang="en-US" sz="9600" b="1" u="sng" dirty="0"/>
          </a:p>
          <a:p>
            <a:pPr marL="0" indent="0">
              <a:buNone/>
            </a:pPr>
            <a:r>
              <a:rPr lang="en-US" sz="9600" b="1" u="sng" dirty="0"/>
              <a:t>Research Assistants:</a:t>
            </a:r>
          </a:p>
          <a:p>
            <a:pPr marL="0" indent="0">
              <a:buNone/>
            </a:pPr>
            <a:r>
              <a:rPr lang="en-US" sz="9600" dirty="0" err="1"/>
              <a:t>Adviti</a:t>
            </a:r>
            <a:r>
              <a:rPr lang="en-US" sz="9600" dirty="0"/>
              <a:t> </a:t>
            </a:r>
            <a:r>
              <a:rPr lang="en-US" sz="9600" dirty="0" err="1"/>
              <a:t>Atluri</a:t>
            </a:r>
            <a:endParaRPr lang="en-US" sz="9600" dirty="0"/>
          </a:p>
          <a:p>
            <a:pPr marL="0" indent="0">
              <a:buNone/>
            </a:pPr>
            <a:r>
              <a:rPr lang="en-US" sz="9600" dirty="0"/>
              <a:t>Andrew Pen</a:t>
            </a:r>
          </a:p>
          <a:p>
            <a:pPr marL="0" indent="0">
              <a:buNone/>
            </a:pPr>
            <a:r>
              <a:rPr lang="en-US" sz="9600" dirty="0"/>
              <a:t>Katherine Mann</a:t>
            </a:r>
          </a:p>
          <a:p>
            <a:pPr marL="0" indent="0">
              <a:buNone/>
            </a:pPr>
            <a:r>
              <a:rPr lang="en-US" sz="9600" dirty="0"/>
              <a:t>Malena Cheng</a:t>
            </a:r>
          </a:p>
          <a:p>
            <a:pPr marL="0" indent="0">
              <a:buNone/>
            </a:pPr>
            <a:r>
              <a:rPr lang="en-US" sz="9600" dirty="0"/>
              <a:t>Nicholas Liou</a:t>
            </a:r>
          </a:p>
          <a:p>
            <a:pPr marL="0" indent="0">
              <a:buNone/>
            </a:pPr>
            <a:r>
              <a:rPr lang="en-US" sz="9600" dirty="0"/>
              <a:t>Patrick </a:t>
            </a:r>
            <a:r>
              <a:rPr lang="en-US" sz="9600" dirty="0" err="1"/>
              <a:t>Zacher</a:t>
            </a:r>
            <a:endParaRPr lang="en-US" sz="9600" dirty="0"/>
          </a:p>
          <a:p>
            <a:pPr marL="0" indent="0">
              <a:buNone/>
            </a:pPr>
            <a:r>
              <a:rPr lang="en-US" sz="9600" dirty="0"/>
              <a:t>Sam </a:t>
            </a:r>
            <a:r>
              <a:rPr lang="en-US" sz="9600" dirty="0" err="1"/>
              <a:t>Agbeh</a:t>
            </a:r>
            <a:endParaRPr lang="en-US" sz="9600" dirty="0"/>
          </a:p>
          <a:p>
            <a:pPr marL="0" indent="0">
              <a:buNone/>
            </a:pPr>
            <a:r>
              <a:rPr lang="en-US" sz="9600" dirty="0" err="1"/>
              <a:t>Yuhua</a:t>
            </a:r>
            <a:r>
              <a:rPr lang="en-US" sz="9600" dirty="0"/>
              <a:t> Yu</a:t>
            </a:r>
          </a:p>
          <a:p>
            <a:pPr marL="0" indent="0">
              <a:buNone/>
            </a:pPr>
            <a:endParaRPr lang="en-US" dirty="0"/>
          </a:p>
          <a:p>
            <a:pPr marL="0" indent="0">
              <a:buNone/>
            </a:pPr>
            <a:endParaRPr lang="en-US" dirty="0"/>
          </a:p>
          <a:p>
            <a:pPr marL="0" indent="0">
              <a:buNone/>
            </a:pPr>
            <a:endParaRPr lang="en-US" dirty="0"/>
          </a:p>
          <a:p>
            <a:pPr marL="0" indent="0">
              <a:buNone/>
            </a:pPr>
            <a:r>
              <a:rPr lang="en-US" sz="5600" dirty="0"/>
              <a:t>Image Credits:</a:t>
            </a:r>
          </a:p>
          <a:p>
            <a:pPr marL="0" indent="0">
              <a:buNone/>
            </a:pPr>
            <a:r>
              <a:rPr lang="en-US" sz="5600" dirty="0"/>
              <a:t>The Noun Project – Luis Prado, Sophia Bai, Maxim Kulikov, </a:t>
            </a:r>
            <a:r>
              <a:rPr lang="en-US" sz="5600" dirty="0" err="1"/>
              <a:t>Aneeque</a:t>
            </a:r>
            <a:r>
              <a:rPr lang="en-US" sz="5600" dirty="0"/>
              <a:t> Ahmed, Timmy Chau</a:t>
            </a:r>
          </a:p>
        </p:txBody>
      </p:sp>
    </p:spTree>
    <p:extLst>
      <p:ext uri="{BB962C8B-B14F-4D97-AF65-F5344CB8AC3E}">
        <p14:creationId xmlns:p14="http://schemas.microsoft.com/office/powerpoint/2010/main" val="307026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61134D7F-18D0-4454-A8FB-FAED43EE8C13}"/>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3341179" y="4270167"/>
            <a:ext cx="2426939" cy="1970374"/>
          </a:xfrm>
          <a:prstGeom prst="rect">
            <a:avLst/>
          </a:prstGeom>
        </p:spPr>
      </p:pic>
      <p:pic>
        <p:nvPicPr>
          <p:cNvPr id="5" name="Picture 4">
            <a:extLst>
              <a:ext uri="{FF2B5EF4-FFF2-40B4-BE49-F238E27FC236}">
                <a16:creationId xmlns:a16="http://schemas.microsoft.com/office/drawing/2014/main" id="{CCFE4173-DE7F-4D8B-8916-AF6EC9486453}"/>
              </a:ext>
            </a:extLst>
          </p:cNvPr>
          <p:cNvPicPr>
            <a:picLocks noChangeAspect="1"/>
          </p:cNvPicPr>
          <p:nvPr/>
        </p:nvPicPr>
        <p:blipFill rotWithShape="1">
          <a:blip r:embed="rId4">
            <a:extLst>
              <a:ext uri="{28A0092B-C50C-407E-A947-70E740481C1C}">
                <a14:useLocalDpi xmlns:a14="http://schemas.microsoft.com/office/drawing/2010/main" val="0"/>
              </a:ext>
            </a:extLst>
          </a:blip>
          <a:srcRect b="13650"/>
          <a:stretch/>
        </p:blipFill>
        <p:spPr>
          <a:xfrm>
            <a:off x="3383643" y="2204991"/>
            <a:ext cx="2533930" cy="2188029"/>
          </a:xfrm>
          <a:prstGeom prst="rect">
            <a:avLst/>
          </a:prstGeom>
        </p:spPr>
      </p:pic>
      <p:sp>
        <p:nvSpPr>
          <p:cNvPr id="6" name="TextBox 5">
            <a:extLst>
              <a:ext uri="{FF2B5EF4-FFF2-40B4-BE49-F238E27FC236}">
                <a16:creationId xmlns:a16="http://schemas.microsoft.com/office/drawing/2014/main" id="{414F7A91-6D6E-4711-80B4-34847C2909B0}"/>
              </a:ext>
            </a:extLst>
          </p:cNvPr>
          <p:cNvSpPr txBox="1"/>
          <p:nvPr/>
        </p:nvSpPr>
        <p:spPr>
          <a:xfrm>
            <a:off x="5878524" y="3220965"/>
            <a:ext cx="1800365" cy="369332"/>
          </a:xfrm>
          <a:prstGeom prst="rect">
            <a:avLst/>
          </a:prstGeom>
          <a:noFill/>
        </p:spPr>
        <p:txBody>
          <a:bodyPr wrap="none" rtlCol="0">
            <a:spAutoFit/>
          </a:bodyPr>
          <a:lstStyle/>
          <a:p>
            <a:r>
              <a:rPr lang="en-US" dirty="0"/>
              <a:t>(mental impasse)</a:t>
            </a:r>
          </a:p>
        </p:txBody>
      </p:sp>
      <p:pic>
        <p:nvPicPr>
          <p:cNvPr id="8" name="Picture 7">
            <a:extLst>
              <a:ext uri="{FF2B5EF4-FFF2-40B4-BE49-F238E27FC236}">
                <a16:creationId xmlns:a16="http://schemas.microsoft.com/office/drawing/2014/main" id="{5EBDAF6F-A7E2-41B3-AD8C-88198C14D03E}"/>
              </a:ext>
            </a:extLst>
          </p:cNvPr>
          <p:cNvPicPr>
            <a:picLocks noChangeAspect="1"/>
          </p:cNvPicPr>
          <p:nvPr/>
        </p:nvPicPr>
        <p:blipFill rotWithShape="1">
          <a:blip r:embed="rId5">
            <a:extLst>
              <a:ext uri="{28A0092B-C50C-407E-A947-70E740481C1C}">
                <a14:useLocalDpi xmlns:a14="http://schemas.microsoft.com/office/drawing/2010/main" val="0"/>
              </a:ext>
            </a:extLst>
          </a:blip>
          <a:srcRect b="12857"/>
          <a:stretch/>
        </p:blipFill>
        <p:spPr>
          <a:xfrm>
            <a:off x="3699504" y="151616"/>
            <a:ext cx="2152755" cy="1875973"/>
          </a:xfrm>
          <a:prstGeom prst="rect">
            <a:avLst/>
          </a:prstGeom>
        </p:spPr>
      </p:pic>
      <p:grpSp>
        <p:nvGrpSpPr>
          <p:cNvPr id="29" name="Group 28">
            <a:extLst>
              <a:ext uri="{FF2B5EF4-FFF2-40B4-BE49-F238E27FC236}">
                <a16:creationId xmlns:a16="http://schemas.microsoft.com/office/drawing/2014/main" id="{890FA1CA-BF39-4B50-A556-D965C929E5AB}"/>
              </a:ext>
            </a:extLst>
          </p:cNvPr>
          <p:cNvGrpSpPr/>
          <p:nvPr/>
        </p:nvGrpSpPr>
        <p:grpSpPr>
          <a:xfrm>
            <a:off x="1121341" y="650463"/>
            <a:ext cx="2382647" cy="953545"/>
            <a:chOff x="263937" y="521139"/>
            <a:chExt cx="2382647" cy="953545"/>
          </a:xfrm>
        </p:grpSpPr>
        <p:cxnSp>
          <p:nvCxnSpPr>
            <p:cNvPr id="23" name="Straight Connector 22">
              <a:extLst>
                <a:ext uri="{FF2B5EF4-FFF2-40B4-BE49-F238E27FC236}">
                  <a16:creationId xmlns:a16="http://schemas.microsoft.com/office/drawing/2014/main" id="{367BEEE9-8529-49D7-A132-D0149D91185D}"/>
                </a:ext>
              </a:extLst>
            </p:cNvPr>
            <p:cNvCxnSpPr>
              <a:cxnSpLocks/>
              <a:endCxn id="13" idx="1"/>
            </p:cNvCxnSpPr>
            <p:nvPr/>
          </p:nvCxnSpPr>
          <p:spPr>
            <a:xfrm flipH="1">
              <a:off x="263937" y="1076957"/>
              <a:ext cx="2143636" cy="297892"/>
            </a:xfrm>
            <a:prstGeom prst="line">
              <a:avLst/>
            </a:prstGeom>
            <a:ln w="76200">
              <a:solidFill>
                <a:schemeClr val="accent4">
                  <a:lumMod val="60000"/>
                  <a:lumOff val="40000"/>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0EA3D5A-210E-4F74-B2EC-C8DE3F8BBCB8}"/>
                </a:ext>
              </a:extLst>
            </p:cNvPr>
            <p:cNvGrpSpPr/>
            <p:nvPr/>
          </p:nvGrpSpPr>
          <p:grpSpPr>
            <a:xfrm>
              <a:off x="418623" y="521139"/>
              <a:ext cx="2227961" cy="953545"/>
              <a:chOff x="418623" y="521139"/>
              <a:chExt cx="2227961" cy="953545"/>
            </a:xfrm>
          </p:grpSpPr>
          <p:cxnSp>
            <p:nvCxnSpPr>
              <p:cNvPr id="15" name="Straight Connector 14">
                <a:extLst>
                  <a:ext uri="{FF2B5EF4-FFF2-40B4-BE49-F238E27FC236}">
                    <a16:creationId xmlns:a16="http://schemas.microsoft.com/office/drawing/2014/main" id="{AF8BC412-F0BE-4B53-95CD-F5B6E31C46B1}"/>
                  </a:ext>
                </a:extLst>
              </p:cNvPr>
              <p:cNvCxnSpPr>
                <a:cxnSpLocks/>
                <a:endCxn id="11" idx="3"/>
              </p:cNvCxnSpPr>
              <p:nvPr/>
            </p:nvCxnSpPr>
            <p:spPr>
              <a:xfrm flipV="1">
                <a:off x="1166129" y="521139"/>
                <a:ext cx="1480455" cy="23616"/>
              </a:xfrm>
              <a:prstGeom prst="line">
                <a:avLst/>
              </a:prstGeom>
              <a:ln w="76200">
                <a:solidFill>
                  <a:schemeClr val="accent4">
                    <a:lumMod val="60000"/>
                    <a:lumOff val="40000"/>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C37D9E-189B-4A5D-AB3A-AC0671C5655E}"/>
                  </a:ext>
                </a:extLst>
              </p:cNvPr>
              <p:cNvCxnSpPr>
                <a:cxnSpLocks/>
              </p:cNvCxnSpPr>
              <p:nvPr/>
            </p:nvCxnSpPr>
            <p:spPr>
              <a:xfrm flipH="1">
                <a:off x="418623" y="677877"/>
                <a:ext cx="1988950" cy="406750"/>
              </a:xfrm>
              <a:prstGeom prst="line">
                <a:avLst/>
              </a:prstGeom>
              <a:ln w="76200">
                <a:solidFill>
                  <a:schemeClr val="accent4">
                    <a:lumMod val="60000"/>
                    <a:lumOff val="40000"/>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EC7FC9-953E-4EB0-B83F-2FAD80575CFF}"/>
                  </a:ext>
                </a:extLst>
              </p:cNvPr>
              <p:cNvCxnSpPr>
                <a:cxnSpLocks/>
              </p:cNvCxnSpPr>
              <p:nvPr/>
            </p:nvCxnSpPr>
            <p:spPr>
              <a:xfrm>
                <a:off x="733755" y="1084627"/>
                <a:ext cx="1912829" cy="0"/>
              </a:xfrm>
              <a:prstGeom prst="line">
                <a:avLst/>
              </a:prstGeom>
              <a:ln w="76200">
                <a:solidFill>
                  <a:schemeClr val="accent4">
                    <a:lumMod val="60000"/>
                    <a:lumOff val="40000"/>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F5F952D-6030-4B02-BB56-74C80F5D4713}"/>
                  </a:ext>
                </a:extLst>
              </p:cNvPr>
              <p:cNvCxnSpPr>
                <a:cxnSpLocks/>
              </p:cNvCxnSpPr>
              <p:nvPr/>
            </p:nvCxnSpPr>
            <p:spPr>
              <a:xfrm>
                <a:off x="537443" y="1474684"/>
                <a:ext cx="2109141" cy="0"/>
              </a:xfrm>
              <a:prstGeom prst="line">
                <a:avLst/>
              </a:prstGeom>
              <a:ln w="76200">
                <a:solidFill>
                  <a:schemeClr val="accent4">
                    <a:lumMod val="60000"/>
                    <a:lumOff val="40000"/>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pic>
        <p:nvPicPr>
          <p:cNvPr id="26" name="Picture 25">
            <a:extLst>
              <a:ext uri="{FF2B5EF4-FFF2-40B4-BE49-F238E27FC236}">
                <a16:creationId xmlns:a16="http://schemas.microsoft.com/office/drawing/2014/main" id="{3A8644E0-EE24-458C-9BE7-0EAD1601CAC4}"/>
              </a:ext>
            </a:extLst>
          </p:cNvPr>
          <p:cNvPicPr>
            <a:picLocks noChangeAspect="1"/>
          </p:cNvPicPr>
          <p:nvPr/>
        </p:nvPicPr>
        <p:blipFill rotWithShape="1">
          <a:blip r:embed="rId5">
            <a:extLst>
              <a:ext uri="{28A0092B-C50C-407E-A947-70E740481C1C}">
                <a14:useLocalDpi xmlns:a14="http://schemas.microsoft.com/office/drawing/2010/main" val="0"/>
              </a:ext>
            </a:extLst>
          </a:blip>
          <a:srcRect b="12857"/>
          <a:stretch/>
        </p:blipFill>
        <p:spPr>
          <a:xfrm>
            <a:off x="3851904" y="4712731"/>
            <a:ext cx="2152755" cy="1875973"/>
          </a:xfrm>
          <a:prstGeom prst="rect">
            <a:avLst/>
          </a:prstGeom>
        </p:spPr>
      </p:pic>
      <p:sp>
        <p:nvSpPr>
          <p:cNvPr id="30" name="TextBox 29">
            <a:extLst>
              <a:ext uri="{FF2B5EF4-FFF2-40B4-BE49-F238E27FC236}">
                <a16:creationId xmlns:a16="http://schemas.microsoft.com/office/drawing/2014/main" id="{CE49CB9D-C706-4650-B567-E18CC06CBC21}"/>
              </a:ext>
            </a:extLst>
          </p:cNvPr>
          <p:cNvSpPr txBox="1"/>
          <p:nvPr/>
        </p:nvSpPr>
        <p:spPr>
          <a:xfrm>
            <a:off x="1639688" y="5027460"/>
            <a:ext cx="1029449" cy="1384995"/>
          </a:xfrm>
          <a:prstGeom prst="rect">
            <a:avLst/>
          </a:prstGeom>
          <a:noFill/>
        </p:spPr>
        <p:txBody>
          <a:bodyPr wrap="none" rtlCol="0">
            <a:spAutoFit/>
          </a:bodyPr>
          <a:lstStyle/>
          <a:p>
            <a:pPr algn="r"/>
            <a:r>
              <a:rPr lang="en-US" sz="2800" b="1" dirty="0"/>
              <a:t>pine</a:t>
            </a:r>
          </a:p>
          <a:p>
            <a:pPr algn="r"/>
            <a:r>
              <a:rPr lang="en-US" sz="2800" b="1" dirty="0"/>
              <a:t>crab</a:t>
            </a:r>
          </a:p>
          <a:p>
            <a:pPr algn="r"/>
            <a:r>
              <a:rPr lang="en-US" sz="2800" b="1" dirty="0"/>
              <a:t>sauce</a:t>
            </a:r>
          </a:p>
        </p:txBody>
      </p:sp>
      <p:sp>
        <p:nvSpPr>
          <p:cNvPr id="31" name="TextBox 30">
            <a:extLst>
              <a:ext uri="{FF2B5EF4-FFF2-40B4-BE49-F238E27FC236}">
                <a16:creationId xmlns:a16="http://schemas.microsoft.com/office/drawing/2014/main" id="{6C8337AE-7BC3-4A84-9740-3370F4C309B9}"/>
              </a:ext>
            </a:extLst>
          </p:cNvPr>
          <p:cNvSpPr txBox="1"/>
          <p:nvPr/>
        </p:nvSpPr>
        <p:spPr>
          <a:xfrm>
            <a:off x="2553314" y="5027460"/>
            <a:ext cx="1016625" cy="523220"/>
          </a:xfrm>
          <a:prstGeom prst="rect">
            <a:avLst/>
          </a:prstGeom>
          <a:noFill/>
        </p:spPr>
        <p:txBody>
          <a:bodyPr wrap="none" rtlCol="0">
            <a:spAutoFit/>
          </a:bodyPr>
          <a:lstStyle/>
          <a:p>
            <a:r>
              <a:rPr lang="en-US" sz="2800" b="1" dirty="0">
                <a:solidFill>
                  <a:srgbClr val="5B3B8C"/>
                </a:solidFill>
              </a:rPr>
              <a:t>apple</a:t>
            </a:r>
          </a:p>
        </p:txBody>
      </p:sp>
      <p:sp>
        <p:nvSpPr>
          <p:cNvPr id="32" name="TextBox 31">
            <a:extLst>
              <a:ext uri="{FF2B5EF4-FFF2-40B4-BE49-F238E27FC236}">
                <a16:creationId xmlns:a16="http://schemas.microsoft.com/office/drawing/2014/main" id="{A7AB2587-C275-4E8F-81C0-A6A92A73D78B}"/>
              </a:ext>
            </a:extLst>
          </p:cNvPr>
          <p:cNvSpPr txBox="1"/>
          <p:nvPr/>
        </p:nvSpPr>
        <p:spPr>
          <a:xfrm>
            <a:off x="2553314" y="5447461"/>
            <a:ext cx="1016625" cy="523220"/>
          </a:xfrm>
          <a:prstGeom prst="rect">
            <a:avLst/>
          </a:prstGeom>
          <a:noFill/>
        </p:spPr>
        <p:txBody>
          <a:bodyPr wrap="none" rtlCol="0">
            <a:spAutoFit/>
          </a:bodyPr>
          <a:lstStyle/>
          <a:p>
            <a:r>
              <a:rPr lang="en-US" sz="2800" b="1" dirty="0">
                <a:solidFill>
                  <a:srgbClr val="5B3B8C"/>
                </a:solidFill>
              </a:rPr>
              <a:t>apple</a:t>
            </a:r>
          </a:p>
        </p:txBody>
      </p:sp>
      <p:sp>
        <p:nvSpPr>
          <p:cNvPr id="33" name="TextBox 32">
            <a:extLst>
              <a:ext uri="{FF2B5EF4-FFF2-40B4-BE49-F238E27FC236}">
                <a16:creationId xmlns:a16="http://schemas.microsoft.com/office/drawing/2014/main" id="{F1AD650D-004E-4ADB-971D-6DFE072C79C5}"/>
              </a:ext>
            </a:extLst>
          </p:cNvPr>
          <p:cNvSpPr txBox="1"/>
          <p:nvPr/>
        </p:nvSpPr>
        <p:spPr>
          <a:xfrm>
            <a:off x="745503" y="5881170"/>
            <a:ext cx="1016625" cy="523220"/>
          </a:xfrm>
          <a:prstGeom prst="rect">
            <a:avLst/>
          </a:prstGeom>
          <a:noFill/>
        </p:spPr>
        <p:txBody>
          <a:bodyPr wrap="none" rtlCol="0">
            <a:spAutoFit/>
          </a:bodyPr>
          <a:lstStyle/>
          <a:p>
            <a:r>
              <a:rPr lang="en-US" sz="2800" b="1" dirty="0">
                <a:solidFill>
                  <a:srgbClr val="5B3B8C"/>
                </a:solidFill>
              </a:rPr>
              <a:t>apple</a:t>
            </a:r>
          </a:p>
        </p:txBody>
      </p:sp>
      <p:sp>
        <p:nvSpPr>
          <p:cNvPr id="9" name="TextBox 8">
            <a:extLst>
              <a:ext uri="{FF2B5EF4-FFF2-40B4-BE49-F238E27FC236}">
                <a16:creationId xmlns:a16="http://schemas.microsoft.com/office/drawing/2014/main" id="{5090D12E-86DF-476C-8395-56BE6390CF81}"/>
              </a:ext>
            </a:extLst>
          </p:cNvPr>
          <p:cNvSpPr txBox="1"/>
          <p:nvPr/>
        </p:nvSpPr>
        <p:spPr>
          <a:xfrm>
            <a:off x="1794182" y="465055"/>
            <a:ext cx="1029449" cy="1384995"/>
          </a:xfrm>
          <a:prstGeom prst="rect">
            <a:avLst/>
          </a:prstGeom>
          <a:noFill/>
        </p:spPr>
        <p:txBody>
          <a:bodyPr wrap="none" rtlCol="0">
            <a:spAutoFit/>
          </a:bodyPr>
          <a:lstStyle/>
          <a:p>
            <a:pPr algn="r"/>
            <a:r>
              <a:rPr lang="en-US" sz="2800" b="1" dirty="0"/>
              <a:t>pine</a:t>
            </a:r>
          </a:p>
          <a:p>
            <a:pPr algn="r"/>
            <a:r>
              <a:rPr lang="en-US" sz="2800" b="1" dirty="0"/>
              <a:t>crab</a:t>
            </a:r>
          </a:p>
          <a:p>
            <a:pPr algn="r"/>
            <a:r>
              <a:rPr lang="en-US" sz="2800" b="1" dirty="0"/>
              <a:t>sauce</a:t>
            </a:r>
          </a:p>
        </p:txBody>
      </p:sp>
      <p:sp>
        <p:nvSpPr>
          <p:cNvPr id="12" name="TextBox 11">
            <a:extLst>
              <a:ext uri="{FF2B5EF4-FFF2-40B4-BE49-F238E27FC236}">
                <a16:creationId xmlns:a16="http://schemas.microsoft.com/office/drawing/2014/main" id="{D7505BA5-CFF1-44C0-A133-63E897A93B1E}"/>
              </a:ext>
            </a:extLst>
          </p:cNvPr>
          <p:cNvSpPr txBox="1"/>
          <p:nvPr/>
        </p:nvSpPr>
        <p:spPr>
          <a:xfrm>
            <a:off x="1331767" y="887437"/>
            <a:ext cx="796180" cy="523220"/>
          </a:xfrm>
          <a:prstGeom prst="rect">
            <a:avLst/>
          </a:prstGeom>
          <a:noFill/>
        </p:spPr>
        <p:txBody>
          <a:bodyPr wrap="none" rtlCol="0">
            <a:spAutoFit/>
          </a:bodyPr>
          <a:lstStyle/>
          <a:p>
            <a:r>
              <a:rPr lang="en-US" sz="2800" b="1" dirty="0">
                <a:solidFill>
                  <a:srgbClr val="836EAA"/>
                </a:solidFill>
              </a:rPr>
              <a:t>tree</a:t>
            </a:r>
          </a:p>
        </p:txBody>
      </p:sp>
      <p:sp>
        <p:nvSpPr>
          <p:cNvPr id="13" name="TextBox 12">
            <a:extLst>
              <a:ext uri="{FF2B5EF4-FFF2-40B4-BE49-F238E27FC236}">
                <a16:creationId xmlns:a16="http://schemas.microsoft.com/office/drawing/2014/main" id="{FAB29258-3C12-4A4A-8CC1-043492BFEDE8}"/>
              </a:ext>
            </a:extLst>
          </p:cNvPr>
          <p:cNvSpPr txBox="1"/>
          <p:nvPr/>
        </p:nvSpPr>
        <p:spPr>
          <a:xfrm>
            <a:off x="1121341" y="1318765"/>
            <a:ext cx="796180" cy="523220"/>
          </a:xfrm>
          <a:prstGeom prst="rect">
            <a:avLst/>
          </a:prstGeom>
          <a:noFill/>
        </p:spPr>
        <p:txBody>
          <a:bodyPr wrap="none" rtlCol="0">
            <a:spAutoFit/>
          </a:bodyPr>
          <a:lstStyle/>
          <a:p>
            <a:r>
              <a:rPr lang="en-US" sz="2800" b="1" dirty="0">
                <a:solidFill>
                  <a:srgbClr val="836EAA"/>
                </a:solidFill>
              </a:rPr>
              <a:t>tree</a:t>
            </a:r>
          </a:p>
        </p:txBody>
      </p:sp>
      <p:sp>
        <p:nvSpPr>
          <p:cNvPr id="11" name="TextBox 10">
            <a:extLst>
              <a:ext uri="{FF2B5EF4-FFF2-40B4-BE49-F238E27FC236}">
                <a16:creationId xmlns:a16="http://schemas.microsoft.com/office/drawing/2014/main" id="{024DB2D7-7FEB-4396-8212-F88EA7F8ED89}"/>
              </a:ext>
            </a:extLst>
          </p:cNvPr>
          <p:cNvSpPr txBox="1"/>
          <p:nvPr/>
        </p:nvSpPr>
        <p:spPr>
          <a:xfrm>
            <a:off x="2707808" y="465055"/>
            <a:ext cx="796180" cy="523220"/>
          </a:xfrm>
          <a:prstGeom prst="rect">
            <a:avLst/>
          </a:prstGeom>
          <a:noFill/>
        </p:spPr>
        <p:txBody>
          <a:bodyPr wrap="none" rtlCol="0">
            <a:spAutoFit/>
          </a:bodyPr>
          <a:lstStyle/>
          <a:p>
            <a:r>
              <a:rPr lang="en-US" sz="2800" b="1" dirty="0">
                <a:solidFill>
                  <a:srgbClr val="836EAA"/>
                </a:solidFill>
              </a:rPr>
              <a:t>tree</a:t>
            </a:r>
          </a:p>
        </p:txBody>
      </p:sp>
      <p:sp>
        <p:nvSpPr>
          <p:cNvPr id="67" name="TextBox 66">
            <a:extLst>
              <a:ext uri="{FF2B5EF4-FFF2-40B4-BE49-F238E27FC236}">
                <a16:creationId xmlns:a16="http://schemas.microsoft.com/office/drawing/2014/main" id="{E552051D-7AB4-477B-9529-F6E723174541}"/>
              </a:ext>
            </a:extLst>
          </p:cNvPr>
          <p:cNvSpPr txBox="1"/>
          <p:nvPr/>
        </p:nvSpPr>
        <p:spPr>
          <a:xfrm>
            <a:off x="5878524" y="5462042"/>
            <a:ext cx="1055930" cy="400110"/>
          </a:xfrm>
          <a:prstGeom prst="rect">
            <a:avLst/>
          </a:prstGeom>
          <a:noFill/>
        </p:spPr>
        <p:txBody>
          <a:bodyPr wrap="none" rtlCol="0">
            <a:spAutoFit/>
          </a:bodyPr>
          <a:lstStyle/>
          <a:p>
            <a:r>
              <a:rPr lang="en-US" sz="2000" b="1" dirty="0"/>
              <a:t>(insight)</a:t>
            </a:r>
          </a:p>
        </p:txBody>
      </p:sp>
      <p:sp>
        <p:nvSpPr>
          <p:cNvPr id="68" name="TextBox 67">
            <a:extLst>
              <a:ext uri="{FF2B5EF4-FFF2-40B4-BE49-F238E27FC236}">
                <a16:creationId xmlns:a16="http://schemas.microsoft.com/office/drawing/2014/main" id="{784E1C91-956B-40EA-B414-E5F8924D9F75}"/>
              </a:ext>
            </a:extLst>
          </p:cNvPr>
          <p:cNvSpPr txBox="1"/>
          <p:nvPr/>
        </p:nvSpPr>
        <p:spPr>
          <a:xfrm>
            <a:off x="6185434" y="1109775"/>
            <a:ext cx="1186543" cy="400110"/>
          </a:xfrm>
          <a:prstGeom prst="rect">
            <a:avLst/>
          </a:prstGeom>
          <a:noFill/>
        </p:spPr>
        <p:txBody>
          <a:bodyPr wrap="none" rtlCol="0">
            <a:spAutoFit/>
          </a:bodyPr>
          <a:lstStyle/>
          <a:p>
            <a:r>
              <a:rPr lang="en-US" sz="2000" b="1" dirty="0"/>
              <a:t>(analysis)</a:t>
            </a:r>
          </a:p>
        </p:txBody>
      </p:sp>
      <p:sp>
        <p:nvSpPr>
          <p:cNvPr id="2" name="TextBox 1">
            <a:extLst>
              <a:ext uri="{FF2B5EF4-FFF2-40B4-BE49-F238E27FC236}">
                <a16:creationId xmlns:a16="http://schemas.microsoft.com/office/drawing/2014/main" id="{1D042D71-D499-4D02-B42E-22085EA70E25}"/>
              </a:ext>
            </a:extLst>
          </p:cNvPr>
          <p:cNvSpPr txBox="1"/>
          <p:nvPr/>
        </p:nvSpPr>
        <p:spPr>
          <a:xfrm>
            <a:off x="650556" y="2031558"/>
            <a:ext cx="2533930" cy="584775"/>
          </a:xfrm>
          <a:prstGeom prst="rect">
            <a:avLst/>
          </a:prstGeom>
          <a:noFill/>
        </p:spPr>
        <p:txBody>
          <a:bodyPr wrap="square" rtlCol="0">
            <a:spAutoFit/>
          </a:bodyPr>
          <a:lstStyle/>
          <a:p>
            <a:pPr algn="r"/>
            <a:r>
              <a:rPr lang="en-US" sz="1600" dirty="0">
                <a:solidFill>
                  <a:schemeClr val="bg2">
                    <a:lumMod val="25000"/>
                  </a:schemeClr>
                </a:solidFill>
              </a:rPr>
              <a:t>i.e., Compound Remote Associates problems</a:t>
            </a:r>
          </a:p>
        </p:txBody>
      </p:sp>
      <p:pic>
        <p:nvPicPr>
          <p:cNvPr id="14" name="Picture 13">
            <a:extLst>
              <a:ext uri="{FF2B5EF4-FFF2-40B4-BE49-F238E27FC236}">
                <a16:creationId xmlns:a16="http://schemas.microsoft.com/office/drawing/2014/main" id="{59EFECA4-D0B6-40DC-912C-9CFC6ABD96CA}"/>
              </a:ext>
            </a:extLst>
          </p:cNvPr>
          <p:cNvPicPr>
            <a:picLocks noChangeAspect="1"/>
          </p:cNvPicPr>
          <p:nvPr/>
        </p:nvPicPr>
        <p:blipFill rotWithShape="1">
          <a:blip r:embed="rId6">
            <a:extLst>
              <a:ext uri="{28A0092B-C50C-407E-A947-70E740481C1C}">
                <a14:useLocalDpi xmlns:a14="http://schemas.microsoft.com/office/drawing/2010/main" val="0"/>
              </a:ext>
            </a:extLst>
          </a:blip>
          <a:srcRect t="1" b="12438"/>
          <a:stretch/>
        </p:blipFill>
        <p:spPr>
          <a:xfrm>
            <a:off x="5479194" y="192225"/>
            <a:ext cx="706240" cy="618385"/>
          </a:xfrm>
          <a:prstGeom prst="rect">
            <a:avLst/>
          </a:prstGeom>
        </p:spPr>
      </p:pic>
      <p:sp>
        <p:nvSpPr>
          <p:cNvPr id="34" name="Oval 33">
            <a:extLst>
              <a:ext uri="{FF2B5EF4-FFF2-40B4-BE49-F238E27FC236}">
                <a16:creationId xmlns:a16="http://schemas.microsoft.com/office/drawing/2014/main" id="{111E98F2-FEBB-4909-9F07-98DE27E1AE5D}"/>
              </a:ext>
            </a:extLst>
          </p:cNvPr>
          <p:cNvSpPr/>
          <p:nvPr/>
        </p:nvSpPr>
        <p:spPr>
          <a:xfrm>
            <a:off x="5244006" y="268916"/>
            <a:ext cx="204670" cy="2046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58589BD-574D-4E30-9C25-EF10226DFA72}"/>
              </a:ext>
            </a:extLst>
          </p:cNvPr>
          <p:cNvSpPr/>
          <p:nvPr/>
        </p:nvSpPr>
        <p:spPr>
          <a:xfrm flipV="1">
            <a:off x="4981424" y="358600"/>
            <a:ext cx="145539" cy="1455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02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barn(outVertical)">
                                      <p:cBhvr>
                                        <p:cTn id="76" dur="500"/>
                                        <p:tgtEl>
                                          <p:spTgt spid="6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1" grpId="0"/>
      <p:bldP spid="32" grpId="0"/>
      <p:bldP spid="33" grpId="0"/>
      <p:bldP spid="9" grpId="0"/>
      <p:bldP spid="12" grpId="0"/>
      <p:bldP spid="13" grpId="0"/>
      <p:bldP spid="11" grpId="0"/>
      <p:bldP spid="67" grpId="0"/>
      <p:bldP spid="68" grpId="0"/>
      <p:bldP spid="2" grpId="0"/>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EBC2B1-58D9-4098-BD28-27C3AEE35D0C}"/>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5300607" y="4269135"/>
            <a:ext cx="2426939" cy="1970374"/>
          </a:xfrm>
          <a:prstGeom prst="rect">
            <a:avLst/>
          </a:prstGeom>
        </p:spPr>
      </p:pic>
      <p:pic>
        <p:nvPicPr>
          <p:cNvPr id="7" name="Picture 6">
            <a:extLst>
              <a:ext uri="{FF2B5EF4-FFF2-40B4-BE49-F238E27FC236}">
                <a16:creationId xmlns:a16="http://schemas.microsoft.com/office/drawing/2014/main" id="{D56B670D-5695-478F-9B9B-A8954CE9C970}"/>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811332" y="4711699"/>
            <a:ext cx="2152755" cy="1875973"/>
          </a:xfrm>
          <a:prstGeom prst="rect">
            <a:avLst/>
          </a:prstGeom>
        </p:spPr>
      </p:pic>
      <p:sp>
        <p:nvSpPr>
          <p:cNvPr id="8" name="TextBox 7">
            <a:extLst>
              <a:ext uri="{FF2B5EF4-FFF2-40B4-BE49-F238E27FC236}">
                <a16:creationId xmlns:a16="http://schemas.microsoft.com/office/drawing/2014/main" id="{C500CCA4-6B45-4C7B-9A16-E5939E7F6D32}"/>
              </a:ext>
            </a:extLst>
          </p:cNvPr>
          <p:cNvSpPr txBox="1"/>
          <p:nvPr/>
        </p:nvSpPr>
        <p:spPr>
          <a:xfrm>
            <a:off x="7837952" y="5461010"/>
            <a:ext cx="948786" cy="369332"/>
          </a:xfrm>
          <a:prstGeom prst="rect">
            <a:avLst/>
          </a:prstGeom>
          <a:noFill/>
        </p:spPr>
        <p:txBody>
          <a:bodyPr wrap="none" rtlCol="0">
            <a:spAutoFit/>
          </a:bodyPr>
          <a:lstStyle/>
          <a:p>
            <a:r>
              <a:rPr lang="en-US" dirty="0"/>
              <a:t>(insight)</a:t>
            </a:r>
          </a:p>
        </p:txBody>
      </p:sp>
      <p:grpSp>
        <p:nvGrpSpPr>
          <p:cNvPr id="9" name="Group 8">
            <a:extLst>
              <a:ext uri="{FF2B5EF4-FFF2-40B4-BE49-F238E27FC236}">
                <a16:creationId xmlns:a16="http://schemas.microsoft.com/office/drawing/2014/main" id="{4B72E065-CFF5-469A-B8BD-F571D9CA1C74}"/>
              </a:ext>
            </a:extLst>
          </p:cNvPr>
          <p:cNvGrpSpPr/>
          <p:nvPr/>
        </p:nvGrpSpPr>
        <p:grpSpPr>
          <a:xfrm>
            <a:off x="5571847" y="270328"/>
            <a:ext cx="3230714" cy="1875973"/>
            <a:chOff x="3699504" y="227818"/>
            <a:chExt cx="3230714" cy="1875973"/>
          </a:xfrm>
        </p:grpSpPr>
        <p:pic>
          <p:nvPicPr>
            <p:cNvPr id="10" name="Picture 9">
              <a:extLst>
                <a:ext uri="{FF2B5EF4-FFF2-40B4-BE49-F238E27FC236}">
                  <a16:creationId xmlns:a16="http://schemas.microsoft.com/office/drawing/2014/main" id="{53569B10-B296-4144-8D48-C8904C9182AC}"/>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11" name="TextBox 10">
              <a:extLst>
                <a:ext uri="{FF2B5EF4-FFF2-40B4-BE49-F238E27FC236}">
                  <a16:creationId xmlns:a16="http://schemas.microsoft.com/office/drawing/2014/main" id="{0FC8504E-00C5-41FE-BF65-C3F599A34732}"/>
                </a:ext>
              </a:extLst>
            </p:cNvPr>
            <p:cNvSpPr txBox="1"/>
            <p:nvPr/>
          </p:nvSpPr>
          <p:spPr>
            <a:xfrm>
              <a:off x="5874031" y="1109489"/>
              <a:ext cx="1056187" cy="369332"/>
            </a:xfrm>
            <a:prstGeom prst="rect">
              <a:avLst/>
            </a:prstGeom>
            <a:noFill/>
          </p:spPr>
          <p:txBody>
            <a:bodyPr wrap="none" rtlCol="0">
              <a:spAutoFit/>
            </a:bodyPr>
            <a:lstStyle/>
            <a:p>
              <a:r>
                <a:rPr lang="en-US" dirty="0"/>
                <a:t>(analysis)</a:t>
              </a:r>
            </a:p>
          </p:txBody>
        </p:sp>
      </p:grpSp>
      <p:sp>
        <p:nvSpPr>
          <p:cNvPr id="19" name="TextBox 18">
            <a:extLst>
              <a:ext uri="{FF2B5EF4-FFF2-40B4-BE49-F238E27FC236}">
                <a16:creationId xmlns:a16="http://schemas.microsoft.com/office/drawing/2014/main" id="{1CFECA52-71B4-4CEB-BE51-D98B44BE9E4F}"/>
              </a:ext>
            </a:extLst>
          </p:cNvPr>
          <p:cNvSpPr txBox="1"/>
          <p:nvPr/>
        </p:nvSpPr>
        <p:spPr>
          <a:xfrm rot="19707341">
            <a:off x="3894350" y="2282214"/>
            <a:ext cx="1554785" cy="369332"/>
          </a:xfrm>
          <a:prstGeom prst="rect">
            <a:avLst/>
          </a:prstGeom>
          <a:noFill/>
        </p:spPr>
        <p:txBody>
          <a:bodyPr wrap="none" rtlCol="0">
            <a:spAutoFit/>
          </a:bodyPr>
          <a:lstStyle/>
          <a:p>
            <a:r>
              <a:rPr lang="en-US" dirty="0"/>
              <a:t>more selective</a:t>
            </a:r>
          </a:p>
        </p:txBody>
      </p:sp>
      <p:sp>
        <p:nvSpPr>
          <p:cNvPr id="20" name="TextBox 19">
            <a:extLst>
              <a:ext uri="{FF2B5EF4-FFF2-40B4-BE49-F238E27FC236}">
                <a16:creationId xmlns:a16="http://schemas.microsoft.com/office/drawing/2014/main" id="{0BBC7114-F037-4CCD-93D9-B0534DF2CD2A}"/>
              </a:ext>
            </a:extLst>
          </p:cNvPr>
          <p:cNvSpPr txBox="1"/>
          <p:nvPr/>
        </p:nvSpPr>
        <p:spPr>
          <a:xfrm rot="1994938">
            <a:off x="3797790" y="4124883"/>
            <a:ext cx="1466812" cy="646331"/>
          </a:xfrm>
          <a:prstGeom prst="rect">
            <a:avLst/>
          </a:prstGeom>
          <a:noFill/>
        </p:spPr>
        <p:txBody>
          <a:bodyPr wrap="none" rtlCol="0">
            <a:spAutoFit/>
          </a:bodyPr>
          <a:lstStyle/>
          <a:p>
            <a:r>
              <a:rPr lang="en-US" dirty="0"/>
              <a:t>less selective </a:t>
            </a:r>
          </a:p>
          <a:p>
            <a:r>
              <a:rPr lang="en-US" dirty="0"/>
              <a:t>or distributed</a:t>
            </a:r>
          </a:p>
        </p:txBody>
      </p:sp>
      <p:sp>
        <p:nvSpPr>
          <p:cNvPr id="23" name="TextBox 22">
            <a:extLst>
              <a:ext uri="{FF2B5EF4-FFF2-40B4-BE49-F238E27FC236}">
                <a16:creationId xmlns:a16="http://schemas.microsoft.com/office/drawing/2014/main" id="{50BBD95C-5092-4075-B676-612D03C30A9F}"/>
              </a:ext>
            </a:extLst>
          </p:cNvPr>
          <p:cNvSpPr txBox="1"/>
          <p:nvPr/>
        </p:nvSpPr>
        <p:spPr>
          <a:xfrm>
            <a:off x="2225724" y="3043786"/>
            <a:ext cx="1965218" cy="646331"/>
          </a:xfrm>
          <a:prstGeom prst="rect">
            <a:avLst/>
          </a:prstGeom>
          <a:noFill/>
        </p:spPr>
        <p:txBody>
          <a:bodyPr wrap="none" rtlCol="0">
            <a:spAutoFit/>
          </a:bodyPr>
          <a:lstStyle/>
          <a:p>
            <a:r>
              <a:rPr lang="en-US" sz="3600" b="1" dirty="0"/>
              <a:t>attention</a:t>
            </a:r>
          </a:p>
        </p:txBody>
      </p:sp>
      <p:cxnSp>
        <p:nvCxnSpPr>
          <p:cNvPr id="25" name="Straight Arrow Connector 24">
            <a:extLst>
              <a:ext uri="{FF2B5EF4-FFF2-40B4-BE49-F238E27FC236}">
                <a16:creationId xmlns:a16="http://schemas.microsoft.com/office/drawing/2014/main" id="{63822505-A0D0-4842-9AD3-352EC05EE446}"/>
              </a:ext>
            </a:extLst>
          </p:cNvPr>
          <p:cNvCxnSpPr>
            <a:cxnSpLocks/>
          </p:cNvCxnSpPr>
          <p:nvPr/>
        </p:nvCxnSpPr>
        <p:spPr>
          <a:xfrm flipV="1">
            <a:off x="4190942" y="2146302"/>
            <a:ext cx="1509985" cy="95307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53B131-12CC-479B-BB24-0FCE6ED3AAEF}"/>
              </a:ext>
            </a:extLst>
          </p:cNvPr>
          <p:cNvCxnSpPr>
            <a:cxnSpLocks/>
          </p:cNvCxnSpPr>
          <p:nvPr/>
        </p:nvCxnSpPr>
        <p:spPr>
          <a:xfrm>
            <a:off x="4190942" y="3702945"/>
            <a:ext cx="1509985" cy="1008754"/>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75623E9B-F381-46DE-A321-1BA66D7FF73B}"/>
              </a:ext>
            </a:extLst>
          </p:cNvPr>
          <p:cNvPicPr>
            <a:picLocks noChangeAspect="1"/>
          </p:cNvPicPr>
          <p:nvPr/>
        </p:nvPicPr>
        <p:blipFill rotWithShape="1">
          <a:blip r:embed="rId5">
            <a:extLst>
              <a:ext uri="{28A0092B-C50C-407E-A947-70E740481C1C}">
                <a14:useLocalDpi xmlns:a14="http://schemas.microsoft.com/office/drawing/2010/main" val="0"/>
              </a:ext>
            </a:extLst>
          </a:blip>
          <a:srcRect t="1" b="12438"/>
          <a:stretch/>
        </p:blipFill>
        <p:spPr>
          <a:xfrm>
            <a:off x="7159335" y="321551"/>
            <a:ext cx="706240" cy="618385"/>
          </a:xfrm>
          <a:prstGeom prst="rect">
            <a:avLst/>
          </a:prstGeom>
        </p:spPr>
      </p:pic>
      <p:sp>
        <p:nvSpPr>
          <p:cNvPr id="24" name="Oval 23">
            <a:extLst>
              <a:ext uri="{FF2B5EF4-FFF2-40B4-BE49-F238E27FC236}">
                <a16:creationId xmlns:a16="http://schemas.microsoft.com/office/drawing/2014/main" id="{9F90B30C-10DC-4004-BE1F-B4CDB499108E}"/>
              </a:ext>
            </a:extLst>
          </p:cNvPr>
          <p:cNvSpPr/>
          <p:nvPr/>
        </p:nvSpPr>
        <p:spPr>
          <a:xfrm>
            <a:off x="6924147" y="398242"/>
            <a:ext cx="204670" cy="2046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B14EADA-BA00-4921-A2DD-31BAAA41FA7C}"/>
              </a:ext>
            </a:extLst>
          </p:cNvPr>
          <p:cNvSpPr/>
          <p:nvPr/>
        </p:nvSpPr>
        <p:spPr>
          <a:xfrm flipV="1">
            <a:off x="6661565" y="487926"/>
            <a:ext cx="145539" cy="1455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83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500"/>
                            </p:stCondLst>
                            <p:childTnLst>
                              <p:par>
                                <p:cTn id="41" presetID="16" presetClass="entr" presetSubtype="37"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Vertical)">
                                      <p:cBhvr>
                                        <p:cTn id="43" dur="500"/>
                                        <p:tgtEl>
                                          <p:spTgt spid="6"/>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24"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EBC2B1-58D9-4098-BD28-27C3AEE35D0C}"/>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5300607" y="4269135"/>
            <a:ext cx="2426939" cy="1970374"/>
          </a:xfrm>
          <a:prstGeom prst="rect">
            <a:avLst/>
          </a:prstGeom>
        </p:spPr>
      </p:pic>
      <p:pic>
        <p:nvPicPr>
          <p:cNvPr id="7" name="Picture 6">
            <a:extLst>
              <a:ext uri="{FF2B5EF4-FFF2-40B4-BE49-F238E27FC236}">
                <a16:creationId xmlns:a16="http://schemas.microsoft.com/office/drawing/2014/main" id="{D56B670D-5695-478F-9B9B-A8954CE9C970}"/>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811332" y="4711699"/>
            <a:ext cx="2152755" cy="1875973"/>
          </a:xfrm>
          <a:prstGeom prst="rect">
            <a:avLst/>
          </a:prstGeom>
        </p:spPr>
      </p:pic>
      <p:sp>
        <p:nvSpPr>
          <p:cNvPr id="8" name="TextBox 7">
            <a:extLst>
              <a:ext uri="{FF2B5EF4-FFF2-40B4-BE49-F238E27FC236}">
                <a16:creationId xmlns:a16="http://schemas.microsoft.com/office/drawing/2014/main" id="{C500CCA4-6B45-4C7B-9A16-E5939E7F6D32}"/>
              </a:ext>
            </a:extLst>
          </p:cNvPr>
          <p:cNvSpPr txBox="1"/>
          <p:nvPr/>
        </p:nvSpPr>
        <p:spPr>
          <a:xfrm>
            <a:off x="7837952" y="5461010"/>
            <a:ext cx="948786" cy="369332"/>
          </a:xfrm>
          <a:prstGeom prst="rect">
            <a:avLst/>
          </a:prstGeom>
          <a:noFill/>
        </p:spPr>
        <p:txBody>
          <a:bodyPr wrap="none" rtlCol="0">
            <a:spAutoFit/>
          </a:bodyPr>
          <a:lstStyle/>
          <a:p>
            <a:r>
              <a:rPr lang="en-US" dirty="0"/>
              <a:t>(insight)</a:t>
            </a:r>
          </a:p>
        </p:txBody>
      </p:sp>
      <p:sp>
        <p:nvSpPr>
          <p:cNvPr id="19" name="TextBox 18">
            <a:extLst>
              <a:ext uri="{FF2B5EF4-FFF2-40B4-BE49-F238E27FC236}">
                <a16:creationId xmlns:a16="http://schemas.microsoft.com/office/drawing/2014/main" id="{1CFECA52-71B4-4CEB-BE51-D98B44BE9E4F}"/>
              </a:ext>
            </a:extLst>
          </p:cNvPr>
          <p:cNvSpPr txBox="1"/>
          <p:nvPr/>
        </p:nvSpPr>
        <p:spPr>
          <a:xfrm rot="19707341">
            <a:off x="3894350" y="2282214"/>
            <a:ext cx="1554785" cy="369332"/>
          </a:xfrm>
          <a:prstGeom prst="rect">
            <a:avLst/>
          </a:prstGeom>
          <a:noFill/>
        </p:spPr>
        <p:txBody>
          <a:bodyPr wrap="none" rtlCol="0">
            <a:spAutoFit/>
          </a:bodyPr>
          <a:lstStyle/>
          <a:p>
            <a:r>
              <a:rPr lang="en-US" dirty="0"/>
              <a:t>more selective</a:t>
            </a:r>
          </a:p>
        </p:txBody>
      </p:sp>
      <p:sp>
        <p:nvSpPr>
          <p:cNvPr id="20" name="TextBox 19">
            <a:extLst>
              <a:ext uri="{FF2B5EF4-FFF2-40B4-BE49-F238E27FC236}">
                <a16:creationId xmlns:a16="http://schemas.microsoft.com/office/drawing/2014/main" id="{0BBC7114-F037-4CCD-93D9-B0534DF2CD2A}"/>
              </a:ext>
            </a:extLst>
          </p:cNvPr>
          <p:cNvSpPr txBox="1"/>
          <p:nvPr/>
        </p:nvSpPr>
        <p:spPr>
          <a:xfrm rot="1994938">
            <a:off x="3797790" y="4124883"/>
            <a:ext cx="1466812" cy="646331"/>
          </a:xfrm>
          <a:prstGeom prst="rect">
            <a:avLst/>
          </a:prstGeom>
          <a:noFill/>
        </p:spPr>
        <p:txBody>
          <a:bodyPr wrap="none" rtlCol="0">
            <a:spAutoFit/>
          </a:bodyPr>
          <a:lstStyle/>
          <a:p>
            <a:r>
              <a:rPr lang="en-US" dirty="0"/>
              <a:t>less selective </a:t>
            </a:r>
          </a:p>
          <a:p>
            <a:r>
              <a:rPr lang="en-US" dirty="0"/>
              <a:t>or distributed</a:t>
            </a:r>
          </a:p>
        </p:txBody>
      </p:sp>
      <p:sp>
        <p:nvSpPr>
          <p:cNvPr id="23" name="TextBox 22">
            <a:extLst>
              <a:ext uri="{FF2B5EF4-FFF2-40B4-BE49-F238E27FC236}">
                <a16:creationId xmlns:a16="http://schemas.microsoft.com/office/drawing/2014/main" id="{50BBD95C-5092-4075-B676-612D03C30A9F}"/>
              </a:ext>
            </a:extLst>
          </p:cNvPr>
          <p:cNvSpPr txBox="1"/>
          <p:nvPr/>
        </p:nvSpPr>
        <p:spPr>
          <a:xfrm>
            <a:off x="2225724" y="3043786"/>
            <a:ext cx="1965218" cy="646331"/>
          </a:xfrm>
          <a:prstGeom prst="rect">
            <a:avLst/>
          </a:prstGeom>
          <a:noFill/>
        </p:spPr>
        <p:txBody>
          <a:bodyPr wrap="none" rtlCol="0">
            <a:spAutoFit/>
          </a:bodyPr>
          <a:lstStyle/>
          <a:p>
            <a:r>
              <a:rPr lang="en-US" sz="3600" b="1" dirty="0"/>
              <a:t>attention</a:t>
            </a:r>
          </a:p>
        </p:txBody>
      </p:sp>
      <p:cxnSp>
        <p:nvCxnSpPr>
          <p:cNvPr id="25" name="Straight Arrow Connector 24">
            <a:extLst>
              <a:ext uri="{FF2B5EF4-FFF2-40B4-BE49-F238E27FC236}">
                <a16:creationId xmlns:a16="http://schemas.microsoft.com/office/drawing/2014/main" id="{63822505-A0D0-4842-9AD3-352EC05EE446}"/>
              </a:ext>
            </a:extLst>
          </p:cNvPr>
          <p:cNvCxnSpPr>
            <a:cxnSpLocks/>
          </p:cNvCxnSpPr>
          <p:nvPr/>
        </p:nvCxnSpPr>
        <p:spPr>
          <a:xfrm flipV="1">
            <a:off x="4190942" y="2146302"/>
            <a:ext cx="1509985" cy="95307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53B131-12CC-479B-BB24-0FCE6ED3AAEF}"/>
              </a:ext>
            </a:extLst>
          </p:cNvPr>
          <p:cNvCxnSpPr>
            <a:cxnSpLocks/>
          </p:cNvCxnSpPr>
          <p:nvPr/>
        </p:nvCxnSpPr>
        <p:spPr>
          <a:xfrm>
            <a:off x="4190942" y="3702945"/>
            <a:ext cx="1509985" cy="1008754"/>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D095A4-541F-4845-8ED7-7A8CFF577AD0}"/>
              </a:ext>
            </a:extLst>
          </p:cNvPr>
          <p:cNvSpPr txBox="1"/>
          <p:nvPr/>
        </p:nvSpPr>
        <p:spPr>
          <a:xfrm>
            <a:off x="567337" y="4988511"/>
            <a:ext cx="1675459" cy="461665"/>
          </a:xfrm>
          <a:prstGeom prst="rect">
            <a:avLst/>
          </a:prstGeom>
          <a:noFill/>
        </p:spPr>
        <p:txBody>
          <a:bodyPr wrap="none" rtlCol="0">
            <a:spAutoFit/>
          </a:bodyPr>
          <a:lstStyle/>
          <a:p>
            <a:r>
              <a:rPr lang="en-US" sz="2400" b="1" dirty="0"/>
              <a:t>&gt; &gt; &gt; </a:t>
            </a:r>
            <a:r>
              <a:rPr lang="en-US" sz="2400" b="1" dirty="0">
                <a:solidFill>
                  <a:srgbClr val="FF0000"/>
                </a:solidFill>
              </a:rPr>
              <a:t>&lt;</a:t>
            </a:r>
            <a:r>
              <a:rPr lang="en-US" sz="2400" b="1" dirty="0"/>
              <a:t> &gt; &gt; &gt;</a:t>
            </a:r>
          </a:p>
        </p:txBody>
      </p:sp>
      <p:pic>
        <p:nvPicPr>
          <p:cNvPr id="4" name="Picture 3">
            <a:extLst>
              <a:ext uri="{FF2B5EF4-FFF2-40B4-BE49-F238E27FC236}">
                <a16:creationId xmlns:a16="http://schemas.microsoft.com/office/drawing/2014/main" id="{4000334C-37A0-4FF5-A0DC-08404F877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337" y="5527458"/>
            <a:ext cx="931261" cy="837971"/>
          </a:xfrm>
          <a:prstGeom prst="rect">
            <a:avLst/>
          </a:prstGeom>
        </p:spPr>
      </p:pic>
      <p:sp>
        <p:nvSpPr>
          <p:cNvPr id="5" name="TextBox 4">
            <a:extLst>
              <a:ext uri="{FF2B5EF4-FFF2-40B4-BE49-F238E27FC236}">
                <a16:creationId xmlns:a16="http://schemas.microsoft.com/office/drawing/2014/main" id="{0A8C2802-4ABA-41C2-A0BD-293E4DD27242}"/>
              </a:ext>
            </a:extLst>
          </p:cNvPr>
          <p:cNvSpPr txBox="1"/>
          <p:nvPr/>
        </p:nvSpPr>
        <p:spPr>
          <a:xfrm>
            <a:off x="567338" y="1638656"/>
            <a:ext cx="1162241" cy="461665"/>
          </a:xfrm>
          <a:prstGeom prst="rect">
            <a:avLst/>
          </a:prstGeom>
          <a:noFill/>
        </p:spPr>
        <p:txBody>
          <a:bodyPr wrap="none" rtlCol="0">
            <a:spAutoFit/>
          </a:bodyPr>
          <a:lstStyle/>
          <a:p>
            <a:r>
              <a:rPr lang="en-US" sz="2400" b="1" dirty="0"/>
              <a:t>indirect</a:t>
            </a:r>
          </a:p>
        </p:txBody>
      </p:sp>
      <p:sp>
        <p:nvSpPr>
          <p:cNvPr id="17" name="TextBox 16">
            <a:extLst>
              <a:ext uri="{FF2B5EF4-FFF2-40B4-BE49-F238E27FC236}">
                <a16:creationId xmlns:a16="http://schemas.microsoft.com/office/drawing/2014/main" id="{D55E7CF6-B1D1-4963-B629-96A1328CD1EB}"/>
              </a:ext>
            </a:extLst>
          </p:cNvPr>
          <p:cNvSpPr txBox="1"/>
          <p:nvPr/>
        </p:nvSpPr>
        <p:spPr>
          <a:xfrm>
            <a:off x="568399" y="4449564"/>
            <a:ext cx="921791" cy="461665"/>
          </a:xfrm>
          <a:prstGeom prst="rect">
            <a:avLst/>
          </a:prstGeom>
          <a:noFill/>
        </p:spPr>
        <p:txBody>
          <a:bodyPr wrap="none" rtlCol="0">
            <a:spAutoFit/>
          </a:bodyPr>
          <a:lstStyle/>
          <a:p>
            <a:r>
              <a:rPr lang="en-US" sz="2400" b="1" dirty="0"/>
              <a:t>direct</a:t>
            </a:r>
          </a:p>
        </p:txBody>
      </p:sp>
      <p:cxnSp>
        <p:nvCxnSpPr>
          <p:cNvPr id="18" name="Straight Arrow Connector 17">
            <a:extLst>
              <a:ext uri="{FF2B5EF4-FFF2-40B4-BE49-F238E27FC236}">
                <a16:creationId xmlns:a16="http://schemas.microsoft.com/office/drawing/2014/main" id="{878F352C-48DE-428F-8894-0C8A9611BA37}"/>
              </a:ext>
            </a:extLst>
          </p:cNvPr>
          <p:cNvCxnSpPr>
            <a:cxnSpLocks/>
            <a:stCxn id="5" idx="2"/>
          </p:cNvCxnSpPr>
          <p:nvPr/>
        </p:nvCxnSpPr>
        <p:spPr>
          <a:xfrm>
            <a:off x="1148459" y="2100321"/>
            <a:ext cx="1051448" cy="101619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9E349C-DA19-4B0D-A1B8-F3AD31A1C2DF}"/>
              </a:ext>
            </a:extLst>
          </p:cNvPr>
          <p:cNvCxnSpPr>
            <a:cxnSpLocks/>
          </p:cNvCxnSpPr>
          <p:nvPr/>
        </p:nvCxnSpPr>
        <p:spPr>
          <a:xfrm flipV="1">
            <a:off x="1148458" y="3682168"/>
            <a:ext cx="1050158" cy="76588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AEF6DBA-AC54-46E5-9714-D97D7126132D}"/>
              </a:ext>
            </a:extLst>
          </p:cNvPr>
          <p:cNvPicPr>
            <a:picLocks noChangeAspect="1"/>
          </p:cNvPicPr>
          <p:nvPr/>
        </p:nvPicPr>
        <p:blipFill rotWithShape="1">
          <a:blip r:embed="rId6">
            <a:alphaModFix amt="70000"/>
            <a:extLst>
              <a:ext uri="{28A0092B-C50C-407E-A947-70E740481C1C}">
                <a14:useLocalDpi xmlns:a14="http://schemas.microsoft.com/office/drawing/2010/main" val="0"/>
              </a:ext>
            </a:extLst>
          </a:blip>
          <a:srcRect b="13333"/>
          <a:stretch/>
        </p:blipFill>
        <p:spPr>
          <a:xfrm>
            <a:off x="1415458" y="717334"/>
            <a:ext cx="1003073" cy="869330"/>
          </a:xfrm>
          <a:prstGeom prst="rect">
            <a:avLst/>
          </a:prstGeom>
        </p:spPr>
      </p:pic>
      <p:pic>
        <p:nvPicPr>
          <p:cNvPr id="33" name="Picture 32">
            <a:extLst>
              <a:ext uri="{FF2B5EF4-FFF2-40B4-BE49-F238E27FC236}">
                <a16:creationId xmlns:a16="http://schemas.microsoft.com/office/drawing/2014/main" id="{6D41987A-9B59-4215-BEE0-C2749AB145F7}"/>
              </a:ext>
            </a:extLst>
          </p:cNvPr>
          <p:cNvPicPr>
            <a:picLocks noChangeAspect="1"/>
          </p:cNvPicPr>
          <p:nvPr/>
        </p:nvPicPr>
        <p:blipFill rotWithShape="1">
          <a:blip r:embed="rId7">
            <a:alphaModFix amt="70000"/>
            <a:extLst>
              <a:ext uri="{28A0092B-C50C-407E-A947-70E740481C1C}">
                <a14:useLocalDpi xmlns:a14="http://schemas.microsoft.com/office/drawing/2010/main" val="0"/>
              </a:ext>
            </a:extLst>
          </a:blip>
          <a:srcRect b="12846"/>
          <a:stretch/>
        </p:blipFill>
        <p:spPr>
          <a:xfrm>
            <a:off x="348296" y="560901"/>
            <a:ext cx="1162241" cy="1012935"/>
          </a:xfrm>
          <a:prstGeom prst="rect">
            <a:avLst/>
          </a:prstGeom>
        </p:spPr>
      </p:pic>
      <p:grpSp>
        <p:nvGrpSpPr>
          <p:cNvPr id="13" name="Group 12">
            <a:extLst>
              <a:ext uri="{FF2B5EF4-FFF2-40B4-BE49-F238E27FC236}">
                <a16:creationId xmlns:a16="http://schemas.microsoft.com/office/drawing/2014/main" id="{32E3179D-DE09-40EB-A0D2-215E69DF4C95}"/>
              </a:ext>
            </a:extLst>
          </p:cNvPr>
          <p:cNvGrpSpPr/>
          <p:nvPr/>
        </p:nvGrpSpPr>
        <p:grpSpPr>
          <a:xfrm>
            <a:off x="5571847" y="270328"/>
            <a:ext cx="3230714" cy="1875973"/>
            <a:chOff x="5571847" y="270328"/>
            <a:chExt cx="3230714" cy="1875973"/>
          </a:xfrm>
        </p:grpSpPr>
        <p:pic>
          <p:nvPicPr>
            <p:cNvPr id="32" name="Picture 31">
              <a:extLst>
                <a:ext uri="{FF2B5EF4-FFF2-40B4-BE49-F238E27FC236}">
                  <a16:creationId xmlns:a16="http://schemas.microsoft.com/office/drawing/2014/main" id="{800934B4-71D0-4609-970C-CC8279917E04}"/>
                </a:ext>
              </a:extLst>
            </p:cNvPr>
            <p:cNvPicPr>
              <a:picLocks noChangeAspect="1"/>
            </p:cNvPicPr>
            <p:nvPr/>
          </p:nvPicPr>
          <p:blipFill rotWithShape="1">
            <a:blip r:embed="rId8">
              <a:extLst>
                <a:ext uri="{28A0092B-C50C-407E-A947-70E740481C1C}">
                  <a14:useLocalDpi xmlns:a14="http://schemas.microsoft.com/office/drawing/2010/main" val="0"/>
                </a:ext>
              </a:extLst>
            </a:blip>
            <a:srcRect t="1" b="12438"/>
            <a:stretch/>
          </p:blipFill>
          <p:spPr>
            <a:xfrm>
              <a:off x="7159335" y="321551"/>
              <a:ext cx="706240" cy="618385"/>
            </a:xfrm>
            <a:prstGeom prst="rect">
              <a:avLst/>
            </a:prstGeom>
          </p:spPr>
        </p:pic>
        <p:sp>
          <p:nvSpPr>
            <p:cNvPr id="34" name="Oval 33">
              <a:extLst>
                <a:ext uri="{FF2B5EF4-FFF2-40B4-BE49-F238E27FC236}">
                  <a16:creationId xmlns:a16="http://schemas.microsoft.com/office/drawing/2014/main" id="{1E657F93-41A0-43B7-8D4F-6B684AE8F83B}"/>
                </a:ext>
              </a:extLst>
            </p:cNvPr>
            <p:cNvSpPr/>
            <p:nvPr/>
          </p:nvSpPr>
          <p:spPr>
            <a:xfrm>
              <a:off x="6924147" y="398242"/>
              <a:ext cx="204670" cy="2046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419F134-6694-498E-A711-F395F4DC8736}"/>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571847" y="270328"/>
              <a:ext cx="2152755" cy="1875973"/>
            </a:xfrm>
            <a:prstGeom prst="rect">
              <a:avLst/>
            </a:prstGeom>
          </p:spPr>
        </p:pic>
        <p:grpSp>
          <p:nvGrpSpPr>
            <p:cNvPr id="9" name="Group 8">
              <a:extLst>
                <a:ext uri="{FF2B5EF4-FFF2-40B4-BE49-F238E27FC236}">
                  <a16:creationId xmlns:a16="http://schemas.microsoft.com/office/drawing/2014/main" id="{4B72E065-CFF5-469A-B8BD-F571D9CA1C74}"/>
                </a:ext>
              </a:extLst>
            </p:cNvPr>
            <p:cNvGrpSpPr/>
            <p:nvPr/>
          </p:nvGrpSpPr>
          <p:grpSpPr>
            <a:xfrm>
              <a:off x="5571847" y="270328"/>
              <a:ext cx="3230714" cy="1875973"/>
              <a:chOff x="3699504" y="227818"/>
              <a:chExt cx="3230714" cy="1875973"/>
            </a:xfrm>
          </p:grpSpPr>
          <p:pic>
            <p:nvPicPr>
              <p:cNvPr id="10" name="Picture 9">
                <a:extLst>
                  <a:ext uri="{FF2B5EF4-FFF2-40B4-BE49-F238E27FC236}">
                    <a16:creationId xmlns:a16="http://schemas.microsoft.com/office/drawing/2014/main" id="{53569B10-B296-4144-8D48-C8904C9182AC}"/>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11" name="TextBox 10">
                <a:extLst>
                  <a:ext uri="{FF2B5EF4-FFF2-40B4-BE49-F238E27FC236}">
                    <a16:creationId xmlns:a16="http://schemas.microsoft.com/office/drawing/2014/main" id="{0FC8504E-00C5-41FE-BF65-C3F599A34732}"/>
                  </a:ext>
                </a:extLst>
              </p:cNvPr>
              <p:cNvSpPr txBox="1"/>
              <p:nvPr/>
            </p:nvSpPr>
            <p:spPr>
              <a:xfrm>
                <a:off x="5874031" y="1109489"/>
                <a:ext cx="1056187" cy="369332"/>
              </a:xfrm>
              <a:prstGeom prst="rect">
                <a:avLst/>
              </a:prstGeom>
              <a:noFill/>
            </p:spPr>
            <p:txBody>
              <a:bodyPr wrap="none" rtlCol="0">
                <a:spAutoFit/>
              </a:bodyPr>
              <a:lstStyle/>
              <a:p>
                <a:r>
                  <a:rPr lang="en-US" dirty="0"/>
                  <a:t>(analysis)</a:t>
                </a:r>
              </a:p>
            </p:txBody>
          </p:sp>
        </p:grpSp>
        <p:sp>
          <p:nvSpPr>
            <p:cNvPr id="31" name="TextBox 30">
              <a:extLst>
                <a:ext uri="{FF2B5EF4-FFF2-40B4-BE49-F238E27FC236}">
                  <a16:creationId xmlns:a16="http://schemas.microsoft.com/office/drawing/2014/main" id="{FD68A283-D4AB-461F-97FB-FD6111CFA8A8}"/>
                </a:ext>
              </a:extLst>
            </p:cNvPr>
            <p:cNvSpPr txBox="1"/>
            <p:nvPr/>
          </p:nvSpPr>
          <p:spPr>
            <a:xfrm>
              <a:off x="7746374" y="1151999"/>
              <a:ext cx="1056187" cy="369332"/>
            </a:xfrm>
            <a:prstGeom prst="rect">
              <a:avLst/>
            </a:prstGeom>
            <a:noFill/>
          </p:spPr>
          <p:txBody>
            <a:bodyPr wrap="none" rtlCol="0">
              <a:spAutoFit/>
            </a:bodyPr>
            <a:lstStyle/>
            <a:p>
              <a:r>
                <a:rPr lang="en-US" dirty="0"/>
                <a:t>(analysis)</a:t>
              </a:r>
            </a:p>
          </p:txBody>
        </p:sp>
        <p:sp>
          <p:nvSpPr>
            <p:cNvPr id="35" name="Oval 34">
              <a:extLst>
                <a:ext uri="{FF2B5EF4-FFF2-40B4-BE49-F238E27FC236}">
                  <a16:creationId xmlns:a16="http://schemas.microsoft.com/office/drawing/2014/main" id="{152C96D2-F8A5-427A-9F31-0787ABC7C06D}"/>
                </a:ext>
              </a:extLst>
            </p:cNvPr>
            <p:cNvSpPr/>
            <p:nvPr/>
          </p:nvSpPr>
          <p:spPr>
            <a:xfrm flipV="1">
              <a:off x="6661565" y="487926"/>
              <a:ext cx="145539" cy="1455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93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EBC2B1-58D9-4098-BD28-27C3AEE35D0C}"/>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5300607" y="4269135"/>
            <a:ext cx="2426939" cy="1970374"/>
          </a:xfrm>
          <a:prstGeom prst="rect">
            <a:avLst/>
          </a:prstGeom>
        </p:spPr>
      </p:pic>
      <p:grpSp>
        <p:nvGrpSpPr>
          <p:cNvPr id="39" name="Group 38">
            <a:extLst>
              <a:ext uri="{FF2B5EF4-FFF2-40B4-BE49-F238E27FC236}">
                <a16:creationId xmlns:a16="http://schemas.microsoft.com/office/drawing/2014/main" id="{011F54A1-F15C-4386-A948-17DE0B2377A7}"/>
              </a:ext>
            </a:extLst>
          </p:cNvPr>
          <p:cNvGrpSpPr/>
          <p:nvPr/>
        </p:nvGrpSpPr>
        <p:grpSpPr>
          <a:xfrm>
            <a:off x="5811332" y="4711699"/>
            <a:ext cx="2975406" cy="1875973"/>
            <a:chOff x="5811332" y="4711699"/>
            <a:chExt cx="2975406" cy="1875973"/>
          </a:xfrm>
        </p:grpSpPr>
        <p:pic>
          <p:nvPicPr>
            <p:cNvPr id="7" name="Picture 6">
              <a:extLst>
                <a:ext uri="{FF2B5EF4-FFF2-40B4-BE49-F238E27FC236}">
                  <a16:creationId xmlns:a16="http://schemas.microsoft.com/office/drawing/2014/main" id="{D56B670D-5695-478F-9B9B-A8954CE9C970}"/>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811332" y="4711699"/>
              <a:ext cx="2152755" cy="1875973"/>
            </a:xfrm>
            <a:prstGeom prst="rect">
              <a:avLst/>
            </a:prstGeom>
          </p:spPr>
        </p:pic>
        <p:sp>
          <p:nvSpPr>
            <p:cNvPr id="8" name="TextBox 7">
              <a:extLst>
                <a:ext uri="{FF2B5EF4-FFF2-40B4-BE49-F238E27FC236}">
                  <a16:creationId xmlns:a16="http://schemas.microsoft.com/office/drawing/2014/main" id="{C500CCA4-6B45-4C7B-9A16-E5939E7F6D32}"/>
                </a:ext>
              </a:extLst>
            </p:cNvPr>
            <p:cNvSpPr txBox="1"/>
            <p:nvPr/>
          </p:nvSpPr>
          <p:spPr>
            <a:xfrm>
              <a:off x="7837952" y="5461010"/>
              <a:ext cx="948786" cy="369332"/>
            </a:xfrm>
            <a:prstGeom prst="rect">
              <a:avLst/>
            </a:prstGeom>
            <a:noFill/>
          </p:spPr>
          <p:txBody>
            <a:bodyPr wrap="none" rtlCol="0">
              <a:spAutoFit/>
            </a:bodyPr>
            <a:lstStyle/>
            <a:p>
              <a:r>
                <a:rPr lang="en-US" dirty="0"/>
                <a:t>(insight)</a:t>
              </a:r>
            </a:p>
          </p:txBody>
        </p:sp>
      </p:grpSp>
      <p:sp>
        <p:nvSpPr>
          <p:cNvPr id="19" name="TextBox 18">
            <a:extLst>
              <a:ext uri="{FF2B5EF4-FFF2-40B4-BE49-F238E27FC236}">
                <a16:creationId xmlns:a16="http://schemas.microsoft.com/office/drawing/2014/main" id="{1CFECA52-71B4-4CEB-BE51-D98B44BE9E4F}"/>
              </a:ext>
            </a:extLst>
          </p:cNvPr>
          <p:cNvSpPr txBox="1"/>
          <p:nvPr/>
        </p:nvSpPr>
        <p:spPr>
          <a:xfrm rot="19707341">
            <a:off x="3894350" y="2282214"/>
            <a:ext cx="1554785" cy="369332"/>
          </a:xfrm>
          <a:prstGeom prst="rect">
            <a:avLst/>
          </a:prstGeom>
          <a:noFill/>
        </p:spPr>
        <p:txBody>
          <a:bodyPr wrap="none" rtlCol="0">
            <a:spAutoFit/>
          </a:bodyPr>
          <a:lstStyle/>
          <a:p>
            <a:r>
              <a:rPr lang="en-US" dirty="0"/>
              <a:t>more selective</a:t>
            </a:r>
          </a:p>
        </p:txBody>
      </p:sp>
      <p:sp>
        <p:nvSpPr>
          <p:cNvPr id="20" name="TextBox 19">
            <a:extLst>
              <a:ext uri="{FF2B5EF4-FFF2-40B4-BE49-F238E27FC236}">
                <a16:creationId xmlns:a16="http://schemas.microsoft.com/office/drawing/2014/main" id="{0BBC7114-F037-4CCD-93D9-B0534DF2CD2A}"/>
              </a:ext>
            </a:extLst>
          </p:cNvPr>
          <p:cNvSpPr txBox="1"/>
          <p:nvPr/>
        </p:nvSpPr>
        <p:spPr>
          <a:xfrm rot="1994938">
            <a:off x="3797790" y="4124883"/>
            <a:ext cx="1466812" cy="646331"/>
          </a:xfrm>
          <a:prstGeom prst="rect">
            <a:avLst/>
          </a:prstGeom>
          <a:noFill/>
        </p:spPr>
        <p:txBody>
          <a:bodyPr wrap="none" rtlCol="0">
            <a:spAutoFit/>
          </a:bodyPr>
          <a:lstStyle/>
          <a:p>
            <a:r>
              <a:rPr lang="en-US" dirty="0"/>
              <a:t>less selective </a:t>
            </a:r>
          </a:p>
          <a:p>
            <a:r>
              <a:rPr lang="en-US" dirty="0"/>
              <a:t>or distributed</a:t>
            </a:r>
          </a:p>
        </p:txBody>
      </p:sp>
      <p:sp>
        <p:nvSpPr>
          <p:cNvPr id="23" name="TextBox 22">
            <a:extLst>
              <a:ext uri="{FF2B5EF4-FFF2-40B4-BE49-F238E27FC236}">
                <a16:creationId xmlns:a16="http://schemas.microsoft.com/office/drawing/2014/main" id="{50BBD95C-5092-4075-B676-612D03C30A9F}"/>
              </a:ext>
            </a:extLst>
          </p:cNvPr>
          <p:cNvSpPr txBox="1"/>
          <p:nvPr/>
        </p:nvSpPr>
        <p:spPr>
          <a:xfrm>
            <a:off x="2225724" y="3043786"/>
            <a:ext cx="1965218" cy="646331"/>
          </a:xfrm>
          <a:prstGeom prst="rect">
            <a:avLst/>
          </a:prstGeom>
          <a:noFill/>
        </p:spPr>
        <p:txBody>
          <a:bodyPr wrap="none" rtlCol="0">
            <a:spAutoFit/>
          </a:bodyPr>
          <a:lstStyle/>
          <a:p>
            <a:r>
              <a:rPr lang="en-US" sz="3600" b="1" dirty="0"/>
              <a:t>attention</a:t>
            </a:r>
          </a:p>
        </p:txBody>
      </p:sp>
      <p:cxnSp>
        <p:nvCxnSpPr>
          <p:cNvPr id="25" name="Straight Arrow Connector 24">
            <a:extLst>
              <a:ext uri="{FF2B5EF4-FFF2-40B4-BE49-F238E27FC236}">
                <a16:creationId xmlns:a16="http://schemas.microsoft.com/office/drawing/2014/main" id="{63822505-A0D0-4842-9AD3-352EC05EE446}"/>
              </a:ext>
            </a:extLst>
          </p:cNvPr>
          <p:cNvCxnSpPr>
            <a:cxnSpLocks/>
          </p:cNvCxnSpPr>
          <p:nvPr/>
        </p:nvCxnSpPr>
        <p:spPr>
          <a:xfrm flipV="1">
            <a:off x="4190942" y="2146302"/>
            <a:ext cx="1509985" cy="95307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53B131-12CC-479B-BB24-0FCE6ED3AAEF}"/>
              </a:ext>
            </a:extLst>
          </p:cNvPr>
          <p:cNvCxnSpPr>
            <a:cxnSpLocks/>
          </p:cNvCxnSpPr>
          <p:nvPr/>
        </p:nvCxnSpPr>
        <p:spPr>
          <a:xfrm>
            <a:off x="4190942" y="3702945"/>
            <a:ext cx="1509985" cy="1008754"/>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A8C2802-4ABA-41C2-A0BD-293E4DD27242}"/>
              </a:ext>
            </a:extLst>
          </p:cNvPr>
          <p:cNvSpPr txBox="1"/>
          <p:nvPr/>
        </p:nvSpPr>
        <p:spPr>
          <a:xfrm>
            <a:off x="567338" y="1629766"/>
            <a:ext cx="1162241" cy="461665"/>
          </a:xfrm>
          <a:prstGeom prst="rect">
            <a:avLst/>
          </a:prstGeom>
          <a:noFill/>
        </p:spPr>
        <p:txBody>
          <a:bodyPr wrap="none" rtlCol="0">
            <a:spAutoFit/>
          </a:bodyPr>
          <a:lstStyle/>
          <a:p>
            <a:r>
              <a:rPr lang="en-US" sz="2400" b="1" dirty="0">
                <a:solidFill>
                  <a:schemeClr val="bg2">
                    <a:lumMod val="90000"/>
                  </a:schemeClr>
                </a:solidFill>
              </a:rPr>
              <a:t>indirect</a:t>
            </a:r>
          </a:p>
        </p:txBody>
      </p:sp>
      <p:sp>
        <p:nvSpPr>
          <p:cNvPr id="17" name="TextBox 16">
            <a:extLst>
              <a:ext uri="{FF2B5EF4-FFF2-40B4-BE49-F238E27FC236}">
                <a16:creationId xmlns:a16="http://schemas.microsoft.com/office/drawing/2014/main" id="{D55E7CF6-B1D1-4963-B629-96A1328CD1EB}"/>
              </a:ext>
            </a:extLst>
          </p:cNvPr>
          <p:cNvSpPr txBox="1"/>
          <p:nvPr/>
        </p:nvSpPr>
        <p:spPr>
          <a:xfrm>
            <a:off x="568399" y="4449564"/>
            <a:ext cx="921791" cy="461665"/>
          </a:xfrm>
          <a:prstGeom prst="rect">
            <a:avLst/>
          </a:prstGeom>
          <a:noFill/>
        </p:spPr>
        <p:txBody>
          <a:bodyPr wrap="none" rtlCol="0">
            <a:spAutoFit/>
          </a:bodyPr>
          <a:lstStyle/>
          <a:p>
            <a:r>
              <a:rPr lang="en-US" sz="2400" b="1" dirty="0"/>
              <a:t>direct</a:t>
            </a:r>
          </a:p>
        </p:txBody>
      </p:sp>
      <p:cxnSp>
        <p:nvCxnSpPr>
          <p:cNvPr id="18" name="Straight Arrow Connector 17">
            <a:extLst>
              <a:ext uri="{FF2B5EF4-FFF2-40B4-BE49-F238E27FC236}">
                <a16:creationId xmlns:a16="http://schemas.microsoft.com/office/drawing/2014/main" id="{878F352C-48DE-428F-8894-0C8A9611BA37}"/>
              </a:ext>
            </a:extLst>
          </p:cNvPr>
          <p:cNvCxnSpPr>
            <a:cxnSpLocks/>
            <a:stCxn id="5" idx="2"/>
          </p:cNvCxnSpPr>
          <p:nvPr/>
        </p:nvCxnSpPr>
        <p:spPr>
          <a:xfrm>
            <a:off x="1148459" y="2091431"/>
            <a:ext cx="1051448" cy="1016195"/>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9E349C-DA19-4B0D-A1B8-F3AD31A1C2DF}"/>
              </a:ext>
            </a:extLst>
          </p:cNvPr>
          <p:cNvCxnSpPr>
            <a:cxnSpLocks/>
          </p:cNvCxnSpPr>
          <p:nvPr/>
        </p:nvCxnSpPr>
        <p:spPr>
          <a:xfrm flipV="1">
            <a:off x="1148458" y="3682168"/>
            <a:ext cx="1050158" cy="76588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AEF6DBA-AC54-46E5-9714-D97D7126132D}"/>
              </a:ext>
            </a:extLst>
          </p:cNvPr>
          <p:cNvPicPr>
            <a:picLocks noChangeAspect="1"/>
          </p:cNvPicPr>
          <p:nvPr/>
        </p:nvPicPr>
        <p:blipFill rotWithShape="1">
          <a:blip r:embed="rId5">
            <a:alphaModFix amt="20000"/>
            <a:extLst>
              <a:ext uri="{28A0092B-C50C-407E-A947-70E740481C1C}">
                <a14:useLocalDpi xmlns:a14="http://schemas.microsoft.com/office/drawing/2010/main" val="0"/>
              </a:ext>
            </a:extLst>
          </a:blip>
          <a:srcRect b="13333"/>
          <a:stretch/>
        </p:blipFill>
        <p:spPr>
          <a:xfrm>
            <a:off x="1415458" y="688124"/>
            <a:ext cx="1003073" cy="869330"/>
          </a:xfrm>
          <a:prstGeom prst="rect">
            <a:avLst/>
          </a:prstGeom>
        </p:spPr>
      </p:pic>
      <p:pic>
        <p:nvPicPr>
          <p:cNvPr id="33" name="Picture 32">
            <a:extLst>
              <a:ext uri="{FF2B5EF4-FFF2-40B4-BE49-F238E27FC236}">
                <a16:creationId xmlns:a16="http://schemas.microsoft.com/office/drawing/2014/main" id="{6D41987A-9B59-4215-BEE0-C2749AB145F7}"/>
              </a:ext>
            </a:extLst>
          </p:cNvPr>
          <p:cNvPicPr>
            <a:picLocks noChangeAspect="1"/>
          </p:cNvPicPr>
          <p:nvPr/>
        </p:nvPicPr>
        <p:blipFill rotWithShape="1">
          <a:blip r:embed="rId6">
            <a:alphaModFix amt="20000"/>
            <a:extLst>
              <a:ext uri="{28A0092B-C50C-407E-A947-70E740481C1C}">
                <a14:useLocalDpi xmlns:a14="http://schemas.microsoft.com/office/drawing/2010/main" val="0"/>
              </a:ext>
            </a:extLst>
          </a:blip>
          <a:srcRect b="12846"/>
          <a:stretch/>
        </p:blipFill>
        <p:spPr>
          <a:xfrm>
            <a:off x="348296" y="530421"/>
            <a:ext cx="1162241" cy="1012935"/>
          </a:xfrm>
          <a:prstGeom prst="rect">
            <a:avLst/>
          </a:prstGeom>
        </p:spPr>
      </p:pic>
      <p:pic>
        <p:nvPicPr>
          <p:cNvPr id="13" name="Picture 12">
            <a:extLst>
              <a:ext uri="{FF2B5EF4-FFF2-40B4-BE49-F238E27FC236}">
                <a16:creationId xmlns:a16="http://schemas.microsoft.com/office/drawing/2014/main" id="{D23855E5-DF35-4E61-B26E-53E90CB881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539" y="5047990"/>
            <a:ext cx="728485" cy="939801"/>
          </a:xfrm>
          <a:prstGeom prst="rect">
            <a:avLst/>
          </a:prstGeom>
        </p:spPr>
      </p:pic>
      <p:sp>
        <p:nvSpPr>
          <p:cNvPr id="14" name="TextBox 13">
            <a:extLst>
              <a:ext uri="{FF2B5EF4-FFF2-40B4-BE49-F238E27FC236}">
                <a16:creationId xmlns:a16="http://schemas.microsoft.com/office/drawing/2014/main" id="{4E940251-69ED-484C-BB6C-7BDABC6ADDA6}"/>
              </a:ext>
            </a:extLst>
          </p:cNvPr>
          <p:cNvSpPr txBox="1"/>
          <p:nvPr/>
        </p:nvSpPr>
        <p:spPr>
          <a:xfrm>
            <a:off x="518917" y="6042513"/>
            <a:ext cx="1467495" cy="338554"/>
          </a:xfrm>
          <a:prstGeom prst="rect">
            <a:avLst/>
          </a:prstGeom>
          <a:noFill/>
        </p:spPr>
        <p:txBody>
          <a:bodyPr wrap="square" rtlCol="0">
            <a:spAutoFit/>
          </a:bodyPr>
          <a:lstStyle/>
          <a:p>
            <a:r>
              <a:rPr lang="en-US" sz="1600" dirty="0"/>
              <a:t>Navon task</a:t>
            </a:r>
          </a:p>
        </p:txBody>
      </p:sp>
      <p:sp>
        <p:nvSpPr>
          <p:cNvPr id="2" name="Rectangle 1">
            <a:extLst>
              <a:ext uri="{FF2B5EF4-FFF2-40B4-BE49-F238E27FC236}">
                <a16:creationId xmlns:a16="http://schemas.microsoft.com/office/drawing/2014/main" id="{DF93D0BD-DB08-40F9-A0DB-D0DDB7EE1282}"/>
              </a:ext>
            </a:extLst>
          </p:cNvPr>
          <p:cNvSpPr/>
          <p:nvPr/>
        </p:nvSpPr>
        <p:spPr>
          <a:xfrm>
            <a:off x="3332669" y="3568700"/>
            <a:ext cx="5582731" cy="3111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6DE8F242-AC3C-4145-861E-EA3FBF530EF2}"/>
              </a:ext>
            </a:extLst>
          </p:cNvPr>
          <p:cNvGrpSpPr/>
          <p:nvPr/>
        </p:nvGrpSpPr>
        <p:grpSpPr>
          <a:xfrm>
            <a:off x="5571847" y="270328"/>
            <a:ext cx="3230714" cy="1875973"/>
            <a:chOff x="5571847" y="270328"/>
            <a:chExt cx="3230714" cy="1875973"/>
          </a:xfrm>
        </p:grpSpPr>
        <p:pic>
          <p:nvPicPr>
            <p:cNvPr id="37" name="Picture 36">
              <a:extLst>
                <a:ext uri="{FF2B5EF4-FFF2-40B4-BE49-F238E27FC236}">
                  <a16:creationId xmlns:a16="http://schemas.microsoft.com/office/drawing/2014/main" id="{77F3555D-DEC9-4017-90B7-F582FA12A690}"/>
                </a:ext>
              </a:extLst>
            </p:cNvPr>
            <p:cNvPicPr>
              <a:picLocks noChangeAspect="1"/>
            </p:cNvPicPr>
            <p:nvPr/>
          </p:nvPicPr>
          <p:blipFill rotWithShape="1">
            <a:blip r:embed="rId8">
              <a:extLst>
                <a:ext uri="{28A0092B-C50C-407E-A947-70E740481C1C}">
                  <a14:useLocalDpi xmlns:a14="http://schemas.microsoft.com/office/drawing/2010/main" val="0"/>
                </a:ext>
              </a:extLst>
            </a:blip>
            <a:srcRect t="1" b="12438"/>
            <a:stretch/>
          </p:blipFill>
          <p:spPr>
            <a:xfrm>
              <a:off x="7159335" y="321551"/>
              <a:ext cx="706240" cy="618385"/>
            </a:xfrm>
            <a:prstGeom prst="rect">
              <a:avLst/>
            </a:prstGeom>
          </p:spPr>
        </p:pic>
        <p:sp>
          <p:nvSpPr>
            <p:cNvPr id="38" name="Oval 37">
              <a:extLst>
                <a:ext uri="{FF2B5EF4-FFF2-40B4-BE49-F238E27FC236}">
                  <a16:creationId xmlns:a16="http://schemas.microsoft.com/office/drawing/2014/main" id="{1BBD2EDD-DE8E-4B48-8FC8-A56914C8839E}"/>
                </a:ext>
              </a:extLst>
            </p:cNvPr>
            <p:cNvSpPr/>
            <p:nvPr/>
          </p:nvSpPr>
          <p:spPr>
            <a:xfrm>
              <a:off x="6924147" y="398242"/>
              <a:ext cx="204670" cy="2046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70DCF2AC-4A45-45E9-A901-FA8BFF7A6C62}"/>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571847" y="270328"/>
              <a:ext cx="2152755" cy="1875973"/>
            </a:xfrm>
            <a:prstGeom prst="rect">
              <a:avLst/>
            </a:prstGeom>
          </p:spPr>
        </p:pic>
        <p:grpSp>
          <p:nvGrpSpPr>
            <p:cNvPr id="41" name="Group 40">
              <a:extLst>
                <a:ext uri="{FF2B5EF4-FFF2-40B4-BE49-F238E27FC236}">
                  <a16:creationId xmlns:a16="http://schemas.microsoft.com/office/drawing/2014/main" id="{EBF7E7AB-ABBC-472E-96EC-A6CF1480B2D1}"/>
                </a:ext>
              </a:extLst>
            </p:cNvPr>
            <p:cNvGrpSpPr/>
            <p:nvPr/>
          </p:nvGrpSpPr>
          <p:grpSpPr>
            <a:xfrm>
              <a:off x="5571847" y="270328"/>
              <a:ext cx="3230714" cy="1875973"/>
              <a:chOff x="3699504" y="227818"/>
              <a:chExt cx="3230714" cy="1875973"/>
            </a:xfrm>
          </p:grpSpPr>
          <p:pic>
            <p:nvPicPr>
              <p:cNvPr id="44" name="Picture 43">
                <a:extLst>
                  <a:ext uri="{FF2B5EF4-FFF2-40B4-BE49-F238E27FC236}">
                    <a16:creationId xmlns:a16="http://schemas.microsoft.com/office/drawing/2014/main" id="{AD47B054-49AC-4EA2-A8EA-E97A5B6FEFCA}"/>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45" name="TextBox 44">
                <a:extLst>
                  <a:ext uri="{FF2B5EF4-FFF2-40B4-BE49-F238E27FC236}">
                    <a16:creationId xmlns:a16="http://schemas.microsoft.com/office/drawing/2014/main" id="{65CF1C48-AEFE-44BD-8F0E-8C7A6D6118F3}"/>
                  </a:ext>
                </a:extLst>
              </p:cNvPr>
              <p:cNvSpPr txBox="1"/>
              <p:nvPr/>
            </p:nvSpPr>
            <p:spPr>
              <a:xfrm>
                <a:off x="5874031" y="1109489"/>
                <a:ext cx="1056187" cy="369332"/>
              </a:xfrm>
              <a:prstGeom prst="rect">
                <a:avLst/>
              </a:prstGeom>
              <a:noFill/>
            </p:spPr>
            <p:txBody>
              <a:bodyPr wrap="none" rtlCol="0">
                <a:spAutoFit/>
              </a:bodyPr>
              <a:lstStyle/>
              <a:p>
                <a:r>
                  <a:rPr lang="en-US" dirty="0"/>
                  <a:t>(analysis)</a:t>
                </a:r>
              </a:p>
            </p:txBody>
          </p:sp>
        </p:grpSp>
        <p:sp>
          <p:nvSpPr>
            <p:cNvPr id="42" name="TextBox 41">
              <a:extLst>
                <a:ext uri="{FF2B5EF4-FFF2-40B4-BE49-F238E27FC236}">
                  <a16:creationId xmlns:a16="http://schemas.microsoft.com/office/drawing/2014/main" id="{155D1EC6-CCE1-4E14-8C0D-7269042F35FD}"/>
                </a:ext>
              </a:extLst>
            </p:cNvPr>
            <p:cNvSpPr txBox="1"/>
            <p:nvPr/>
          </p:nvSpPr>
          <p:spPr>
            <a:xfrm>
              <a:off x="7746374" y="1151999"/>
              <a:ext cx="1056187" cy="369332"/>
            </a:xfrm>
            <a:prstGeom prst="rect">
              <a:avLst/>
            </a:prstGeom>
            <a:noFill/>
          </p:spPr>
          <p:txBody>
            <a:bodyPr wrap="none" rtlCol="0">
              <a:spAutoFit/>
            </a:bodyPr>
            <a:lstStyle/>
            <a:p>
              <a:r>
                <a:rPr lang="en-US" dirty="0"/>
                <a:t>(analysis)</a:t>
              </a:r>
            </a:p>
          </p:txBody>
        </p:sp>
        <p:sp>
          <p:nvSpPr>
            <p:cNvPr id="43" name="Oval 42">
              <a:extLst>
                <a:ext uri="{FF2B5EF4-FFF2-40B4-BE49-F238E27FC236}">
                  <a16:creationId xmlns:a16="http://schemas.microsoft.com/office/drawing/2014/main" id="{8124518D-9BD3-4A0C-AA93-86CF93441EF9}"/>
                </a:ext>
              </a:extLst>
            </p:cNvPr>
            <p:cNvSpPr/>
            <p:nvPr/>
          </p:nvSpPr>
          <p:spPr>
            <a:xfrm flipV="1">
              <a:off x="6661565" y="487926"/>
              <a:ext cx="145539" cy="1455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857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D2194D9-EFA3-48E8-8CCB-EB392E411ACD}"/>
              </a:ext>
            </a:extLst>
          </p:cNvPr>
          <p:cNvGrpSpPr/>
          <p:nvPr/>
        </p:nvGrpSpPr>
        <p:grpSpPr>
          <a:xfrm>
            <a:off x="763462" y="947898"/>
            <a:ext cx="6714555" cy="1790915"/>
            <a:chOff x="710145" y="2013670"/>
            <a:chExt cx="6714555" cy="1790915"/>
          </a:xfrm>
        </p:grpSpPr>
        <p:grpSp>
          <p:nvGrpSpPr>
            <p:cNvPr id="5" name="Group 4">
              <a:extLst>
                <a:ext uri="{FF2B5EF4-FFF2-40B4-BE49-F238E27FC236}">
                  <a16:creationId xmlns:a16="http://schemas.microsoft.com/office/drawing/2014/main" id="{D77CA647-B628-46FB-8F6A-CBC85D56C7D8}"/>
                </a:ext>
              </a:extLst>
            </p:cNvPr>
            <p:cNvGrpSpPr/>
            <p:nvPr/>
          </p:nvGrpSpPr>
          <p:grpSpPr>
            <a:xfrm>
              <a:off x="2436294" y="2013670"/>
              <a:ext cx="1536108" cy="1491845"/>
              <a:chOff x="4121239" y="1534285"/>
              <a:chExt cx="2500916" cy="2428852"/>
            </a:xfrm>
            <a:solidFill>
              <a:schemeClr val="bg1"/>
            </a:solidFill>
          </p:grpSpPr>
          <p:sp>
            <p:nvSpPr>
              <p:cNvPr id="13" name="Rectangle 12">
                <a:extLst>
                  <a:ext uri="{FF2B5EF4-FFF2-40B4-BE49-F238E27FC236}">
                    <a16:creationId xmlns:a16="http://schemas.microsoft.com/office/drawing/2014/main" id="{DA925657-260F-4E2F-8063-12242F0DAC4F}"/>
                  </a:ext>
                </a:extLst>
              </p:cNvPr>
              <p:cNvSpPr/>
              <p:nvPr/>
            </p:nvSpPr>
            <p:spPr>
              <a:xfrm>
                <a:off x="4121239" y="1534285"/>
                <a:ext cx="2500916" cy="2428852"/>
              </a:xfrm>
              <a:prstGeom prst="rect">
                <a:avLst/>
              </a:prstGeom>
              <a:grp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TextBox 13">
                <a:extLst>
                  <a:ext uri="{FF2B5EF4-FFF2-40B4-BE49-F238E27FC236}">
                    <a16:creationId xmlns:a16="http://schemas.microsoft.com/office/drawing/2014/main" id="{D56989E2-3689-4EC4-A7B4-F99A64ECE9B1}"/>
                  </a:ext>
                </a:extLst>
              </p:cNvPr>
              <p:cNvSpPr txBox="1"/>
              <p:nvPr/>
            </p:nvSpPr>
            <p:spPr>
              <a:xfrm>
                <a:off x="4776397" y="2154136"/>
                <a:ext cx="1190601" cy="1352935"/>
              </a:xfrm>
              <a:prstGeom prst="rect">
                <a:avLst/>
              </a:prstGeom>
              <a:grpFill/>
              <a:ln w="38100">
                <a:noFill/>
              </a:ln>
            </p:spPr>
            <p:txBody>
              <a:bodyPr wrap="none" rtlCol="0">
                <a:spAutoFit/>
              </a:bodyPr>
              <a:lstStyle/>
              <a:p>
                <a:pPr algn="ctr"/>
                <a:r>
                  <a:rPr lang="en-US" sz="1600" dirty="0">
                    <a:latin typeface="Arial" panose="020B0604020202020204" pitchFamily="34" charset="0"/>
                    <a:cs typeface="Arial" panose="020B0604020202020204" pitchFamily="34" charset="0"/>
                  </a:rPr>
                  <a:t>pine</a:t>
                </a:r>
              </a:p>
              <a:p>
                <a:pPr algn="ctr"/>
                <a:r>
                  <a:rPr lang="en-US" sz="1600" dirty="0">
                    <a:latin typeface="Arial" panose="020B0604020202020204" pitchFamily="34" charset="0"/>
                    <a:cs typeface="Arial" panose="020B0604020202020204" pitchFamily="34" charset="0"/>
                  </a:rPr>
                  <a:t>crab</a:t>
                </a:r>
              </a:p>
              <a:p>
                <a:pPr algn="ctr"/>
                <a:r>
                  <a:rPr lang="en-US" sz="1600" dirty="0">
                    <a:latin typeface="Arial" panose="020B0604020202020204" pitchFamily="34" charset="0"/>
                    <a:cs typeface="Arial" panose="020B0604020202020204" pitchFamily="34" charset="0"/>
                  </a:rPr>
                  <a:t>sauce</a:t>
                </a:r>
              </a:p>
            </p:txBody>
          </p:sp>
        </p:grpSp>
        <p:grpSp>
          <p:nvGrpSpPr>
            <p:cNvPr id="6" name="Group 5">
              <a:extLst>
                <a:ext uri="{FF2B5EF4-FFF2-40B4-BE49-F238E27FC236}">
                  <a16:creationId xmlns:a16="http://schemas.microsoft.com/office/drawing/2014/main" id="{CFEA20CD-C2AB-4266-B20D-47956468B430}"/>
                </a:ext>
              </a:extLst>
            </p:cNvPr>
            <p:cNvGrpSpPr/>
            <p:nvPr/>
          </p:nvGrpSpPr>
          <p:grpSpPr>
            <a:xfrm>
              <a:off x="710145" y="2017353"/>
              <a:ext cx="1536108" cy="1484978"/>
              <a:chOff x="3563926" y="1655609"/>
              <a:chExt cx="1536108" cy="1484978"/>
            </a:xfrm>
          </p:grpSpPr>
          <p:sp>
            <p:nvSpPr>
              <p:cNvPr id="11" name="Rectangle 10">
                <a:extLst>
                  <a:ext uri="{FF2B5EF4-FFF2-40B4-BE49-F238E27FC236}">
                    <a16:creationId xmlns:a16="http://schemas.microsoft.com/office/drawing/2014/main" id="{7F9768F2-F624-4E17-B8F2-61EA5142BCAD}"/>
                  </a:ext>
                </a:extLst>
              </p:cNvPr>
              <p:cNvSpPr/>
              <p:nvPr/>
            </p:nvSpPr>
            <p:spPr>
              <a:xfrm>
                <a:off x="3563926" y="1655609"/>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9815FEB-E137-435C-9184-446629A692EC}"/>
                  </a:ext>
                </a:extLst>
              </p:cNvPr>
              <p:cNvSpPr txBox="1"/>
              <p:nvPr/>
            </p:nvSpPr>
            <p:spPr>
              <a:xfrm>
                <a:off x="4192562" y="2167265"/>
                <a:ext cx="278836" cy="461665"/>
              </a:xfrm>
              <a:prstGeom prst="rect">
                <a:avLst/>
              </a:prstGeom>
              <a:noFill/>
              <a:ln w="38100">
                <a:noFill/>
              </a:ln>
            </p:spPr>
            <p:txBody>
              <a:bodyPr wrap="square" rtlCol="0">
                <a:spAutoFit/>
              </a:bodyPr>
              <a:lstStyle/>
              <a:p>
                <a:pPr algn="ctr"/>
                <a:r>
                  <a:rPr lang="en-US" sz="2400" dirty="0">
                    <a:latin typeface="Arial" panose="020B0604020202020204" pitchFamily="34" charset="0"/>
                    <a:cs typeface="Arial" panose="020B0604020202020204" pitchFamily="34" charset="0"/>
                  </a:rPr>
                  <a:t>+</a:t>
                </a:r>
              </a:p>
            </p:txBody>
          </p:sp>
        </p:grpSp>
        <p:sp>
          <p:nvSpPr>
            <p:cNvPr id="7" name="Rectangle 6">
              <a:extLst>
                <a:ext uri="{FF2B5EF4-FFF2-40B4-BE49-F238E27FC236}">
                  <a16:creationId xmlns:a16="http://schemas.microsoft.com/office/drawing/2014/main" id="{DD26AD77-B443-44F2-9CAF-60D4BE718FE5}"/>
                </a:ext>
              </a:extLst>
            </p:cNvPr>
            <p:cNvSpPr/>
            <p:nvPr/>
          </p:nvSpPr>
          <p:spPr>
            <a:xfrm>
              <a:off x="4162443" y="2017353"/>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Solution?</a:t>
              </a:r>
            </a:p>
          </p:txBody>
        </p:sp>
        <p:sp>
          <p:nvSpPr>
            <p:cNvPr id="8" name="Rectangle 7">
              <a:extLst>
                <a:ext uri="{FF2B5EF4-FFF2-40B4-BE49-F238E27FC236}">
                  <a16:creationId xmlns:a16="http://schemas.microsoft.com/office/drawing/2014/main" id="{4E02D1D2-196F-4173-948F-010EDE88D6C3}"/>
                </a:ext>
              </a:extLst>
            </p:cNvPr>
            <p:cNvSpPr/>
            <p:nvPr/>
          </p:nvSpPr>
          <p:spPr>
            <a:xfrm>
              <a:off x="5888592" y="2013670"/>
              <a:ext cx="1536108" cy="1491844"/>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Insight or Analysis?</a:t>
              </a:r>
            </a:p>
          </p:txBody>
        </p:sp>
        <p:sp>
          <p:nvSpPr>
            <p:cNvPr id="9" name="TextBox 8">
              <a:extLst>
                <a:ext uri="{FF2B5EF4-FFF2-40B4-BE49-F238E27FC236}">
                  <a16:creationId xmlns:a16="http://schemas.microsoft.com/office/drawing/2014/main" id="{025E9486-C322-47AA-A9FA-B8C76FBED5D7}"/>
                </a:ext>
              </a:extLst>
            </p:cNvPr>
            <p:cNvSpPr txBox="1"/>
            <p:nvPr/>
          </p:nvSpPr>
          <p:spPr>
            <a:xfrm>
              <a:off x="2982973" y="3527586"/>
              <a:ext cx="530915" cy="276999"/>
            </a:xfrm>
            <a:prstGeom prst="rect">
              <a:avLst/>
            </a:prstGeom>
            <a:noFill/>
          </p:spPr>
          <p:txBody>
            <a:bodyPr wrap="none" rtlCol="0">
              <a:spAutoFit/>
            </a:bodyPr>
            <a:lstStyle/>
            <a:p>
              <a:r>
                <a:rPr lang="en-US" sz="1200" dirty="0"/>
                <a:t>(12 s)</a:t>
              </a:r>
            </a:p>
          </p:txBody>
        </p:sp>
        <p:sp>
          <p:nvSpPr>
            <p:cNvPr id="10" name="TextBox 9">
              <a:extLst>
                <a:ext uri="{FF2B5EF4-FFF2-40B4-BE49-F238E27FC236}">
                  <a16:creationId xmlns:a16="http://schemas.microsoft.com/office/drawing/2014/main" id="{EFED6C41-D757-4A74-88BE-46BFE8D129FC}"/>
                </a:ext>
              </a:extLst>
            </p:cNvPr>
            <p:cNvSpPr txBox="1"/>
            <p:nvPr/>
          </p:nvSpPr>
          <p:spPr>
            <a:xfrm>
              <a:off x="1249424" y="3520088"/>
              <a:ext cx="452368" cy="276999"/>
            </a:xfrm>
            <a:prstGeom prst="rect">
              <a:avLst/>
            </a:prstGeom>
            <a:noFill/>
          </p:spPr>
          <p:txBody>
            <a:bodyPr wrap="none" rtlCol="0">
              <a:spAutoFit/>
            </a:bodyPr>
            <a:lstStyle/>
            <a:p>
              <a:r>
                <a:rPr lang="en-US" sz="1200" dirty="0"/>
                <a:t>(1 s)</a:t>
              </a:r>
            </a:p>
          </p:txBody>
        </p:sp>
      </p:grpSp>
      <p:sp>
        <p:nvSpPr>
          <p:cNvPr id="40" name="TextBox 39">
            <a:extLst>
              <a:ext uri="{FF2B5EF4-FFF2-40B4-BE49-F238E27FC236}">
                <a16:creationId xmlns:a16="http://schemas.microsoft.com/office/drawing/2014/main" id="{45776DFF-1741-4FC0-A6AB-F2C11E076D2C}"/>
              </a:ext>
            </a:extLst>
          </p:cNvPr>
          <p:cNvSpPr txBox="1"/>
          <p:nvPr/>
        </p:nvSpPr>
        <p:spPr>
          <a:xfrm>
            <a:off x="413657" y="489270"/>
            <a:ext cx="5911747" cy="369332"/>
          </a:xfrm>
          <a:prstGeom prst="rect">
            <a:avLst/>
          </a:prstGeom>
          <a:noFill/>
        </p:spPr>
        <p:txBody>
          <a:bodyPr wrap="none" rtlCol="0">
            <a:spAutoFit/>
          </a:bodyPr>
          <a:lstStyle/>
          <a:p>
            <a:r>
              <a:rPr lang="en-US" dirty="0"/>
              <a:t>1) 50 Baseline Compound Remote Associates (CRA) problems</a:t>
            </a:r>
          </a:p>
        </p:txBody>
      </p:sp>
      <p:sp>
        <p:nvSpPr>
          <p:cNvPr id="42" name="TextBox 41">
            <a:extLst>
              <a:ext uri="{FF2B5EF4-FFF2-40B4-BE49-F238E27FC236}">
                <a16:creationId xmlns:a16="http://schemas.microsoft.com/office/drawing/2014/main" id="{EB730292-ADF7-4263-95B5-B433192CB13F}"/>
              </a:ext>
            </a:extLst>
          </p:cNvPr>
          <p:cNvSpPr txBox="1"/>
          <p:nvPr/>
        </p:nvSpPr>
        <p:spPr>
          <a:xfrm>
            <a:off x="413657" y="5766966"/>
            <a:ext cx="5074979" cy="738664"/>
          </a:xfrm>
          <a:prstGeom prst="rect">
            <a:avLst/>
          </a:prstGeom>
          <a:noFill/>
        </p:spPr>
        <p:txBody>
          <a:bodyPr wrap="none" rtlCol="0">
            <a:spAutoFit/>
          </a:bodyPr>
          <a:lstStyle/>
          <a:p>
            <a:r>
              <a:rPr lang="en-US" dirty="0"/>
              <a:t>3) 50 Compound Remote Associates (CRA) problems</a:t>
            </a:r>
          </a:p>
          <a:p>
            <a:pPr marL="228600"/>
            <a:r>
              <a:rPr lang="en-US" sz="2400" dirty="0"/>
              <a:t>DV: Change in insight and analysis</a:t>
            </a:r>
          </a:p>
        </p:txBody>
      </p:sp>
      <p:grpSp>
        <p:nvGrpSpPr>
          <p:cNvPr id="71" name="Group 70">
            <a:extLst>
              <a:ext uri="{FF2B5EF4-FFF2-40B4-BE49-F238E27FC236}">
                <a16:creationId xmlns:a16="http://schemas.microsoft.com/office/drawing/2014/main" id="{83C219A7-9812-41A3-AB4B-AFD44E57C4AD}"/>
              </a:ext>
            </a:extLst>
          </p:cNvPr>
          <p:cNvGrpSpPr/>
          <p:nvPr/>
        </p:nvGrpSpPr>
        <p:grpSpPr>
          <a:xfrm>
            <a:off x="413657" y="2924321"/>
            <a:ext cx="3612062" cy="2244553"/>
            <a:chOff x="413657" y="2924321"/>
            <a:chExt cx="3612062" cy="2244553"/>
          </a:xfrm>
        </p:grpSpPr>
        <p:sp>
          <p:nvSpPr>
            <p:cNvPr id="41" name="TextBox 40">
              <a:extLst>
                <a:ext uri="{FF2B5EF4-FFF2-40B4-BE49-F238E27FC236}">
                  <a16:creationId xmlns:a16="http://schemas.microsoft.com/office/drawing/2014/main" id="{3F49EE93-96C5-4228-A0D9-1AF9ABF80F75}"/>
                </a:ext>
              </a:extLst>
            </p:cNvPr>
            <p:cNvSpPr txBox="1"/>
            <p:nvPr/>
          </p:nvSpPr>
          <p:spPr>
            <a:xfrm>
              <a:off x="413657" y="2924321"/>
              <a:ext cx="2526717" cy="369332"/>
            </a:xfrm>
            <a:prstGeom prst="rect">
              <a:avLst/>
            </a:prstGeom>
            <a:noFill/>
          </p:spPr>
          <p:txBody>
            <a:bodyPr wrap="none" rtlCol="0">
              <a:spAutoFit/>
            </a:bodyPr>
            <a:lstStyle/>
            <a:p>
              <a:r>
                <a:rPr lang="en-US" dirty="0"/>
                <a:t>2) (Modified) Navon Task</a:t>
              </a:r>
            </a:p>
          </p:txBody>
        </p:sp>
        <p:sp>
          <p:nvSpPr>
            <p:cNvPr id="55" name="Rectangle 54">
              <a:extLst>
                <a:ext uri="{FF2B5EF4-FFF2-40B4-BE49-F238E27FC236}">
                  <a16:creationId xmlns:a16="http://schemas.microsoft.com/office/drawing/2014/main" id="{B3C8A4EB-A44C-4D22-9297-797462690F84}"/>
                </a:ext>
              </a:extLst>
            </p:cNvPr>
            <p:cNvSpPr/>
            <p:nvPr/>
          </p:nvSpPr>
          <p:spPr>
            <a:xfrm>
              <a:off x="2489611" y="3377959"/>
              <a:ext cx="1536108" cy="1491845"/>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48" name="Group 47">
              <a:extLst>
                <a:ext uri="{FF2B5EF4-FFF2-40B4-BE49-F238E27FC236}">
                  <a16:creationId xmlns:a16="http://schemas.microsoft.com/office/drawing/2014/main" id="{F813548C-67E3-4148-A4F5-4F922C97D117}"/>
                </a:ext>
              </a:extLst>
            </p:cNvPr>
            <p:cNvGrpSpPr/>
            <p:nvPr/>
          </p:nvGrpSpPr>
          <p:grpSpPr>
            <a:xfrm>
              <a:off x="763462" y="3381642"/>
              <a:ext cx="1536108" cy="1484978"/>
              <a:chOff x="3563926" y="1655609"/>
              <a:chExt cx="1536108" cy="1484978"/>
            </a:xfrm>
          </p:grpSpPr>
          <p:sp>
            <p:nvSpPr>
              <p:cNvPr id="53" name="Rectangle 52">
                <a:extLst>
                  <a:ext uri="{FF2B5EF4-FFF2-40B4-BE49-F238E27FC236}">
                    <a16:creationId xmlns:a16="http://schemas.microsoft.com/office/drawing/2014/main" id="{5648AC44-1BA0-44A8-B7E8-AA6FDBA341FE}"/>
                  </a:ext>
                </a:extLst>
              </p:cNvPr>
              <p:cNvSpPr/>
              <p:nvPr/>
            </p:nvSpPr>
            <p:spPr>
              <a:xfrm>
                <a:off x="3563926" y="1655609"/>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TextBox 53">
                <a:extLst>
                  <a:ext uri="{FF2B5EF4-FFF2-40B4-BE49-F238E27FC236}">
                    <a16:creationId xmlns:a16="http://schemas.microsoft.com/office/drawing/2014/main" id="{D000A339-9BC3-4341-B8A3-F6446BCD12F5}"/>
                  </a:ext>
                </a:extLst>
              </p:cNvPr>
              <p:cNvSpPr txBox="1"/>
              <p:nvPr/>
            </p:nvSpPr>
            <p:spPr>
              <a:xfrm>
                <a:off x="4192562" y="2167265"/>
                <a:ext cx="278836" cy="461665"/>
              </a:xfrm>
              <a:prstGeom prst="rect">
                <a:avLst/>
              </a:prstGeom>
              <a:noFill/>
              <a:ln w="38100">
                <a:noFill/>
              </a:ln>
            </p:spPr>
            <p:txBody>
              <a:bodyPr wrap="square" rtlCol="0">
                <a:spAutoFit/>
              </a:bodyPr>
              <a:lstStyle/>
              <a:p>
                <a:pPr algn="ctr"/>
                <a:r>
                  <a:rPr lang="en-US" sz="2400" dirty="0">
                    <a:latin typeface="Arial" panose="020B0604020202020204" pitchFamily="34" charset="0"/>
                    <a:cs typeface="Arial" panose="020B0604020202020204" pitchFamily="34" charset="0"/>
                  </a:rPr>
                  <a:t>+</a:t>
                </a:r>
              </a:p>
            </p:txBody>
          </p:sp>
        </p:grpSp>
        <p:sp>
          <p:nvSpPr>
            <p:cNvPr id="51" name="TextBox 50">
              <a:extLst>
                <a:ext uri="{FF2B5EF4-FFF2-40B4-BE49-F238E27FC236}">
                  <a16:creationId xmlns:a16="http://schemas.microsoft.com/office/drawing/2014/main" id="{7AF2EAD1-D2E5-4D56-8232-EFC9CE60CB46}"/>
                </a:ext>
              </a:extLst>
            </p:cNvPr>
            <p:cNvSpPr txBox="1"/>
            <p:nvPr/>
          </p:nvSpPr>
          <p:spPr>
            <a:xfrm>
              <a:off x="3036290" y="4891875"/>
              <a:ext cx="452368" cy="276999"/>
            </a:xfrm>
            <a:prstGeom prst="rect">
              <a:avLst/>
            </a:prstGeom>
            <a:noFill/>
          </p:spPr>
          <p:txBody>
            <a:bodyPr wrap="none" rtlCol="0">
              <a:spAutoFit/>
            </a:bodyPr>
            <a:lstStyle/>
            <a:p>
              <a:r>
                <a:rPr lang="en-US" sz="1200" dirty="0"/>
                <a:t>(2 s)</a:t>
              </a:r>
            </a:p>
          </p:txBody>
        </p:sp>
        <p:sp>
          <p:nvSpPr>
            <p:cNvPr id="52" name="TextBox 51">
              <a:extLst>
                <a:ext uri="{FF2B5EF4-FFF2-40B4-BE49-F238E27FC236}">
                  <a16:creationId xmlns:a16="http://schemas.microsoft.com/office/drawing/2014/main" id="{8A7C6B01-24D6-4F0B-8029-F333524D3D32}"/>
                </a:ext>
              </a:extLst>
            </p:cNvPr>
            <p:cNvSpPr txBox="1"/>
            <p:nvPr/>
          </p:nvSpPr>
          <p:spPr>
            <a:xfrm>
              <a:off x="1302741" y="4884377"/>
              <a:ext cx="452368" cy="276999"/>
            </a:xfrm>
            <a:prstGeom prst="rect">
              <a:avLst/>
            </a:prstGeom>
            <a:noFill/>
          </p:spPr>
          <p:txBody>
            <a:bodyPr wrap="none" rtlCol="0">
              <a:spAutoFit/>
            </a:bodyPr>
            <a:lstStyle/>
            <a:p>
              <a:r>
                <a:rPr lang="en-US" sz="1200" dirty="0"/>
                <a:t>(1 s)</a:t>
              </a:r>
            </a:p>
          </p:txBody>
        </p:sp>
        <p:pic>
          <p:nvPicPr>
            <p:cNvPr id="69" name="Picture 68">
              <a:extLst>
                <a:ext uri="{FF2B5EF4-FFF2-40B4-BE49-F238E27FC236}">
                  <a16:creationId xmlns:a16="http://schemas.microsoft.com/office/drawing/2014/main" id="{EF8483BD-C5F5-4C9E-8E98-843B1E8DE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61" y="3713163"/>
              <a:ext cx="728485" cy="939801"/>
            </a:xfrm>
            <a:prstGeom prst="rect">
              <a:avLst/>
            </a:prstGeom>
          </p:spPr>
        </p:pic>
      </p:grpSp>
      <p:pic>
        <p:nvPicPr>
          <p:cNvPr id="25" name="Picture 24">
            <a:extLst>
              <a:ext uri="{FF2B5EF4-FFF2-40B4-BE49-F238E27FC236}">
                <a16:creationId xmlns:a16="http://schemas.microsoft.com/office/drawing/2014/main" id="{90F7A113-9C8D-4BA3-8FA6-A7E29F64A105}"/>
              </a:ext>
            </a:extLst>
          </p:cNvPr>
          <p:cNvPicPr>
            <a:picLocks noChangeAspect="1"/>
          </p:cNvPicPr>
          <p:nvPr/>
        </p:nvPicPr>
        <p:blipFill rotWithShape="1">
          <a:blip r:embed="rId4">
            <a:duotone>
              <a:prstClr val="black"/>
              <a:schemeClr val="accent5">
                <a:tint val="45000"/>
                <a:satMod val="400000"/>
              </a:schemeClr>
            </a:duotone>
            <a:alphaModFix amt="35000"/>
            <a:extLst>
              <a:ext uri="{BEBA8EAE-BF5A-486C-A8C5-ECC9F3942E4B}">
                <a14:imgProps xmlns:a14="http://schemas.microsoft.com/office/drawing/2010/main">
                  <a14:imgLayer r:embed="rId5">
                    <a14:imgEffect>
                      <a14:brightnessContrast contrast="-20000"/>
                    </a14:imgEffect>
                  </a14:imgLayer>
                </a14:imgProps>
              </a:ext>
            </a:extLst>
          </a:blip>
          <a:srcRect l="19030" t="14189" r="14974" b="34032"/>
          <a:stretch/>
        </p:blipFill>
        <p:spPr>
          <a:xfrm>
            <a:off x="2355034" y="3328252"/>
            <a:ext cx="1967482" cy="1594149"/>
          </a:xfrm>
          <a:prstGeom prst="rect">
            <a:avLst/>
          </a:prstGeom>
        </p:spPr>
      </p:pic>
      <p:sp>
        <p:nvSpPr>
          <p:cNvPr id="28" name="Rectangle 27">
            <a:extLst>
              <a:ext uri="{FF2B5EF4-FFF2-40B4-BE49-F238E27FC236}">
                <a16:creationId xmlns:a16="http://schemas.microsoft.com/office/drawing/2014/main" id="{84BA33C5-AFCE-4080-9E02-59344D826328}"/>
              </a:ext>
            </a:extLst>
          </p:cNvPr>
          <p:cNvSpPr/>
          <p:nvPr/>
        </p:nvSpPr>
        <p:spPr>
          <a:xfrm>
            <a:off x="6645001" y="3023408"/>
            <a:ext cx="2307765" cy="707886"/>
          </a:xfrm>
          <a:prstGeom prst="rect">
            <a:avLst/>
          </a:prstGeom>
        </p:spPr>
        <p:txBody>
          <a:bodyPr wrap="square">
            <a:spAutoFit/>
          </a:bodyPr>
          <a:lstStyle/>
          <a:p>
            <a:r>
              <a:rPr lang="en-US" sz="2000" b="1" dirty="0">
                <a:solidFill>
                  <a:srgbClr val="0070C0"/>
                </a:solidFill>
              </a:rPr>
              <a:t>Judge GLOBAL (big) letter is H or S</a:t>
            </a:r>
          </a:p>
        </p:txBody>
      </p:sp>
      <p:sp>
        <p:nvSpPr>
          <p:cNvPr id="73" name="TextBox 72">
            <a:extLst>
              <a:ext uri="{FF2B5EF4-FFF2-40B4-BE49-F238E27FC236}">
                <a16:creationId xmlns:a16="http://schemas.microsoft.com/office/drawing/2014/main" id="{CCB5918F-EAB4-433C-918D-8311E070BE15}"/>
              </a:ext>
            </a:extLst>
          </p:cNvPr>
          <p:cNvSpPr txBox="1"/>
          <p:nvPr/>
        </p:nvSpPr>
        <p:spPr>
          <a:xfrm>
            <a:off x="2361554" y="5192912"/>
            <a:ext cx="1792222" cy="400110"/>
          </a:xfrm>
          <a:prstGeom prst="rect">
            <a:avLst/>
          </a:prstGeom>
          <a:noFill/>
        </p:spPr>
        <p:txBody>
          <a:bodyPr wrap="none" rtlCol="0">
            <a:spAutoFit/>
          </a:bodyPr>
          <a:lstStyle/>
          <a:p>
            <a:r>
              <a:rPr lang="en-US" sz="2000" b="1" dirty="0"/>
              <a:t>INCONGRUENT</a:t>
            </a:r>
          </a:p>
        </p:txBody>
      </p:sp>
      <p:sp>
        <p:nvSpPr>
          <p:cNvPr id="74" name="TextBox 73">
            <a:extLst>
              <a:ext uri="{FF2B5EF4-FFF2-40B4-BE49-F238E27FC236}">
                <a16:creationId xmlns:a16="http://schemas.microsoft.com/office/drawing/2014/main" id="{18F431DB-6E7E-46D9-81F8-001CE0776034}"/>
              </a:ext>
            </a:extLst>
          </p:cNvPr>
          <p:cNvSpPr txBox="1"/>
          <p:nvPr/>
        </p:nvSpPr>
        <p:spPr>
          <a:xfrm>
            <a:off x="4853615" y="5192119"/>
            <a:ext cx="1554977" cy="400110"/>
          </a:xfrm>
          <a:prstGeom prst="rect">
            <a:avLst/>
          </a:prstGeom>
          <a:noFill/>
        </p:spPr>
        <p:txBody>
          <a:bodyPr wrap="none" rtlCol="0">
            <a:spAutoFit/>
          </a:bodyPr>
          <a:lstStyle/>
          <a:p>
            <a:r>
              <a:rPr lang="en-US" sz="2000" b="1" dirty="0"/>
              <a:t>CONGRUENT</a:t>
            </a:r>
          </a:p>
        </p:txBody>
      </p:sp>
      <p:grpSp>
        <p:nvGrpSpPr>
          <p:cNvPr id="75" name="Group 74">
            <a:extLst>
              <a:ext uri="{FF2B5EF4-FFF2-40B4-BE49-F238E27FC236}">
                <a16:creationId xmlns:a16="http://schemas.microsoft.com/office/drawing/2014/main" id="{7DFCA402-01B3-4CE7-87D9-358916E4EE79}"/>
              </a:ext>
            </a:extLst>
          </p:cNvPr>
          <p:cNvGrpSpPr/>
          <p:nvPr/>
        </p:nvGrpSpPr>
        <p:grpSpPr>
          <a:xfrm>
            <a:off x="4191000" y="3381642"/>
            <a:ext cx="2182759" cy="1792408"/>
            <a:chOff x="4191000" y="3381642"/>
            <a:chExt cx="2182759" cy="1792408"/>
          </a:xfrm>
        </p:grpSpPr>
        <p:sp>
          <p:nvSpPr>
            <p:cNvPr id="76" name="Rectangle 75">
              <a:extLst>
                <a:ext uri="{FF2B5EF4-FFF2-40B4-BE49-F238E27FC236}">
                  <a16:creationId xmlns:a16="http://schemas.microsoft.com/office/drawing/2014/main" id="{9D941A4F-3613-4DB9-B0AC-5336EB14946A}"/>
                </a:ext>
              </a:extLst>
            </p:cNvPr>
            <p:cNvSpPr/>
            <p:nvPr/>
          </p:nvSpPr>
          <p:spPr>
            <a:xfrm>
              <a:off x="4837651" y="3381642"/>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9BE72654-174D-4C1E-A8C9-3890CFDE4B4C}"/>
                </a:ext>
              </a:extLst>
            </p:cNvPr>
            <p:cNvSpPr txBox="1"/>
            <p:nvPr/>
          </p:nvSpPr>
          <p:spPr>
            <a:xfrm>
              <a:off x="5461725" y="4897051"/>
              <a:ext cx="452368" cy="276999"/>
            </a:xfrm>
            <a:prstGeom prst="rect">
              <a:avLst/>
            </a:prstGeom>
            <a:noFill/>
          </p:spPr>
          <p:txBody>
            <a:bodyPr wrap="none" rtlCol="0">
              <a:spAutoFit/>
            </a:bodyPr>
            <a:lstStyle/>
            <a:p>
              <a:r>
                <a:rPr lang="en-US" sz="1200" dirty="0"/>
                <a:t>(2 s)</a:t>
              </a:r>
            </a:p>
          </p:txBody>
        </p:sp>
        <p:pic>
          <p:nvPicPr>
            <p:cNvPr id="78" name="Picture 77">
              <a:extLst>
                <a:ext uri="{FF2B5EF4-FFF2-40B4-BE49-F238E27FC236}">
                  <a16:creationId xmlns:a16="http://schemas.microsoft.com/office/drawing/2014/main" id="{29F3D496-77E3-4A75-B7BD-DE476A291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6862" y="3713163"/>
              <a:ext cx="728485" cy="939801"/>
            </a:xfrm>
            <a:prstGeom prst="rect">
              <a:avLst/>
            </a:prstGeom>
          </p:spPr>
        </p:pic>
        <p:sp>
          <p:nvSpPr>
            <p:cNvPr id="79" name="TextBox 78">
              <a:extLst>
                <a:ext uri="{FF2B5EF4-FFF2-40B4-BE49-F238E27FC236}">
                  <a16:creationId xmlns:a16="http://schemas.microsoft.com/office/drawing/2014/main" id="{C97BF2CF-5858-4944-8F66-E83A59DB4288}"/>
                </a:ext>
              </a:extLst>
            </p:cNvPr>
            <p:cNvSpPr txBox="1"/>
            <p:nvPr/>
          </p:nvSpPr>
          <p:spPr>
            <a:xfrm>
              <a:off x="4191000" y="4013200"/>
              <a:ext cx="461986" cy="369332"/>
            </a:xfrm>
            <a:prstGeom prst="rect">
              <a:avLst/>
            </a:prstGeom>
            <a:noFill/>
          </p:spPr>
          <p:txBody>
            <a:bodyPr wrap="none" rtlCol="0">
              <a:spAutoFit/>
            </a:bodyPr>
            <a:lstStyle/>
            <a:p>
              <a:r>
                <a:rPr lang="en-US" dirty="0"/>
                <a:t>OR</a:t>
              </a:r>
            </a:p>
          </p:txBody>
        </p:sp>
      </p:grpSp>
      <p:sp>
        <p:nvSpPr>
          <p:cNvPr id="80" name="Oval 79">
            <a:extLst>
              <a:ext uri="{FF2B5EF4-FFF2-40B4-BE49-F238E27FC236}">
                <a16:creationId xmlns:a16="http://schemas.microsoft.com/office/drawing/2014/main" id="{D69FC32E-557E-4186-86D2-D24095491541}"/>
              </a:ext>
            </a:extLst>
          </p:cNvPr>
          <p:cNvSpPr/>
          <p:nvPr/>
        </p:nvSpPr>
        <p:spPr>
          <a:xfrm>
            <a:off x="2812972" y="4457324"/>
            <a:ext cx="271762" cy="281798"/>
          </a:xfrm>
          <a:prstGeom prst="ellipse">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76F291A5-FE06-440C-92F8-4EB80BC2A31D}"/>
              </a:ext>
            </a:extLst>
          </p:cNvPr>
          <p:cNvSpPr/>
          <p:nvPr/>
        </p:nvSpPr>
        <p:spPr>
          <a:xfrm>
            <a:off x="6645000" y="3843923"/>
            <a:ext cx="2307765" cy="707886"/>
          </a:xfrm>
          <a:prstGeom prst="rect">
            <a:avLst/>
          </a:prstGeom>
        </p:spPr>
        <p:txBody>
          <a:bodyPr wrap="square">
            <a:spAutoFit/>
          </a:bodyPr>
          <a:lstStyle/>
          <a:p>
            <a:r>
              <a:rPr lang="en-US" sz="2000" b="1" dirty="0">
                <a:solidFill>
                  <a:schemeClr val="accent6">
                    <a:lumMod val="75000"/>
                  </a:schemeClr>
                </a:solidFill>
              </a:rPr>
              <a:t>Judge LOCAL (small) letter is H or S</a:t>
            </a:r>
          </a:p>
        </p:txBody>
      </p:sp>
      <p:sp>
        <p:nvSpPr>
          <p:cNvPr id="36" name="Oval 35">
            <a:extLst>
              <a:ext uri="{FF2B5EF4-FFF2-40B4-BE49-F238E27FC236}">
                <a16:creationId xmlns:a16="http://schemas.microsoft.com/office/drawing/2014/main" id="{091BF873-7CFC-4AFD-AE44-D99C6403AAE5}"/>
              </a:ext>
            </a:extLst>
          </p:cNvPr>
          <p:cNvSpPr/>
          <p:nvPr/>
        </p:nvSpPr>
        <p:spPr>
          <a:xfrm>
            <a:off x="2814705" y="4262269"/>
            <a:ext cx="271762" cy="281798"/>
          </a:xfrm>
          <a:prstGeom prst="ellipse">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17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10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10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500"/>
                                  </p:stCondLst>
                                  <p:childTnLst>
                                    <p:set>
                                      <p:cBhvr>
                                        <p:cTn id="34" dur="1" fill="hold">
                                          <p:stCondLst>
                                            <p:cond delay="0"/>
                                          </p:stCondLst>
                                        </p:cTn>
                                        <p:tgtEl>
                                          <p:spTgt spid="75"/>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7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8" grpId="0"/>
      <p:bldP spid="73" grpId="0"/>
      <p:bldP spid="74" grpId="0"/>
      <p:bldP spid="80" grpId="0" animBg="1"/>
      <p:bldP spid="81"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78CD06-6B49-45FE-97CF-20A69BB083C5}"/>
              </a:ext>
            </a:extLst>
          </p:cNvPr>
          <p:cNvSpPr txBox="1"/>
          <p:nvPr/>
        </p:nvSpPr>
        <p:spPr>
          <a:xfrm>
            <a:off x="3344426" y="1519341"/>
            <a:ext cx="1441100" cy="461665"/>
          </a:xfrm>
          <a:prstGeom prst="rect">
            <a:avLst/>
          </a:prstGeom>
          <a:noFill/>
        </p:spPr>
        <p:txBody>
          <a:bodyPr wrap="none" rtlCol="0">
            <a:spAutoFit/>
          </a:bodyPr>
          <a:lstStyle/>
          <a:p>
            <a:r>
              <a:rPr lang="en-US" sz="1600" b="1" dirty="0">
                <a:solidFill>
                  <a:schemeClr val="bg2">
                    <a:lumMod val="50000"/>
                  </a:schemeClr>
                </a:solidFill>
              </a:rPr>
              <a:t> </a:t>
            </a:r>
            <a:r>
              <a:rPr lang="en-US" sz="2400" b="1" dirty="0">
                <a:solidFill>
                  <a:schemeClr val="bg2">
                    <a:lumMod val="50000"/>
                  </a:schemeClr>
                </a:solidFill>
              </a:rPr>
              <a:t>attention</a:t>
            </a:r>
          </a:p>
        </p:txBody>
      </p:sp>
      <p:grpSp>
        <p:nvGrpSpPr>
          <p:cNvPr id="10" name="Group 9">
            <a:extLst>
              <a:ext uri="{FF2B5EF4-FFF2-40B4-BE49-F238E27FC236}">
                <a16:creationId xmlns:a16="http://schemas.microsoft.com/office/drawing/2014/main" id="{0B5A603D-C3F8-4C03-AB30-77ED56F60D72}"/>
              </a:ext>
            </a:extLst>
          </p:cNvPr>
          <p:cNvGrpSpPr/>
          <p:nvPr/>
        </p:nvGrpSpPr>
        <p:grpSpPr>
          <a:xfrm rot="465680">
            <a:off x="4617136" y="1001158"/>
            <a:ext cx="1702232" cy="695003"/>
            <a:chOff x="3924552" y="1803980"/>
            <a:chExt cx="1702232" cy="695003"/>
          </a:xfrm>
        </p:grpSpPr>
        <p:sp>
          <p:nvSpPr>
            <p:cNvPr id="7" name="TextBox 6">
              <a:extLst>
                <a:ext uri="{FF2B5EF4-FFF2-40B4-BE49-F238E27FC236}">
                  <a16:creationId xmlns:a16="http://schemas.microsoft.com/office/drawing/2014/main" id="{B62E1A32-5B10-4102-9292-22FDD66E6FD4}"/>
                </a:ext>
              </a:extLst>
            </p:cNvPr>
            <p:cNvSpPr txBox="1"/>
            <p:nvPr/>
          </p:nvSpPr>
          <p:spPr>
            <a:xfrm rot="19707341">
              <a:off x="3924552" y="1890201"/>
              <a:ext cx="1403076" cy="338554"/>
            </a:xfrm>
            <a:prstGeom prst="rect">
              <a:avLst/>
            </a:prstGeom>
            <a:noFill/>
          </p:spPr>
          <p:txBody>
            <a:bodyPr wrap="none" rtlCol="0">
              <a:spAutoFit/>
            </a:bodyPr>
            <a:lstStyle/>
            <a:p>
              <a:r>
                <a:rPr lang="en-US" sz="1600" dirty="0"/>
                <a:t>more selective</a:t>
              </a:r>
            </a:p>
          </p:txBody>
        </p:sp>
        <p:cxnSp>
          <p:nvCxnSpPr>
            <p:cNvPr id="9" name="Straight Arrow Connector 8">
              <a:extLst>
                <a:ext uri="{FF2B5EF4-FFF2-40B4-BE49-F238E27FC236}">
                  <a16:creationId xmlns:a16="http://schemas.microsoft.com/office/drawing/2014/main" id="{6CECA71E-B92E-4E2C-ACEA-B15DEDCA38D1}"/>
                </a:ext>
              </a:extLst>
            </p:cNvPr>
            <p:cNvCxnSpPr>
              <a:cxnSpLocks/>
            </p:cNvCxnSpPr>
            <p:nvPr/>
          </p:nvCxnSpPr>
          <p:spPr>
            <a:xfrm rot="21134320" flipV="1">
              <a:off x="4097340" y="1803980"/>
              <a:ext cx="1529444" cy="695003"/>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6C30E233-7F86-404F-839E-05E603146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7" y="383321"/>
            <a:ext cx="728485" cy="939801"/>
          </a:xfrm>
          <a:prstGeom prst="rect">
            <a:avLst/>
          </a:prstGeom>
        </p:spPr>
      </p:pic>
      <p:sp>
        <p:nvSpPr>
          <p:cNvPr id="16" name="Title 1">
            <a:extLst>
              <a:ext uri="{FF2B5EF4-FFF2-40B4-BE49-F238E27FC236}">
                <a16:creationId xmlns:a16="http://schemas.microsoft.com/office/drawing/2014/main" id="{9A2CB80A-5C15-4B5B-A6B3-82439CC550D6}"/>
              </a:ext>
            </a:extLst>
          </p:cNvPr>
          <p:cNvSpPr>
            <a:spLocks noGrp="1"/>
          </p:cNvSpPr>
          <p:nvPr>
            <p:ph type="title"/>
          </p:nvPr>
        </p:nvSpPr>
        <p:spPr>
          <a:xfrm>
            <a:off x="0" y="2030260"/>
            <a:ext cx="9144000" cy="1145193"/>
          </a:xfrm>
        </p:spPr>
        <p:txBody>
          <a:bodyPr>
            <a:noAutofit/>
          </a:bodyPr>
          <a:lstStyle/>
          <a:p>
            <a:pPr algn="ctr"/>
            <a:r>
              <a:rPr lang="en-US" sz="2400" b="1" dirty="0">
                <a:latin typeface="Arial" panose="020B0604020202020204" pitchFamily="34" charset="0"/>
                <a:cs typeface="Arial" panose="020B0604020202020204" pitchFamily="34" charset="0"/>
              </a:rPr>
              <a:t>Participants who attended to the global level of hierarchical letter stimuli subsequently produced more analytic solutions</a:t>
            </a:r>
          </a:p>
        </p:txBody>
      </p:sp>
      <p:pic>
        <p:nvPicPr>
          <p:cNvPr id="14" name="Picture 13">
            <a:extLst>
              <a:ext uri="{FF2B5EF4-FFF2-40B4-BE49-F238E27FC236}">
                <a16:creationId xmlns:a16="http://schemas.microsoft.com/office/drawing/2014/main" id="{8927E7A1-52EE-4B5D-A61E-B3A0EFC97407}"/>
              </a:ext>
            </a:extLst>
          </p:cNvPr>
          <p:cNvPicPr>
            <a:picLocks noChangeAspect="1"/>
          </p:cNvPicPr>
          <p:nvPr/>
        </p:nvPicPr>
        <p:blipFill rotWithShape="1">
          <a:blip r:embed="rId4">
            <a:duotone>
              <a:prstClr val="black"/>
              <a:schemeClr val="accent5">
                <a:tint val="45000"/>
                <a:satMod val="400000"/>
              </a:schemeClr>
            </a:duotone>
            <a:alphaModFix amt="35000"/>
          </a:blip>
          <a:srcRect l="19030" t="14189" r="14974" b="34032"/>
          <a:stretch/>
        </p:blipFill>
        <p:spPr>
          <a:xfrm>
            <a:off x="68855" y="6014"/>
            <a:ext cx="1967482" cy="1594149"/>
          </a:xfrm>
          <a:prstGeom prst="rect">
            <a:avLst/>
          </a:prstGeom>
        </p:spPr>
      </p:pic>
      <p:sp>
        <p:nvSpPr>
          <p:cNvPr id="15" name="Rectangle 14">
            <a:extLst>
              <a:ext uri="{FF2B5EF4-FFF2-40B4-BE49-F238E27FC236}">
                <a16:creationId xmlns:a16="http://schemas.microsoft.com/office/drawing/2014/main" id="{90FAECAB-5DE3-4B0C-92C9-A79FB444FAEA}"/>
              </a:ext>
            </a:extLst>
          </p:cNvPr>
          <p:cNvSpPr/>
          <p:nvPr/>
        </p:nvSpPr>
        <p:spPr>
          <a:xfrm>
            <a:off x="1699571" y="214086"/>
            <a:ext cx="2307765" cy="707886"/>
          </a:xfrm>
          <a:prstGeom prst="rect">
            <a:avLst/>
          </a:prstGeom>
        </p:spPr>
        <p:txBody>
          <a:bodyPr wrap="square">
            <a:spAutoFit/>
          </a:bodyPr>
          <a:lstStyle/>
          <a:p>
            <a:r>
              <a:rPr lang="en-US" sz="2000" b="1" dirty="0">
                <a:solidFill>
                  <a:srgbClr val="0070C0"/>
                </a:solidFill>
              </a:rPr>
              <a:t>Judge GLOBAL (big) letter is H or S</a:t>
            </a:r>
          </a:p>
        </p:txBody>
      </p:sp>
      <p:grpSp>
        <p:nvGrpSpPr>
          <p:cNvPr id="33" name="Group 32">
            <a:extLst>
              <a:ext uri="{FF2B5EF4-FFF2-40B4-BE49-F238E27FC236}">
                <a16:creationId xmlns:a16="http://schemas.microsoft.com/office/drawing/2014/main" id="{12776CFB-832E-49E5-9AFA-8C20FE9FEA09}"/>
              </a:ext>
            </a:extLst>
          </p:cNvPr>
          <p:cNvGrpSpPr/>
          <p:nvPr/>
        </p:nvGrpSpPr>
        <p:grpSpPr>
          <a:xfrm rot="20799235">
            <a:off x="1598629" y="1093121"/>
            <a:ext cx="1713443" cy="697265"/>
            <a:chOff x="816889" y="1675121"/>
            <a:chExt cx="1713443" cy="697265"/>
          </a:xfrm>
        </p:grpSpPr>
        <p:cxnSp>
          <p:nvCxnSpPr>
            <p:cNvPr id="11" name="Straight Arrow Connector 10">
              <a:extLst>
                <a:ext uri="{FF2B5EF4-FFF2-40B4-BE49-F238E27FC236}">
                  <a16:creationId xmlns:a16="http://schemas.microsoft.com/office/drawing/2014/main" id="{D422FB38-257B-46BC-8E1C-FC395694675F}"/>
                </a:ext>
              </a:extLst>
            </p:cNvPr>
            <p:cNvCxnSpPr>
              <a:cxnSpLocks/>
            </p:cNvCxnSpPr>
            <p:nvPr/>
          </p:nvCxnSpPr>
          <p:spPr>
            <a:xfrm rot="800765">
              <a:off x="998129" y="1675121"/>
              <a:ext cx="1532203" cy="69726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EB98C2-6495-4D05-9816-B75E55C3F0AC}"/>
                </a:ext>
              </a:extLst>
            </p:cNvPr>
            <p:cNvSpPr txBox="1"/>
            <p:nvPr/>
          </p:nvSpPr>
          <p:spPr>
            <a:xfrm rot="2239570">
              <a:off x="816889" y="1946768"/>
              <a:ext cx="1539154" cy="338554"/>
            </a:xfrm>
            <a:prstGeom prst="rect">
              <a:avLst/>
            </a:prstGeom>
            <a:noFill/>
          </p:spPr>
          <p:txBody>
            <a:bodyPr wrap="square" rtlCol="0">
              <a:spAutoFit/>
            </a:bodyPr>
            <a:lstStyle/>
            <a:p>
              <a:r>
                <a:rPr lang="en-US" sz="1600" dirty="0"/>
                <a:t>more selective</a:t>
              </a:r>
            </a:p>
          </p:txBody>
        </p:sp>
      </p:grpSp>
      <p:sp>
        <p:nvSpPr>
          <p:cNvPr id="20" name="Oval 19">
            <a:extLst>
              <a:ext uri="{FF2B5EF4-FFF2-40B4-BE49-F238E27FC236}">
                <a16:creationId xmlns:a16="http://schemas.microsoft.com/office/drawing/2014/main" id="{7E73EFCF-2CC0-45EF-B14A-CD7C2D370F72}"/>
              </a:ext>
            </a:extLst>
          </p:cNvPr>
          <p:cNvSpPr/>
          <p:nvPr/>
        </p:nvSpPr>
        <p:spPr>
          <a:xfrm>
            <a:off x="548909" y="1116178"/>
            <a:ext cx="271762" cy="281798"/>
          </a:xfrm>
          <a:prstGeom prst="ellipse">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5F0ADBA-7134-4CF5-9B59-D3C0844AC679}"/>
              </a:ext>
            </a:extLst>
          </p:cNvPr>
          <p:cNvGrpSpPr/>
          <p:nvPr/>
        </p:nvGrpSpPr>
        <p:grpSpPr>
          <a:xfrm>
            <a:off x="6318577" y="41122"/>
            <a:ext cx="2387123" cy="1478219"/>
            <a:chOff x="5571847" y="270328"/>
            <a:chExt cx="3029442" cy="1875973"/>
          </a:xfrm>
        </p:grpSpPr>
        <p:grpSp>
          <p:nvGrpSpPr>
            <p:cNvPr id="66" name="Group 65">
              <a:extLst>
                <a:ext uri="{FF2B5EF4-FFF2-40B4-BE49-F238E27FC236}">
                  <a16:creationId xmlns:a16="http://schemas.microsoft.com/office/drawing/2014/main" id="{C71954E3-BA79-4F53-9858-5FAA585F478F}"/>
                </a:ext>
              </a:extLst>
            </p:cNvPr>
            <p:cNvGrpSpPr/>
            <p:nvPr/>
          </p:nvGrpSpPr>
          <p:grpSpPr>
            <a:xfrm>
              <a:off x="5571847" y="270328"/>
              <a:ext cx="3029442" cy="1875973"/>
              <a:chOff x="3699504" y="227818"/>
              <a:chExt cx="3029442" cy="1875973"/>
            </a:xfrm>
          </p:grpSpPr>
          <p:pic>
            <p:nvPicPr>
              <p:cNvPr id="71" name="Picture 70">
                <a:extLst>
                  <a:ext uri="{FF2B5EF4-FFF2-40B4-BE49-F238E27FC236}">
                    <a16:creationId xmlns:a16="http://schemas.microsoft.com/office/drawing/2014/main" id="{7F3F56CF-9925-45B7-B2B8-AC8343B78E92}"/>
                  </a:ext>
                </a:extLst>
              </p:cNvPr>
              <p:cNvPicPr>
                <a:picLocks noChangeAspect="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72" name="TextBox 71">
                <a:extLst>
                  <a:ext uri="{FF2B5EF4-FFF2-40B4-BE49-F238E27FC236}">
                    <a16:creationId xmlns:a16="http://schemas.microsoft.com/office/drawing/2014/main" id="{C7026050-7DA8-4E74-8649-DC21AB9C8FE4}"/>
                  </a:ext>
                </a:extLst>
              </p:cNvPr>
              <p:cNvSpPr txBox="1"/>
              <p:nvPr/>
            </p:nvSpPr>
            <p:spPr>
              <a:xfrm>
                <a:off x="5672760" y="1109489"/>
                <a:ext cx="1056186" cy="369332"/>
              </a:xfrm>
              <a:prstGeom prst="rect">
                <a:avLst/>
              </a:prstGeom>
              <a:noFill/>
            </p:spPr>
            <p:txBody>
              <a:bodyPr wrap="none" rtlCol="0">
                <a:spAutoFit/>
              </a:bodyPr>
              <a:lstStyle/>
              <a:p>
                <a:r>
                  <a:rPr lang="en-US" dirty="0"/>
                  <a:t>(analysis)</a:t>
                </a:r>
              </a:p>
            </p:txBody>
          </p:sp>
        </p:grpSp>
        <p:grpSp>
          <p:nvGrpSpPr>
            <p:cNvPr id="67" name="Group 66">
              <a:extLst>
                <a:ext uri="{FF2B5EF4-FFF2-40B4-BE49-F238E27FC236}">
                  <a16:creationId xmlns:a16="http://schemas.microsoft.com/office/drawing/2014/main" id="{FC75DA50-AEB1-4136-B700-BCCF8DA46A81}"/>
                </a:ext>
              </a:extLst>
            </p:cNvPr>
            <p:cNvGrpSpPr/>
            <p:nvPr/>
          </p:nvGrpSpPr>
          <p:grpSpPr>
            <a:xfrm>
              <a:off x="6760077" y="309298"/>
              <a:ext cx="1204010" cy="618385"/>
              <a:chOff x="4981424" y="192225"/>
              <a:chExt cx="1204010" cy="618385"/>
            </a:xfrm>
          </p:grpSpPr>
          <p:pic>
            <p:nvPicPr>
              <p:cNvPr id="68" name="Picture 67">
                <a:extLst>
                  <a:ext uri="{FF2B5EF4-FFF2-40B4-BE49-F238E27FC236}">
                    <a16:creationId xmlns:a16="http://schemas.microsoft.com/office/drawing/2014/main" id="{3E0EAAF1-330B-40B7-8A5E-7A659FD2AAD4}"/>
                  </a:ext>
                </a:extLst>
              </p:cNvPr>
              <p:cNvPicPr>
                <a:picLocks noChangeAspect="1"/>
              </p:cNvPicPr>
              <p:nvPr/>
            </p:nvPicPr>
            <p:blipFill rotWithShape="1">
              <a:blip r:embed="rId6">
                <a:duotone>
                  <a:schemeClr val="accent3">
                    <a:shade val="45000"/>
                    <a:satMod val="135000"/>
                  </a:schemeClr>
                  <a:prstClr val="white"/>
                </a:duotone>
                <a:extLst>
                  <a:ext uri="{28A0092B-C50C-407E-A947-70E740481C1C}">
                    <a14:useLocalDpi xmlns:a14="http://schemas.microsoft.com/office/drawing/2010/main" val="0"/>
                  </a:ext>
                </a:extLst>
              </a:blip>
              <a:srcRect t="1" b="12438"/>
              <a:stretch/>
            </p:blipFill>
            <p:spPr>
              <a:xfrm>
                <a:off x="5479194" y="192225"/>
                <a:ext cx="706240" cy="618385"/>
              </a:xfrm>
              <a:prstGeom prst="rect">
                <a:avLst/>
              </a:prstGeom>
            </p:spPr>
          </p:pic>
          <p:sp>
            <p:nvSpPr>
              <p:cNvPr id="69" name="Oval 68">
                <a:extLst>
                  <a:ext uri="{FF2B5EF4-FFF2-40B4-BE49-F238E27FC236}">
                    <a16:creationId xmlns:a16="http://schemas.microsoft.com/office/drawing/2014/main" id="{96CC9DD8-84BB-4B97-8633-576ECA1197A2}"/>
                  </a:ext>
                </a:extLst>
              </p:cNvPr>
              <p:cNvSpPr/>
              <p:nvPr/>
            </p:nvSpPr>
            <p:spPr>
              <a:xfrm>
                <a:off x="5244006" y="268916"/>
                <a:ext cx="204670" cy="20467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25005B0-7759-4C82-A77D-BD697CD52D1A}"/>
                  </a:ext>
                </a:extLst>
              </p:cNvPr>
              <p:cNvSpPr/>
              <p:nvPr/>
            </p:nvSpPr>
            <p:spPr>
              <a:xfrm flipV="1">
                <a:off x="4981424" y="358600"/>
                <a:ext cx="145539" cy="145539"/>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a:extLst>
              <a:ext uri="{FF2B5EF4-FFF2-40B4-BE49-F238E27FC236}">
                <a16:creationId xmlns:a16="http://schemas.microsoft.com/office/drawing/2014/main" id="{A9DDD100-3151-4EB8-85E5-4D2FB1A5435D}"/>
              </a:ext>
            </a:extLst>
          </p:cNvPr>
          <p:cNvGrpSpPr/>
          <p:nvPr/>
        </p:nvGrpSpPr>
        <p:grpSpPr>
          <a:xfrm>
            <a:off x="8610" y="3013492"/>
            <a:ext cx="4676543" cy="3777659"/>
            <a:chOff x="8610" y="3013492"/>
            <a:chExt cx="4676543" cy="3777659"/>
          </a:xfrm>
        </p:grpSpPr>
        <p:grpSp>
          <p:nvGrpSpPr>
            <p:cNvPr id="35" name="Group 34">
              <a:extLst>
                <a:ext uri="{FF2B5EF4-FFF2-40B4-BE49-F238E27FC236}">
                  <a16:creationId xmlns:a16="http://schemas.microsoft.com/office/drawing/2014/main" id="{4015F521-65C6-45A4-8F1A-DF959F05C98F}"/>
                </a:ext>
              </a:extLst>
            </p:cNvPr>
            <p:cNvGrpSpPr/>
            <p:nvPr/>
          </p:nvGrpSpPr>
          <p:grpSpPr>
            <a:xfrm>
              <a:off x="8610" y="3013492"/>
              <a:ext cx="4676543" cy="3777659"/>
              <a:chOff x="8610" y="3013492"/>
              <a:chExt cx="4676543" cy="3777659"/>
            </a:xfrm>
          </p:grpSpPr>
          <p:grpSp>
            <p:nvGrpSpPr>
              <p:cNvPr id="17" name="Group 16">
                <a:extLst>
                  <a:ext uri="{FF2B5EF4-FFF2-40B4-BE49-F238E27FC236}">
                    <a16:creationId xmlns:a16="http://schemas.microsoft.com/office/drawing/2014/main" id="{1CF52326-C565-4FD1-A7B6-B9F1ABD71B88}"/>
                  </a:ext>
                </a:extLst>
              </p:cNvPr>
              <p:cNvGrpSpPr/>
              <p:nvPr/>
            </p:nvGrpSpPr>
            <p:grpSpPr>
              <a:xfrm>
                <a:off x="8610" y="3013492"/>
                <a:ext cx="4676543" cy="3777659"/>
                <a:chOff x="147599" y="3354099"/>
                <a:chExt cx="4314374" cy="3326101"/>
              </a:xfrm>
            </p:grpSpPr>
            <p:grpSp>
              <p:nvGrpSpPr>
                <p:cNvPr id="47" name="Group 46">
                  <a:extLst>
                    <a:ext uri="{FF2B5EF4-FFF2-40B4-BE49-F238E27FC236}">
                      <a16:creationId xmlns:a16="http://schemas.microsoft.com/office/drawing/2014/main" id="{EEDD816C-0F6C-4225-A398-AE49178B8736}"/>
                    </a:ext>
                  </a:extLst>
                </p:cNvPr>
                <p:cNvGrpSpPr/>
                <p:nvPr/>
              </p:nvGrpSpPr>
              <p:grpSpPr>
                <a:xfrm>
                  <a:off x="147599" y="3354099"/>
                  <a:ext cx="4314374" cy="3326101"/>
                  <a:chOff x="147599" y="3354099"/>
                  <a:chExt cx="4314374" cy="3326101"/>
                </a:xfrm>
              </p:grpSpPr>
              <p:grpSp>
                <p:nvGrpSpPr>
                  <p:cNvPr id="45" name="Group 44">
                    <a:extLst>
                      <a:ext uri="{FF2B5EF4-FFF2-40B4-BE49-F238E27FC236}">
                        <a16:creationId xmlns:a16="http://schemas.microsoft.com/office/drawing/2014/main" id="{DB4C5AFE-43A5-4D9F-9FD4-F5F6F881D360}"/>
                      </a:ext>
                    </a:extLst>
                  </p:cNvPr>
                  <p:cNvGrpSpPr/>
                  <p:nvPr/>
                </p:nvGrpSpPr>
                <p:grpSpPr>
                  <a:xfrm>
                    <a:off x="147599" y="3624370"/>
                    <a:ext cx="4314374" cy="3055830"/>
                    <a:chOff x="147599" y="3624370"/>
                    <a:chExt cx="4314374" cy="3055830"/>
                  </a:xfrm>
                </p:grpSpPr>
                <p:pic>
                  <p:nvPicPr>
                    <p:cNvPr id="22" name="Picture 21">
                      <a:extLst>
                        <a:ext uri="{FF2B5EF4-FFF2-40B4-BE49-F238E27FC236}">
                          <a16:creationId xmlns:a16="http://schemas.microsoft.com/office/drawing/2014/main" id="{CCFC0399-65DB-4F2D-B84B-E3BFCD5FA46E}"/>
                        </a:ext>
                      </a:extLst>
                    </p:cNvPr>
                    <p:cNvPicPr>
                      <a:picLocks noChangeAspect="1"/>
                    </p:cNvPicPr>
                    <p:nvPr/>
                  </p:nvPicPr>
                  <p:blipFill rotWithShape="1">
                    <a:blip r:embed="rId7"/>
                    <a:srcRect t="9297" r="31433" b="7376"/>
                    <a:stretch/>
                  </p:blipFill>
                  <p:spPr>
                    <a:xfrm>
                      <a:off x="147599" y="3624370"/>
                      <a:ext cx="4314374" cy="3055830"/>
                    </a:xfrm>
                    <a:prstGeom prst="rect">
                      <a:avLst/>
                    </a:prstGeom>
                  </p:spPr>
                </p:pic>
                <p:sp>
                  <p:nvSpPr>
                    <p:cNvPr id="28" name="Rectangle 27">
                      <a:extLst>
                        <a:ext uri="{FF2B5EF4-FFF2-40B4-BE49-F238E27FC236}">
                          <a16:creationId xmlns:a16="http://schemas.microsoft.com/office/drawing/2014/main" id="{940E6176-A0D5-494F-AC8F-CE9FC270FF62}"/>
                        </a:ext>
                      </a:extLst>
                    </p:cNvPr>
                    <p:cNvSpPr/>
                    <p:nvPr/>
                  </p:nvSpPr>
                  <p:spPr>
                    <a:xfrm>
                      <a:off x="2609850" y="4003675"/>
                      <a:ext cx="895350" cy="23241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1B58D8E-D7C6-4FD2-96AC-8788CB2E2820}"/>
                        </a:ext>
                      </a:extLst>
                    </p:cNvPr>
                    <p:cNvSpPr/>
                    <p:nvPr/>
                  </p:nvSpPr>
                  <p:spPr>
                    <a:xfrm>
                      <a:off x="892950" y="3955717"/>
                      <a:ext cx="895350" cy="237205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0C29E3F4-4A29-4D2A-8E9E-3497D0366B80}"/>
                      </a:ext>
                    </a:extLst>
                  </p:cNvPr>
                  <p:cNvSpPr txBox="1"/>
                  <p:nvPr/>
                </p:nvSpPr>
                <p:spPr>
                  <a:xfrm>
                    <a:off x="469532" y="3354099"/>
                    <a:ext cx="1292149" cy="338554"/>
                  </a:xfrm>
                  <a:prstGeom prst="rect">
                    <a:avLst/>
                  </a:prstGeom>
                  <a:noFill/>
                </p:spPr>
                <p:txBody>
                  <a:bodyPr wrap="none" rtlCol="0">
                    <a:spAutoFit/>
                  </a:bodyPr>
                  <a:lstStyle/>
                  <a:p>
                    <a:r>
                      <a:rPr lang="en-US" sz="1600" dirty="0"/>
                      <a:t>experiment 1</a:t>
                    </a:r>
                  </a:p>
                </p:txBody>
              </p:sp>
            </p:grpSp>
            <p:pic>
              <p:nvPicPr>
                <p:cNvPr id="13" name="Picture 12">
                  <a:extLst>
                    <a:ext uri="{FF2B5EF4-FFF2-40B4-BE49-F238E27FC236}">
                      <a16:creationId xmlns:a16="http://schemas.microsoft.com/office/drawing/2014/main" id="{3702F156-0A56-4C97-A1CC-0C97E19557FB}"/>
                    </a:ext>
                  </a:extLst>
                </p:cNvPr>
                <p:cNvPicPr>
                  <a:picLocks noChangeAspect="1"/>
                </p:cNvPicPr>
                <p:nvPr/>
              </p:nvPicPr>
              <p:blipFill rotWithShape="1">
                <a:blip r:embed="rId8">
                  <a:duotone>
                    <a:schemeClr val="accent6">
                      <a:shade val="45000"/>
                      <a:satMod val="135000"/>
                    </a:schemeClr>
                    <a:prstClr val="white"/>
                  </a:duotone>
                  <a:alphaModFix amt="70000"/>
                  <a:extLst>
                    <a:ext uri="{28A0092B-C50C-407E-A947-70E740481C1C}">
                      <a14:useLocalDpi xmlns:a14="http://schemas.microsoft.com/office/drawing/2010/main" val="0"/>
                    </a:ext>
                  </a:extLst>
                </a:blip>
                <a:srcRect l="13852" t="2592" r="11528" b="16833"/>
                <a:stretch/>
              </p:blipFill>
              <p:spPr>
                <a:xfrm>
                  <a:off x="1015784" y="5782584"/>
                  <a:ext cx="445392" cy="480936"/>
                </a:xfrm>
                <a:prstGeom prst="rect">
                  <a:avLst/>
                </a:prstGeom>
              </p:spPr>
            </p:pic>
            <p:pic>
              <p:nvPicPr>
                <p:cNvPr id="34" name="Picture 33">
                  <a:extLst>
                    <a:ext uri="{FF2B5EF4-FFF2-40B4-BE49-F238E27FC236}">
                      <a16:creationId xmlns:a16="http://schemas.microsoft.com/office/drawing/2014/main" id="{087E3AD0-60D0-439D-B935-6B53A95A8B89}"/>
                    </a:ext>
                  </a:extLst>
                </p:cNvPr>
                <p:cNvPicPr>
                  <a:picLocks noChangeAspect="1"/>
                </p:cNvPicPr>
                <p:nvPr/>
              </p:nvPicPr>
              <p:blipFill rotWithShape="1">
                <a:blip r:embed="rId8">
                  <a:alphaModFix amt="70000"/>
                  <a:duotone>
                    <a:schemeClr val="accent1">
                      <a:shade val="45000"/>
                      <a:satMod val="135000"/>
                    </a:schemeClr>
                    <a:prstClr val="white"/>
                  </a:duotone>
                  <a:extLst>
                    <a:ext uri="{28A0092B-C50C-407E-A947-70E740481C1C}">
                      <a14:useLocalDpi xmlns:a14="http://schemas.microsoft.com/office/drawing/2010/main" val="0"/>
                    </a:ext>
                  </a:extLst>
                </a:blip>
                <a:srcRect l="13852" t="2592" r="11528" b="16833"/>
                <a:stretch/>
              </p:blipFill>
              <p:spPr>
                <a:xfrm>
                  <a:off x="2882412" y="5782584"/>
                  <a:ext cx="445392" cy="480936"/>
                </a:xfrm>
                <a:prstGeom prst="rect">
                  <a:avLst/>
                </a:prstGeom>
              </p:spPr>
            </p:pic>
          </p:grpSp>
          <p:sp>
            <p:nvSpPr>
              <p:cNvPr id="40" name="TextBox 39">
                <a:extLst>
                  <a:ext uri="{FF2B5EF4-FFF2-40B4-BE49-F238E27FC236}">
                    <a16:creationId xmlns:a16="http://schemas.microsoft.com/office/drawing/2014/main" id="{3F02FE01-490C-413B-B930-370D59ABB7E6}"/>
                  </a:ext>
                </a:extLst>
              </p:cNvPr>
              <p:cNvSpPr txBox="1"/>
              <p:nvPr/>
            </p:nvSpPr>
            <p:spPr>
              <a:xfrm>
                <a:off x="3996987" y="3998964"/>
                <a:ext cx="274434" cy="307777"/>
              </a:xfrm>
              <a:prstGeom prst="rect">
                <a:avLst/>
              </a:prstGeom>
              <a:noFill/>
            </p:spPr>
            <p:txBody>
              <a:bodyPr wrap="none" rtlCol="0">
                <a:spAutoFit/>
              </a:bodyPr>
              <a:lstStyle/>
              <a:p>
                <a:r>
                  <a:rPr lang="en-US" sz="1400" dirty="0"/>
                  <a:t>*</a:t>
                </a:r>
              </a:p>
            </p:txBody>
          </p:sp>
          <p:sp>
            <p:nvSpPr>
              <p:cNvPr id="41" name="TextBox 40">
                <a:extLst>
                  <a:ext uri="{FF2B5EF4-FFF2-40B4-BE49-F238E27FC236}">
                    <a16:creationId xmlns:a16="http://schemas.microsoft.com/office/drawing/2014/main" id="{0DD01D09-E75E-4D31-AFBF-A686985997AC}"/>
                  </a:ext>
                </a:extLst>
              </p:cNvPr>
              <p:cNvSpPr txBox="1"/>
              <p:nvPr/>
            </p:nvSpPr>
            <p:spPr>
              <a:xfrm>
                <a:off x="1998054" y="4182826"/>
                <a:ext cx="274434" cy="307777"/>
              </a:xfrm>
              <a:prstGeom prst="rect">
                <a:avLst/>
              </a:prstGeom>
              <a:noFill/>
            </p:spPr>
            <p:txBody>
              <a:bodyPr wrap="none" rtlCol="0">
                <a:spAutoFit/>
              </a:bodyPr>
              <a:lstStyle/>
              <a:p>
                <a:r>
                  <a:rPr lang="en-US" sz="1400" dirty="0"/>
                  <a:t>*</a:t>
                </a:r>
              </a:p>
            </p:txBody>
          </p:sp>
        </p:grpSp>
        <p:pic>
          <p:nvPicPr>
            <p:cNvPr id="26" name="Picture 25">
              <a:extLst>
                <a:ext uri="{FF2B5EF4-FFF2-40B4-BE49-F238E27FC236}">
                  <a16:creationId xmlns:a16="http://schemas.microsoft.com/office/drawing/2014/main" id="{C859F9AA-845C-44DA-9EFB-1BD50C1E12A0}"/>
                </a:ext>
              </a:extLst>
            </p:cNvPr>
            <p:cNvPicPr>
              <a:picLocks noChangeAspect="1"/>
            </p:cNvPicPr>
            <p:nvPr/>
          </p:nvPicPr>
          <p:blipFill rotWithShape="1">
            <a:blip r:embed="rId9">
              <a:duotone>
                <a:prstClr val="black"/>
                <a:schemeClr val="accent6">
                  <a:tint val="45000"/>
                  <a:satMod val="400000"/>
                </a:schemeClr>
              </a:duotone>
              <a:extLst>
                <a:ext uri="{28A0092B-C50C-407E-A947-70E740481C1C}">
                  <a14:useLocalDpi xmlns:a14="http://schemas.microsoft.com/office/drawing/2010/main" val="0"/>
                </a:ext>
              </a:extLst>
            </a:blip>
            <a:srcRect b="14769"/>
            <a:stretch/>
          </p:blipFill>
          <p:spPr>
            <a:xfrm>
              <a:off x="1954464" y="5878991"/>
              <a:ext cx="415771" cy="354368"/>
            </a:xfrm>
            <a:prstGeom prst="rect">
              <a:avLst/>
            </a:prstGeom>
          </p:spPr>
        </p:pic>
        <p:pic>
          <p:nvPicPr>
            <p:cNvPr id="76" name="Picture 75">
              <a:extLst>
                <a:ext uri="{FF2B5EF4-FFF2-40B4-BE49-F238E27FC236}">
                  <a16:creationId xmlns:a16="http://schemas.microsoft.com/office/drawing/2014/main" id="{40A1AE0B-4CF9-490B-8BA8-041A99773C3E}"/>
                </a:ext>
              </a:extLst>
            </p:cNvPr>
            <p:cNvPicPr>
              <a:picLocks noChangeAspect="1"/>
            </p:cNvPicPr>
            <p:nvPr/>
          </p:nvPicPr>
          <p:blipFill rotWithShape="1">
            <a:blip r:embed="rId9">
              <a:duotone>
                <a:prstClr val="black"/>
                <a:schemeClr val="accent5">
                  <a:tint val="45000"/>
                  <a:satMod val="400000"/>
                </a:schemeClr>
              </a:duotone>
              <a:extLst>
                <a:ext uri="{28A0092B-C50C-407E-A947-70E740481C1C}">
                  <a14:useLocalDpi xmlns:a14="http://schemas.microsoft.com/office/drawing/2010/main" val="0"/>
                </a:ext>
              </a:extLst>
            </a:blip>
            <a:srcRect b="14769"/>
            <a:stretch/>
          </p:blipFill>
          <p:spPr>
            <a:xfrm>
              <a:off x="3969296" y="5878991"/>
              <a:ext cx="415771" cy="354368"/>
            </a:xfrm>
            <a:prstGeom prst="rect">
              <a:avLst/>
            </a:prstGeom>
          </p:spPr>
        </p:pic>
      </p:grpSp>
      <p:grpSp>
        <p:nvGrpSpPr>
          <p:cNvPr id="80" name="Group 79">
            <a:extLst>
              <a:ext uri="{FF2B5EF4-FFF2-40B4-BE49-F238E27FC236}">
                <a16:creationId xmlns:a16="http://schemas.microsoft.com/office/drawing/2014/main" id="{675C1534-4131-467A-B9F9-6D5D2850AA61}"/>
              </a:ext>
            </a:extLst>
          </p:cNvPr>
          <p:cNvGrpSpPr/>
          <p:nvPr/>
        </p:nvGrpSpPr>
        <p:grpSpPr>
          <a:xfrm>
            <a:off x="4621365" y="3089293"/>
            <a:ext cx="4514025" cy="3657891"/>
            <a:chOff x="4621365" y="3089293"/>
            <a:chExt cx="4514025" cy="3657891"/>
          </a:xfrm>
        </p:grpSpPr>
        <p:grpSp>
          <p:nvGrpSpPr>
            <p:cNvPr id="39" name="Group 38">
              <a:extLst>
                <a:ext uri="{FF2B5EF4-FFF2-40B4-BE49-F238E27FC236}">
                  <a16:creationId xmlns:a16="http://schemas.microsoft.com/office/drawing/2014/main" id="{241C15EA-7DF3-42F4-AA24-18EFDA10EB97}"/>
                </a:ext>
              </a:extLst>
            </p:cNvPr>
            <p:cNvGrpSpPr/>
            <p:nvPr/>
          </p:nvGrpSpPr>
          <p:grpSpPr>
            <a:xfrm>
              <a:off x="4621365" y="3089293"/>
              <a:ext cx="4514025" cy="3657891"/>
              <a:chOff x="4621365" y="3089293"/>
              <a:chExt cx="4514025" cy="3657891"/>
            </a:xfrm>
          </p:grpSpPr>
          <p:grpSp>
            <p:nvGrpSpPr>
              <p:cNvPr id="32" name="Group 31">
                <a:extLst>
                  <a:ext uri="{FF2B5EF4-FFF2-40B4-BE49-F238E27FC236}">
                    <a16:creationId xmlns:a16="http://schemas.microsoft.com/office/drawing/2014/main" id="{F77A6BE0-B8A2-4C0F-8996-159A159115D5}"/>
                  </a:ext>
                </a:extLst>
              </p:cNvPr>
              <p:cNvGrpSpPr/>
              <p:nvPr/>
            </p:nvGrpSpPr>
            <p:grpSpPr>
              <a:xfrm>
                <a:off x="4621365" y="3089293"/>
                <a:ext cx="4514025" cy="3657891"/>
                <a:chOff x="4745064" y="3134752"/>
                <a:chExt cx="4326731" cy="3545449"/>
              </a:xfrm>
            </p:grpSpPr>
            <p:grpSp>
              <p:nvGrpSpPr>
                <p:cNvPr id="18" name="Group 17">
                  <a:extLst>
                    <a:ext uri="{FF2B5EF4-FFF2-40B4-BE49-F238E27FC236}">
                      <a16:creationId xmlns:a16="http://schemas.microsoft.com/office/drawing/2014/main" id="{74EB1160-F9BD-4E6D-9F04-FE78BDB8D2C5}"/>
                    </a:ext>
                  </a:extLst>
                </p:cNvPr>
                <p:cNvGrpSpPr/>
                <p:nvPr/>
              </p:nvGrpSpPr>
              <p:grpSpPr>
                <a:xfrm>
                  <a:off x="4745064" y="3134752"/>
                  <a:ext cx="4326731" cy="3545449"/>
                  <a:chOff x="5034810" y="3372177"/>
                  <a:chExt cx="4036986" cy="3308023"/>
                </a:xfrm>
              </p:grpSpPr>
              <p:grpSp>
                <p:nvGrpSpPr>
                  <p:cNvPr id="48" name="Group 47">
                    <a:extLst>
                      <a:ext uri="{FF2B5EF4-FFF2-40B4-BE49-F238E27FC236}">
                        <a16:creationId xmlns:a16="http://schemas.microsoft.com/office/drawing/2014/main" id="{C2B6D54B-C23D-4FF8-8A9C-2A3A6D7BB508}"/>
                      </a:ext>
                    </a:extLst>
                  </p:cNvPr>
                  <p:cNvGrpSpPr/>
                  <p:nvPr/>
                </p:nvGrpSpPr>
                <p:grpSpPr>
                  <a:xfrm>
                    <a:off x="5034810" y="3372177"/>
                    <a:ext cx="4036986" cy="3308023"/>
                    <a:chOff x="5034810" y="3372177"/>
                    <a:chExt cx="4036986" cy="3308023"/>
                  </a:xfrm>
                </p:grpSpPr>
                <p:grpSp>
                  <p:nvGrpSpPr>
                    <p:cNvPr id="46" name="Group 45">
                      <a:extLst>
                        <a:ext uri="{FF2B5EF4-FFF2-40B4-BE49-F238E27FC236}">
                          <a16:creationId xmlns:a16="http://schemas.microsoft.com/office/drawing/2014/main" id="{7BFA356A-669A-4035-ACEA-6FE774046F3B}"/>
                        </a:ext>
                      </a:extLst>
                    </p:cNvPr>
                    <p:cNvGrpSpPr/>
                    <p:nvPr/>
                  </p:nvGrpSpPr>
                  <p:grpSpPr>
                    <a:xfrm>
                      <a:off x="5035592" y="3403600"/>
                      <a:ext cx="4036204" cy="3276600"/>
                      <a:chOff x="5035592" y="3403600"/>
                      <a:chExt cx="4036204" cy="3276600"/>
                    </a:xfrm>
                  </p:grpSpPr>
                  <p:pic>
                    <p:nvPicPr>
                      <p:cNvPr id="21" name="Picture 20">
                        <a:extLst>
                          <a:ext uri="{FF2B5EF4-FFF2-40B4-BE49-F238E27FC236}">
                            <a16:creationId xmlns:a16="http://schemas.microsoft.com/office/drawing/2014/main" id="{D37B8653-6C20-44C3-ABBA-BF44FEC4B8D5}"/>
                          </a:ext>
                        </a:extLst>
                      </p:cNvPr>
                      <p:cNvPicPr>
                        <a:picLocks noChangeAspect="1"/>
                      </p:cNvPicPr>
                      <p:nvPr/>
                    </p:nvPicPr>
                    <p:blipFill rotWithShape="1">
                      <a:blip r:embed="rId10"/>
                      <a:srcRect l="4302" t="4714" r="30225" b="7119"/>
                      <a:stretch/>
                    </p:blipFill>
                    <p:spPr>
                      <a:xfrm>
                        <a:off x="5035592" y="3403600"/>
                        <a:ext cx="4036204" cy="3276600"/>
                      </a:xfrm>
                      <a:prstGeom prst="rect">
                        <a:avLst/>
                      </a:prstGeom>
                    </p:spPr>
                  </p:pic>
                  <p:sp>
                    <p:nvSpPr>
                      <p:cNvPr id="29" name="Rectangle 28">
                        <a:extLst>
                          <a:ext uri="{FF2B5EF4-FFF2-40B4-BE49-F238E27FC236}">
                            <a16:creationId xmlns:a16="http://schemas.microsoft.com/office/drawing/2014/main" id="{D5F63604-AC3F-42FB-8644-9C3BCFA92FEE}"/>
                          </a:ext>
                        </a:extLst>
                      </p:cNvPr>
                      <p:cNvSpPr/>
                      <p:nvPr/>
                    </p:nvSpPr>
                    <p:spPr>
                      <a:xfrm>
                        <a:off x="7207797" y="3844840"/>
                        <a:ext cx="895350" cy="25056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D152DD9-00A4-4294-83EC-719BE08ABBE3}"/>
                          </a:ext>
                        </a:extLst>
                      </p:cNvPr>
                      <p:cNvSpPr/>
                      <p:nvPr/>
                    </p:nvSpPr>
                    <p:spPr>
                      <a:xfrm>
                        <a:off x="5483583" y="4036321"/>
                        <a:ext cx="895350" cy="23241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45A822A0-DBBA-4056-827A-DA03756329B4}"/>
                        </a:ext>
                      </a:extLst>
                    </p:cNvPr>
                    <p:cNvSpPr txBox="1"/>
                    <p:nvPr/>
                  </p:nvSpPr>
                  <p:spPr>
                    <a:xfrm>
                      <a:off x="5034810" y="3372177"/>
                      <a:ext cx="1292149" cy="338554"/>
                    </a:xfrm>
                    <a:prstGeom prst="rect">
                      <a:avLst/>
                    </a:prstGeom>
                    <a:noFill/>
                  </p:spPr>
                  <p:txBody>
                    <a:bodyPr wrap="none" rtlCol="0">
                      <a:spAutoFit/>
                    </a:bodyPr>
                    <a:lstStyle/>
                    <a:p>
                      <a:r>
                        <a:rPr lang="en-US" sz="1600" dirty="0"/>
                        <a:t>experiment 2</a:t>
                      </a:r>
                    </a:p>
                  </p:txBody>
                </p:sp>
              </p:grpSp>
              <p:pic>
                <p:nvPicPr>
                  <p:cNvPr id="36" name="Picture 35">
                    <a:extLst>
                      <a:ext uri="{FF2B5EF4-FFF2-40B4-BE49-F238E27FC236}">
                        <a16:creationId xmlns:a16="http://schemas.microsoft.com/office/drawing/2014/main" id="{8A1136E4-AA21-4131-A1FB-4C252443A223}"/>
                      </a:ext>
                    </a:extLst>
                  </p:cNvPr>
                  <p:cNvPicPr>
                    <a:picLocks noChangeAspect="1"/>
                  </p:cNvPicPr>
                  <p:nvPr/>
                </p:nvPicPr>
                <p:blipFill rotWithShape="1">
                  <a:blip r:embed="rId8">
                    <a:duotone>
                      <a:schemeClr val="accent6">
                        <a:shade val="45000"/>
                        <a:satMod val="135000"/>
                      </a:schemeClr>
                      <a:prstClr val="white"/>
                    </a:duotone>
                    <a:alphaModFix amt="70000"/>
                    <a:extLst>
                      <a:ext uri="{28A0092B-C50C-407E-A947-70E740481C1C}">
                        <a14:useLocalDpi xmlns:a14="http://schemas.microsoft.com/office/drawing/2010/main" val="0"/>
                      </a:ext>
                    </a:extLst>
                  </a:blip>
                  <a:srcRect l="13852" t="2592" r="11528" b="16833"/>
                  <a:stretch/>
                </p:blipFill>
                <p:spPr>
                  <a:xfrm>
                    <a:off x="5566148" y="5804117"/>
                    <a:ext cx="445392" cy="480936"/>
                  </a:xfrm>
                  <a:prstGeom prst="rect">
                    <a:avLst/>
                  </a:prstGeom>
                </p:spPr>
              </p:pic>
              <p:pic>
                <p:nvPicPr>
                  <p:cNvPr id="37" name="Picture 36">
                    <a:extLst>
                      <a:ext uri="{FF2B5EF4-FFF2-40B4-BE49-F238E27FC236}">
                        <a16:creationId xmlns:a16="http://schemas.microsoft.com/office/drawing/2014/main" id="{4D992C25-A7C4-415A-BB6E-2B6FF4CF10DF}"/>
                      </a:ext>
                    </a:extLst>
                  </p:cNvPr>
                  <p:cNvPicPr>
                    <a:picLocks noChangeAspect="1"/>
                  </p:cNvPicPr>
                  <p:nvPr/>
                </p:nvPicPr>
                <p:blipFill rotWithShape="1">
                  <a:blip r:embed="rId8">
                    <a:alphaModFix amt="70000"/>
                    <a:duotone>
                      <a:schemeClr val="accent1">
                        <a:shade val="45000"/>
                        <a:satMod val="135000"/>
                      </a:schemeClr>
                      <a:prstClr val="white"/>
                    </a:duotone>
                    <a:extLst>
                      <a:ext uri="{28A0092B-C50C-407E-A947-70E740481C1C}">
                        <a14:useLocalDpi xmlns:a14="http://schemas.microsoft.com/office/drawing/2010/main" val="0"/>
                      </a:ext>
                    </a:extLst>
                  </a:blip>
                  <a:srcRect l="13852" t="2592" r="11528" b="16833"/>
                  <a:stretch/>
                </p:blipFill>
                <p:spPr>
                  <a:xfrm>
                    <a:off x="7432776" y="5804117"/>
                    <a:ext cx="445392" cy="480936"/>
                  </a:xfrm>
                  <a:prstGeom prst="rect">
                    <a:avLst/>
                  </a:prstGeom>
                </p:spPr>
              </p:pic>
            </p:grpSp>
            <p:sp>
              <p:nvSpPr>
                <p:cNvPr id="79" name="Rectangle 78">
                  <a:extLst>
                    <a:ext uri="{FF2B5EF4-FFF2-40B4-BE49-F238E27FC236}">
                      <a16:creationId xmlns:a16="http://schemas.microsoft.com/office/drawing/2014/main" id="{4F9BD95F-B80E-4068-B39A-7B7ACA63DBF1}"/>
                    </a:ext>
                  </a:extLst>
                </p:cNvPr>
                <p:cNvSpPr/>
                <p:nvPr/>
              </p:nvSpPr>
              <p:spPr>
                <a:xfrm>
                  <a:off x="6208926" y="3286882"/>
                  <a:ext cx="959612" cy="303315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487C82A2-3AD6-4E84-88E4-756FFDCE8044}"/>
                  </a:ext>
                </a:extLst>
              </p:cNvPr>
              <p:cNvSpPr txBox="1"/>
              <p:nvPr/>
            </p:nvSpPr>
            <p:spPr>
              <a:xfrm>
                <a:off x="8349856" y="3240293"/>
                <a:ext cx="274434" cy="307777"/>
              </a:xfrm>
              <a:prstGeom prst="rect">
                <a:avLst/>
              </a:prstGeom>
              <a:noFill/>
            </p:spPr>
            <p:txBody>
              <a:bodyPr wrap="none" rtlCol="0">
                <a:spAutoFit/>
              </a:bodyPr>
              <a:lstStyle/>
              <a:p>
                <a:r>
                  <a:rPr lang="en-US" sz="1400" dirty="0"/>
                  <a:t>*</a:t>
                </a:r>
              </a:p>
            </p:txBody>
          </p:sp>
        </p:grpSp>
        <p:pic>
          <p:nvPicPr>
            <p:cNvPr id="77" name="Picture 76">
              <a:extLst>
                <a:ext uri="{FF2B5EF4-FFF2-40B4-BE49-F238E27FC236}">
                  <a16:creationId xmlns:a16="http://schemas.microsoft.com/office/drawing/2014/main" id="{0175EE50-72B6-4C03-A459-9005A2E83C89}"/>
                </a:ext>
              </a:extLst>
            </p:cNvPr>
            <p:cNvPicPr>
              <a:picLocks noChangeAspect="1"/>
            </p:cNvPicPr>
            <p:nvPr/>
          </p:nvPicPr>
          <p:blipFill rotWithShape="1">
            <a:blip r:embed="rId9">
              <a:duotone>
                <a:prstClr val="black"/>
                <a:schemeClr val="accent6">
                  <a:tint val="45000"/>
                  <a:satMod val="400000"/>
                </a:schemeClr>
              </a:duotone>
              <a:extLst>
                <a:ext uri="{28A0092B-C50C-407E-A947-70E740481C1C}">
                  <a14:useLocalDpi xmlns:a14="http://schemas.microsoft.com/office/drawing/2010/main" val="0"/>
                </a:ext>
              </a:extLst>
            </a:blip>
            <a:srcRect b="14769"/>
            <a:stretch/>
          </p:blipFill>
          <p:spPr>
            <a:xfrm>
              <a:off x="6346050" y="5878991"/>
              <a:ext cx="415771" cy="354368"/>
            </a:xfrm>
            <a:prstGeom prst="rect">
              <a:avLst/>
            </a:prstGeom>
          </p:spPr>
        </p:pic>
        <p:pic>
          <p:nvPicPr>
            <p:cNvPr id="78" name="Picture 77">
              <a:extLst>
                <a:ext uri="{FF2B5EF4-FFF2-40B4-BE49-F238E27FC236}">
                  <a16:creationId xmlns:a16="http://schemas.microsoft.com/office/drawing/2014/main" id="{0E0F3933-6F04-48C5-B79F-A21422A7B12F}"/>
                </a:ext>
              </a:extLst>
            </p:cNvPr>
            <p:cNvPicPr>
              <a:picLocks noChangeAspect="1"/>
            </p:cNvPicPr>
            <p:nvPr/>
          </p:nvPicPr>
          <p:blipFill rotWithShape="1">
            <a:blip r:embed="rId9">
              <a:duotone>
                <a:prstClr val="black"/>
                <a:schemeClr val="accent5">
                  <a:tint val="45000"/>
                  <a:satMod val="400000"/>
                </a:schemeClr>
              </a:duotone>
              <a:extLst>
                <a:ext uri="{28A0092B-C50C-407E-A947-70E740481C1C}">
                  <a14:useLocalDpi xmlns:a14="http://schemas.microsoft.com/office/drawing/2010/main" val="0"/>
                </a:ext>
              </a:extLst>
            </a:blip>
            <a:srcRect b="14769"/>
            <a:stretch/>
          </p:blipFill>
          <p:spPr>
            <a:xfrm>
              <a:off x="8355895" y="5882204"/>
              <a:ext cx="415771" cy="354368"/>
            </a:xfrm>
            <a:prstGeom prst="rect">
              <a:avLst/>
            </a:prstGeom>
          </p:spPr>
        </p:pic>
      </p:grpSp>
    </p:spTree>
    <p:extLst>
      <p:ext uri="{BB962C8B-B14F-4D97-AF65-F5344CB8AC3E}">
        <p14:creationId xmlns:p14="http://schemas.microsoft.com/office/powerpoint/2010/main" val="398754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EBC2B1-58D9-4098-BD28-27C3AEE35D0C}"/>
              </a:ext>
            </a:extLst>
          </p:cNvPr>
          <p:cNvPicPr>
            <a:picLocks noChangeAspect="1"/>
          </p:cNvPicPr>
          <p:nvPr/>
        </p:nvPicPr>
        <p:blipFill rotWithShape="1">
          <a:blip r:embed="rId3">
            <a:duotone>
              <a:schemeClr val="accent4">
                <a:shade val="45000"/>
                <a:satMod val="135000"/>
              </a:schemeClr>
              <a:prstClr val="white"/>
            </a:duotone>
            <a:alphaModFix amt="70000"/>
            <a:extLst>
              <a:ext uri="{28A0092B-C50C-407E-A947-70E740481C1C}">
                <a14:useLocalDpi xmlns:a14="http://schemas.microsoft.com/office/drawing/2010/main" val="0"/>
              </a:ext>
            </a:extLst>
          </a:blip>
          <a:srcRect b="18812"/>
          <a:stretch/>
        </p:blipFill>
        <p:spPr>
          <a:xfrm>
            <a:off x="5300607" y="4269135"/>
            <a:ext cx="2426939" cy="1970374"/>
          </a:xfrm>
          <a:prstGeom prst="rect">
            <a:avLst/>
          </a:prstGeom>
        </p:spPr>
      </p:pic>
      <p:grpSp>
        <p:nvGrpSpPr>
          <p:cNvPr id="39" name="Group 38">
            <a:extLst>
              <a:ext uri="{FF2B5EF4-FFF2-40B4-BE49-F238E27FC236}">
                <a16:creationId xmlns:a16="http://schemas.microsoft.com/office/drawing/2014/main" id="{011F54A1-F15C-4386-A948-17DE0B2377A7}"/>
              </a:ext>
            </a:extLst>
          </p:cNvPr>
          <p:cNvGrpSpPr/>
          <p:nvPr/>
        </p:nvGrpSpPr>
        <p:grpSpPr>
          <a:xfrm>
            <a:off x="5811332" y="4711699"/>
            <a:ext cx="2975406" cy="1875973"/>
            <a:chOff x="5811332" y="4711699"/>
            <a:chExt cx="2975406" cy="1875973"/>
          </a:xfrm>
        </p:grpSpPr>
        <p:pic>
          <p:nvPicPr>
            <p:cNvPr id="7" name="Picture 6">
              <a:extLst>
                <a:ext uri="{FF2B5EF4-FFF2-40B4-BE49-F238E27FC236}">
                  <a16:creationId xmlns:a16="http://schemas.microsoft.com/office/drawing/2014/main" id="{D56B670D-5695-478F-9B9B-A8954CE9C970}"/>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5811332" y="4711699"/>
              <a:ext cx="2152755" cy="1875973"/>
            </a:xfrm>
            <a:prstGeom prst="rect">
              <a:avLst/>
            </a:prstGeom>
          </p:spPr>
        </p:pic>
        <p:sp>
          <p:nvSpPr>
            <p:cNvPr id="8" name="TextBox 7">
              <a:extLst>
                <a:ext uri="{FF2B5EF4-FFF2-40B4-BE49-F238E27FC236}">
                  <a16:creationId xmlns:a16="http://schemas.microsoft.com/office/drawing/2014/main" id="{C500CCA4-6B45-4C7B-9A16-E5939E7F6D32}"/>
                </a:ext>
              </a:extLst>
            </p:cNvPr>
            <p:cNvSpPr txBox="1"/>
            <p:nvPr/>
          </p:nvSpPr>
          <p:spPr>
            <a:xfrm>
              <a:off x="7837952" y="5461010"/>
              <a:ext cx="948786" cy="369332"/>
            </a:xfrm>
            <a:prstGeom prst="rect">
              <a:avLst/>
            </a:prstGeom>
            <a:noFill/>
          </p:spPr>
          <p:txBody>
            <a:bodyPr wrap="none" rtlCol="0">
              <a:spAutoFit/>
            </a:bodyPr>
            <a:lstStyle/>
            <a:p>
              <a:r>
                <a:rPr lang="en-US" dirty="0"/>
                <a:t>(insight)</a:t>
              </a:r>
            </a:p>
          </p:txBody>
        </p:sp>
      </p:grpSp>
      <p:sp>
        <p:nvSpPr>
          <p:cNvPr id="19" name="TextBox 18">
            <a:extLst>
              <a:ext uri="{FF2B5EF4-FFF2-40B4-BE49-F238E27FC236}">
                <a16:creationId xmlns:a16="http://schemas.microsoft.com/office/drawing/2014/main" id="{1CFECA52-71B4-4CEB-BE51-D98B44BE9E4F}"/>
              </a:ext>
            </a:extLst>
          </p:cNvPr>
          <p:cNvSpPr txBox="1"/>
          <p:nvPr/>
        </p:nvSpPr>
        <p:spPr>
          <a:xfrm rot="19707341">
            <a:off x="3894350" y="2282214"/>
            <a:ext cx="1554785" cy="369332"/>
          </a:xfrm>
          <a:prstGeom prst="rect">
            <a:avLst/>
          </a:prstGeom>
          <a:noFill/>
        </p:spPr>
        <p:txBody>
          <a:bodyPr wrap="none" rtlCol="0">
            <a:spAutoFit/>
          </a:bodyPr>
          <a:lstStyle/>
          <a:p>
            <a:r>
              <a:rPr lang="en-US" dirty="0"/>
              <a:t>more selective</a:t>
            </a:r>
          </a:p>
        </p:txBody>
      </p:sp>
      <p:sp>
        <p:nvSpPr>
          <p:cNvPr id="20" name="TextBox 19">
            <a:extLst>
              <a:ext uri="{FF2B5EF4-FFF2-40B4-BE49-F238E27FC236}">
                <a16:creationId xmlns:a16="http://schemas.microsoft.com/office/drawing/2014/main" id="{0BBC7114-F037-4CCD-93D9-B0534DF2CD2A}"/>
              </a:ext>
            </a:extLst>
          </p:cNvPr>
          <p:cNvSpPr txBox="1"/>
          <p:nvPr/>
        </p:nvSpPr>
        <p:spPr>
          <a:xfrm rot="1994938">
            <a:off x="3797790" y="4124883"/>
            <a:ext cx="1466812" cy="646331"/>
          </a:xfrm>
          <a:prstGeom prst="rect">
            <a:avLst/>
          </a:prstGeom>
          <a:noFill/>
        </p:spPr>
        <p:txBody>
          <a:bodyPr wrap="none" rtlCol="0">
            <a:spAutoFit/>
          </a:bodyPr>
          <a:lstStyle/>
          <a:p>
            <a:r>
              <a:rPr lang="en-US" dirty="0"/>
              <a:t>less selective </a:t>
            </a:r>
          </a:p>
          <a:p>
            <a:r>
              <a:rPr lang="en-US" dirty="0"/>
              <a:t>or distributed</a:t>
            </a:r>
          </a:p>
        </p:txBody>
      </p:sp>
      <p:sp>
        <p:nvSpPr>
          <p:cNvPr id="23" name="TextBox 22">
            <a:extLst>
              <a:ext uri="{FF2B5EF4-FFF2-40B4-BE49-F238E27FC236}">
                <a16:creationId xmlns:a16="http://schemas.microsoft.com/office/drawing/2014/main" id="{50BBD95C-5092-4075-B676-612D03C30A9F}"/>
              </a:ext>
            </a:extLst>
          </p:cNvPr>
          <p:cNvSpPr txBox="1"/>
          <p:nvPr/>
        </p:nvSpPr>
        <p:spPr>
          <a:xfrm>
            <a:off x="2225724" y="3043786"/>
            <a:ext cx="1965218" cy="646331"/>
          </a:xfrm>
          <a:prstGeom prst="rect">
            <a:avLst/>
          </a:prstGeom>
          <a:noFill/>
        </p:spPr>
        <p:txBody>
          <a:bodyPr wrap="none" rtlCol="0">
            <a:spAutoFit/>
          </a:bodyPr>
          <a:lstStyle/>
          <a:p>
            <a:r>
              <a:rPr lang="en-US" sz="3600" b="1" dirty="0"/>
              <a:t>attention</a:t>
            </a:r>
          </a:p>
        </p:txBody>
      </p:sp>
      <p:cxnSp>
        <p:nvCxnSpPr>
          <p:cNvPr id="25" name="Straight Arrow Connector 24">
            <a:extLst>
              <a:ext uri="{FF2B5EF4-FFF2-40B4-BE49-F238E27FC236}">
                <a16:creationId xmlns:a16="http://schemas.microsoft.com/office/drawing/2014/main" id="{63822505-A0D0-4842-9AD3-352EC05EE446}"/>
              </a:ext>
            </a:extLst>
          </p:cNvPr>
          <p:cNvCxnSpPr>
            <a:cxnSpLocks/>
          </p:cNvCxnSpPr>
          <p:nvPr/>
        </p:nvCxnSpPr>
        <p:spPr>
          <a:xfrm flipV="1">
            <a:off x="4190942" y="2146302"/>
            <a:ext cx="1509985" cy="953075"/>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53B131-12CC-479B-BB24-0FCE6ED3AAEF}"/>
              </a:ext>
            </a:extLst>
          </p:cNvPr>
          <p:cNvCxnSpPr>
            <a:cxnSpLocks/>
          </p:cNvCxnSpPr>
          <p:nvPr/>
        </p:nvCxnSpPr>
        <p:spPr>
          <a:xfrm>
            <a:off x="4190942" y="3702945"/>
            <a:ext cx="1509985" cy="1008754"/>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A8C2802-4ABA-41C2-A0BD-293E4DD27242}"/>
              </a:ext>
            </a:extLst>
          </p:cNvPr>
          <p:cNvSpPr txBox="1"/>
          <p:nvPr/>
        </p:nvSpPr>
        <p:spPr>
          <a:xfrm>
            <a:off x="567338" y="1629766"/>
            <a:ext cx="1162241" cy="461665"/>
          </a:xfrm>
          <a:prstGeom prst="rect">
            <a:avLst/>
          </a:prstGeom>
          <a:noFill/>
        </p:spPr>
        <p:txBody>
          <a:bodyPr wrap="none" rtlCol="0">
            <a:spAutoFit/>
          </a:bodyPr>
          <a:lstStyle/>
          <a:p>
            <a:r>
              <a:rPr lang="en-US" sz="2400" b="1" dirty="0">
                <a:solidFill>
                  <a:schemeClr val="bg2">
                    <a:lumMod val="90000"/>
                  </a:schemeClr>
                </a:solidFill>
              </a:rPr>
              <a:t>indirect</a:t>
            </a:r>
          </a:p>
        </p:txBody>
      </p:sp>
      <p:sp>
        <p:nvSpPr>
          <p:cNvPr id="17" name="TextBox 16">
            <a:extLst>
              <a:ext uri="{FF2B5EF4-FFF2-40B4-BE49-F238E27FC236}">
                <a16:creationId xmlns:a16="http://schemas.microsoft.com/office/drawing/2014/main" id="{D55E7CF6-B1D1-4963-B629-96A1328CD1EB}"/>
              </a:ext>
            </a:extLst>
          </p:cNvPr>
          <p:cNvSpPr txBox="1"/>
          <p:nvPr/>
        </p:nvSpPr>
        <p:spPr>
          <a:xfrm>
            <a:off x="568399" y="4449564"/>
            <a:ext cx="921791" cy="461665"/>
          </a:xfrm>
          <a:prstGeom prst="rect">
            <a:avLst/>
          </a:prstGeom>
          <a:noFill/>
        </p:spPr>
        <p:txBody>
          <a:bodyPr wrap="none" rtlCol="0">
            <a:spAutoFit/>
          </a:bodyPr>
          <a:lstStyle/>
          <a:p>
            <a:r>
              <a:rPr lang="en-US" sz="2400" b="1" dirty="0"/>
              <a:t>direct</a:t>
            </a:r>
          </a:p>
        </p:txBody>
      </p:sp>
      <p:cxnSp>
        <p:nvCxnSpPr>
          <p:cNvPr id="18" name="Straight Arrow Connector 17">
            <a:extLst>
              <a:ext uri="{FF2B5EF4-FFF2-40B4-BE49-F238E27FC236}">
                <a16:creationId xmlns:a16="http://schemas.microsoft.com/office/drawing/2014/main" id="{878F352C-48DE-428F-8894-0C8A9611BA37}"/>
              </a:ext>
            </a:extLst>
          </p:cNvPr>
          <p:cNvCxnSpPr>
            <a:cxnSpLocks/>
            <a:stCxn id="5" idx="2"/>
          </p:cNvCxnSpPr>
          <p:nvPr/>
        </p:nvCxnSpPr>
        <p:spPr>
          <a:xfrm>
            <a:off x="1148459" y="2091431"/>
            <a:ext cx="1051448" cy="1016195"/>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9E349C-DA19-4B0D-A1B8-F3AD31A1C2DF}"/>
              </a:ext>
            </a:extLst>
          </p:cNvPr>
          <p:cNvCxnSpPr>
            <a:cxnSpLocks/>
          </p:cNvCxnSpPr>
          <p:nvPr/>
        </p:nvCxnSpPr>
        <p:spPr>
          <a:xfrm flipV="1">
            <a:off x="1148458" y="3682168"/>
            <a:ext cx="1050158" cy="76588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AEF6DBA-AC54-46E5-9714-D97D7126132D}"/>
              </a:ext>
            </a:extLst>
          </p:cNvPr>
          <p:cNvPicPr>
            <a:picLocks noChangeAspect="1"/>
          </p:cNvPicPr>
          <p:nvPr/>
        </p:nvPicPr>
        <p:blipFill rotWithShape="1">
          <a:blip r:embed="rId5">
            <a:alphaModFix amt="20000"/>
            <a:extLst>
              <a:ext uri="{28A0092B-C50C-407E-A947-70E740481C1C}">
                <a14:useLocalDpi xmlns:a14="http://schemas.microsoft.com/office/drawing/2010/main" val="0"/>
              </a:ext>
            </a:extLst>
          </a:blip>
          <a:srcRect b="13333"/>
          <a:stretch/>
        </p:blipFill>
        <p:spPr>
          <a:xfrm>
            <a:off x="1415458" y="688124"/>
            <a:ext cx="1003073" cy="869330"/>
          </a:xfrm>
          <a:prstGeom prst="rect">
            <a:avLst/>
          </a:prstGeom>
        </p:spPr>
      </p:pic>
      <p:pic>
        <p:nvPicPr>
          <p:cNvPr id="33" name="Picture 32">
            <a:extLst>
              <a:ext uri="{FF2B5EF4-FFF2-40B4-BE49-F238E27FC236}">
                <a16:creationId xmlns:a16="http://schemas.microsoft.com/office/drawing/2014/main" id="{6D41987A-9B59-4215-BEE0-C2749AB145F7}"/>
              </a:ext>
            </a:extLst>
          </p:cNvPr>
          <p:cNvPicPr>
            <a:picLocks noChangeAspect="1"/>
          </p:cNvPicPr>
          <p:nvPr/>
        </p:nvPicPr>
        <p:blipFill rotWithShape="1">
          <a:blip r:embed="rId6">
            <a:alphaModFix amt="20000"/>
            <a:extLst>
              <a:ext uri="{28A0092B-C50C-407E-A947-70E740481C1C}">
                <a14:useLocalDpi xmlns:a14="http://schemas.microsoft.com/office/drawing/2010/main" val="0"/>
              </a:ext>
            </a:extLst>
          </a:blip>
          <a:srcRect b="12846"/>
          <a:stretch/>
        </p:blipFill>
        <p:spPr>
          <a:xfrm>
            <a:off x="348296" y="530421"/>
            <a:ext cx="1162241" cy="1012935"/>
          </a:xfrm>
          <a:prstGeom prst="rect">
            <a:avLst/>
          </a:prstGeom>
        </p:spPr>
      </p:pic>
      <p:pic>
        <p:nvPicPr>
          <p:cNvPr id="3" name="Picture 2">
            <a:extLst>
              <a:ext uri="{FF2B5EF4-FFF2-40B4-BE49-F238E27FC236}">
                <a16:creationId xmlns:a16="http://schemas.microsoft.com/office/drawing/2014/main" id="{6D60F97C-1D83-491B-A1B7-4D2782E21F60}"/>
              </a:ext>
            </a:extLst>
          </p:cNvPr>
          <p:cNvPicPr>
            <a:picLocks noChangeAspect="1"/>
          </p:cNvPicPr>
          <p:nvPr/>
        </p:nvPicPr>
        <p:blipFill>
          <a:blip r:embed="rId7"/>
          <a:stretch>
            <a:fillRect/>
          </a:stretch>
        </p:blipFill>
        <p:spPr>
          <a:xfrm>
            <a:off x="533048" y="4992975"/>
            <a:ext cx="1392676" cy="1055627"/>
          </a:xfrm>
          <a:prstGeom prst="rect">
            <a:avLst/>
          </a:prstGeom>
        </p:spPr>
      </p:pic>
      <p:sp>
        <p:nvSpPr>
          <p:cNvPr id="15" name="TextBox 14">
            <a:extLst>
              <a:ext uri="{FF2B5EF4-FFF2-40B4-BE49-F238E27FC236}">
                <a16:creationId xmlns:a16="http://schemas.microsoft.com/office/drawing/2014/main" id="{836D2478-047D-4FED-B2DB-252B3D760A3F}"/>
              </a:ext>
            </a:extLst>
          </p:cNvPr>
          <p:cNvSpPr txBox="1"/>
          <p:nvPr/>
        </p:nvSpPr>
        <p:spPr>
          <a:xfrm>
            <a:off x="533048" y="6038785"/>
            <a:ext cx="2208226" cy="338554"/>
          </a:xfrm>
          <a:prstGeom prst="rect">
            <a:avLst/>
          </a:prstGeom>
          <a:noFill/>
        </p:spPr>
        <p:txBody>
          <a:bodyPr wrap="square" rtlCol="0">
            <a:spAutoFit/>
          </a:bodyPr>
          <a:lstStyle/>
          <a:p>
            <a:r>
              <a:rPr lang="en-US" sz="1600" dirty="0"/>
              <a:t>Ensemble Statistics task</a:t>
            </a:r>
          </a:p>
        </p:txBody>
      </p:sp>
      <p:grpSp>
        <p:nvGrpSpPr>
          <p:cNvPr id="27" name="Group 26">
            <a:extLst>
              <a:ext uri="{FF2B5EF4-FFF2-40B4-BE49-F238E27FC236}">
                <a16:creationId xmlns:a16="http://schemas.microsoft.com/office/drawing/2014/main" id="{4EE4A705-EE84-44FA-ACB6-F233BC198595}"/>
              </a:ext>
            </a:extLst>
          </p:cNvPr>
          <p:cNvGrpSpPr/>
          <p:nvPr/>
        </p:nvGrpSpPr>
        <p:grpSpPr>
          <a:xfrm>
            <a:off x="5571847" y="270328"/>
            <a:ext cx="3230714" cy="1875973"/>
            <a:chOff x="5571847" y="270328"/>
            <a:chExt cx="3230714" cy="1875973"/>
          </a:xfrm>
        </p:grpSpPr>
        <p:grpSp>
          <p:nvGrpSpPr>
            <p:cNvPr id="28" name="Group 27">
              <a:extLst>
                <a:ext uri="{FF2B5EF4-FFF2-40B4-BE49-F238E27FC236}">
                  <a16:creationId xmlns:a16="http://schemas.microsoft.com/office/drawing/2014/main" id="{752E4BA0-40C2-4E6C-956E-5BA7E91D9C08}"/>
                </a:ext>
              </a:extLst>
            </p:cNvPr>
            <p:cNvGrpSpPr/>
            <p:nvPr/>
          </p:nvGrpSpPr>
          <p:grpSpPr>
            <a:xfrm>
              <a:off x="5571847" y="270328"/>
              <a:ext cx="3230714" cy="1875973"/>
              <a:chOff x="3699504" y="227818"/>
              <a:chExt cx="3230714" cy="1875973"/>
            </a:xfrm>
          </p:grpSpPr>
          <p:pic>
            <p:nvPicPr>
              <p:cNvPr id="34" name="Picture 33">
                <a:extLst>
                  <a:ext uri="{FF2B5EF4-FFF2-40B4-BE49-F238E27FC236}">
                    <a16:creationId xmlns:a16="http://schemas.microsoft.com/office/drawing/2014/main" id="{7D29A726-223B-4D32-9EEA-5F1DF7CF8CF4}"/>
                  </a:ext>
                </a:extLst>
              </p:cNvPr>
              <p:cNvPicPr>
                <a:picLocks noChangeAspect="1"/>
              </p:cNvPicPr>
              <p:nvPr/>
            </p:nvPicPr>
            <p:blipFill rotWithShape="1">
              <a:blip r:embed="rId4">
                <a:extLst>
                  <a:ext uri="{28A0092B-C50C-407E-A947-70E740481C1C}">
                    <a14:useLocalDpi xmlns:a14="http://schemas.microsoft.com/office/drawing/2010/main" val="0"/>
                  </a:ext>
                </a:extLst>
              </a:blip>
              <a:srcRect b="12857"/>
              <a:stretch/>
            </p:blipFill>
            <p:spPr>
              <a:xfrm>
                <a:off x="3699504" y="227818"/>
                <a:ext cx="2152755" cy="1875973"/>
              </a:xfrm>
              <a:prstGeom prst="rect">
                <a:avLst/>
              </a:prstGeom>
            </p:spPr>
          </p:pic>
          <p:sp>
            <p:nvSpPr>
              <p:cNvPr id="35" name="TextBox 34">
                <a:extLst>
                  <a:ext uri="{FF2B5EF4-FFF2-40B4-BE49-F238E27FC236}">
                    <a16:creationId xmlns:a16="http://schemas.microsoft.com/office/drawing/2014/main" id="{3D15E30B-82C5-4BF8-894C-E96776DC4234}"/>
                  </a:ext>
                </a:extLst>
              </p:cNvPr>
              <p:cNvSpPr txBox="1"/>
              <p:nvPr/>
            </p:nvSpPr>
            <p:spPr>
              <a:xfrm>
                <a:off x="5874031" y="1109489"/>
                <a:ext cx="1056187" cy="369332"/>
              </a:xfrm>
              <a:prstGeom prst="rect">
                <a:avLst/>
              </a:prstGeom>
              <a:noFill/>
            </p:spPr>
            <p:txBody>
              <a:bodyPr wrap="none" rtlCol="0">
                <a:spAutoFit/>
              </a:bodyPr>
              <a:lstStyle/>
              <a:p>
                <a:r>
                  <a:rPr lang="en-US" dirty="0"/>
                  <a:t>(analysis)</a:t>
                </a:r>
              </a:p>
            </p:txBody>
          </p:sp>
        </p:grpSp>
        <p:grpSp>
          <p:nvGrpSpPr>
            <p:cNvPr id="29" name="Group 28">
              <a:extLst>
                <a:ext uri="{FF2B5EF4-FFF2-40B4-BE49-F238E27FC236}">
                  <a16:creationId xmlns:a16="http://schemas.microsoft.com/office/drawing/2014/main" id="{0DDA5695-A8BB-4608-9DCE-26EA940B9AF6}"/>
                </a:ext>
              </a:extLst>
            </p:cNvPr>
            <p:cNvGrpSpPr/>
            <p:nvPr/>
          </p:nvGrpSpPr>
          <p:grpSpPr>
            <a:xfrm>
              <a:off x="6760077" y="309298"/>
              <a:ext cx="1204010" cy="618385"/>
              <a:chOff x="4981424" y="192225"/>
              <a:chExt cx="1204010" cy="618385"/>
            </a:xfrm>
          </p:grpSpPr>
          <p:pic>
            <p:nvPicPr>
              <p:cNvPr id="30" name="Picture 29">
                <a:extLst>
                  <a:ext uri="{FF2B5EF4-FFF2-40B4-BE49-F238E27FC236}">
                    <a16:creationId xmlns:a16="http://schemas.microsoft.com/office/drawing/2014/main" id="{BAD05FA4-F2BA-4853-BB58-1A8192B269AF}"/>
                  </a:ext>
                </a:extLst>
              </p:cNvPr>
              <p:cNvPicPr>
                <a:picLocks noChangeAspect="1"/>
              </p:cNvPicPr>
              <p:nvPr/>
            </p:nvPicPr>
            <p:blipFill rotWithShape="1">
              <a:blip r:embed="rId8">
                <a:extLst>
                  <a:ext uri="{28A0092B-C50C-407E-A947-70E740481C1C}">
                    <a14:useLocalDpi xmlns:a14="http://schemas.microsoft.com/office/drawing/2010/main" val="0"/>
                  </a:ext>
                </a:extLst>
              </a:blip>
              <a:srcRect t="1" b="12438"/>
              <a:stretch/>
            </p:blipFill>
            <p:spPr>
              <a:xfrm>
                <a:off x="5479194" y="192225"/>
                <a:ext cx="706240" cy="618385"/>
              </a:xfrm>
              <a:prstGeom prst="rect">
                <a:avLst/>
              </a:prstGeom>
            </p:spPr>
          </p:pic>
          <p:sp>
            <p:nvSpPr>
              <p:cNvPr id="31" name="Oval 30">
                <a:extLst>
                  <a:ext uri="{FF2B5EF4-FFF2-40B4-BE49-F238E27FC236}">
                    <a16:creationId xmlns:a16="http://schemas.microsoft.com/office/drawing/2014/main" id="{B9ABC4FE-12DC-40B4-81C9-C6B8FAF76C41}"/>
                  </a:ext>
                </a:extLst>
              </p:cNvPr>
              <p:cNvSpPr/>
              <p:nvPr/>
            </p:nvSpPr>
            <p:spPr>
              <a:xfrm>
                <a:off x="5244006" y="268916"/>
                <a:ext cx="204670" cy="2046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CFCCEC-549D-4C66-B007-946A2B4C3BE9}"/>
                  </a:ext>
                </a:extLst>
              </p:cNvPr>
              <p:cNvSpPr/>
              <p:nvPr/>
            </p:nvSpPr>
            <p:spPr>
              <a:xfrm flipV="1">
                <a:off x="4981424" y="358600"/>
                <a:ext cx="145539" cy="1455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Rectangle 1">
            <a:extLst>
              <a:ext uri="{FF2B5EF4-FFF2-40B4-BE49-F238E27FC236}">
                <a16:creationId xmlns:a16="http://schemas.microsoft.com/office/drawing/2014/main" id="{DDDA1EEA-02C8-4B37-AB2C-85A51985632C}"/>
              </a:ext>
            </a:extLst>
          </p:cNvPr>
          <p:cNvSpPr/>
          <p:nvPr/>
        </p:nvSpPr>
        <p:spPr>
          <a:xfrm>
            <a:off x="3485693" y="1559"/>
            <a:ext cx="5634990" cy="315505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3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45776DFF-1741-4FC0-A6AB-F2C11E076D2C}"/>
              </a:ext>
            </a:extLst>
          </p:cNvPr>
          <p:cNvSpPr txBox="1"/>
          <p:nvPr/>
        </p:nvSpPr>
        <p:spPr>
          <a:xfrm>
            <a:off x="413657" y="489270"/>
            <a:ext cx="5911747" cy="369332"/>
          </a:xfrm>
          <a:prstGeom prst="rect">
            <a:avLst/>
          </a:prstGeom>
          <a:noFill/>
        </p:spPr>
        <p:txBody>
          <a:bodyPr wrap="none" rtlCol="0">
            <a:spAutoFit/>
          </a:bodyPr>
          <a:lstStyle/>
          <a:p>
            <a:r>
              <a:rPr lang="en-US" dirty="0"/>
              <a:t>1) 50 Baseline Compound Remote Associates (CRA) problems</a:t>
            </a:r>
          </a:p>
        </p:txBody>
      </p:sp>
      <p:sp>
        <p:nvSpPr>
          <p:cNvPr id="41" name="TextBox 40">
            <a:extLst>
              <a:ext uri="{FF2B5EF4-FFF2-40B4-BE49-F238E27FC236}">
                <a16:creationId xmlns:a16="http://schemas.microsoft.com/office/drawing/2014/main" id="{3F49EE93-96C5-4228-A0D9-1AF9ABF80F75}"/>
              </a:ext>
            </a:extLst>
          </p:cNvPr>
          <p:cNvSpPr txBox="1"/>
          <p:nvPr/>
        </p:nvSpPr>
        <p:spPr>
          <a:xfrm>
            <a:off x="413657" y="993921"/>
            <a:ext cx="6484083" cy="369332"/>
          </a:xfrm>
          <a:prstGeom prst="rect">
            <a:avLst/>
          </a:prstGeom>
          <a:noFill/>
        </p:spPr>
        <p:txBody>
          <a:bodyPr wrap="square" rtlCol="0">
            <a:spAutoFit/>
          </a:bodyPr>
          <a:lstStyle/>
          <a:p>
            <a:r>
              <a:rPr lang="en-US" dirty="0"/>
              <a:t>2) Ensemble Statistics Task (adapted from Chong &amp; </a:t>
            </a:r>
            <a:r>
              <a:rPr lang="en-US" dirty="0" err="1"/>
              <a:t>Treisman</a:t>
            </a:r>
            <a:r>
              <a:rPr lang="en-US" dirty="0"/>
              <a:t>, 2005)</a:t>
            </a:r>
          </a:p>
        </p:txBody>
      </p:sp>
      <p:sp>
        <p:nvSpPr>
          <p:cNvPr id="42" name="TextBox 41">
            <a:extLst>
              <a:ext uri="{FF2B5EF4-FFF2-40B4-BE49-F238E27FC236}">
                <a16:creationId xmlns:a16="http://schemas.microsoft.com/office/drawing/2014/main" id="{EB730292-ADF7-4263-95B5-B433192CB13F}"/>
              </a:ext>
            </a:extLst>
          </p:cNvPr>
          <p:cNvSpPr txBox="1"/>
          <p:nvPr/>
        </p:nvSpPr>
        <p:spPr>
          <a:xfrm>
            <a:off x="413657" y="5702416"/>
            <a:ext cx="5074979" cy="738664"/>
          </a:xfrm>
          <a:prstGeom prst="rect">
            <a:avLst/>
          </a:prstGeom>
          <a:noFill/>
        </p:spPr>
        <p:txBody>
          <a:bodyPr wrap="none" rtlCol="0">
            <a:spAutoFit/>
          </a:bodyPr>
          <a:lstStyle/>
          <a:p>
            <a:r>
              <a:rPr lang="en-US" dirty="0"/>
              <a:t>3) 50 Compound Remote Associates (CRA) problems</a:t>
            </a:r>
          </a:p>
          <a:p>
            <a:pPr marL="228600"/>
            <a:r>
              <a:rPr lang="en-US" sz="2400" dirty="0"/>
              <a:t>DV: Change in insight and analysis</a:t>
            </a:r>
          </a:p>
        </p:txBody>
      </p:sp>
      <p:grpSp>
        <p:nvGrpSpPr>
          <p:cNvPr id="3" name="Group 2">
            <a:extLst>
              <a:ext uri="{FF2B5EF4-FFF2-40B4-BE49-F238E27FC236}">
                <a16:creationId xmlns:a16="http://schemas.microsoft.com/office/drawing/2014/main" id="{298192B9-C333-445F-B8BE-E97BE0036BAF}"/>
              </a:ext>
            </a:extLst>
          </p:cNvPr>
          <p:cNvGrpSpPr/>
          <p:nvPr/>
        </p:nvGrpSpPr>
        <p:grpSpPr>
          <a:xfrm>
            <a:off x="752032" y="1422187"/>
            <a:ext cx="5074806" cy="1745502"/>
            <a:chOff x="752032" y="1422187"/>
            <a:chExt cx="5074806" cy="1745502"/>
          </a:xfrm>
        </p:grpSpPr>
        <p:sp>
          <p:nvSpPr>
            <p:cNvPr id="16" name="Rectangle 15">
              <a:extLst>
                <a:ext uri="{FF2B5EF4-FFF2-40B4-BE49-F238E27FC236}">
                  <a16:creationId xmlns:a16="http://schemas.microsoft.com/office/drawing/2014/main" id="{16A2935D-BE92-408B-A680-E7C7D0F8CFD4}"/>
                </a:ext>
              </a:extLst>
            </p:cNvPr>
            <p:cNvSpPr/>
            <p:nvPr/>
          </p:nvSpPr>
          <p:spPr>
            <a:xfrm>
              <a:off x="752032" y="1422187"/>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a:extLst>
                <a:ext uri="{FF2B5EF4-FFF2-40B4-BE49-F238E27FC236}">
                  <a16:creationId xmlns:a16="http://schemas.microsoft.com/office/drawing/2014/main" id="{0688E557-DB1C-474A-93F5-F0EFFE6D9B80}"/>
                </a:ext>
              </a:extLst>
            </p:cNvPr>
            <p:cNvSpPr txBox="1"/>
            <p:nvPr/>
          </p:nvSpPr>
          <p:spPr>
            <a:xfrm>
              <a:off x="1380668" y="1933843"/>
              <a:ext cx="278836" cy="461665"/>
            </a:xfrm>
            <a:prstGeom prst="rect">
              <a:avLst/>
            </a:prstGeom>
            <a:noFill/>
            <a:ln w="38100">
              <a:noFill/>
            </a:ln>
          </p:spPr>
          <p:txBody>
            <a:bodyPr wrap="square" rtlCol="0">
              <a:spAutoFit/>
            </a:bodyPr>
            <a:lstStyle/>
            <a:p>
              <a:pPr algn="ctr"/>
              <a:r>
                <a:rPr lang="en-US" sz="2400" dirty="0">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80ED5595-8763-4237-BC8F-BC5150B7EDEB}"/>
                </a:ext>
              </a:extLst>
            </p:cNvPr>
            <p:cNvSpPr/>
            <p:nvPr/>
          </p:nvSpPr>
          <p:spPr>
            <a:xfrm>
              <a:off x="4290730" y="1424421"/>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19">
              <a:extLst>
                <a:ext uri="{FF2B5EF4-FFF2-40B4-BE49-F238E27FC236}">
                  <a16:creationId xmlns:a16="http://schemas.microsoft.com/office/drawing/2014/main" id="{2AFAF4D3-2818-4F20-839A-4AB4F7142227}"/>
                </a:ext>
              </a:extLst>
            </p:cNvPr>
            <p:cNvSpPr/>
            <p:nvPr/>
          </p:nvSpPr>
          <p:spPr>
            <a:xfrm>
              <a:off x="4911811" y="2214717"/>
              <a:ext cx="264695" cy="26469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3428D74-0D98-4438-B235-B4E9F06C330D}"/>
                </a:ext>
              </a:extLst>
            </p:cNvPr>
            <p:cNvSpPr txBox="1"/>
            <p:nvPr/>
          </p:nvSpPr>
          <p:spPr>
            <a:xfrm>
              <a:off x="4443064" y="1566897"/>
              <a:ext cx="1284519" cy="451406"/>
            </a:xfrm>
            <a:prstGeom prst="rect">
              <a:avLst/>
            </a:prstGeom>
            <a:noFill/>
          </p:spPr>
          <p:txBody>
            <a:bodyPr wrap="none" rtlCol="0">
              <a:spAutoFit/>
            </a:bodyPr>
            <a:lstStyle/>
            <a:p>
              <a:pPr>
                <a:lnSpc>
                  <a:spcPts val="1400"/>
                </a:lnSpc>
              </a:pPr>
              <a:r>
                <a:rPr lang="en-US" sz="1600" dirty="0"/>
                <a:t>Mean size of </a:t>
              </a:r>
            </a:p>
            <a:p>
              <a:pPr>
                <a:lnSpc>
                  <a:spcPts val="1400"/>
                </a:lnSpc>
              </a:pPr>
              <a:r>
                <a:rPr lang="en-US" sz="1600" dirty="0"/>
                <a:t>the circles?</a:t>
              </a:r>
            </a:p>
          </p:txBody>
        </p:sp>
        <p:sp>
          <p:nvSpPr>
            <p:cNvPr id="37" name="TextBox 36">
              <a:extLst>
                <a:ext uri="{FF2B5EF4-FFF2-40B4-BE49-F238E27FC236}">
                  <a16:creationId xmlns:a16="http://schemas.microsoft.com/office/drawing/2014/main" id="{E233425B-2BB4-4D62-A416-E92FC8289850}"/>
                </a:ext>
              </a:extLst>
            </p:cNvPr>
            <p:cNvSpPr txBox="1"/>
            <p:nvPr/>
          </p:nvSpPr>
          <p:spPr>
            <a:xfrm>
              <a:off x="1190963" y="2890690"/>
              <a:ext cx="732893" cy="276999"/>
            </a:xfrm>
            <a:prstGeom prst="rect">
              <a:avLst/>
            </a:prstGeom>
            <a:noFill/>
          </p:spPr>
          <p:txBody>
            <a:bodyPr wrap="none" rtlCol="0">
              <a:spAutoFit/>
            </a:bodyPr>
            <a:lstStyle/>
            <a:p>
              <a:r>
                <a:rPr lang="en-US" sz="1200" dirty="0"/>
                <a:t>(500 </a:t>
              </a:r>
              <a:r>
                <a:rPr lang="en-US" sz="1200" dirty="0" err="1"/>
                <a:t>ms</a:t>
              </a:r>
              <a:r>
                <a:rPr lang="en-US" sz="1200" dirty="0"/>
                <a:t>)</a:t>
              </a:r>
            </a:p>
          </p:txBody>
        </p:sp>
        <p:grpSp>
          <p:nvGrpSpPr>
            <p:cNvPr id="8" name="Group 7">
              <a:extLst>
                <a:ext uri="{FF2B5EF4-FFF2-40B4-BE49-F238E27FC236}">
                  <a16:creationId xmlns:a16="http://schemas.microsoft.com/office/drawing/2014/main" id="{A1C9302A-BBA7-4439-92AC-45B5DA2A3B92}"/>
                </a:ext>
              </a:extLst>
            </p:cNvPr>
            <p:cNvGrpSpPr/>
            <p:nvPr/>
          </p:nvGrpSpPr>
          <p:grpSpPr>
            <a:xfrm>
              <a:off x="2497624" y="1450085"/>
              <a:ext cx="1573815" cy="1717604"/>
              <a:chOff x="2497624" y="1450085"/>
              <a:chExt cx="1573815" cy="1717604"/>
            </a:xfrm>
          </p:grpSpPr>
          <p:grpSp>
            <p:nvGrpSpPr>
              <p:cNvPr id="18" name="Group 17">
                <a:extLst>
                  <a:ext uri="{FF2B5EF4-FFF2-40B4-BE49-F238E27FC236}">
                    <a16:creationId xmlns:a16="http://schemas.microsoft.com/office/drawing/2014/main" id="{7C8853DD-D5CF-4B74-9C9A-1DD5F3BF404F}"/>
                  </a:ext>
                </a:extLst>
              </p:cNvPr>
              <p:cNvGrpSpPr/>
              <p:nvPr/>
            </p:nvGrpSpPr>
            <p:grpSpPr>
              <a:xfrm>
                <a:off x="2497624" y="1450085"/>
                <a:ext cx="1573815" cy="1437136"/>
                <a:chOff x="3489237" y="3809722"/>
                <a:chExt cx="1573815" cy="1437136"/>
              </a:xfrm>
            </p:grpSpPr>
            <p:sp>
              <p:nvSpPr>
                <p:cNvPr id="27" name="Rectangle 26">
                  <a:extLst>
                    <a:ext uri="{FF2B5EF4-FFF2-40B4-BE49-F238E27FC236}">
                      <a16:creationId xmlns:a16="http://schemas.microsoft.com/office/drawing/2014/main" id="{7FF0A701-4780-4D6C-9C56-BCE1A356F961}"/>
                    </a:ext>
                  </a:extLst>
                </p:cNvPr>
                <p:cNvSpPr/>
                <p:nvPr/>
              </p:nvSpPr>
              <p:spPr>
                <a:xfrm>
                  <a:off x="3489237" y="3809722"/>
                  <a:ext cx="1573815" cy="1437136"/>
                </a:xfrm>
                <a:prstGeom prst="rect">
                  <a:avLst/>
                </a:prstGeom>
                <a:solidFill>
                  <a:schemeClr val="bg1"/>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Oval 28">
                  <a:extLst>
                    <a:ext uri="{FF2B5EF4-FFF2-40B4-BE49-F238E27FC236}">
                      <a16:creationId xmlns:a16="http://schemas.microsoft.com/office/drawing/2014/main" id="{F41AAD7D-F9D7-483C-8A4F-A354E1B203C7}"/>
                    </a:ext>
                  </a:extLst>
                </p:cNvPr>
                <p:cNvSpPr/>
                <p:nvPr/>
              </p:nvSpPr>
              <p:spPr>
                <a:xfrm>
                  <a:off x="3820214" y="4208059"/>
                  <a:ext cx="273179" cy="2673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018324A-B482-4F28-9267-941D6D0EEF39}"/>
                    </a:ext>
                  </a:extLst>
                </p:cNvPr>
                <p:cNvSpPr/>
                <p:nvPr/>
              </p:nvSpPr>
              <p:spPr>
                <a:xfrm>
                  <a:off x="3851472" y="4534304"/>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FC546DA-21FD-4E19-86AD-5D13DCB113BB}"/>
                    </a:ext>
                  </a:extLst>
                </p:cNvPr>
                <p:cNvSpPr/>
                <p:nvPr/>
              </p:nvSpPr>
              <p:spPr>
                <a:xfrm>
                  <a:off x="4070763" y="4478839"/>
                  <a:ext cx="190338" cy="1862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DEDDBEA-1111-41C7-9366-8B38CB8B4146}"/>
                    </a:ext>
                  </a:extLst>
                </p:cNvPr>
                <p:cNvSpPr/>
                <p:nvPr/>
              </p:nvSpPr>
              <p:spPr>
                <a:xfrm>
                  <a:off x="4580400" y="4770057"/>
                  <a:ext cx="80244" cy="865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1F64906-CBFB-4695-8DAC-8EED075618C1}"/>
                    </a:ext>
                  </a:extLst>
                </p:cNvPr>
                <p:cNvSpPr/>
                <p:nvPr/>
              </p:nvSpPr>
              <p:spPr>
                <a:xfrm>
                  <a:off x="4300905" y="4386682"/>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0E31AA0-7718-45B7-9FD0-6A5CF2871137}"/>
                    </a:ext>
                  </a:extLst>
                </p:cNvPr>
                <p:cNvSpPr/>
                <p:nvPr/>
              </p:nvSpPr>
              <p:spPr>
                <a:xfrm>
                  <a:off x="4474231" y="4204412"/>
                  <a:ext cx="212337" cy="2077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311213-DE37-498C-987F-FC4CACC0E7C2}"/>
                    </a:ext>
                  </a:extLst>
                </p:cNvPr>
                <p:cNvSpPr/>
                <p:nvPr/>
              </p:nvSpPr>
              <p:spPr>
                <a:xfrm>
                  <a:off x="4334939" y="4584879"/>
                  <a:ext cx="227484" cy="2225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617A623-D408-4739-AC7D-B33932054883}"/>
                    </a:ext>
                  </a:extLst>
                </p:cNvPr>
                <p:cNvSpPr/>
                <p:nvPr/>
              </p:nvSpPr>
              <p:spPr>
                <a:xfrm>
                  <a:off x="4562423" y="4471122"/>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0521E43-F32B-4386-9321-417EEC0E4664}"/>
                  </a:ext>
                </a:extLst>
              </p:cNvPr>
              <p:cNvSpPr txBox="1"/>
              <p:nvPr/>
            </p:nvSpPr>
            <p:spPr>
              <a:xfrm>
                <a:off x="2951066" y="2890690"/>
                <a:ext cx="732893" cy="276999"/>
              </a:xfrm>
              <a:prstGeom prst="rect">
                <a:avLst/>
              </a:prstGeom>
              <a:noFill/>
            </p:spPr>
            <p:txBody>
              <a:bodyPr wrap="none" rtlCol="0">
                <a:spAutoFit/>
              </a:bodyPr>
              <a:lstStyle/>
              <a:p>
                <a:r>
                  <a:rPr lang="en-US" sz="1200" dirty="0"/>
                  <a:t>(200 </a:t>
                </a:r>
                <a:r>
                  <a:rPr lang="en-US" sz="1200" dirty="0" err="1"/>
                  <a:t>ms</a:t>
                </a:r>
                <a:r>
                  <a:rPr lang="en-US" sz="1200" dirty="0"/>
                  <a:t>)</a:t>
                </a:r>
              </a:p>
            </p:txBody>
          </p:sp>
          <p:sp>
            <p:nvSpPr>
              <p:cNvPr id="43" name="Oval 42">
                <a:extLst>
                  <a:ext uri="{FF2B5EF4-FFF2-40B4-BE49-F238E27FC236}">
                    <a16:creationId xmlns:a16="http://schemas.microsoft.com/office/drawing/2014/main" id="{ACC5C4D0-F0E9-49AD-962C-AF629C4DB891}"/>
                  </a:ext>
                </a:extLst>
              </p:cNvPr>
              <p:cNvSpPr/>
              <p:nvPr/>
            </p:nvSpPr>
            <p:spPr>
              <a:xfrm>
                <a:off x="2965890" y="23849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D95E66D-9AA3-44AB-8452-E1D9FAE19283}"/>
                  </a:ext>
                </a:extLst>
              </p:cNvPr>
              <p:cNvSpPr/>
              <p:nvPr/>
            </p:nvSpPr>
            <p:spPr>
              <a:xfrm>
                <a:off x="3207388" y="1877983"/>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093315B-9423-4065-81E1-1A8A4E3598B2}"/>
                  </a:ext>
                </a:extLst>
              </p:cNvPr>
              <p:cNvSpPr/>
              <p:nvPr/>
            </p:nvSpPr>
            <p:spPr>
              <a:xfrm>
                <a:off x="3156934" y="2366462"/>
                <a:ext cx="132176" cy="1340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TextBox 45">
            <a:extLst>
              <a:ext uri="{FF2B5EF4-FFF2-40B4-BE49-F238E27FC236}">
                <a16:creationId xmlns:a16="http://schemas.microsoft.com/office/drawing/2014/main" id="{0952C600-0906-48FF-AAF0-402DF6FE5933}"/>
              </a:ext>
            </a:extLst>
          </p:cNvPr>
          <p:cNvSpPr txBox="1"/>
          <p:nvPr/>
        </p:nvSpPr>
        <p:spPr>
          <a:xfrm>
            <a:off x="642719" y="3288811"/>
            <a:ext cx="2434256" cy="369332"/>
          </a:xfrm>
          <a:prstGeom prst="rect">
            <a:avLst/>
          </a:prstGeom>
          <a:noFill/>
        </p:spPr>
        <p:txBody>
          <a:bodyPr wrap="none" rtlCol="0">
            <a:spAutoFit/>
          </a:bodyPr>
          <a:lstStyle/>
          <a:p>
            <a:r>
              <a:rPr lang="en-US" dirty="0"/>
              <a:t>OR:   Central Circle Task</a:t>
            </a:r>
          </a:p>
        </p:txBody>
      </p:sp>
      <p:grpSp>
        <p:nvGrpSpPr>
          <p:cNvPr id="5" name="Group 4">
            <a:extLst>
              <a:ext uri="{FF2B5EF4-FFF2-40B4-BE49-F238E27FC236}">
                <a16:creationId xmlns:a16="http://schemas.microsoft.com/office/drawing/2014/main" id="{0DC9F552-DA19-4958-A878-696DD4679E79}"/>
              </a:ext>
            </a:extLst>
          </p:cNvPr>
          <p:cNvGrpSpPr/>
          <p:nvPr/>
        </p:nvGrpSpPr>
        <p:grpSpPr>
          <a:xfrm>
            <a:off x="752032" y="3682787"/>
            <a:ext cx="5074806" cy="1745502"/>
            <a:chOff x="752032" y="3682787"/>
            <a:chExt cx="5074806" cy="1745502"/>
          </a:xfrm>
        </p:grpSpPr>
        <p:sp>
          <p:nvSpPr>
            <p:cNvPr id="52" name="Rectangle 51">
              <a:extLst>
                <a:ext uri="{FF2B5EF4-FFF2-40B4-BE49-F238E27FC236}">
                  <a16:creationId xmlns:a16="http://schemas.microsoft.com/office/drawing/2014/main" id="{AFA174D7-47C5-498F-A40F-C0322084BE87}"/>
                </a:ext>
              </a:extLst>
            </p:cNvPr>
            <p:cNvSpPr/>
            <p:nvPr/>
          </p:nvSpPr>
          <p:spPr>
            <a:xfrm>
              <a:off x="752032" y="3682787"/>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TextBox 52">
              <a:extLst>
                <a:ext uri="{FF2B5EF4-FFF2-40B4-BE49-F238E27FC236}">
                  <a16:creationId xmlns:a16="http://schemas.microsoft.com/office/drawing/2014/main" id="{6FA74043-49E3-4B98-8F65-FA37001D8DF5}"/>
                </a:ext>
              </a:extLst>
            </p:cNvPr>
            <p:cNvSpPr txBox="1"/>
            <p:nvPr/>
          </p:nvSpPr>
          <p:spPr>
            <a:xfrm>
              <a:off x="1380668" y="4194443"/>
              <a:ext cx="278836" cy="461665"/>
            </a:xfrm>
            <a:prstGeom prst="rect">
              <a:avLst/>
            </a:prstGeom>
            <a:noFill/>
            <a:ln w="38100">
              <a:noFill/>
            </a:ln>
          </p:spPr>
          <p:txBody>
            <a:bodyPr wrap="square" rtlCol="0">
              <a:spAutoFit/>
            </a:bodyPr>
            <a:lstStyle/>
            <a:p>
              <a:pPr algn="ctr"/>
              <a:r>
                <a:rPr lang="en-US" sz="2400" dirty="0">
                  <a:latin typeface="Arial" panose="020B0604020202020204" pitchFamily="34" charset="0"/>
                  <a:cs typeface="Arial" panose="020B0604020202020204" pitchFamily="34" charset="0"/>
                </a:rPr>
                <a:t>+</a:t>
              </a:r>
            </a:p>
          </p:txBody>
        </p:sp>
        <p:grpSp>
          <p:nvGrpSpPr>
            <p:cNvPr id="4" name="Group 3">
              <a:extLst>
                <a:ext uri="{FF2B5EF4-FFF2-40B4-BE49-F238E27FC236}">
                  <a16:creationId xmlns:a16="http://schemas.microsoft.com/office/drawing/2014/main" id="{910DD519-A0A9-4310-93C4-8E49D60AAD49}"/>
                </a:ext>
              </a:extLst>
            </p:cNvPr>
            <p:cNvGrpSpPr/>
            <p:nvPr/>
          </p:nvGrpSpPr>
          <p:grpSpPr>
            <a:xfrm>
              <a:off x="4290730" y="3685021"/>
              <a:ext cx="1536108" cy="1484978"/>
              <a:chOff x="4233580" y="3685021"/>
              <a:chExt cx="1536108" cy="1484978"/>
            </a:xfrm>
          </p:grpSpPr>
          <p:sp>
            <p:nvSpPr>
              <p:cNvPr id="55" name="Rectangle 54">
                <a:extLst>
                  <a:ext uri="{FF2B5EF4-FFF2-40B4-BE49-F238E27FC236}">
                    <a16:creationId xmlns:a16="http://schemas.microsoft.com/office/drawing/2014/main" id="{B8735ACD-AE92-4459-B240-1D8697445A2D}"/>
                  </a:ext>
                </a:extLst>
              </p:cNvPr>
              <p:cNvSpPr/>
              <p:nvPr/>
            </p:nvSpPr>
            <p:spPr>
              <a:xfrm>
                <a:off x="4233580" y="3685021"/>
                <a:ext cx="1536108" cy="1484978"/>
              </a:xfrm>
              <a:prstGeom prst="rect">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Oval 55">
                <a:extLst>
                  <a:ext uri="{FF2B5EF4-FFF2-40B4-BE49-F238E27FC236}">
                    <a16:creationId xmlns:a16="http://schemas.microsoft.com/office/drawing/2014/main" id="{778BF73C-2F0D-4F81-894C-742D6D90EF11}"/>
                  </a:ext>
                </a:extLst>
              </p:cNvPr>
              <p:cNvSpPr/>
              <p:nvPr/>
            </p:nvSpPr>
            <p:spPr>
              <a:xfrm>
                <a:off x="4915621" y="4532172"/>
                <a:ext cx="189779" cy="1897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A7DEF13-CBA3-4F41-B9DE-AC4758EB5D76}"/>
                  </a:ext>
                </a:extLst>
              </p:cNvPr>
              <p:cNvSpPr txBox="1"/>
              <p:nvPr/>
            </p:nvSpPr>
            <p:spPr>
              <a:xfrm>
                <a:off x="4385914" y="3827497"/>
                <a:ext cx="1339277" cy="460639"/>
              </a:xfrm>
              <a:prstGeom prst="rect">
                <a:avLst/>
              </a:prstGeom>
              <a:noFill/>
            </p:spPr>
            <p:txBody>
              <a:bodyPr wrap="none" rtlCol="0">
                <a:spAutoFit/>
              </a:bodyPr>
              <a:lstStyle/>
              <a:p>
                <a:pPr>
                  <a:lnSpc>
                    <a:spcPts val="1400"/>
                  </a:lnSpc>
                </a:pPr>
                <a:r>
                  <a:rPr lang="en-US" sz="1600" dirty="0"/>
                  <a:t>Size of the </a:t>
                </a:r>
              </a:p>
              <a:p>
                <a:pPr>
                  <a:lnSpc>
                    <a:spcPts val="1400"/>
                  </a:lnSpc>
                </a:pPr>
                <a:r>
                  <a:rPr lang="en-US" sz="1600" dirty="0"/>
                  <a:t>central circle?</a:t>
                </a:r>
              </a:p>
            </p:txBody>
          </p:sp>
        </p:grpSp>
        <p:sp>
          <p:nvSpPr>
            <p:cNvPr id="58" name="TextBox 57">
              <a:extLst>
                <a:ext uri="{FF2B5EF4-FFF2-40B4-BE49-F238E27FC236}">
                  <a16:creationId xmlns:a16="http://schemas.microsoft.com/office/drawing/2014/main" id="{5983B96C-1879-4D5C-B056-1A4BF7D7C28F}"/>
                </a:ext>
              </a:extLst>
            </p:cNvPr>
            <p:cNvSpPr txBox="1"/>
            <p:nvPr/>
          </p:nvSpPr>
          <p:spPr>
            <a:xfrm>
              <a:off x="1190963" y="5151290"/>
              <a:ext cx="732893" cy="276999"/>
            </a:xfrm>
            <a:prstGeom prst="rect">
              <a:avLst/>
            </a:prstGeom>
            <a:noFill/>
          </p:spPr>
          <p:txBody>
            <a:bodyPr wrap="none" rtlCol="0">
              <a:spAutoFit/>
            </a:bodyPr>
            <a:lstStyle/>
            <a:p>
              <a:r>
                <a:rPr lang="en-US" sz="1200" dirty="0"/>
                <a:t>(500 </a:t>
              </a:r>
              <a:r>
                <a:rPr lang="en-US" sz="1200" dirty="0" err="1"/>
                <a:t>ms</a:t>
              </a:r>
              <a:r>
                <a:rPr lang="en-US" sz="1200" dirty="0"/>
                <a:t>)</a:t>
              </a:r>
            </a:p>
          </p:txBody>
        </p:sp>
        <p:grpSp>
          <p:nvGrpSpPr>
            <p:cNvPr id="9" name="Group 8">
              <a:extLst>
                <a:ext uri="{FF2B5EF4-FFF2-40B4-BE49-F238E27FC236}">
                  <a16:creationId xmlns:a16="http://schemas.microsoft.com/office/drawing/2014/main" id="{AC13CD06-A5DD-4279-934B-DCAF149E0B05}"/>
                </a:ext>
              </a:extLst>
            </p:cNvPr>
            <p:cNvGrpSpPr/>
            <p:nvPr/>
          </p:nvGrpSpPr>
          <p:grpSpPr>
            <a:xfrm>
              <a:off x="2508077" y="3706652"/>
              <a:ext cx="1536108" cy="1721637"/>
              <a:chOff x="2508077" y="3706652"/>
              <a:chExt cx="1536108" cy="1721637"/>
            </a:xfrm>
          </p:grpSpPr>
          <p:grpSp>
            <p:nvGrpSpPr>
              <p:cNvPr id="7" name="Group 6">
                <a:extLst>
                  <a:ext uri="{FF2B5EF4-FFF2-40B4-BE49-F238E27FC236}">
                    <a16:creationId xmlns:a16="http://schemas.microsoft.com/office/drawing/2014/main" id="{627F349E-22B8-42D2-BA39-F2221D200D76}"/>
                  </a:ext>
                </a:extLst>
              </p:cNvPr>
              <p:cNvGrpSpPr/>
              <p:nvPr/>
            </p:nvGrpSpPr>
            <p:grpSpPr>
              <a:xfrm>
                <a:off x="2508077" y="3706652"/>
                <a:ext cx="1536108" cy="1721637"/>
                <a:chOff x="2508077" y="3706652"/>
                <a:chExt cx="1536108" cy="1721637"/>
              </a:xfrm>
            </p:grpSpPr>
            <p:sp>
              <p:nvSpPr>
                <p:cNvPr id="60" name="Rectangle 59">
                  <a:extLst>
                    <a:ext uri="{FF2B5EF4-FFF2-40B4-BE49-F238E27FC236}">
                      <a16:creationId xmlns:a16="http://schemas.microsoft.com/office/drawing/2014/main" id="{9AA95A1B-69BB-4A7F-A955-C88D63840C0D}"/>
                    </a:ext>
                  </a:extLst>
                </p:cNvPr>
                <p:cNvSpPr/>
                <p:nvPr/>
              </p:nvSpPr>
              <p:spPr>
                <a:xfrm>
                  <a:off x="2508077" y="3706652"/>
                  <a:ext cx="1536108" cy="1451185"/>
                </a:xfrm>
                <a:prstGeom prst="rect">
                  <a:avLst/>
                </a:prstGeom>
                <a:solidFill>
                  <a:schemeClr val="bg1"/>
                </a:solidFill>
                <a:ln w="76200">
                  <a:solidFill>
                    <a:srgbClr val="83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6" name="Group 5">
                  <a:extLst>
                    <a:ext uri="{FF2B5EF4-FFF2-40B4-BE49-F238E27FC236}">
                      <a16:creationId xmlns:a16="http://schemas.microsoft.com/office/drawing/2014/main" id="{E4CE2E7F-8127-4C20-90A1-9AFCC142CC28}"/>
                    </a:ext>
                  </a:extLst>
                </p:cNvPr>
                <p:cNvGrpSpPr/>
                <p:nvPr/>
              </p:nvGrpSpPr>
              <p:grpSpPr>
                <a:xfrm>
                  <a:off x="2849928" y="4105375"/>
                  <a:ext cx="866354" cy="1322914"/>
                  <a:chOff x="2861358" y="4105375"/>
                  <a:chExt cx="866354" cy="1322914"/>
                </a:xfrm>
              </p:grpSpPr>
              <p:sp>
                <p:nvSpPr>
                  <p:cNvPr id="59" name="TextBox 58">
                    <a:extLst>
                      <a:ext uri="{FF2B5EF4-FFF2-40B4-BE49-F238E27FC236}">
                        <a16:creationId xmlns:a16="http://schemas.microsoft.com/office/drawing/2014/main" id="{A3B404D9-48D9-452D-AC09-F7832F57919C}"/>
                      </a:ext>
                    </a:extLst>
                  </p:cNvPr>
                  <p:cNvSpPr txBox="1"/>
                  <p:nvPr/>
                </p:nvSpPr>
                <p:spPr>
                  <a:xfrm>
                    <a:off x="2958385" y="5151290"/>
                    <a:ext cx="732893" cy="276999"/>
                  </a:xfrm>
                  <a:prstGeom prst="rect">
                    <a:avLst/>
                  </a:prstGeom>
                  <a:noFill/>
                </p:spPr>
                <p:txBody>
                  <a:bodyPr wrap="none" rtlCol="0">
                    <a:spAutoFit/>
                  </a:bodyPr>
                  <a:lstStyle/>
                  <a:p>
                    <a:r>
                      <a:rPr lang="en-US" sz="1200" dirty="0"/>
                      <a:t>(200 </a:t>
                    </a:r>
                    <a:r>
                      <a:rPr lang="en-US" sz="1200" dirty="0" err="1"/>
                      <a:t>ms</a:t>
                    </a:r>
                    <a:r>
                      <a:rPr lang="en-US" sz="1200" dirty="0"/>
                      <a:t>)</a:t>
                    </a:r>
                  </a:p>
                </p:txBody>
              </p:sp>
              <p:sp>
                <p:nvSpPr>
                  <p:cNvPr id="61" name="Oval 60">
                    <a:extLst>
                      <a:ext uri="{FF2B5EF4-FFF2-40B4-BE49-F238E27FC236}">
                        <a16:creationId xmlns:a16="http://schemas.microsoft.com/office/drawing/2014/main" id="{B3395690-D077-4276-8542-1BE060953710}"/>
                      </a:ext>
                    </a:extLst>
                  </p:cNvPr>
                  <p:cNvSpPr/>
                  <p:nvPr/>
                </p:nvSpPr>
                <p:spPr>
                  <a:xfrm>
                    <a:off x="2861358" y="4109022"/>
                    <a:ext cx="273179" cy="2673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1CF4B7F-7073-468B-BBB7-BCB2719CD9A9}"/>
                      </a:ext>
                    </a:extLst>
                  </p:cNvPr>
                  <p:cNvSpPr/>
                  <p:nvPr/>
                </p:nvSpPr>
                <p:spPr>
                  <a:xfrm>
                    <a:off x="2892616" y="4435267"/>
                    <a:ext cx="155910" cy="152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B1E14BC-DE05-46EB-86BA-2AAEC91105CF}"/>
                      </a:ext>
                    </a:extLst>
                  </p:cNvPr>
                  <p:cNvSpPr/>
                  <p:nvPr/>
                </p:nvSpPr>
                <p:spPr>
                  <a:xfrm>
                    <a:off x="3226207" y="4311222"/>
                    <a:ext cx="190338" cy="186250"/>
                  </a:xfrm>
                  <a:prstGeom prst="ellipse">
                    <a:avLst/>
                  </a:prstGeom>
                  <a:solidFill>
                    <a:srgbClr val="5B3B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139E441-BAA9-4C45-9E7F-BA26581D8755}"/>
                      </a:ext>
                    </a:extLst>
                  </p:cNvPr>
                  <p:cNvSpPr/>
                  <p:nvPr/>
                </p:nvSpPr>
                <p:spPr>
                  <a:xfrm>
                    <a:off x="3621544" y="4671020"/>
                    <a:ext cx="80244" cy="865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E381256-CA26-4820-8085-DB11B1FDFFCF}"/>
                      </a:ext>
                    </a:extLst>
                  </p:cNvPr>
                  <p:cNvSpPr/>
                  <p:nvPr/>
                </p:nvSpPr>
                <p:spPr>
                  <a:xfrm>
                    <a:off x="3515375" y="4105375"/>
                    <a:ext cx="212337" cy="2077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5C0C36-DB83-4574-9CFA-8916CEBA8478}"/>
                      </a:ext>
                    </a:extLst>
                  </p:cNvPr>
                  <p:cNvSpPr/>
                  <p:nvPr/>
                </p:nvSpPr>
                <p:spPr>
                  <a:xfrm>
                    <a:off x="3376083" y="4485842"/>
                    <a:ext cx="227484" cy="2225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A5B996C-EDD4-48F5-B39D-5AC080928662}"/>
                      </a:ext>
                    </a:extLst>
                  </p:cNvPr>
                  <p:cNvSpPr/>
                  <p:nvPr/>
                </p:nvSpPr>
                <p:spPr>
                  <a:xfrm>
                    <a:off x="3603567" y="4372085"/>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0685943-964C-4CEB-9A5B-46CF7CA228CF}"/>
                      </a:ext>
                    </a:extLst>
                  </p:cNvPr>
                  <p:cNvSpPr/>
                  <p:nvPr/>
                </p:nvSpPr>
                <p:spPr>
                  <a:xfrm>
                    <a:off x="2998647" y="46455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BD0DD02-C18E-4940-9BD8-AF3B3647300E}"/>
                      </a:ext>
                    </a:extLst>
                  </p:cNvPr>
                  <p:cNvSpPr/>
                  <p:nvPr/>
                </p:nvSpPr>
                <p:spPr>
                  <a:xfrm>
                    <a:off x="3240145" y="4138583"/>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7F3D902-33D9-41C4-8D8C-1B4D01183593}"/>
                      </a:ext>
                    </a:extLst>
                  </p:cNvPr>
                  <p:cNvSpPr/>
                  <p:nvPr/>
                </p:nvSpPr>
                <p:spPr>
                  <a:xfrm>
                    <a:off x="3189691" y="4627062"/>
                    <a:ext cx="132176" cy="1340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0" name="Oval 69">
                <a:extLst>
                  <a:ext uri="{FF2B5EF4-FFF2-40B4-BE49-F238E27FC236}">
                    <a16:creationId xmlns:a16="http://schemas.microsoft.com/office/drawing/2014/main" id="{4AFF3138-CC27-4AAC-8C62-F2A58185CC95}"/>
                  </a:ext>
                </a:extLst>
              </p:cNvPr>
              <p:cNvSpPr/>
              <p:nvPr/>
            </p:nvSpPr>
            <p:spPr>
              <a:xfrm>
                <a:off x="3093897" y="4455074"/>
                <a:ext cx="111085" cy="11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5964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11450</TotalTime>
  <Words>1057</Words>
  <Application>Microsoft Office PowerPoint</Application>
  <PresentationFormat>On-screen Show (4:3)</PresentationFormat>
  <Paragraphs>176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Modulating Visual Attention Influences Problem Solving</vt:lpstr>
      <vt:lpstr>PowerPoint Presentation</vt:lpstr>
      <vt:lpstr>PowerPoint Presentation</vt:lpstr>
      <vt:lpstr>PowerPoint Presentation</vt:lpstr>
      <vt:lpstr>PowerPoint Presentation</vt:lpstr>
      <vt:lpstr>PowerPoint Presentation</vt:lpstr>
      <vt:lpstr>Participants who attended to the global level of hierarchical letter stimuli subsequently produced more analytic solutions</vt:lpstr>
      <vt:lpstr>PowerPoint Presentation</vt:lpstr>
      <vt:lpstr>PowerPoint Presentation</vt:lpstr>
      <vt:lpstr>Participants who performed the ensemble statistics task subsequently produced more insight solutions</vt:lpstr>
      <vt:lpstr>Creative Cognition Lab (Mark Beeman)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Attention Induces Insight Solving</dc:title>
  <dc:creator>Tiff N</dc:creator>
  <cp:lastModifiedBy>Tiff N</cp:lastModifiedBy>
  <cp:revision>419</cp:revision>
  <dcterms:created xsi:type="dcterms:W3CDTF">2019-03-09T18:01:26Z</dcterms:created>
  <dcterms:modified xsi:type="dcterms:W3CDTF">2019-04-18T14:41:38Z</dcterms:modified>
</cp:coreProperties>
</file>