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>
        <p:scale>
          <a:sx n="112" d="100"/>
          <a:sy n="112" d="100"/>
        </p:scale>
        <p:origin x="5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coburnicus/browser-testing" TargetMode="Externa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que.com/products/axe/" TargetMode="External"/><Relationship Id="rId4" Type="http://schemas.openxmlformats.org/officeDocument/2006/relationships/hyperlink" Target="Accessibility%20https:/chrome.google.com/webstore/detail/accessibility-developer-t/fpkknkljclfencbdbgkenhalefipecmb?hl=en" TargetMode="External"/><Relationship Id="rId5" Type="http://schemas.openxmlformats.org/officeDocument/2006/relationships/hyperlink" Target="https://tenon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ave.webaim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color-contrast-analyzer/dagdlcijhfbmgkjokkjicnnfimlebcll/related?hl=en" TargetMode="External"/><Relationship Id="rId4" Type="http://schemas.openxmlformats.org/officeDocument/2006/relationships/hyperlink" Target="http://www.chromevox.com/" TargetMode="External"/><Relationship Id="rId5" Type="http://schemas.openxmlformats.org/officeDocument/2006/relationships/hyperlink" Target="https://www.browserstack.com/)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hrispederick.com/work/web-developer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coburnicus/browser-testing" TargetMode="Externa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.org/WAI/WCAG20/quickref/" TargetMode="External"/><Relationship Id="rId3" Type="http://schemas.openxmlformats.org/officeDocument/2006/relationships/hyperlink" Target="http://webaim.org/standards/wcag/checkli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708661"/>
            <a:ext cx="8915399" cy="2628900"/>
          </a:xfrm>
        </p:spPr>
        <p:txBody>
          <a:bodyPr>
            <a:normAutofit/>
          </a:bodyPr>
          <a:lstStyle/>
          <a:p>
            <a:r>
              <a:rPr lang="en-US" b="1" dirty="0"/>
              <a:t>Practical, Browser-based </a:t>
            </a:r>
            <a:r>
              <a:rPr lang="en-US" b="1" dirty="0" smtClean="0"/>
              <a:t>A11Y </a:t>
            </a:r>
            <a:r>
              <a:rPr lang="en-US" b="1" dirty="0"/>
              <a:t>testing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2948941"/>
            <a:ext cx="8915399" cy="2954722"/>
          </a:xfrm>
        </p:spPr>
        <p:txBody>
          <a:bodyPr>
            <a:normAutofit/>
          </a:bodyPr>
          <a:lstStyle/>
          <a:p>
            <a:r>
              <a:rPr lang="en-US" b="1" dirty="0"/>
              <a:t>Jeff </a:t>
            </a:r>
            <a:r>
              <a:rPr lang="en-US" b="1" dirty="0" smtClean="0"/>
              <a:t>Coburn</a:t>
            </a:r>
          </a:p>
          <a:p>
            <a:pPr algn="r"/>
            <a:r>
              <a:rPr lang="en-US" b="1" dirty="0"/>
              <a:t>@</a:t>
            </a:r>
            <a:r>
              <a:rPr lang="en-US" b="1" dirty="0" err="1"/>
              <a:t>Coburnicus</a:t>
            </a:r>
            <a:endParaRPr lang="en-US" b="1" dirty="0"/>
          </a:p>
          <a:p>
            <a:pPr algn="r"/>
            <a:r>
              <a:rPr lang="en-US" b="1" dirty="0" err="1"/>
              <a:t>j</a:t>
            </a:r>
            <a:r>
              <a:rPr lang="en-US" b="1" dirty="0" err="1" smtClean="0"/>
              <a:t>eff.coburn@umb.edu</a:t>
            </a:r>
            <a:endParaRPr lang="en-US" b="1" dirty="0"/>
          </a:p>
          <a:p>
            <a:r>
              <a:rPr lang="en-US" b="1" dirty="0" smtClean="0"/>
              <a:t>Web Services Manager</a:t>
            </a:r>
          </a:p>
          <a:p>
            <a:r>
              <a:rPr lang="en-US" b="1" dirty="0" smtClean="0"/>
              <a:t>Institute </a:t>
            </a:r>
            <a:r>
              <a:rPr lang="en-US" b="1" dirty="0"/>
              <a:t>for Community Inclusion 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School </a:t>
            </a:r>
            <a:r>
              <a:rPr lang="en-US" b="1" dirty="0"/>
              <a:t>for Global Inclusion and Social Development 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University </a:t>
            </a:r>
            <a:r>
              <a:rPr lang="en-US" b="1" dirty="0"/>
              <a:t>of Massachusetts </a:t>
            </a:r>
            <a:r>
              <a:rPr lang="en-US" b="1" dirty="0" smtClean="0"/>
              <a:t>Boston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://github.com/coburnicus/browser-testing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026" y="5270669"/>
            <a:ext cx="2402586" cy="126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0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you can use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 command line, no installing apps, no coding.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Accessibility auditors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>
                <a:hlinkClick r:id="rId2"/>
              </a:rPr>
              <a:t>Wave</a:t>
            </a:r>
            <a:endParaRPr lang="en-US" dirty="0"/>
          </a:p>
          <a:p>
            <a:r>
              <a:rPr lang="ru-RU" dirty="0"/>
              <a:t>- </a:t>
            </a:r>
            <a:r>
              <a:rPr lang="ru-RU" dirty="0" smtClean="0">
                <a:hlinkClick r:id="rId3"/>
              </a:rPr>
              <a:t>Ax</a:t>
            </a:r>
            <a:r>
              <a:rPr lang="en-US" dirty="0" smtClean="0">
                <a:hlinkClick r:id="rId3"/>
              </a:rPr>
              <a:t>e</a:t>
            </a:r>
            <a:endParaRPr lang="ru-RU" dirty="0"/>
          </a:p>
          <a:p>
            <a:r>
              <a:rPr lang="en-US" dirty="0"/>
              <a:t>- </a:t>
            </a:r>
            <a:r>
              <a:rPr lang="en-US" dirty="0" smtClean="0">
                <a:hlinkClick r:id="rId4"/>
              </a:rPr>
              <a:t>Chrome Accessibility tools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smtClean="0">
                <a:hlinkClick r:id="rId5"/>
              </a:rPr>
              <a:t>Tenon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This looks at your page and outputs all the potentials errors and issues.</a:t>
            </a:r>
          </a:p>
          <a:p>
            <a:pPr marL="0" indent="0">
              <a:buNone/>
            </a:pPr>
            <a:r>
              <a:rPr lang="en-US" dirty="0" smtClean="0"/>
              <a:t>Think of it like the last bit of your TurboTax experience.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5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tools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 </a:t>
            </a:r>
            <a:r>
              <a:rPr lang="en-US" dirty="0" smtClean="0">
                <a:hlinkClick r:id="rId2"/>
              </a:rPr>
              <a:t>Web </a:t>
            </a:r>
            <a:r>
              <a:rPr lang="en-US" dirty="0">
                <a:hlinkClick r:id="rId2"/>
              </a:rPr>
              <a:t>Developer </a:t>
            </a:r>
            <a:r>
              <a:rPr lang="en-US" dirty="0" smtClean="0">
                <a:hlinkClick r:id="rId2"/>
              </a:rPr>
              <a:t>Toolbar</a:t>
            </a:r>
            <a:r>
              <a:rPr lang="en-US" dirty="0" smtClean="0"/>
              <a:t> (by Chris Pederick)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Specialized testing Tools (</a:t>
            </a:r>
            <a:r>
              <a:rPr lang="en-US" dirty="0">
                <a:hlinkClick r:id="rId3"/>
              </a:rPr>
              <a:t>color blindness simulators</a:t>
            </a:r>
            <a:r>
              <a:rPr lang="en-US" dirty="0"/>
              <a:t>)</a:t>
            </a:r>
          </a:p>
          <a:p>
            <a:r>
              <a:rPr lang="en-US" dirty="0" smtClean="0"/>
              <a:t> </a:t>
            </a:r>
            <a:r>
              <a:rPr lang="en-US" dirty="0">
                <a:hlinkClick r:id="rId4"/>
              </a:rPr>
              <a:t>Screen Reader </a:t>
            </a:r>
            <a:r>
              <a:rPr lang="en-US" dirty="0"/>
              <a:t>(simulators)</a:t>
            </a:r>
          </a:p>
          <a:p>
            <a:r>
              <a:rPr lang="en-US" dirty="0" smtClean="0"/>
              <a:t>-Browser emulators (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err="1">
                <a:hlinkClick r:id="rId5"/>
              </a:rPr>
              <a:t>www.browserstack.com</a:t>
            </a:r>
            <a:r>
              <a:rPr lang="en-US" dirty="0">
                <a:hlinkClick r:id="rId5"/>
              </a:rPr>
              <a:t>/)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0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Let's </a:t>
            </a:r>
            <a:r>
              <a:rPr lang="en-US" b="1" dirty="0" smtClean="0"/>
              <a:t>test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These tools are available </a:t>
            </a:r>
            <a:r>
              <a:rPr lang="en-US" dirty="0"/>
              <a:t>in Chrome and or </a:t>
            </a:r>
            <a:r>
              <a:rPr lang="en-US" dirty="0" smtClean="0"/>
              <a:t>Firefox</a:t>
            </a:r>
          </a:p>
          <a:p>
            <a:endParaRPr lang="en-US" dirty="0"/>
          </a:p>
          <a:p>
            <a:r>
              <a:rPr lang="en-US" dirty="0" smtClean="0"/>
              <a:t>Start by running a </a:t>
            </a:r>
            <a:r>
              <a:rPr lang="en-US" smtClean="0"/>
              <a:t>general audit.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2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Perceivable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Image Alternatives and Color Issues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80210"/>
            <a:ext cx="8915400" cy="42310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test</a:t>
            </a:r>
            <a:r>
              <a:rPr lang="en-US" sz="2800" dirty="0"/>
              <a:t>: Disable </a:t>
            </a:r>
            <a:r>
              <a:rPr lang="en-US" sz="2800" dirty="0" smtClean="0"/>
              <a:t>images (do the images have alt tags)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Use: Web developer toolbar (chrome and </a:t>
            </a:r>
            <a:r>
              <a:rPr lang="en-US" sz="2800" dirty="0" err="1"/>
              <a:t>firefox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Test: The RGB Values of background vs foreground  </a:t>
            </a:r>
          </a:p>
          <a:p>
            <a:pPr marL="0" indent="0">
              <a:buNone/>
            </a:pPr>
            <a:r>
              <a:rPr lang="en-US" sz="2800" dirty="0" smtClean="0"/>
              <a:t>Use</a:t>
            </a:r>
            <a:r>
              <a:rPr lang="en-US" sz="2800" dirty="0"/>
              <a:t>: Auditor, or color blindness simulator</a:t>
            </a:r>
          </a:p>
        </p:txBody>
      </p:sp>
    </p:spTree>
    <p:extLst>
      <p:ext uri="{BB962C8B-B14F-4D97-AF65-F5344CB8AC3E}">
        <p14:creationId xmlns:p14="http://schemas.microsoft.com/office/powerpoint/2010/main" val="52021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Operable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Keyboard-only Accessible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Test</a:t>
            </a:r>
            <a:r>
              <a:rPr lang="en-US" sz="3200" dirty="0"/>
              <a:t>: Is form keyboard usable and logical.</a:t>
            </a:r>
          </a:p>
          <a:p>
            <a:pPr marL="0" indent="0">
              <a:buNone/>
            </a:pPr>
            <a:r>
              <a:rPr lang="en-US" sz="3200" dirty="0"/>
              <a:t>Use: Keyboard-only to navigate form. Is it usable is it logical?</a:t>
            </a:r>
          </a:p>
        </p:txBody>
      </p:sp>
    </p:spTree>
    <p:extLst>
      <p:ext uri="{BB962C8B-B14F-4D97-AF65-F5344CB8AC3E}">
        <p14:creationId xmlns:p14="http://schemas.microsoft.com/office/powerpoint/2010/main" val="147059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Understandable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Test</a:t>
            </a:r>
            <a:r>
              <a:rPr lang="en-US" sz="3200" dirty="0"/>
              <a:t>: Does the from implement labels</a:t>
            </a:r>
            <a:r>
              <a:rPr lang="en-US" sz="3200" dirty="0" smtClean="0"/>
              <a:t>.*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Use: Web Developer Toolbar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(</a:t>
            </a:r>
            <a:r>
              <a:rPr lang="en-US" sz="3200" dirty="0"/>
              <a:t>FORMS --&gt; outline form fields without labels</a:t>
            </a:r>
            <a:r>
              <a:rPr lang="en-US" sz="3200" dirty="0" smtClean="0"/>
              <a:t>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*Labels are super important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1384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Screen-readers and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Test</a:t>
            </a:r>
            <a:r>
              <a:rPr lang="en-US" sz="2400" dirty="0"/>
              <a:t>: Does it work with a </a:t>
            </a:r>
            <a:r>
              <a:rPr lang="en-US" sz="2400" dirty="0" smtClean="0"/>
              <a:t>screen-reader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Use: </a:t>
            </a:r>
            <a:r>
              <a:rPr lang="en-US" sz="2400" dirty="0" err="1"/>
              <a:t>ChromeVox</a:t>
            </a:r>
            <a:r>
              <a:rPr lang="en-US" sz="2400" dirty="0"/>
              <a:t> to simulate a </a:t>
            </a:r>
            <a:r>
              <a:rPr lang="en-US" sz="2400" dirty="0" smtClean="0"/>
              <a:t>screen-reader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Test: Does it work on IE 8 or Android 4.8.56.38.58?</a:t>
            </a:r>
          </a:p>
          <a:p>
            <a:pPr marL="0" indent="0">
              <a:buNone/>
            </a:pPr>
            <a:r>
              <a:rPr lang="en-US" sz="2400" dirty="0"/>
              <a:t>Use: Emulators like </a:t>
            </a:r>
            <a:r>
              <a:rPr lang="en-US" sz="2400" dirty="0" err="1"/>
              <a:t>browserstack.com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419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80060"/>
            <a:ext cx="8915399" cy="236601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700" dirty="0">
                <a:hlinkClick r:id="rId2"/>
              </a:rPr>
              <a:t>https://github.com/coburnicus/browser-testing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8"/>
            <a:ext cx="8915399" cy="2082001"/>
          </a:xfrm>
        </p:spPr>
        <p:txBody>
          <a:bodyPr>
            <a:normAutofit/>
          </a:bodyPr>
          <a:lstStyle/>
          <a:p>
            <a:r>
              <a:rPr lang="en-US" dirty="0" smtClean="0"/>
              <a:t>Jeff Coburn</a:t>
            </a:r>
          </a:p>
          <a:p>
            <a:r>
              <a:rPr lang="en-US" dirty="0" err="1" smtClean="0"/>
              <a:t>Jeff.coburn@umb.edu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coburnicus</a:t>
            </a:r>
            <a:r>
              <a:rPr lang="en-US" dirty="0" smtClean="0"/>
              <a:t> (twitter, 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330" y="3125470"/>
            <a:ext cx="3678936" cy="193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4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should we develop web surveys and pages with accessibility in mind?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Because </a:t>
            </a:r>
            <a:r>
              <a:rPr lang="en-US" sz="4000" dirty="0"/>
              <a:t>we are not monsters.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2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NOTE: This </a:t>
            </a:r>
            <a:r>
              <a:rPr lang="en-US" b="1" dirty="0"/>
              <a:t>is the bare minimum of acceptable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/>
              <a:t>User testing with people with disabilities is combined with unit testing is preferable.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 </a:t>
            </a:r>
            <a:r>
              <a:rPr lang="en-US" b="1" dirty="0" smtClean="0"/>
              <a:t>page/survey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|-----------------Launching </a:t>
            </a:r>
            <a:r>
              <a:rPr lang="en-US" dirty="0"/>
              <a:t>without testing, </a:t>
            </a:r>
            <a:r>
              <a:rPr lang="en-US" dirty="0" smtClean="0"/>
              <a:t>FAIL</a:t>
            </a:r>
          </a:p>
          <a:p>
            <a:pPr marL="0" indent="0">
              <a:buNone/>
            </a:pPr>
            <a:r>
              <a:rPr lang="en-US" dirty="0" smtClean="0"/>
              <a:t>|</a:t>
            </a:r>
          </a:p>
          <a:p>
            <a:pPr marL="0" indent="0">
              <a:buNone/>
            </a:pPr>
            <a:r>
              <a:rPr lang="en-US" dirty="0" smtClean="0"/>
              <a:t>|</a:t>
            </a:r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/>
              <a:t>&lt;----------</a:t>
            </a:r>
            <a:r>
              <a:rPr lang="en-US" b="1" dirty="0"/>
              <a:t>We are </a:t>
            </a:r>
            <a:r>
              <a:rPr lang="en-US" b="1" dirty="0" smtClean="0"/>
              <a:t>here</a:t>
            </a:r>
          </a:p>
          <a:p>
            <a:pPr marL="0" indent="0">
              <a:buNone/>
            </a:pPr>
            <a:r>
              <a:rPr lang="en-US" dirty="0" smtClean="0"/>
              <a:t>|</a:t>
            </a:r>
          </a:p>
          <a:p>
            <a:pPr marL="0" indent="0">
              <a:buNone/>
            </a:pPr>
            <a:r>
              <a:rPr lang="en-US" dirty="0" smtClean="0"/>
              <a:t>|-----------------Unit </a:t>
            </a:r>
            <a:r>
              <a:rPr lang="en-US" dirty="0"/>
              <a:t>Testing at code </a:t>
            </a:r>
            <a:r>
              <a:rPr lang="en-US" dirty="0" smtClean="0"/>
              <a:t>level</a:t>
            </a:r>
          </a:p>
          <a:p>
            <a:pPr marL="0" indent="0">
              <a:buNone/>
            </a:pPr>
            <a:r>
              <a:rPr lang="en-US" dirty="0" smtClean="0"/>
              <a:t>|</a:t>
            </a:r>
          </a:p>
          <a:p>
            <a:pPr marL="0" indent="0">
              <a:buNone/>
            </a:pPr>
            <a:r>
              <a:rPr lang="en-US" dirty="0" smtClean="0"/>
              <a:t>|</a:t>
            </a:r>
          </a:p>
          <a:p>
            <a:pPr marL="0" indent="0">
              <a:buNone/>
            </a:pPr>
            <a:r>
              <a:rPr lang="en-US" dirty="0" smtClean="0"/>
              <a:t>|</a:t>
            </a:r>
          </a:p>
          <a:p>
            <a:pPr marL="0" indent="0">
              <a:buNone/>
            </a:pPr>
            <a:r>
              <a:rPr lang="en-US" dirty="0" smtClean="0"/>
              <a:t>|----------------Testing </a:t>
            </a:r>
            <a:r>
              <a:rPr lang="en-US" dirty="0"/>
              <a:t>with actual users</a:t>
            </a:r>
          </a:p>
        </p:txBody>
      </p:sp>
    </p:spTree>
    <p:extLst>
      <p:ext uri="{BB962C8B-B14F-4D97-AF65-F5344CB8AC3E}">
        <p14:creationId xmlns:p14="http://schemas.microsoft.com/office/powerpoint/2010/main" val="7072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 Electrical Socket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|--------------Touching </a:t>
            </a:r>
            <a:r>
              <a:rPr lang="en-US" dirty="0"/>
              <a:t>wires with screwdriver, dying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|</a:t>
            </a:r>
          </a:p>
          <a:p>
            <a:pPr marL="0" indent="0">
              <a:buNone/>
            </a:pPr>
            <a:r>
              <a:rPr lang="en-US" dirty="0" smtClean="0"/>
              <a:t>|</a:t>
            </a:r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/>
              <a:t>&lt;----------</a:t>
            </a:r>
            <a:r>
              <a:rPr lang="en-US" b="1" dirty="0"/>
              <a:t>We are </a:t>
            </a:r>
            <a:r>
              <a:rPr lang="en-US" b="1" dirty="0" smtClean="0"/>
              <a:t>here</a:t>
            </a:r>
          </a:p>
          <a:p>
            <a:pPr marL="0" indent="0">
              <a:buNone/>
            </a:pPr>
            <a:r>
              <a:rPr lang="en-US" dirty="0" smtClean="0"/>
              <a:t>|</a:t>
            </a:r>
          </a:p>
          <a:p>
            <a:pPr marL="0" indent="0">
              <a:buNone/>
            </a:pPr>
            <a:r>
              <a:rPr lang="en-US" dirty="0" smtClean="0"/>
              <a:t>|-------------Using Multi-meter|</a:t>
            </a:r>
          </a:p>
          <a:p>
            <a:pPr marL="0" indent="0">
              <a:buNone/>
            </a:pPr>
            <a:r>
              <a:rPr lang="en-US" dirty="0" smtClean="0"/>
              <a:t>|</a:t>
            </a:r>
          </a:p>
          <a:p>
            <a:pPr marL="0" indent="0">
              <a:buNone/>
            </a:pPr>
            <a:r>
              <a:rPr lang="en-US" dirty="0" smtClean="0"/>
              <a:t>|</a:t>
            </a:r>
          </a:p>
          <a:p>
            <a:pPr marL="0" indent="0">
              <a:buNone/>
            </a:pPr>
            <a:r>
              <a:rPr lang="en-US" dirty="0" smtClean="0"/>
              <a:t>|-------------Calling </a:t>
            </a:r>
            <a:r>
              <a:rPr lang="en-US" dirty="0"/>
              <a:t>an electrician</a:t>
            </a:r>
          </a:p>
        </p:txBody>
      </p:sp>
    </p:spTree>
    <p:extLst>
      <p:ext uri="{BB962C8B-B14F-4D97-AF65-F5344CB8AC3E}">
        <p14:creationId xmlns:p14="http://schemas.microsoft.com/office/powerpoint/2010/main" val="67091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</a:t>
            </a:r>
            <a:r>
              <a:rPr lang="en-US" b="1" dirty="0"/>
              <a:t>is accessible?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/>
              <a:t>It depends on who you ask?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/>
              <a:t>If you ask the Federal Government, the Section 508 is the standard.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5015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Section 508  Refresh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Currently close to 10 years late, but should be coming out soon</a:t>
            </a:r>
            <a:r>
              <a:rPr lang="is-IS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690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161" y="624110"/>
            <a:ext cx="9081452" cy="1280890"/>
          </a:xfrm>
        </p:spPr>
        <p:txBody>
          <a:bodyPr/>
          <a:lstStyle/>
          <a:p>
            <a:r>
              <a:rPr lang="en-US" b="1" dirty="0" smtClean="0"/>
              <a:t>Live View of Section 508 Refresh Process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863" y="2439035"/>
            <a:ext cx="4470400" cy="2984500"/>
          </a:xfrm>
        </p:spPr>
      </p:pic>
    </p:spTree>
    <p:extLst>
      <p:ext uri="{BB962C8B-B14F-4D97-AF65-F5344CB8AC3E}">
        <p14:creationId xmlns:p14="http://schemas.microsoft.com/office/powerpoint/2010/main" val="155648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WCAG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83030"/>
            <a:ext cx="8915400" cy="45281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https://www.w3.org/WAI/WCAG20/</a:t>
            </a:r>
            <a:r>
              <a:rPr lang="en-US" dirty="0" err="1">
                <a:hlinkClick r:id="rId2"/>
              </a:rPr>
              <a:t>quickref</a:t>
            </a:r>
            <a:r>
              <a:rPr lang="en-US" dirty="0">
                <a:hlinkClick r:id="rId2"/>
              </a:rPr>
              <a:t>/ </a:t>
            </a:r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webaim.org</a:t>
            </a:r>
            <a:r>
              <a:rPr lang="en-US" dirty="0">
                <a:hlinkClick r:id="rId3"/>
              </a:rPr>
              <a:t>/standards/</a:t>
            </a:r>
            <a:r>
              <a:rPr lang="en-US" dirty="0" err="1">
                <a:hlinkClick r:id="rId3"/>
              </a:rPr>
              <a:t>wcag</a:t>
            </a:r>
            <a:r>
              <a:rPr lang="en-US" dirty="0">
                <a:hlinkClick r:id="rId3"/>
              </a:rPr>
              <a:t>/checklist</a:t>
            </a: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It </a:t>
            </a:r>
            <a:r>
              <a:rPr lang="en-US" b="1" dirty="0"/>
              <a:t>says says you web pages and apps should be:</a:t>
            </a:r>
          </a:p>
          <a:p>
            <a:r>
              <a:rPr lang="en-US" sz="2400" b="1" dirty="0"/>
              <a:t>Perceivable</a:t>
            </a:r>
            <a:r>
              <a:rPr lang="en-US" sz="2400" dirty="0"/>
              <a:t> - You can detect what is there, and what it's purpose is, using your senses.</a:t>
            </a:r>
          </a:p>
          <a:p>
            <a:r>
              <a:rPr lang="en-US" sz="2400" b="1" dirty="0"/>
              <a:t>Operable</a:t>
            </a:r>
            <a:r>
              <a:rPr lang="en-US" sz="2400" dirty="0"/>
              <a:t> </a:t>
            </a:r>
            <a:r>
              <a:rPr lang="en-US" sz="2400" dirty="0" smtClean="0"/>
              <a:t>– Its usable. Things </a:t>
            </a:r>
            <a:r>
              <a:rPr lang="en-US" sz="2400" dirty="0"/>
              <a:t>behave in an expected way.</a:t>
            </a:r>
          </a:p>
          <a:p>
            <a:r>
              <a:rPr lang="en-US" sz="2400" b="1" dirty="0"/>
              <a:t>Understandable</a:t>
            </a:r>
            <a:r>
              <a:rPr lang="en-US" sz="2400" dirty="0"/>
              <a:t> - The content/instructions are comprehensible and useful. Are things labeled correctly.</a:t>
            </a:r>
          </a:p>
          <a:p>
            <a:r>
              <a:rPr lang="en-US" sz="2400" b="1" dirty="0"/>
              <a:t>Robust</a:t>
            </a:r>
            <a:r>
              <a:rPr lang="en-US" sz="2400" dirty="0"/>
              <a:t> - The page or app works on appropriate devices and allows for assistive technology.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99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764</TotalTime>
  <Words>474</Words>
  <Application>Microsoft Macintosh PowerPoint</Application>
  <PresentationFormat>Widescreen</PresentationFormat>
  <Paragraphs>100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Century Gothic</vt:lpstr>
      <vt:lpstr>Wingdings 3</vt:lpstr>
      <vt:lpstr>Arial</vt:lpstr>
      <vt:lpstr>Wisp</vt:lpstr>
      <vt:lpstr>Practical, Browser-based A11Y testing </vt:lpstr>
      <vt:lpstr>Why should we develop web surveys and pages with accessibility in mind?</vt:lpstr>
      <vt:lpstr>NOTE: This is the bare minimum of acceptable testing</vt:lpstr>
      <vt:lpstr>Testing page/survey </vt:lpstr>
      <vt:lpstr>Testing Electrical Socket</vt:lpstr>
      <vt:lpstr>What is accessible?</vt:lpstr>
      <vt:lpstr>Section 508  Refresh</vt:lpstr>
      <vt:lpstr>Live View of Section 508 Refresh Process</vt:lpstr>
      <vt:lpstr>Use WCAG 2.0</vt:lpstr>
      <vt:lpstr>Tools you can use </vt:lpstr>
      <vt:lpstr>Accessibility auditors:</vt:lpstr>
      <vt:lpstr>Other tools</vt:lpstr>
      <vt:lpstr>Let's test</vt:lpstr>
      <vt:lpstr>Perceivable Image Alternatives and Color Issues</vt:lpstr>
      <vt:lpstr>Operable Keyboard-only Accessible</vt:lpstr>
      <vt:lpstr>Understandable </vt:lpstr>
      <vt:lpstr>Robust Screen-readers and Devices</vt:lpstr>
      <vt:lpstr>Thank You  https://github.com/coburnicus/browser-testing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Practical, Browser-based A11Y testing </dc:title>
  <dc:creator>Jeff Coburn</dc:creator>
  <cp:lastModifiedBy>Jeff Coburn</cp:lastModifiedBy>
  <cp:revision>37</cp:revision>
  <dcterms:created xsi:type="dcterms:W3CDTF">2016-05-03T13:58:53Z</dcterms:created>
  <dcterms:modified xsi:type="dcterms:W3CDTF">2016-05-04T02:52:58Z</dcterms:modified>
</cp:coreProperties>
</file>