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8" r:id="rId3"/>
    <p:sldId id="260" r:id="rId4"/>
    <p:sldId id="295" r:id="rId5"/>
    <p:sldId id="294" r:id="rId6"/>
    <p:sldId id="264" r:id="rId7"/>
    <p:sldId id="267" r:id="rId8"/>
    <p:sldId id="272" r:id="rId9"/>
    <p:sldId id="298" r:id="rId10"/>
    <p:sldId id="299" r:id="rId11"/>
    <p:sldId id="274" r:id="rId12"/>
    <p:sldId id="296" r:id="rId13"/>
    <p:sldId id="300" r:id="rId14"/>
    <p:sldId id="276" r:id="rId15"/>
    <p:sldId id="278" r:id="rId16"/>
    <p:sldId id="262" r:id="rId17"/>
    <p:sldId id="286" r:id="rId18"/>
    <p:sldId id="297" r:id="rId19"/>
    <p:sldId id="263" r:id="rId20"/>
    <p:sldId id="290" r:id="rId21"/>
    <p:sldId id="302" r:id="rId22"/>
    <p:sldId id="292" r:id="rId23"/>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chen Jia" initials="YJ" lastIdx="1" clrIdx="0">
    <p:extLst>
      <p:ext uri="{19B8F6BF-5375-455C-9EA6-DF929625EA0E}">
        <p15:presenceInfo xmlns:p15="http://schemas.microsoft.com/office/powerpoint/2012/main" userId="S::200494045@student.georgianc.on.ca::a3f44972-4914-4056-816e-06ddf2b84ff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8"/>
    <p:restoredTop sz="94610"/>
  </p:normalViewPr>
  <p:slideViewPr>
    <p:cSldViewPr snapToGrid="0" snapToObjects="1">
      <p:cViewPr varScale="1">
        <p:scale>
          <a:sx n="135" d="100"/>
          <a:sy n="135" d="100"/>
        </p:scale>
        <p:origin x="176"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7-28T10:52:34.327" idx="1">
    <p:pos x="10" y="10"/>
    <p:text>Here you can do a show demo.</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0811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80322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925605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4020255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122943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811473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140969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ee_honeycomb_vplus_20230307/Cover-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ee_honeycomb_vplus_20230307/Catalog-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ee_honeycomb_vplus_20230307/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ee_honeycomb_vplus_20230307/End-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ionicframework.com/docs/components"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ionicframework.com/docs/theming/basics"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3901966" y="809625"/>
            <a:ext cx="4423837" cy="1333500"/>
          </a:xfrm>
          <a:prstGeom prst="rect">
            <a:avLst/>
          </a:prstGeom>
          <a:noFill/>
          <a:ln/>
        </p:spPr>
        <p:txBody>
          <a:bodyPr wrap="square" rtlCol="0" anchor="b"/>
          <a:lstStyle/>
          <a:p>
            <a:pPr marL="0" indent="0">
              <a:buNone/>
            </a:pPr>
            <a:r>
              <a:rPr lang="en-US" sz="4800" b="1" dirty="0">
                <a:solidFill>
                  <a:srgbClr val="3A1515"/>
                </a:solidFill>
                <a:latin typeface="Noto Sans SC" pitchFamily="34" charset="0"/>
                <a:ea typeface="Noto Sans SC" pitchFamily="34" charset="-122"/>
                <a:cs typeface="Noto Sans SC" pitchFamily="34" charset="-120"/>
              </a:rPr>
              <a:t>Ionic Framework</a:t>
            </a:r>
            <a:endParaRPr lang="en-US" sz="4800" dirty="0"/>
          </a:p>
        </p:txBody>
      </p:sp>
      <p:sp>
        <p:nvSpPr>
          <p:cNvPr id="3" name="Text 1"/>
          <p:cNvSpPr/>
          <p:nvPr/>
        </p:nvSpPr>
        <p:spPr>
          <a:xfrm>
            <a:off x="3901966" y="2571750"/>
            <a:ext cx="3958590" cy="1669174"/>
          </a:xfrm>
          <a:prstGeom prst="rect">
            <a:avLst/>
          </a:prstGeom>
          <a:noFill/>
          <a:ln/>
        </p:spPr>
        <p:txBody>
          <a:bodyPr wrap="square" rtlCol="0" anchor="t"/>
          <a:lstStyle/>
          <a:p>
            <a:pPr eaLnBrk="0" fontAlgn="ctr" hangingPunct="0">
              <a:spcBef>
                <a:spcPct val="0"/>
              </a:spcBef>
              <a:spcAft>
                <a:spcPct val="0"/>
              </a:spcAft>
            </a:pPr>
            <a:r>
              <a:rPr kumimoji="0" lang="en-CN" altLang="en-CN" sz="2000" b="0" i="0" u="none" strike="noStrike" cap="none" normalizeH="0" baseline="0" dirty="0">
                <a:ln>
                  <a:noFill/>
                </a:ln>
                <a:solidFill>
                  <a:schemeClr val="tx1"/>
                </a:solidFill>
                <a:effectLst/>
                <a:latin typeface="Arial" panose="020B0604020202020204" pitchFamily="34" charset="0"/>
                <a:ea typeface="inherit"/>
              </a:rPr>
              <a:t>Team Member:</a:t>
            </a:r>
          </a:p>
          <a:p>
            <a:pPr eaLnBrk="0" fontAlgn="ctr" hangingPunct="0">
              <a:spcBef>
                <a:spcPct val="0"/>
              </a:spcBef>
              <a:spcAft>
                <a:spcPct val="0"/>
              </a:spcAft>
              <a:buFontTx/>
              <a:buChar char="•"/>
            </a:pPr>
            <a:r>
              <a:rPr kumimoji="0" lang="en-CN" altLang="en-CN" sz="2000" b="0" i="0" u="none" strike="noStrike" cap="none" normalizeH="0" baseline="0" dirty="0">
                <a:ln>
                  <a:noFill/>
                </a:ln>
                <a:solidFill>
                  <a:schemeClr val="tx1"/>
                </a:solidFill>
                <a:effectLst/>
                <a:latin typeface="Arial" panose="020B0604020202020204" pitchFamily="34" charset="0"/>
                <a:ea typeface="inherit"/>
              </a:rPr>
              <a:t> Liman Zhou</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CN" altLang="en-CN" sz="2000" b="0" i="0" u="none" strike="noStrike" cap="none" normalizeH="0" baseline="0" dirty="0">
                <a:ln>
                  <a:noFill/>
                </a:ln>
                <a:solidFill>
                  <a:schemeClr val="tx1"/>
                </a:solidFill>
                <a:effectLst/>
                <a:latin typeface="Arial" panose="020B0604020202020204" pitchFamily="34" charset="0"/>
                <a:ea typeface="inherit"/>
              </a:rPr>
              <a:t> Jiaqian Li</a:t>
            </a:r>
          </a:p>
          <a:p>
            <a:pPr eaLnBrk="0" fontAlgn="ctr" hangingPunct="0">
              <a:spcBef>
                <a:spcPct val="0"/>
              </a:spcBef>
              <a:spcAft>
                <a:spcPct val="0"/>
              </a:spcAft>
              <a:buFontTx/>
              <a:buChar char="•"/>
            </a:pPr>
            <a:r>
              <a:rPr kumimoji="0" lang="en-CN" altLang="en-CN" sz="2000" b="0" i="0" u="none" strike="noStrike" cap="none" normalizeH="0" baseline="0" dirty="0">
                <a:ln>
                  <a:noFill/>
                </a:ln>
                <a:solidFill>
                  <a:schemeClr val="tx1"/>
                </a:solidFill>
                <a:effectLst/>
                <a:latin typeface="Arial" panose="020B0604020202020204" pitchFamily="34" charset="0"/>
                <a:ea typeface="inherit"/>
              </a:rPr>
              <a:t> Josh Lebreton</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CN" altLang="en-CN" sz="2000" b="0" i="0" u="none" strike="noStrike" cap="none" normalizeH="0" baseline="0" dirty="0">
                <a:ln>
                  <a:noFill/>
                </a:ln>
                <a:solidFill>
                  <a:schemeClr val="tx1"/>
                </a:solidFill>
                <a:effectLst/>
                <a:latin typeface="Arial" panose="020B0604020202020204" pitchFamily="34" charset="0"/>
                <a:ea typeface="inherit"/>
              </a:rPr>
              <a:t> Yuchen Jia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83B64F-F7C3-087C-796E-F8142CEDC8CE}"/>
              </a:ext>
            </a:extLst>
          </p:cNvPr>
          <p:cNvSpPr txBox="1"/>
          <p:nvPr/>
        </p:nvSpPr>
        <p:spPr>
          <a:xfrm>
            <a:off x="3610466" y="1463754"/>
            <a:ext cx="3374796" cy="1107996"/>
          </a:xfrm>
          <a:prstGeom prst="rect">
            <a:avLst/>
          </a:prstGeom>
          <a:noFill/>
        </p:spPr>
        <p:txBody>
          <a:bodyPr wrap="square" rtlCol="0">
            <a:spAutoFit/>
          </a:bodyPr>
          <a:lstStyle/>
          <a:p>
            <a:r>
              <a:rPr lang="en-CA" sz="4800" b="1" dirty="0">
                <a:solidFill>
                  <a:srgbClr val="3A1515"/>
                </a:solidFill>
                <a:latin typeface="Noto Sans SC" pitchFamily="34" charset="0"/>
                <a:ea typeface="Noto Sans SC" pitchFamily="34" charset="-122"/>
              </a:rPr>
              <a:t>Install Ionic</a:t>
            </a:r>
          </a:p>
          <a:p>
            <a:endParaRPr lang="en-CA" dirty="0"/>
          </a:p>
        </p:txBody>
      </p:sp>
      <p:sp>
        <p:nvSpPr>
          <p:cNvPr id="5" name="TextBox 4">
            <a:extLst>
              <a:ext uri="{FF2B5EF4-FFF2-40B4-BE49-F238E27FC236}">
                <a16:creationId xmlns:a16="http://schemas.microsoft.com/office/drawing/2014/main" id="{0929431F-D56F-E4E3-3431-F2540F0CA5A2}"/>
              </a:ext>
            </a:extLst>
          </p:cNvPr>
          <p:cNvSpPr txBox="1"/>
          <p:nvPr/>
        </p:nvSpPr>
        <p:spPr>
          <a:xfrm>
            <a:off x="2554664" y="2636965"/>
            <a:ext cx="5486400" cy="1477328"/>
          </a:xfrm>
          <a:prstGeom prst="rect">
            <a:avLst/>
          </a:prstGeom>
          <a:noFill/>
        </p:spPr>
        <p:txBody>
          <a:bodyPr wrap="square" rtlCol="0">
            <a:spAutoFit/>
          </a:bodyPr>
          <a:lstStyle/>
          <a:p>
            <a:r>
              <a:rPr lang="en-CA" dirty="0">
                <a:solidFill>
                  <a:srgbClr val="383838"/>
                </a:solidFill>
                <a:latin typeface="Noto Sans SC" pitchFamily="34" charset="0"/>
                <a:ea typeface="Noto Sans SC" pitchFamily="34" charset="-122"/>
              </a:rPr>
              <a:t>Ionic provides a command-line interface tool to help you build Ionic apps. Install the CLI with </a:t>
            </a:r>
            <a:r>
              <a:rPr lang="en-CA" dirty="0" err="1">
                <a:solidFill>
                  <a:srgbClr val="383838"/>
                </a:solidFill>
                <a:latin typeface="Noto Sans SC" pitchFamily="34" charset="0"/>
                <a:ea typeface="Noto Sans SC" pitchFamily="34" charset="-122"/>
              </a:rPr>
              <a:t>npm</a:t>
            </a:r>
            <a:r>
              <a:rPr lang="en-CA" dirty="0">
                <a:solidFill>
                  <a:srgbClr val="383838"/>
                </a:solidFill>
                <a:latin typeface="Noto Sans SC" pitchFamily="34" charset="0"/>
                <a:ea typeface="Noto Sans SC" pitchFamily="34" charset="-122"/>
              </a:rPr>
              <a:t>:</a:t>
            </a:r>
          </a:p>
          <a:p>
            <a:pPr indent="-285750">
              <a:buFont typeface="Arial" panose="020B0604020202020204" pitchFamily="34" charset="0"/>
              <a:buChar char="•"/>
            </a:pPr>
            <a:endParaRPr lang="en-CA" dirty="0">
              <a:solidFill>
                <a:srgbClr val="383838"/>
              </a:solidFill>
              <a:latin typeface="Noto Sans SC" pitchFamily="34" charset="0"/>
              <a:ea typeface="Noto Sans SC" pitchFamily="34" charset="-122"/>
            </a:endParaRPr>
          </a:p>
          <a:p>
            <a:r>
              <a:rPr lang="en-CA" b="1" dirty="0" err="1">
                <a:latin typeface="Andale Mono" panose="020B0509000000000004" pitchFamily="49" charset="0"/>
                <a:ea typeface="Noto Sans SC" pitchFamily="34" charset="-122"/>
              </a:rPr>
              <a:t>npm</a:t>
            </a:r>
            <a:r>
              <a:rPr lang="en-CA" b="1" dirty="0">
                <a:latin typeface="Andale Mono" panose="020B0509000000000004" pitchFamily="49" charset="0"/>
                <a:ea typeface="Noto Sans SC" pitchFamily="34" charset="-122"/>
              </a:rPr>
              <a:t> install -g @ionic/cli</a:t>
            </a:r>
          </a:p>
          <a:p>
            <a:endParaRPr lang="en-CA" dirty="0"/>
          </a:p>
        </p:txBody>
      </p:sp>
    </p:spTree>
    <p:extLst>
      <p:ext uri="{BB962C8B-B14F-4D97-AF65-F5344CB8AC3E}">
        <p14:creationId xmlns:p14="http://schemas.microsoft.com/office/powerpoint/2010/main" val="2484118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3" name="Text 1"/>
          <p:cNvSpPr/>
          <p:nvPr/>
        </p:nvSpPr>
        <p:spPr>
          <a:xfrm>
            <a:off x="1951414" y="1172854"/>
            <a:ext cx="7081751" cy="2251035"/>
          </a:xfrm>
          <a:prstGeom prst="rect">
            <a:avLst/>
          </a:prstGeom>
          <a:noFill/>
          <a:ln/>
        </p:spPr>
        <p:txBody>
          <a:bodyPr wrap="square" rtlCol="0" anchor="t"/>
          <a:lstStyle/>
          <a:p>
            <a:r>
              <a:rPr lang="en-US" b="0" i="0" dirty="0">
                <a:solidFill>
                  <a:srgbClr val="374151"/>
                </a:solidFill>
                <a:effectLst/>
                <a:latin typeface="Söhne"/>
              </a:rPr>
              <a:t>The Ionic Command Line Interface (CLI) is a powerful tool used for developing, building, and managing Ionic applications.</a:t>
            </a:r>
          </a:p>
          <a:p>
            <a:endParaRPr lang="en-CN"/>
          </a:p>
          <a:p>
            <a:pPr marL="0" indent="0">
              <a:buNone/>
            </a:pPr>
            <a:r>
              <a:rPr lang="en-US" b="0" i="0" dirty="0">
                <a:solidFill>
                  <a:srgbClr val="374151"/>
                </a:solidFill>
                <a:effectLst/>
                <a:latin typeface="Söhne"/>
              </a:rPr>
              <a:t>The Ionic CLI provides developers with a command-line interface to streamline various development tasks. Here are some essential commands:</a:t>
            </a:r>
          </a:p>
          <a:p>
            <a:pPr marL="0" indent="0">
              <a:buNone/>
            </a:pPr>
            <a:endParaRPr lang="en-US" dirty="0">
              <a:solidFill>
                <a:srgbClr val="374151"/>
              </a:solidFill>
              <a:latin typeface="Söhne"/>
            </a:endParaRPr>
          </a:p>
          <a:p>
            <a:pPr algn="l"/>
            <a:r>
              <a:rPr lang="en-US" dirty="0">
                <a:solidFill>
                  <a:srgbClr val="374151"/>
                </a:solidFill>
                <a:latin typeface="Söhne"/>
              </a:rPr>
              <a:t>1. </a:t>
            </a:r>
            <a:r>
              <a:rPr lang="en-US" b="1" dirty="0">
                <a:latin typeface="Andale Mono" panose="020B0509000000000004" pitchFamily="49" charset="0"/>
                <a:ea typeface="Noto Sans SC" pitchFamily="34" charset="-122"/>
              </a:rPr>
              <a:t>ionic start</a:t>
            </a:r>
            <a:r>
              <a:rPr lang="en-US" b="0" i="0" dirty="0">
                <a:solidFill>
                  <a:srgbClr val="374151"/>
                </a:solidFill>
                <a:effectLst/>
                <a:latin typeface="Söhne"/>
              </a:rPr>
              <a:t>: This command initializes a new Ionic project by creating a base template with the selected starter app. You can specify the project name and template to use, such as blank, tabs, </a:t>
            </a:r>
            <a:r>
              <a:rPr lang="en-US" b="0" i="0" dirty="0" err="1">
                <a:solidFill>
                  <a:srgbClr val="374151"/>
                </a:solidFill>
                <a:effectLst/>
                <a:latin typeface="Söhne"/>
              </a:rPr>
              <a:t>sidemenu</a:t>
            </a:r>
            <a:r>
              <a:rPr lang="en-US" b="0" i="0" dirty="0">
                <a:solidFill>
                  <a:srgbClr val="374151"/>
                </a:solidFill>
                <a:effectLst/>
                <a:latin typeface="Söhne"/>
              </a:rPr>
              <a:t>, </a:t>
            </a:r>
            <a:r>
              <a:rPr lang="en-US" b="0" i="0" dirty="0" err="1">
                <a:solidFill>
                  <a:srgbClr val="374151"/>
                </a:solidFill>
                <a:effectLst/>
                <a:latin typeface="Söhne"/>
              </a:rPr>
              <a:t>etc</a:t>
            </a:r>
            <a:r>
              <a:rPr lang="en-US" b="0" i="0" dirty="0">
                <a:solidFill>
                  <a:srgbClr val="374151"/>
                </a:solidFill>
                <a:effectLst/>
                <a:latin typeface="Söhne"/>
              </a:rPr>
              <a:t>:</a:t>
            </a:r>
          </a:p>
          <a:p>
            <a:pPr algn="l"/>
            <a:endParaRPr lang="en-US" dirty="0">
              <a:solidFill>
                <a:srgbClr val="374151"/>
              </a:solidFill>
              <a:latin typeface="Söhne"/>
            </a:endParaRPr>
          </a:p>
          <a:p>
            <a:pPr algn="l"/>
            <a:r>
              <a:rPr lang="en-CA" b="0" i="0" dirty="0">
                <a:solidFill>
                  <a:srgbClr val="000000"/>
                </a:solidFill>
                <a:effectLst/>
                <a:latin typeface="Menlo" panose="020B0609030804020204" pitchFamily="49" charset="0"/>
              </a:rPr>
              <a:t>ionic start &lt;</a:t>
            </a:r>
            <a:r>
              <a:rPr lang="en-CA" b="0" i="0" dirty="0" err="1">
                <a:solidFill>
                  <a:srgbClr val="000000"/>
                </a:solidFill>
                <a:effectLst/>
                <a:latin typeface="Menlo" panose="020B0609030804020204" pitchFamily="49" charset="0"/>
              </a:rPr>
              <a:t>project_name</a:t>
            </a:r>
            <a:r>
              <a:rPr lang="en-CA" b="0" i="0" dirty="0">
                <a:solidFill>
                  <a:srgbClr val="000000"/>
                </a:solidFill>
                <a:effectLst/>
                <a:latin typeface="Menlo" panose="020B0609030804020204" pitchFamily="49" charset="0"/>
              </a:rPr>
              <a:t>&gt; &lt;template&gt; </a:t>
            </a:r>
            <a:endParaRPr lang="en-US" b="0" i="0" dirty="0">
              <a:solidFill>
                <a:srgbClr val="374151"/>
              </a:solidFill>
              <a:effectLst/>
              <a:latin typeface="Söhne"/>
            </a:endParaRPr>
          </a:p>
          <a:p>
            <a:pPr marL="0" indent="0">
              <a:buNone/>
            </a:pPr>
            <a:endParaRPr lang="en-US" dirty="0"/>
          </a:p>
        </p:txBody>
      </p:sp>
      <p:sp>
        <p:nvSpPr>
          <p:cNvPr id="6" name="Text 0">
            <a:extLst>
              <a:ext uri="{FF2B5EF4-FFF2-40B4-BE49-F238E27FC236}">
                <a16:creationId xmlns:a16="http://schemas.microsoft.com/office/drawing/2014/main" id="{DA431BB0-FB30-734A-A560-BBF05918EBBB}"/>
              </a:ext>
            </a:extLst>
          </p:cNvPr>
          <p:cNvSpPr/>
          <p:nvPr/>
        </p:nvSpPr>
        <p:spPr>
          <a:xfrm>
            <a:off x="1951414" y="354605"/>
            <a:ext cx="4423837" cy="732111"/>
          </a:xfrm>
          <a:prstGeom prst="rect">
            <a:avLst/>
          </a:prstGeom>
          <a:noFill/>
          <a:ln/>
        </p:spPr>
        <p:txBody>
          <a:bodyPr wrap="square" rtlCol="0" anchor="b"/>
          <a:lstStyle/>
          <a:p>
            <a:pPr marL="0" indent="0">
              <a:buNone/>
            </a:pPr>
            <a:r>
              <a:rPr lang="en-US" sz="4800" b="1" dirty="0">
                <a:solidFill>
                  <a:srgbClr val="3A1515"/>
                </a:solidFill>
                <a:latin typeface="Noto Sans SC" pitchFamily="34" charset="0"/>
                <a:ea typeface="Noto Sans SC" pitchFamily="34" charset="-122"/>
              </a:rPr>
              <a:t>Ionic CLI</a:t>
            </a:r>
            <a:endParaRPr lang="en-US" sz="4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1951414" y="1510260"/>
            <a:ext cx="7081751" cy="2467851"/>
          </a:xfrm>
          <a:prstGeom prst="rect">
            <a:avLst/>
          </a:prstGeom>
          <a:noFill/>
          <a:ln/>
        </p:spPr>
        <p:txBody>
          <a:bodyPr wrap="square" rtlCol="0" anchor="t"/>
          <a:lstStyle/>
          <a:p>
            <a:pPr algn="l"/>
            <a:r>
              <a:rPr lang="en-US" dirty="0">
                <a:solidFill>
                  <a:srgbClr val="374151"/>
                </a:solidFill>
                <a:latin typeface="Söhne"/>
              </a:rPr>
              <a:t>2</a:t>
            </a:r>
            <a:r>
              <a:rPr lang="en-US" b="0" i="0" dirty="0">
                <a:solidFill>
                  <a:srgbClr val="374151"/>
                </a:solidFill>
                <a:effectLst/>
                <a:latin typeface="Söhne"/>
              </a:rPr>
              <a:t>. </a:t>
            </a:r>
            <a:r>
              <a:rPr lang="en-US" b="1" dirty="0">
                <a:latin typeface="Andale Mono" panose="020B0509000000000004" pitchFamily="49" charset="0"/>
                <a:ea typeface="Noto Sans SC" pitchFamily="34" charset="-122"/>
              </a:rPr>
              <a:t>ionic generate</a:t>
            </a:r>
            <a:r>
              <a:rPr lang="en-US" b="0" i="0" dirty="0">
                <a:solidFill>
                  <a:srgbClr val="374151"/>
                </a:solidFill>
                <a:effectLst/>
                <a:latin typeface="Söhne"/>
              </a:rPr>
              <a:t>: The generate command helps create different parts of your app, such as pages, components, services, directives, and more</a:t>
            </a:r>
            <a:r>
              <a:rPr lang="en-US" dirty="0">
                <a:solidFill>
                  <a:srgbClr val="374151"/>
                </a:solidFill>
                <a:latin typeface="Söhne"/>
              </a:rPr>
              <a:t>:</a:t>
            </a:r>
          </a:p>
          <a:p>
            <a:pPr algn="l"/>
            <a:r>
              <a:rPr lang="en-CA" b="0" i="0" dirty="0">
                <a:solidFill>
                  <a:srgbClr val="000000"/>
                </a:solidFill>
                <a:effectLst/>
                <a:latin typeface="Menlo" panose="020B0609030804020204" pitchFamily="49" charset="0"/>
              </a:rPr>
              <a:t>ionic generate page &lt;</a:t>
            </a:r>
            <a:r>
              <a:rPr lang="en-CA" b="0" i="0" dirty="0" err="1">
                <a:solidFill>
                  <a:srgbClr val="000000"/>
                </a:solidFill>
                <a:effectLst/>
                <a:latin typeface="Menlo" panose="020B0609030804020204" pitchFamily="49" charset="0"/>
              </a:rPr>
              <a:t>page_name</a:t>
            </a:r>
            <a:r>
              <a:rPr lang="en-CA" b="0" i="0" dirty="0">
                <a:solidFill>
                  <a:srgbClr val="000000"/>
                </a:solidFill>
                <a:effectLst/>
                <a:latin typeface="Menlo" panose="020B0609030804020204" pitchFamily="49" charset="0"/>
              </a:rPr>
              <a:t>&gt;</a:t>
            </a:r>
          </a:p>
          <a:p>
            <a:pPr algn="l"/>
            <a:endParaRPr lang="en-US" b="0" i="0" dirty="0">
              <a:solidFill>
                <a:srgbClr val="374151"/>
              </a:solidFill>
              <a:effectLst/>
              <a:latin typeface="Söhne"/>
            </a:endParaRPr>
          </a:p>
          <a:p>
            <a:pPr algn="l"/>
            <a:r>
              <a:rPr lang="en-US" b="0" i="0" dirty="0">
                <a:solidFill>
                  <a:srgbClr val="374151"/>
                </a:solidFill>
                <a:effectLst/>
                <a:latin typeface="Söhne"/>
              </a:rPr>
              <a:t>For instance, ionic generate page </a:t>
            </a:r>
            <a:r>
              <a:rPr lang="en-US" b="0" i="0" dirty="0" err="1">
                <a:solidFill>
                  <a:srgbClr val="374151"/>
                </a:solidFill>
                <a:effectLst/>
                <a:latin typeface="Söhne"/>
              </a:rPr>
              <a:t>MyPage</a:t>
            </a:r>
            <a:r>
              <a:rPr lang="en-US" b="0" i="0" dirty="0">
                <a:solidFill>
                  <a:srgbClr val="374151"/>
                </a:solidFill>
                <a:effectLst/>
                <a:latin typeface="Söhne"/>
              </a:rPr>
              <a:t> generates a new page named "</a:t>
            </a:r>
            <a:r>
              <a:rPr lang="en-US" b="0" i="0" dirty="0" err="1">
                <a:solidFill>
                  <a:srgbClr val="374151"/>
                </a:solidFill>
                <a:effectLst/>
                <a:latin typeface="Söhne"/>
              </a:rPr>
              <a:t>MyPage</a:t>
            </a:r>
            <a:r>
              <a:rPr lang="en-US" b="0" i="0" dirty="0">
                <a:solidFill>
                  <a:srgbClr val="374151"/>
                </a:solidFill>
                <a:effectLst/>
                <a:latin typeface="Söhne"/>
              </a:rPr>
              <a:t>.”</a:t>
            </a:r>
          </a:p>
          <a:p>
            <a:pPr algn="l"/>
            <a:endParaRPr lang="en-US" b="0" i="0" dirty="0">
              <a:solidFill>
                <a:srgbClr val="374151"/>
              </a:solidFill>
              <a:effectLst/>
              <a:latin typeface="Söhne"/>
            </a:endParaRPr>
          </a:p>
          <a:p>
            <a:pPr marL="0" indent="0">
              <a:buNone/>
            </a:pPr>
            <a:endParaRPr lang="en-US" dirty="0"/>
          </a:p>
        </p:txBody>
      </p:sp>
      <p:sp>
        <p:nvSpPr>
          <p:cNvPr id="6" name="Text 0">
            <a:extLst>
              <a:ext uri="{FF2B5EF4-FFF2-40B4-BE49-F238E27FC236}">
                <a16:creationId xmlns:a16="http://schemas.microsoft.com/office/drawing/2014/main" id="{DA431BB0-FB30-734A-A560-BBF05918EBBB}"/>
              </a:ext>
            </a:extLst>
          </p:cNvPr>
          <p:cNvSpPr/>
          <p:nvPr/>
        </p:nvSpPr>
        <p:spPr>
          <a:xfrm>
            <a:off x="1951414" y="354605"/>
            <a:ext cx="4423837" cy="732111"/>
          </a:xfrm>
          <a:prstGeom prst="rect">
            <a:avLst/>
          </a:prstGeom>
          <a:noFill/>
          <a:ln/>
        </p:spPr>
        <p:txBody>
          <a:bodyPr wrap="square" rtlCol="0" anchor="b"/>
          <a:lstStyle/>
          <a:p>
            <a:pPr marL="0" indent="0">
              <a:buNone/>
            </a:pPr>
            <a:r>
              <a:rPr lang="en-US" sz="4800" b="1" dirty="0">
                <a:solidFill>
                  <a:srgbClr val="3A1515"/>
                </a:solidFill>
                <a:latin typeface="Noto Sans SC" pitchFamily="34" charset="0"/>
                <a:ea typeface="Noto Sans SC" pitchFamily="34" charset="-122"/>
              </a:rPr>
              <a:t>Ionic CLI</a:t>
            </a:r>
            <a:endParaRPr lang="en-US" sz="4800" dirty="0"/>
          </a:p>
        </p:txBody>
      </p:sp>
    </p:spTree>
    <p:extLst>
      <p:ext uri="{BB962C8B-B14F-4D97-AF65-F5344CB8AC3E}">
        <p14:creationId xmlns:p14="http://schemas.microsoft.com/office/powerpoint/2010/main" val="569189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1951414" y="1368858"/>
            <a:ext cx="7081751" cy="3104732"/>
          </a:xfrm>
          <a:prstGeom prst="rect">
            <a:avLst/>
          </a:prstGeom>
          <a:noFill/>
          <a:ln/>
        </p:spPr>
        <p:txBody>
          <a:bodyPr wrap="square" rtlCol="0" anchor="t"/>
          <a:lstStyle/>
          <a:p>
            <a:r>
              <a:rPr lang="en-US" dirty="0">
                <a:solidFill>
                  <a:srgbClr val="374151"/>
                </a:solidFill>
                <a:latin typeface="Söhne"/>
              </a:rPr>
              <a:t>3. </a:t>
            </a:r>
            <a:r>
              <a:rPr lang="en-US" b="1" dirty="0">
                <a:latin typeface="Andale Mono" panose="020B0509000000000004" pitchFamily="49" charset="0"/>
                <a:ea typeface="Noto Sans SC" pitchFamily="34" charset="-122"/>
              </a:rPr>
              <a:t>ionic serve</a:t>
            </a:r>
            <a:r>
              <a:rPr lang="en-US" b="0" i="0" dirty="0">
                <a:solidFill>
                  <a:srgbClr val="374151"/>
                </a:solidFill>
                <a:effectLst/>
                <a:latin typeface="Söhne"/>
              </a:rPr>
              <a:t>: This command launches a local development server, allowing you to run your Ionic app in a web browser during development. Any changes made to the code will automatically reload the application in the browser.</a:t>
            </a:r>
          </a:p>
          <a:p>
            <a:pPr algn="l"/>
            <a:endParaRPr lang="en-US" b="0" i="0" dirty="0">
              <a:solidFill>
                <a:srgbClr val="374151"/>
              </a:solidFill>
              <a:effectLst/>
              <a:latin typeface="Söhne"/>
            </a:endParaRPr>
          </a:p>
          <a:p>
            <a:pPr algn="l"/>
            <a:r>
              <a:rPr lang="en-US" dirty="0">
                <a:solidFill>
                  <a:srgbClr val="374151"/>
                </a:solidFill>
                <a:latin typeface="Söhne"/>
              </a:rPr>
              <a:t>4. </a:t>
            </a:r>
            <a:r>
              <a:rPr lang="en-US" b="1" dirty="0">
                <a:latin typeface="Andale Mono" panose="020B0509000000000004" pitchFamily="49" charset="0"/>
                <a:ea typeface="Noto Sans SC" pitchFamily="34" charset="-122"/>
              </a:rPr>
              <a:t>ionic build</a:t>
            </a:r>
            <a:r>
              <a:rPr lang="en-US" b="0" i="0" dirty="0">
                <a:solidFill>
                  <a:srgbClr val="374151"/>
                </a:solidFill>
                <a:effectLst/>
                <a:latin typeface="Söhne"/>
              </a:rPr>
              <a:t>: This command compiles the Ionic app into a distributable format for the specified platform, such as Android, iOS, or the web.</a:t>
            </a:r>
          </a:p>
          <a:p>
            <a:pPr algn="l"/>
            <a:endParaRPr lang="en-US" b="0" i="0" dirty="0">
              <a:solidFill>
                <a:srgbClr val="374151"/>
              </a:solidFill>
              <a:effectLst/>
              <a:latin typeface="Söhne"/>
            </a:endParaRPr>
          </a:p>
          <a:p>
            <a:pPr algn="l"/>
            <a:r>
              <a:rPr lang="en-US" b="0" i="0" dirty="0">
                <a:solidFill>
                  <a:srgbClr val="374151"/>
                </a:solidFill>
                <a:effectLst/>
                <a:latin typeface="Söhne"/>
              </a:rPr>
              <a:t>5</a:t>
            </a:r>
            <a:r>
              <a:rPr lang="en-US" b="1" dirty="0">
                <a:latin typeface="Andale Mono" panose="020B0509000000000004" pitchFamily="49" charset="0"/>
                <a:ea typeface="Noto Sans SC" pitchFamily="34" charset="-122"/>
              </a:rPr>
              <a:t>. ionic capacitor add:</a:t>
            </a:r>
            <a:r>
              <a:rPr lang="en-US" b="0" i="0" dirty="0">
                <a:solidFill>
                  <a:srgbClr val="374151"/>
                </a:solidFill>
                <a:effectLst/>
                <a:latin typeface="Söhne"/>
              </a:rPr>
              <a:t> This command adds a native iOS or Android project using Capacitor</a:t>
            </a:r>
          </a:p>
          <a:p>
            <a:pPr marL="0" indent="0">
              <a:buNone/>
            </a:pPr>
            <a:endParaRPr lang="en-US" dirty="0"/>
          </a:p>
        </p:txBody>
      </p:sp>
      <p:sp>
        <p:nvSpPr>
          <p:cNvPr id="6" name="Text 0">
            <a:extLst>
              <a:ext uri="{FF2B5EF4-FFF2-40B4-BE49-F238E27FC236}">
                <a16:creationId xmlns:a16="http://schemas.microsoft.com/office/drawing/2014/main" id="{DA431BB0-FB30-734A-A560-BBF05918EBBB}"/>
              </a:ext>
            </a:extLst>
          </p:cNvPr>
          <p:cNvSpPr/>
          <p:nvPr/>
        </p:nvSpPr>
        <p:spPr>
          <a:xfrm>
            <a:off x="1951414" y="354605"/>
            <a:ext cx="4423837" cy="732111"/>
          </a:xfrm>
          <a:prstGeom prst="rect">
            <a:avLst/>
          </a:prstGeom>
          <a:noFill/>
          <a:ln/>
        </p:spPr>
        <p:txBody>
          <a:bodyPr wrap="square" rtlCol="0" anchor="b"/>
          <a:lstStyle/>
          <a:p>
            <a:pPr marL="0" indent="0">
              <a:buNone/>
            </a:pPr>
            <a:r>
              <a:rPr lang="en-US" sz="4800" b="1" dirty="0">
                <a:solidFill>
                  <a:srgbClr val="3A1515"/>
                </a:solidFill>
                <a:latin typeface="Noto Sans SC" pitchFamily="34" charset="0"/>
                <a:ea typeface="Noto Sans SC" pitchFamily="34" charset="-122"/>
              </a:rPr>
              <a:t>Ionic CLI</a:t>
            </a:r>
            <a:endParaRPr lang="en-US" sz="4800" dirty="0"/>
          </a:p>
        </p:txBody>
      </p:sp>
    </p:spTree>
    <p:extLst>
      <p:ext uri="{BB962C8B-B14F-4D97-AF65-F5344CB8AC3E}">
        <p14:creationId xmlns:p14="http://schemas.microsoft.com/office/powerpoint/2010/main" val="71187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EA930A-7821-B04F-BF67-51D99E697854}"/>
              </a:ext>
            </a:extLst>
          </p:cNvPr>
          <p:cNvSpPr txBox="1"/>
          <p:nvPr/>
        </p:nvSpPr>
        <p:spPr>
          <a:xfrm>
            <a:off x="1914849" y="2767946"/>
            <a:ext cx="4572000" cy="369332"/>
          </a:xfrm>
          <a:prstGeom prst="rect">
            <a:avLst/>
          </a:prstGeom>
          <a:noFill/>
        </p:spPr>
        <p:txBody>
          <a:bodyPr wrap="square">
            <a:spAutoFit/>
          </a:bodyPr>
          <a:lstStyle/>
          <a:p>
            <a:r>
              <a:rPr lang="en-CN" dirty="0">
                <a:hlinkClick r:id="rId3"/>
              </a:rPr>
              <a:t>https://ionicframework.com/docs/components</a:t>
            </a:r>
            <a:endParaRPr lang="en-CN" dirty="0"/>
          </a:p>
        </p:txBody>
      </p:sp>
      <p:sp>
        <p:nvSpPr>
          <p:cNvPr id="6" name="Text 0">
            <a:extLst>
              <a:ext uri="{FF2B5EF4-FFF2-40B4-BE49-F238E27FC236}">
                <a16:creationId xmlns:a16="http://schemas.microsoft.com/office/drawing/2014/main" id="{CBA38D37-C49B-D64F-85D9-92C348F4284A}"/>
              </a:ext>
            </a:extLst>
          </p:cNvPr>
          <p:cNvSpPr/>
          <p:nvPr/>
        </p:nvSpPr>
        <p:spPr>
          <a:xfrm>
            <a:off x="1914849" y="1654973"/>
            <a:ext cx="6860078" cy="732111"/>
          </a:xfrm>
          <a:prstGeom prst="rect">
            <a:avLst/>
          </a:prstGeom>
          <a:noFill/>
          <a:ln/>
        </p:spPr>
        <p:txBody>
          <a:bodyPr wrap="square" rtlCol="0" anchor="b"/>
          <a:lstStyle/>
          <a:p>
            <a:pPr marL="0" indent="0">
              <a:buNone/>
            </a:pPr>
            <a:r>
              <a:rPr lang="en-US" sz="4800" b="1" dirty="0">
                <a:solidFill>
                  <a:srgbClr val="383838"/>
                </a:solidFill>
                <a:latin typeface="Noto Sans SC" pitchFamily="34" charset="0"/>
                <a:ea typeface="Noto Sans SC" pitchFamily="34" charset="-122"/>
                <a:cs typeface="Noto Sans SC" pitchFamily="34" charset="-120"/>
              </a:rPr>
              <a:t>UI with Ionic Components</a:t>
            </a:r>
            <a:endParaRPr lang="en-US" sz="4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5A3FEB-C602-5C4E-B443-DAD4D47CFF6C}"/>
              </a:ext>
            </a:extLst>
          </p:cNvPr>
          <p:cNvSpPr txBox="1"/>
          <p:nvPr/>
        </p:nvSpPr>
        <p:spPr>
          <a:xfrm>
            <a:off x="2285999" y="1541500"/>
            <a:ext cx="6414655" cy="1754326"/>
          </a:xfrm>
          <a:prstGeom prst="rect">
            <a:avLst/>
          </a:prstGeom>
          <a:noFill/>
        </p:spPr>
        <p:txBody>
          <a:bodyPr wrap="square">
            <a:spAutoFit/>
          </a:bodyPr>
          <a:lstStyle/>
          <a:p>
            <a:r>
              <a:rPr lang="en-US" b="0" i="0" dirty="0">
                <a:solidFill>
                  <a:srgbClr val="35404E"/>
                </a:solidFill>
                <a:effectLst/>
                <a:latin typeface="system-ui"/>
              </a:rPr>
              <a:t>Ionic Framework is built to be a blank slate that can easily be customized and modified to fit a brand, while still following the standards of the different platforms. Theming Ionic apps is now easier than ever. Because the framework is built with CSS, it comes with pre-baked default styles which are extremely easy to change and modify.</a:t>
            </a:r>
            <a:endParaRPr lang="en-CN" dirty="0"/>
          </a:p>
        </p:txBody>
      </p:sp>
      <p:sp>
        <p:nvSpPr>
          <p:cNvPr id="6" name="Text 0">
            <a:extLst>
              <a:ext uri="{FF2B5EF4-FFF2-40B4-BE49-F238E27FC236}">
                <a16:creationId xmlns:a16="http://schemas.microsoft.com/office/drawing/2014/main" id="{B0B0178A-E9CF-C343-9B1B-5913D7C6021D}"/>
              </a:ext>
            </a:extLst>
          </p:cNvPr>
          <p:cNvSpPr/>
          <p:nvPr/>
        </p:nvSpPr>
        <p:spPr>
          <a:xfrm>
            <a:off x="2283922" y="745946"/>
            <a:ext cx="6860078" cy="732111"/>
          </a:xfrm>
          <a:prstGeom prst="rect">
            <a:avLst/>
          </a:prstGeom>
          <a:noFill/>
          <a:ln/>
        </p:spPr>
        <p:txBody>
          <a:bodyPr wrap="square" rtlCol="0" anchor="b"/>
          <a:lstStyle/>
          <a:p>
            <a:pPr marL="0" indent="0">
              <a:buNone/>
            </a:pPr>
            <a:r>
              <a:rPr lang="en-US" sz="4800" b="1" dirty="0">
                <a:solidFill>
                  <a:srgbClr val="383838"/>
                </a:solidFill>
                <a:latin typeface="Noto Sans SC" pitchFamily="34" charset="0"/>
                <a:ea typeface="Noto Sans SC" pitchFamily="34" charset="-122"/>
              </a:rPr>
              <a:t>Theming</a:t>
            </a:r>
            <a:endParaRPr lang="en-US" sz="4800" dirty="0"/>
          </a:p>
        </p:txBody>
      </p:sp>
      <p:sp>
        <p:nvSpPr>
          <p:cNvPr id="8" name="TextBox 7">
            <a:extLst>
              <a:ext uri="{FF2B5EF4-FFF2-40B4-BE49-F238E27FC236}">
                <a16:creationId xmlns:a16="http://schemas.microsoft.com/office/drawing/2014/main" id="{C66C31CC-E718-6240-8F98-F50418C7CF91}"/>
              </a:ext>
            </a:extLst>
          </p:cNvPr>
          <p:cNvSpPr txBox="1"/>
          <p:nvPr/>
        </p:nvSpPr>
        <p:spPr>
          <a:xfrm>
            <a:off x="2285999" y="3359269"/>
            <a:ext cx="5403273" cy="369332"/>
          </a:xfrm>
          <a:prstGeom prst="rect">
            <a:avLst/>
          </a:prstGeom>
          <a:noFill/>
        </p:spPr>
        <p:txBody>
          <a:bodyPr wrap="square">
            <a:spAutoFit/>
          </a:bodyPr>
          <a:lstStyle/>
          <a:p>
            <a:r>
              <a:rPr lang="en-CN" dirty="0">
                <a:hlinkClick r:id="rId3"/>
              </a:rPr>
              <a:t>https://ionicframework.com/docs/theming/basics</a:t>
            </a:r>
            <a:endParaRPr lang="en-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358E75FF-C0A7-D846-A981-98A8BF447EF1}"/>
              </a:ext>
            </a:extLst>
          </p:cNvPr>
          <p:cNvSpPr/>
          <p:nvPr/>
        </p:nvSpPr>
        <p:spPr>
          <a:xfrm>
            <a:off x="3350723" y="2205694"/>
            <a:ext cx="4423837" cy="732111"/>
          </a:xfrm>
          <a:prstGeom prst="rect">
            <a:avLst/>
          </a:prstGeom>
          <a:noFill/>
          <a:ln/>
        </p:spPr>
        <p:txBody>
          <a:bodyPr wrap="square" rtlCol="0" anchor="b"/>
          <a:lstStyle/>
          <a:p>
            <a:pPr marL="0" indent="0">
              <a:buNone/>
            </a:pPr>
            <a:r>
              <a:rPr lang="en-US" sz="4800" b="1" dirty="0">
                <a:solidFill>
                  <a:srgbClr val="3A1515"/>
                </a:solidFill>
                <a:latin typeface="Noto Sans SC" pitchFamily="34" charset="0"/>
                <a:ea typeface="Noto Sans SC" pitchFamily="34" charset="-122"/>
                <a:cs typeface="Noto Sans SC" pitchFamily="34" charset="-120"/>
              </a:rPr>
              <a:t>Codes Demo</a:t>
            </a:r>
            <a:endParaRPr lang="en-US" sz="4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547F48C3-3980-6B44-8B86-8D27DB645B73}"/>
              </a:ext>
            </a:extLst>
          </p:cNvPr>
          <p:cNvSpPr/>
          <p:nvPr/>
        </p:nvSpPr>
        <p:spPr>
          <a:xfrm>
            <a:off x="1965269" y="363039"/>
            <a:ext cx="6070367" cy="732111"/>
          </a:xfrm>
          <a:prstGeom prst="rect">
            <a:avLst/>
          </a:prstGeom>
          <a:noFill/>
          <a:ln/>
        </p:spPr>
        <p:txBody>
          <a:bodyPr wrap="square" rtlCol="0" anchor="b"/>
          <a:lstStyle/>
          <a:p>
            <a:pPr marL="0" indent="0">
              <a:buNone/>
            </a:pPr>
            <a:r>
              <a:rPr lang="en-US" sz="4800" b="1" dirty="0">
                <a:solidFill>
                  <a:srgbClr val="383838"/>
                </a:solidFill>
                <a:latin typeface="Noto Sans SC" pitchFamily="34" charset="0"/>
                <a:ea typeface="Noto Sans SC" pitchFamily="34" charset="-122"/>
                <a:cs typeface="Noto Sans SC" pitchFamily="34" charset="-120"/>
              </a:rPr>
              <a:t>Examples of Ionic Apps</a:t>
            </a:r>
            <a:endParaRPr lang="en-US" sz="4800" dirty="0"/>
          </a:p>
        </p:txBody>
      </p:sp>
      <p:pic>
        <p:nvPicPr>
          <p:cNvPr id="1026" name="Picture 2" descr="MarketWatch">
            <a:extLst>
              <a:ext uri="{FF2B5EF4-FFF2-40B4-BE49-F238E27FC236}">
                <a16:creationId xmlns:a16="http://schemas.microsoft.com/office/drawing/2014/main" id="{80D1561D-F032-4044-A0C7-96891AA1A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1284056"/>
            <a:ext cx="4133850" cy="2070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9F09C7-62D9-494C-9A30-8EE386AA3171}"/>
              </a:ext>
            </a:extLst>
          </p:cNvPr>
          <p:cNvSpPr txBox="1"/>
          <p:nvPr/>
        </p:nvSpPr>
        <p:spPr>
          <a:xfrm>
            <a:off x="2077143" y="3487642"/>
            <a:ext cx="6179127" cy="1600438"/>
          </a:xfrm>
          <a:prstGeom prst="rect">
            <a:avLst/>
          </a:prstGeom>
          <a:noFill/>
        </p:spPr>
        <p:txBody>
          <a:bodyPr wrap="square">
            <a:spAutoFit/>
          </a:bodyPr>
          <a:lstStyle/>
          <a:p>
            <a:r>
              <a:rPr lang="en-US" sz="1400" b="0" i="0" dirty="0">
                <a:solidFill>
                  <a:srgbClr val="191919"/>
                </a:solidFill>
                <a:effectLst/>
                <a:latin typeface="Poppins" panose="020B0604020202020204" pitchFamily="34" charset="0"/>
              </a:rPr>
              <a:t>The Director of Product at market Watch Brian Aguilar said "We picked Ionic because of how heavily it leans on existing technologies that we are familiar with and use regularly, but we wanted something that also didn’t compromise on the app experience. The fact that the framework is so performant only reinforced our decision. We’re incredibly pleased with the outcome and think Ionic has made our app stronger.”</a:t>
            </a:r>
            <a:endParaRPr lang="en-CN" sz="1400" dirty="0"/>
          </a:p>
        </p:txBody>
      </p:sp>
      <p:sp>
        <p:nvSpPr>
          <p:cNvPr id="9" name="TextBox 8">
            <a:extLst>
              <a:ext uri="{FF2B5EF4-FFF2-40B4-BE49-F238E27FC236}">
                <a16:creationId xmlns:a16="http://schemas.microsoft.com/office/drawing/2014/main" id="{DEDA5875-E8B5-E147-AA7F-B960E99434FA}"/>
              </a:ext>
            </a:extLst>
          </p:cNvPr>
          <p:cNvSpPr txBox="1"/>
          <p:nvPr/>
        </p:nvSpPr>
        <p:spPr>
          <a:xfrm>
            <a:off x="6067078" y="1600438"/>
            <a:ext cx="2839143" cy="1384995"/>
          </a:xfrm>
          <a:prstGeom prst="rect">
            <a:avLst/>
          </a:prstGeom>
          <a:noFill/>
        </p:spPr>
        <p:txBody>
          <a:bodyPr wrap="square">
            <a:spAutoFit/>
          </a:bodyPr>
          <a:lstStyle/>
          <a:p>
            <a:r>
              <a:rPr lang="en-US" sz="1400" b="0" i="0" dirty="0">
                <a:solidFill>
                  <a:srgbClr val="191919"/>
                </a:solidFill>
                <a:effectLst/>
                <a:latin typeface="Poppins" pitchFamily="2" charset="77"/>
              </a:rPr>
              <a:t>This is a free Ionic app available for Android and iOS. MarketWatch helps you discover the most recent business news, analysis, and stock market data. </a:t>
            </a:r>
            <a:endParaRPr lang="en-CN" sz="1400" dirty="0"/>
          </a:p>
        </p:txBody>
      </p:sp>
      <p:sp>
        <p:nvSpPr>
          <p:cNvPr id="11" name="TextBox 10">
            <a:extLst>
              <a:ext uri="{FF2B5EF4-FFF2-40B4-BE49-F238E27FC236}">
                <a16:creationId xmlns:a16="http://schemas.microsoft.com/office/drawing/2014/main" id="{2162F228-3F98-E647-BB29-D407BE2C528F}"/>
              </a:ext>
            </a:extLst>
          </p:cNvPr>
          <p:cNvSpPr txBox="1"/>
          <p:nvPr/>
        </p:nvSpPr>
        <p:spPr>
          <a:xfrm>
            <a:off x="1586865" y="1007057"/>
            <a:ext cx="5970270" cy="276999"/>
          </a:xfrm>
          <a:prstGeom prst="rect">
            <a:avLst/>
          </a:prstGeom>
          <a:noFill/>
        </p:spPr>
        <p:txBody>
          <a:bodyPr wrap="square">
            <a:spAutoFit/>
          </a:bodyPr>
          <a:lstStyle/>
          <a:p>
            <a:r>
              <a:rPr lang="en-CN" sz="1200" dirty="0"/>
              <a:t>https://mdevelopers.com/blog/14-best-ionic-apps-of-2022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547F48C3-3980-6B44-8B86-8D27DB645B73}"/>
              </a:ext>
            </a:extLst>
          </p:cNvPr>
          <p:cNvSpPr/>
          <p:nvPr/>
        </p:nvSpPr>
        <p:spPr>
          <a:xfrm>
            <a:off x="1965269" y="363039"/>
            <a:ext cx="6070367" cy="732111"/>
          </a:xfrm>
          <a:prstGeom prst="rect">
            <a:avLst/>
          </a:prstGeom>
          <a:noFill/>
          <a:ln/>
        </p:spPr>
        <p:txBody>
          <a:bodyPr wrap="square" rtlCol="0" anchor="b"/>
          <a:lstStyle/>
          <a:p>
            <a:pPr marL="0" indent="0">
              <a:buNone/>
            </a:pPr>
            <a:r>
              <a:rPr lang="en-US" sz="4800" b="1" dirty="0">
                <a:solidFill>
                  <a:srgbClr val="383838"/>
                </a:solidFill>
                <a:latin typeface="Noto Sans SC" pitchFamily="34" charset="0"/>
                <a:ea typeface="Noto Sans SC" pitchFamily="34" charset="-122"/>
                <a:cs typeface="Noto Sans SC" pitchFamily="34" charset="-120"/>
              </a:rPr>
              <a:t>Examples of Ionic Apps</a:t>
            </a:r>
            <a:endParaRPr lang="en-US" sz="4800" dirty="0"/>
          </a:p>
        </p:txBody>
      </p:sp>
      <p:sp>
        <p:nvSpPr>
          <p:cNvPr id="7" name="TextBox 6">
            <a:extLst>
              <a:ext uri="{FF2B5EF4-FFF2-40B4-BE49-F238E27FC236}">
                <a16:creationId xmlns:a16="http://schemas.microsoft.com/office/drawing/2014/main" id="{EE9F09C7-62D9-494C-9A30-8EE386AA3171}"/>
              </a:ext>
            </a:extLst>
          </p:cNvPr>
          <p:cNvSpPr txBox="1"/>
          <p:nvPr/>
        </p:nvSpPr>
        <p:spPr>
          <a:xfrm>
            <a:off x="2077143" y="3487642"/>
            <a:ext cx="6179127" cy="1384995"/>
          </a:xfrm>
          <a:prstGeom prst="rect">
            <a:avLst/>
          </a:prstGeom>
          <a:noFill/>
        </p:spPr>
        <p:txBody>
          <a:bodyPr wrap="square">
            <a:spAutoFit/>
          </a:bodyPr>
          <a:lstStyle/>
          <a:p>
            <a:r>
              <a:rPr lang="en-US" sz="1400" b="0" i="0" dirty="0">
                <a:solidFill>
                  <a:srgbClr val="191919"/>
                </a:solidFill>
                <a:effectLst/>
                <a:latin typeface="Poppins" pitchFamily="2" charset="77"/>
              </a:rPr>
              <a:t>This application made with the Ionic framework is rated so well for its design. The mobile app looks nice but is also readable and easy to use, and the combination of these features is almost always a recipe for success. This is one of the best free mobile applications available on Android and iOS devices and it holds the #32 place in Food &amp; Drinks in the app store.</a:t>
            </a:r>
            <a:endParaRPr lang="en-CN" sz="1400" dirty="0"/>
          </a:p>
        </p:txBody>
      </p:sp>
      <p:sp>
        <p:nvSpPr>
          <p:cNvPr id="9" name="TextBox 8">
            <a:extLst>
              <a:ext uri="{FF2B5EF4-FFF2-40B4-BE49-F238E27FC236}">
                <a16:creationId xmlns:a16="http://schemas.microsoft.com/office/drawing/2014/main" id="{DEDA5875-E8B5-E147-AA7F-B960E99434FA}"/>
              </a:ext>
            </a:extLst>
          </p:cNvPr>
          <p:cNvSpPr txBox="1"/>
          <p:nvPr/>
        </p:nvSpPr>
        <p:spPr>
          <a:xfrm>
            <a:off x="6067078" y="1600438"/>
            <a:ext cx="2839143" cy="1600438"/>
          </a:xfrm>
          <a:prstGeom prst="rect">
            <a:avLst/>
          </a:prstGeom>
          <a:noFill/>
        </p:spPr>
        <p:txBody>
          <a:bodyPr wrap="square">
            <a:spAutoFit/>
          </a:bodyPr>
          <a:lstStyle/>
          <a:p>
            <a:r>
              <a:rPr lang="en-US" sz="1400" b="0" i="0" dirty="0">
                <a:solidFill>
                  <a:srgbClr val="191919"/>
                </a:solidFill>
                <a:effectLst/>
                <a:latin typeface="Poppins" pitchFamily="2" charset="77"/>
              </a:rPr>
              <a:t>The </a:t>
            </a:r>
            <a:r>
              <a:rPr lang="en-US" sz="1400" b="0" i="0" dirty="0" err="1">
                <a:solidFill>
                  <a:srgbClr val="191919"/>
                </a:solidFill>
                <a:effectLst/>
                <a:latin typeface="Poppins" pitchFamily="2" charset="77"/>
              </a:rPr>
              <a:t>InstantPot</a:t>
            </a:r>
            <a:r>
              <a:rPr lang="en-US" sz="1400" b="0" i="0" dirty="0">
                <a:solidFill>
                  <a:srgbClr val="191919"/>
                </a:solidFill>
                <a:effectLst/>
                <a:latin typeface="Poppins" pitchFamily="2" charset="77"/>
              </a:rPr>
              <a:t> Ionic app makes it simple to find recipes, bookmark favorites, take notes, and even create grocery lists so that you may get down to business with cooking your meals.</a:t>
            </a:r>
            <a:endParaRPr lang="en-CN" sz="1400" dirty="0"/>
          </a:p>
        </p:txBody>
      </p:sp>
      <p:sp>
        <p:nvSpPr>
          <p:cNvPr id="11" name="TextBox 10">
            <a:extLst>
              <a:ext uri="{FF2B5EF4-FFF2-40B4-BE49-F238E27FC236}">
                <a16:creationId xmlns:a16="http://schemas.microsoft.com/office/drawing/2014/main" id="{2162F228-3F98-E647-BB29-D407BE2C528F}"/>
              </a:ext>
            </a:extLst>
          </p:cNvPr>
          <p:cNvSpPr txBox="1"/>
          <p:nvPr/>
        </p:nvSpPr>
        <p:spPr>
          <a:xfrm>
            <a:off x="1586865" y="1007057"/>
            <a:ext cx="5970270" cy="276999"/>
          </a:xfrm>
          <a:prstGeom prst="rect">
            <a:avLst/>
          </a:prstGeom>
          <a:noFill/>
        </p:spPr>
        <p:txBody>
          <a:bodyPr wrap="square">
            <a:spAutoFit/>
          </a:bodyPr>
          <a:lstStyle/>
          <a:p>
            <a:r>
              <a:rPr lang="en-CN" sz="1200" dirty="0"/>
              <a:t>https://mdevelopers.com/blog/14-best-ionic-apps-of-2022</a:t>
            </a:r>
          </a:p>
        </p:txBody>
      </p:sp>
      <p:pic>
        <p:nvPicPr>
          <p:cNvPr id="2050" name="Picture 2" descr="InstantPot">
            <a:extLst>
              <a:ext uri="{FF2B5EF4-FFF2-40B4-BE49-F238E27FC236}">
                <a16:creationId xmlns:a16="http://schemas.microsoft.com/office/drawing/2014/main" id="{7B2D4A69-EDDC-FA4A-8D3B-D68CC6901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699" y="1396723"/>
            <a:ext cx="4016501" cy="2011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494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a:ln/>
        </p:spPr>
        <p:txBody>
          <a:bodyPr wrap="square" rtlCol="0" anchor="ctr"/>
          <a:lstStyle/>
          <a:p>
            <a:pPr marL="0" indent="0">
              <a:buNone/>
            </a:pPr>
            <a:r>
              <a:rPr lang="en-US" sz="2400" b="1" dirty="0">
                <a:solidFill>
                  <a:srgbClr val="3A1515"/>
                </a:solidFill>
                <a:latin typeface="Noto Sans SC" pitchFamily="34" charset="0"/>
                <a:ea typeface="Noto Sans SC" pitchFamily="34" charset="-122"/>
                <a:cs typeface="Noto Sans SC" pitchFamily="34" charset="-120"/>
              </a:rPr>
              <a:t>Conclusion</a:t>
            </a:r>
            <a:endParaRPr lang="en-US" sz="2400" dirty="0"/>
          </a:p>
        </p:txBody>
      </p:sp>
      <p:sp>
        <p:nvSpPr>
          <p:cNvPr id="4" name="Text 1"/>
          <p:cNvSpPr/>
          <p:nvPr/>
        </p:nvSpPr>
        <p:spPr>
          <a:xfrm>
            <a:off x="762000" y="1304925"/>
            <a:ext cx="7715250" cy="16002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Define Ionic as a popular open-source UI toolkit for building cross-platform mobile applications.</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Its focus on using web technologies like HTML, CSS, and JavaScript.</a:t>
            </a:r>
            <a:endParaRPr lang="en-US" sz="1536" dirty="0"/>
          </a:p>
        </p:txBody>
      </p:sp>
      <p:sp>
        <p:nvSpPr>
          <p:cNvPr id="5" name="Text 1">
            <a:extLst>
              <a:ext uri="{FF2B5EF4-FFF2-40B4-BE49-F238E27FC236}">
                <a16:creationId xmlns:a16="http://schemas.microsoft.com/office/drawing/2014/main" id="{20C8BE67-8B51-214C-AA2B-479BBE53961D}"/>
              </a:ext>
            </a:extLst>
          </p:cNvPr>
          <p:cNvSpPr/>
          <p:nvPr/>
        </p:nvSpPr>
        <p:spPr>
          <a:xfrm>
            <a:off x="762000" y="2400299"/>
            <a:ext cx="7715250" cy="1783773"/>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Highlight the main features of Ionic, such as:</a:t>
            </a:r>
          </a:p>
          <a:p>
            <a:pPr algn="l">
              <a:lnSpc>
                <a:spcPct val="150000"/>
              </a:lnSpc>
              <a:buSzPct val="100000"/>
            </a:pPr>
            <a:r>
              <a:rPr lang="en-US" sz="1536" dirty="0">
                <a:solidFill>
                  <a:srgbClr val="383838"/>
                </a:solidFill>
                <a:latin typeface="Noto Sans SC" pitchFamily="34" charset="0"/>
                <a:ea typeface="Noto Sans SC" pitchFamily="34" charset="-122"/>
                <a:cs typeface="Noto Sans SC" pitchFamily="34" charset="-120"/>
              </a:rPr>
              <a:t>	Pre-built UI components</a:t>
            </a:r>
            <a:endParaRPr lang="en-US" sz="1536" dirty="0"/>
          </a:p>
          <a:p>
            <a:pPr algn="l">
              <a:lnSpc>
                <a:spcPct val="150000"/>
              </a:lnSpc>
              <a:buSzPct val="100000"/>
            </a:pPr>
            <a:r>
              <a:rPr lang="en-US" sz="1536" dirty="0">
                <a:solidFill>
                  <a:srgbClr val="383838"/>
                </a:solidFill>
                <a:latin typeface="Noto Sans SC" pitchFamily="34" charset="0"/>
                <a:ea typeface="Noto Sans SC" pitchFamily="34" charset="-122"/>
                <a:cs typeface="Noto Sans SC" pitchFamily="34" charset="-120"/>
              </a:rPr>
              <a:t>	Cross-platform compatibility</a:t>
            </a:r>
            <a:endParaRPr lang="en-US" sz="1536" dirty="0"/>
          </a:p>
          <a:p>
            <a:pPr algn="l">
              <a:lnSpc>
                <a:spcPct val="150000"/>
              </a:lnSpc>
              <a:buSzPct val="100000"/>
            </a:pPr>
            <a:r>
              <a:rPr lang="en-US" sz="1536" dirty="0">
                <a:solidFill>
                  <a:srgbClr val="383838"/>
                </a:solidFill>
                <a:latin typeface="Noto Sans SC" pitchFamily="34" charset="0"/>
                <a:ea typeface="Noto Sans SC" pitchFamily="34" charset="-122"/>
                <a:cs typeface="Noto Sans SC" pitchFamily="34" charset="-120"/>
              </a:rPr>
              <a:t>	Theming and customization options</a:t>
            </a:r>
            <a:endParaRPr lang="en-US" sz="1536" dirty="0"/>
          </a:p>
          <a:p>
            <a:pPr marL="342900" indent="-342900" algn="l">
              <a:lnSpc>
                <a:spcPct val="150000"/>
              </a:lnSpc>
              <a:buSzPct val="100000"/>
              <a:buChar char="•"/>
            </a:pPr>
            <a:endParaRPr lang="en-US" sz="153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1"/>
          <p:cNvSpPr/>
          <p:nvPr/>
        </p:nvSpPr>
        <p:spPr>
          <a:xfrm>
            <a:off x="2495550" y="2486025"/>
            <a:ext cx="5101590" cy="1676400"/>
          </a:xfrm>
          <a:prstGeom prst="rect">
            <a:avLst/>
          </a:prstGeom>
          <a:noFill/>
          <a:ln/>
        </p:spPr>
        <p:txBody>
          <a:bodyPr wrap="square" rtlCol="0" anchor="t"/>
          <a:lstStyle/>
          <a:p>
            <a:pPr marL="0" indent="0">
              <a:buNone/>
            </a:pPr>
            <a:endParaRPr lang="en-US" sz="3712" dirty="0"/>
          </a:p>
        </p:txBody>
      </p:sp>
      <p:sp>
        <p:nvSpPr>
          <p:cNvPr id="4" name="Text 0">
            <a:extLst>
              <a:ext uri="{FF2B5EF4-FFF2-40B4-BE49-F238E27FC236}">
                <a16:creationId xmlns:a16="http://schemas.microsoft.com/office/drawing/2014/main" id="{EB596057-1D3B-0640-80F2-D644DE86005E}"/>
              </a:ext>
            </a:extLst>
          </p:cNvPr>
          <p:cNvSpPr/>
          <p:nvPr/>
        </p:nvSpPr>
        <p:spPr>
          <a:xfrm>
            <a:off x="1245476" y="248964"/>
            <a:ext cx="4423837" cy="732111"/>
          </a:xfrm>
          <a:prstGeom prst="rect">
            <a:avLst/>
          </a:prstGeom>
          <a:noFill/>
          <a:ln/>
        </p:spPr>
        <p:txBody>
          <a:bodyPr wrap="square" rtlCol="0" anchor="b"/>
          <a:lstStyle/>
          <a:p>
            <a:pPr marL="0" indent="0">
              <a:buNone/>
            </a:pPr>
            <a:r>
              <a:rPr lang="en-US" sz="4800" b="1" dirty="0">
                <a:solidFill>
                  <a:srgbClr val="3A1515"/>
                </a:solidFill>
                <a:latin typeface="Noto Sans SC" pitchFamily="34" charset="0"/>
                <a:ea typeface="Noto Sans SC" pitchFamily="34" charset="-122"/>
                <a:cs typeface="Noto Sans SC" pitchFamily="34" charset="-120"/>
              </a:rPr>
              <a:t>Ionic Framework</a:t>
            </a:r>
            <a:endParaRPr lang="en-US" sz="4800" dirty="0"/>
          </a:p>
        </p:txBody>
      </p:sp>
      <p:sp>
        <p:nvSpPr>
          <p:cNvPr id="5" name="TextBox 4">
            <a:extLst>
              <a:ext uri="{FF2B5EF4-FFF2-40B4-BE49-F238E27FC236}">
                <a16:creationId xmlns:a16="http://schemas.microsoft.com/office/drawing/2014/main" id="{F4EF3EFE-0390-F944-A08C-6839B2ED200A}"/>
              </a:ext>
            </a:extLst>
          </p:cNvPr>
          <p:cNvSpPr txBox="1"/>
          <p:nvPr/>
        </p:nvSpPr>
        <p:spPr>
          <a:xfrm>
            <a:off x="2495550" y="1548884"/>
            <a:ext cx="1505607" cy="369332"/>
          </a:xfrm>
          <a:prstGeom prst="rect">
            <a:avLst/>
          </a:prstGeom>
          <a:noFill/>
        </p:spPr>
        <p:txBody>
          <a:bodyPr wrap="square" rtlCol="0">
            <a:spAutoFit/>
          </a:bodyPr>
          <a:lstStyle/>
          <a:p>
            <a:r>
              <a:rPr lang="en-CN" dirty="0"/>
              <a:t>Source code</a:t>
            </a:r>
          </a:p>
        </p:txBody>
      </p:sp>
      <p:pic>
        <p:nvPicPr>
          <p:cNvPr id="2050" name="Picture 2">
            <a:extLst>
              <a:ext uri="{FF2B5EF4-FFF2-40B4-BE49-F238E27FC236}">
                <a16:creationId xmlns:a16="http://schemas.microsoft.com/office/drawing/2014/main" id="{97C3C4E7-F864-D14C-9CF7-7C97CD5F4F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394" t="48059" r="33383" b="8243"/>
          <a:stretch/>
        </p:blipFill>
        <p:spPr bwMode="auto">
          <a:xfrm>
            <a:off x="2574379" y="2092348"/>
            <a:ext cx="1151400" cy="78735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2FA57DF-B421-F348-8706-D926A0CF6EF8}"/>
              </a:ext>
            </a:extLst>
          </p:cNvPr>
          <p:cNvSpPr txBox="1"/>
          <p:nvPr/>
        </p:nvSpPr>
        <p:spPr>
          <a:xfrm>
            <a:off x="2574379" y="3067299"/>
            <a:ext cx="1430064" cy="923330"/>
          </a:xfrm>
          <a:prstGeom prst="rect">
            <a:avLst/>
          </a:prstGeom>
          <a:noFill/>
        </p:spPr>
        <p:txBody>
          <a:bodyPr wrap="square" rtlCol="0">
            <a:spAutoFit/>
          </a:bodyPr>
          <a:lstStyle/>
          <a:p>
            <a:r>
              <a:rPr lang="en-CN" dirty="0"/>
              <a:t>Javascript</a:t>
            </a:r>
          </a:p>
          <a:p>
            <a:r>
              <a:rPr lang="en-CN" dirty="0"/>
              <a:t>CSS</a:t>
            </a:r>
          </a:p>
          <a:p>
            <a:r>
              <a:rPr lang="en-CN" dirty="0"/>
              <a:t>HTML</a:t>
            </a:r>
          </a:p>
        </p:txBody>
      </p:sp>
      <p:pic>
        <p:nvPicPr>
          <p:cNvPr id="8" name="Graphic 7" descr="Web design with solid fill">
            <a:extLst>
              <a:ext uri="{FF2B5EF4-FFF2-40B4-BE49-F238E27FC236}">
                <a16:creationId xmlns:a16="http://schemas.microsoft.com/office/drawing/2014/main" id="{F9F77A27-AEA4-E246-B7DF-C0EC3E1DA3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0732" y="934608"/>
            <a:ext cx="983608" cy="983608"/>
          </a:xfrm>
          <a:prstGeom prst="rect">
            <a:avLst/>
          </a:prstGeom>
        </p:spPr>
      </p:pic>
      <p:pic>
        <p:nvPicPr>
          <p:cNvPr id="2052" name="Picture 4">
            <a:extLst>
              <a:ext uri="{FF2B5EF4-FFF2-40B4-BE49-F238E27FC236}">
                <a16:creationId xmlns:a16="http://schemas.microsoft.com/office/drawing/2014/main" id="{AF122873-016F-924A-8BC1-80213551DF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3593" y="2214087"/>
            <a:ext cx="837887" cy="98360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3EDF4AC7-1A83-BF4C-918A-E253C138AB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3593" y="3447674"/>
            <a:ext cx="839234" cy="108591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FB00CC9-0D75-7E43-859F-A137F7BC308F}"/>
              </a:ext>
            </a:extLst>
          </p:cNvPr>
          <p:cNvSpPr txBox="1"/>
          <p:nvPr/>
        </p:nvSpPr>
        <p:spPr>
          <a:xfrm>
            <a:off x="6974958" y="1116419"/>
            <a:ext cx="754912" cy="369332"/>
          </a:xfrm>
          <a:prstGeom prst="rect">
            <a:avLst/>
          </a:prstGeom>
          <a:noFill/>
        </p:spPr>
        <p:txBody>
          <a:bodyPr wrap="square" rtlCol="0">
            <a:spAutoFit/>
          </a:bodyPr>
          <a:lstStyle/>
          <a:p>
            <a:r>
              <a:rPr lang="en-CN" dirty="0"/>
              <a:t>Web</a:t>
            </a:r>
          </a:p>
        </p:txBody>
      </p:sp>
      <p:sp>
        <p:nvSpPr>
          <p:cNvPr id="16" name="TextBox 15">
            <a:extLst>
              <a:ext uri="{FF2B5EF4-FFF2-40B4-BE49-F238E27FC236}">
                <a16:creationId xmlns:a16="http://schemas.microsoft.com/office/drawing/2014/main" id="{2F40AAB4-8946-5147-9B85-DD83D718929E}"/>
              </a:ext>
            </a:extLst>
          </p:cNvPr>
          <p:cNvSpPr txBox="1"/>
          <p:nvPr/>
        </p:nvSpPr>
        <p:spPr>
          <a:xfrm>
            <a:off x="7028121" y="2495550"/>
            <a:ext cx="1031358" cy="369332"/>
          </a:xfrm>
          <a:prstGeom prst="rect">
            <a:avLst/>
          </a:prstGeom>
          <a:noFill/>
        </p:spPr>
        <p:txBody>
          <a:bodyPr wrap="square" rtlCol="0">
            <a:spAutoFit/>
          </a:bodyPr>
          <a:lstStyle/>
          <a:p>
            <a:r>
              <a:rPr lang="en-CN" dirty="0"/>
              <a:t>Android</a:t>
            </a:r>
          </a:p>
        </p:txBody>
      </p:sp>
      <p:sp>
        <p:nvSpPr>
          <p:cNvPr id="18" name="TextBox 17">
            <a:extLst>
              <a:ext uri="{FF2B5EF4-FFF2-40B4-BE49-F238E27FC236}">
                <a16:creationId xmlns:a16="http://schemas.microsoft.com/office/drawing/2014/main" id="{BECB6F85-D665-D54D-AB70-B738302D0715}"/>
              </a:ext>
            </a:extLst>
          </p:cNvPr>
          <p:cNvSpPr txBox="1"/>
          <p:nvPr/>
        </p:nvSpPr>
        <p:spPr>
          <a:xfrm>
            <a:off x="7120270" y="3874681"/>
            <a:ext cx="754912" cy="369332"/>
          </a:xfrm>
          <a:prstGeom prst="rect">
            <a:avLst/>
          </a:prstGeom>
          <a:noFill/>
        </p:spPr>
        <p:txBody>
          <a:bodyPr wrap="square" rtlCol="0">
            <a:spAutoFit/>
          </a:bodyPr>
          <a:lstStyle/>
          <a:p>
            <a:r>
              <a:rPr lang="en-CN" dirty="0"/>
              <a:t>Apple</a:t>
            </a:r>
          </a:p>
        </p:txBody>
      </p:sp>
      <p:cxnSp>
        <p:nvCxnSpPr>
          <p:cNvPr id="13" name="Straight Arrow Connector 12">
            <a:extLst>
              <a:ext uri="{FF2B5EF4-FFF2-40B4-BE49-F238E27FC236}">
                <a16:creationId xmlns:a16="http://schemas.microsoft.com/office/drawing/2014/main" id="{2E864E46-D8C8-E54B-80D9-3207093AC3B5}"/>
              </a:ext>
            </a:extLst>
          </p:cNvPr>
          <p:cNvCxnSpPr>
            <a:cxnSpLocks/>
            <a:endCxn id="8" idx="1"/>
          </p:cNvCxnSpPr>
          <p:nvPr/>
        </p:nvCxnSpPr>
        <p:spPr>
          <a:xfrm flipV="1">
            <a:off x="4001157" y="1426412"/>
            <a:ext cx="1779575" cy="9236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1BB772C-CC52-B34D-9814-254ACD0713E7}"/>
              </a:ext>
            </a:extLst>
          </p:cNvPr>
          <p:cNvCxnSpPr>
            <a:cxnSpLocks/>
          </p:cNvCxnSpPr>
          <p:nvPr/>
        </p:nvCxnSpPr>
        <p:spPr>
          <a:xfrm>
            <a:off x="4036376" y="2431393"/>
            <a:ext cx="1744356" cy="874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55E0E51-E416-4045-B4B6-0A45F2CEA86D}"/>
              </a:ext>
            </a:extLst>
          </p:cNvPr>
          <p:cNvCxnSpPr>
            <a:cxnSpLocks/>
          </p:cNvCxnSpPr>
          <p:nvPr/>
        </p:nvCxnSpPr>
        <p:spPr>
          <a:xfrm>
            <a:off x="4036376" y="2518887"/>
            <a:ext cx="1533738" cy="11918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0D49C15-4967-7E41-BDAB-C193BD8C32E8}"/>
              </a:ext>
            </a:extLst>
          </p:cNvPr>
          <p:cNvSpPr txBox="1"/>
          <p:nvPr/>
        </p:nvSpPr>
        <p:spPr>
          <a:xfrm>
            <a:off x="5687740" y="170118"/>
            <a:ext cx="2392999" cy="584775"/>
          </a:xfrm>
          <a:prstGeom prst="rect">
            <a:avLst/>
          </a:prstGeom>
          <a:solidFill>
            <a:schemeClr val="accent6"/>
          </a:solidFill>
        </p:spPr>
        <p:txBody>
          <a:bodyPr wrap="square" rtlCol="0">
            <a:spAutoFit/>
          </a:bodyPr>
          <a:lstStyle/>
          <a:p>
            <a:r>
              <a:rPr lang="en-CN" sz="3200" dirty="0"/>
              <a:t>Open Source</a:t>
            </a:r>
          </a:p>
        </p:txBody>
      </p:sp>
      <p:sp>
        <p:nvSpPr>
          <p:cNvPr id="30" name="TextBox 29">
            <a:extLst>
              <a:ext uri="{FF2B5EF4-FFF2-40B4-BE49-F238E27FC236}">
                <a16:creationId xmlns:a16="http://schemas.microsoft.com/office/drawing/2014/main" id="{D66DA68E-267D-764A-8592-31693745EC2B}"/>
              </a:ext>
            </a:extLst>
          </p:cNvPr>
          <p:cNvSpPr txBox="1"/>
          <p:nvPr/>
        </p:nvSpPr>
        <p:spPr>
          <a:xfrm>
            <a:off x="5776340" y="279986"/>
            <a:ext cx="2793495" cy="584775"/>
          </a:xfrm>
          <a:prstGeom prst="rect">
            <a:avLst/>
          </a:prstGeom>
          <a:solidFill>
            <a:schemeClr val="accent6"/>
          </a:solidFill>
        </p:spPr>
        <p:txBody>
          <a:bodyPr wrap="square" rtlCol="0">
            <a:spAutoFit/>
          </a:bodyPr>
          <a:lstStyle/>
          <a:p>
            <a:r>
              <a:rPr lang="en-CN" sz="3200" dirty="0"/>
              <a:t>Cross-platform</a:t>
            </a:r>
          </a:p>
        </p:txBody>
      </p:sp>
      <p:sp>
        <p:nvSpPr>
          <p:cNvPr id="31" name="TextBox 30">
            <a:extLst>
              <a:ext uri="{FF2B5EF4-FFF2-40B4-BE49-F238E27FC236}">
                <a16:creationId xmlns:a16="http://schemas.microsoft.com/office/drawing/2014/main" id="{867760C3-B4B3-3543-9AE7-45CFC361444F}"/>
              </a:ext>
            </a:extLst>
          </p:cNvPr>
          <p:cNvSpPr txBox="1"/>
          <p:nvPr/>
        </p:nvSpPr>
        <p:spPr>
          <a:xfrm>
            <a:off x="2356892" y="4451311"/>
            <a:ext cx="3724931" cy="584775"/>
          </a:xfrm>
          <a:prstGeom prst="rect">
            <a:avLst/>
          </a:prstGeom>
          <a:solidFill>
            <a:schemeClr val="accent6"/>
          </a:solidFill>
        </p:spPr>
        <p:txBody>
          <a:bodyPr wrap="square" rtlCol="0">
            <a:spAutoFit/>
          </a:bodyPr>
          <a:lstStyle/>
          <a:p>
            <a:r>
              <a:rPr lang="en-CN" sz="3200" dirty="0"/>
              <a:t>Hybrid Development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0" grpId="0" animBg="1"/>
      <p:bldP spid="3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FA870798-567C-3B47-BC01-6592806472A7}"/>
              </a:ext>
            </a:extLst>
          </p:cNvPr>
          <p:cNvSpPr/>
          <p:nvPr/>
        </p:nvSpPr>
        <p:spPr>
          <a:xfrm>
            <a:off x="4063871" y="2205694"/>
            <a:ext cx="2346355" cy="732111"/>
          </a:xfrm>
          <a:prstGeom prst="rect">
            <a:avLst/>
          </a:prstGeom>
          <a:noFill/>
          <a:ln/>
        </p:spPr>
        <p:txBody>
          <a:bodyPr wrap="square" rtlCol="0" anchor="b"/>
          <a:lstStyle/>
          <a:p>
            <a:pPr marL="0" indent="0">
              <a:buNone/>
            </a:pPr>
            <a:r>
              <a:rPr lang="en-US" sz="4800" b="1" dirty="0">
                <a:solidFill>
                  <a:srgbClr val="3A1515"/>
                </a:solidFill>
                <a:latin typeface="Noto Sans SC" pitchFamily="34" charset="0"/>
                <a:ea typeface="Noto Sans SC" pitchFamily="34" charset="-122"/>
                <a:cs typeface="Noto Sans SC" pitchFamily="34" charset="-120"/>
              </a:rPr>
              <a:t>Q &amp; A</a:t>
            </a:r>
            <a:endParaRPr lang="en-US" sz="4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FA870798-567C-3B47-BC01-6592806472A7}"/>
              </a:ext>
            </a:extLst>
          </p:cNvPr>
          <p:cNvSpPr/>
          <p:nvPr/>
        </p:nvSpPr>
        <p:spPr>
          <a:xfrm>
            <a:off x="2828042" y="1692023"/>
            <a:ext cx="5452278" cy="1759454"/>
          </a:xfrm>
          <a:prstGeom prst="rect">
            <a:avLst/>
          </a:prstGeom>
          <a:noFill/>
          <a:ln/>
        </p:spPr>
        <p:txBody>
          <a:bodyPr wrap="square" rtlCol="0" anchor="b"/>
          <a:lstStyle/>
          <a:p>
            <a:pPr marL="0" indent="0">
              <a:buNone/>
            </a:pPr>
            <a:r>
              <a:rPr lang="en-US" sz="4800" b="1" dirty="0">
                <a:solidFill>
                  <a:srgbClr val="3A1515"/>
                </a:solidFill>
                <a:latin typeface="Noto Sans SC" pitchFamily="34" charset="0"/>
                <a:ea typeface="Noto Sans SC" pitchFamily="34" charset="-122"/>
                <a:cs typeface="Noto Sans SC" pitchFamily="34" charset="-120"/>
              </a:rPr>
              <a:t>Let’s Build Our Fist Ionic Application!</a:t>
            </a:r>
            <a:endParaRPr lang="en-US" sz="4800" dirty="0"/>
          </a:p>
        </p:txBody>
      </p:sp>
    </p:spTree>
    <p:extLst>
      <p:ext uri="{BB962C8B-B14F-4D97-AF65-F5344CB8AC3E}">
        <p14:creationId xmlns:p14="http://schemas.microsoft.com/office/powerpoint/2010/main" val="1668844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Text 0"/>
          <p:cNvSpPr/>
          <p:nvPr/>
        </p:nvSpPr>
        <p:spPr>
          <a:xfrm>
            <a:off x="2871788" y="2633663"/>
            <a:ext cx="3395663" cy="552450"/>
          </a:xfrm>
          <a:prstGeom prst="rect">
            <a:avLst/>
          </a:prstGeom>
          <a:noFill/>
          <a:ln/>
        </p:spPr>
        <p:txBody>
          <a:bodyPr wrap="square" rtlCol="0" anchor="t"/>
          <a:lstStyle/>
          <a:p>
            <a:pPr marL="0" indent="0" algn="ctr">
              <a:buNone/>
            </a:pPr>
            <a:r>
              <a:rPr lang="en-US" sz="2400" b="1" dirty="0">
                <a:solidFill>
                  <a:srgbClr val="383838"/>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2871788" y="3076575"/>
            <a:ext cx="3395663" cy="1033463"/>
          </a:xfrm>
          <a:prstGeom prst="rect">
            <a:avLst/>
          </a:prstGeom>
          <a:noFill/>
          <a:ln/>
        </p:spPr>
        <p:txBody>
          <a:bodyPr wrap="square" rtlCol="0" anchor="t"/>
          <a:lstStyle/>
          <a:p>
            <a:pPr marL="0" indent="0" algn="ctr">
              <a:buNone/>
            </a:pPr>
            <a:r>
              <a:rPr lang="en-US" sz="4500" b="1" dirty="0">
                <a:solidFill>
                  <a:srgbClr val="3A1515"/>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75509B73-13ED-CD47-A56E-BA4349DA2EC2}"/>
              </a:ext>
            </a:extLst>
          </p:cNvPr>
          <p:cNvSpPr/>
          <p:nvPr/>
        </p:nvSpPr>
        <p:spPr>
          <a:xfrm>
            <a:off x="1245476" y="248964"/>
            <a:ext cx="4423837" cy="732111"/>
          </a:xfrm>
          <a:prstGeom prst="rect">
            <a:avLst/>
          </a:prstGeom>
          <a:noFill/>
          <a:ln/>
        </p:spPr>
        <p:txBody>
          <a:bodyPr wrap="square" rtlCol="0" anchor="b"/>
          <a:lstStyle/>
          <a:p>
            <a:pPr marL="0" indent="0">
              <a:buNone/>
            </a:pPr>
            <a:r>
              <a:rPr lang="en-US" sz="4800" b="1" dirty="0">
                <a:solidFill>
                  <a:srgbClr val="3A1515"/>
                </a:solidFill>
                <a:latin typeface="Noto Sans SC" pitchFamily="34" charset="0"/>
                <a:ea typeface="Noto Sans SC" pitchFamily="34" charset="-122"/>
                <a:cs typeface="Noto Sans SC" pitchFamily="34" charset="-120"/>
              </a:rPr>
              <a:t>Ionic Framework</a:t>
            </a:r>
            <a:endParaRPr lang="en-US" sz="4800" dirty="0"/>
          </a:p>
        </p:txBody>
      </p:sp>
      <p:sp>
        <p:nvSpPr>
          <p:cNvPr id="5" name="TextBox 4">
            <a:extLst>
              <a:ext uri="{FF2B5EF4-FFF2-40B4-BE49-F238E27FC236}">
                <a16:creationId xmlns:a16="http://schemas.microsoft.com/office/drawing/2014/main" id="{874C1D57-2C45-E347-92D3-CDD2F3DDCAFF}"/>
              </a:ext>
            </a:extLst>
          </p:cNvPr>
          <p:cNvSpPr txBox="1"/>
          <p:nvPr/>
        </p:nvSpPr>
        <p:spPr>
          <a:xfrm>
            <a:off x="2743200" y="2202418"/>
            <a:ext cx="4572000" cy="369332"/>
          </a:xfrm>
          <a:prstGeom prst="rect">
            <a:avLst/>
          </a:prstGeom>
          <a:solidFill>
            <a:schemeClr val="accent6"/>
          </a:solidFill>
        </p:spPr>
        <p:txBody>
          <a:bodyPr wrap="square">
            <a:spAutoFit/>
          </a:bodyPr>
          <a:lstStyle/>
          <a:p>
            <a:r>
              <a:rPr lang="en-US" b="0" i="0" dirty="0">
                <a:solidFill>
                  <a:srgbClr val="222D3A"/>
                </a:solidFill>
                <a:effectLst/>
                <a:latin typeface="system-ui"/>
              </a:rPr>
              <a:t>the frontend UX and UI interaction of an app</a:t>
            </a:r>
            <a:endParaRPr lang="en-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04121A20-B59A-C940-B685-92DCBE917894}"/>
              </a:ext>
            </a:extLst>
          </p:cNvPr>
          <p:cNvSpPr/>
          <p:nvPr/>
        </p:nvSpPr>
        <p:spPr>
          <a:xfrm>
            <a:off x="1245476" y="248964"/>
            <a:ext cx="4423837" cy="732111"/>
          </a:xfrm>
          <a:prstGeom prst="rect">
            <a:avLst/>
          </a:prstGeom>
          <a:noFill/>
          <a:ln/>
        </p:spPr>
        <p:txBody>
          <a:bodyPr wrap="square" rtlCol="0" anchor="b"/>
          <a:lstStyle/>
          <a:p>
            <a:pPr marL="0" indent="0">
              <a:buNone/>
            </a:pPr>
            <a:r>
              <a:rPr lang="en-US" sz="4800" b="1" dirty="0">
                <a:solidFill>
                  <a:srgbClr val="3A1515"/>
                </a:solidFill>
                <a:latin typeface="Noto Sans SC" pitchFamily="34" charset="0"/>
                <a:ea typeface="Noto Sans SC" pitchFamily="34" charset="-122"/>
                <a:cs typeface="Noto Sans SC" pitchFamily="34" charset="-120"/>
              </a:rPr>
              <a:t>Ionic Framework</a:t>
            </a:r>
            <a:endParaRPr lang="en-US" sz="4800" dirty="0"/>
          </a:p>
        </p:txBody>
      </p:sp>
      <p:pic>
        <p:nvPicPr>
          <p:cNvPr id="6146" name="Picture 2">
            <a:extLst>
              <a:ext uri="{FF2B5EF4-FFF2-40B4-BE49-F238E27FC236}">
                <a16:creationId xmlns:a16="http://schemas.microsoft.com/office/drawing/2014/main" id="{D6C1F42B-D53D-B64A-BC77-91CC9904B9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284" y="2167145"/>
            <a:ext cx="1313337" cy="13951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F99E11C4-C844-004A-9DA6-60E6FC706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1862" y="2167145"/>
            <a:ext cx="1559210" cy="139515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BC337E6F-265A-C34C-B872-7586232705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1773" y="1737290"/>
            <a:ext cx="2285966" cy="22859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1C1B03E-F3F4-7E45-BE4C-B89D6940F52D}"/>
              </a:ext>
            </a:extLst>
          </p:cNvPr>
          <p:cNvSpPr txBox="1"/>
          <p:nvPr/>
        </p:nvSpPr>
        <p:spPr>
          <a:xfrm>
            <a:off x="4690848" y="1724691"/>
            <a:ext cx="861237" cy="369332"/>
          </a:xfrm>
          <a:prstGeom prst="rect">
            <a:avLst/>
          </a:prstGeom>
          <a:noFill/>
        </p:spPr>
        <p:txBody>
          <a:bodyPr wrap="square" rtlCol="0">
            <a:spAutoFit/>
          </a:bodyPr>
          <a:lstStyle/>
          <a:p>
            <a:r>
              <a:rPr lang="en-CN" dirty="0"/>
              <a:t>React</a:t>
            </a:r>
          </a:p>
        </p:txBody>
      </p:sp>
      <p:sp>
        <p:nvSpPr>
          <p:cNvPr id="12" name="TextBox 11">
            <a:extLst>
              <a:ext uri="{FF2B5EF4-FFF2-40B4-BE49-F238E27FC236}">
                <a16:creationId xmlns:a16="http://schemas.microsoft.com/office/drawing/2014/main" id="{B53FB51E-5146-E743-9E7C-56CC7E592D77}"/>
              </a:ext>
            </a:extLst>
          </p:cNvPr>
          <p:cNvSpPr txBox="1"/>
          <p:nvPr/>
        </p:nvSpPr>
        <p:spPr>
          <a:xfrm>
            <a:off x="7153629" y="1724691"/>
            <a:ext cx="861237" cy="369332"/>
          </a:xfrm>
          <a:prstGeom prst="rect">
            <a:avLst/>
          </a:prstGeom>
          <a:noFill/>
        </p:spPr>
        <p:txBody>
          <a:bodyPr wrap="square" rtlCol="0">
            <a:spAutoFit/>
          </a:bodyPr>
          <a:lstStyle/>
          <a:p>
            <a:r>
              <a:rPr lang="en-CN" dirty="0"/>
              <a:t>Vue</a:t>
            </a:r>
          </a:p>
        </p:txBody>
      </p:sp>
      <p:sp>
        <p:nvSpPr>
          <p:cNvPr id="13" name="TextBox 12">
            <a:extLst>
              <a:ext uri="{FF2B5EF4-FFF2-40B4-BE49-F238E27FC236}">
                <a16:creationId xmlns:a16="http://schemas.microsoft.com/office/drawing/2014/main" id="{D7D562A3-B6C1-3746-8079-103ADF0C2340}"/>
              </a:ext>
            </a:extLst>
          </p:cNvPr>
          <p:cNvSpPr txBox="1"/>
          <p:nvPr/>
        </p:nvSpPr>
        <p:spPr>
          <a:xfrm>
            <a:off x="2251222" y="1737290"/>
            <a:ext cx="991708" cy="369332"/>
          </a:xfrm>
          <a:prstGeom prst="rect">
            <a:avLst/>
          </a:prstGeom>
          <a:noFill/>
        </p:spPr>
        <p:txBody>
          <a:bodyPr wrap="square" rtlCol="0">
            <a:spAutoFit/>
          </a:bodyPr>
          <a:lstStyle/>
          <a:p>
            <a:r>
              <a:rPr lang="en-CN" dirty="0"/>
              <a:t>Angular</a:t>
            </a:r>
          </a:p>
        </p:txBody>
      </p:sp>
      <p:grpSp>
        <p:nvGrpSpPr>
          <p:cNvPr id="17" name="Group 16">
            <a:extLst>
              <a:ext uri="{FF2B5EF4-FFF2-40B4-BE49-F238E27FC236}">
                <a16:creationId xmlns:a16="http://schemas.microsoft.com/office/drawing/2014/main" id="{5AD183A4-3497-4744-AA7F-2F431E023EC4}"/>
              </a:ext>
            </a:extLst>
          </p:cNvPr>
          <p:cNvGrpSpPr/>
          <p:nvPr/>
        </p:nvGrpSpPr>
        <p:grpSpPr>
          <a:xfrm>
            <a:off x="-12853588" y="-8041557"/>
            <a:ext cx="33535257" cy="21459372"/>
            <a:chOff x="-12864112" y="-8157936"/>
            <a:chExt cx="33535257" cy="21459372"/>
          </a:xfrm>
        </p:grpSpPr>
        <p:sp>
          <p:nvSpPr>
            <p:cNvPr id="25" name="Freeform 24">
              <a:extLst>
                <a:ext uri="{FF2B5EF4-FFF2-40B4-BE49-F238E27FC236}">
                  <a16:creationId xmlns:a16="http://schemas.microsoft.com/office/drawing/2014/main" id="{904D8777-BB04-3742-875D-3CEE69DF603C}"/>
                </a:ext>
              </a:extLst>
            </p:cNvPr>
            <p:cNvSpPr/>
            <p:nvPr/>
          </p:nvSpPr>
          <p:spPr>
            <a:xfrm>
              <a:off x="-12864112" y="-8157936"/>
              <a:ext cx="33535257" cy="21459372"/>
            </a:xfrm>
            <a:custGeom>
              <a:avLst/>
              <a:gdLst>
                <a:gd name="connsiteX0" fmla="*/ 15683260 w 33535257"/>
                <a:gd name="connsiteY0" fmla="*/ 9895227 h 21459372"/>
                <a:gd name="connsiteX1" fmla="*/ 14598891 w 33535257"/>
                <a:gd name="connsiteY1" fmla="*/ 10945876 h 21459372"/>
                <a:gd name="connsiteX2" fmla="*/ 15683260 w 33535257"/>
                <a:gd name="connsiteY2" fmla="*/ 11996526 h 21459372"/>
                <a:gd name="connsiteX3" fmla="*/ 16767628 w 33535257"/>
                <a:gd name="connsiteY3" fmla="*/ 10945876 h 21459372"/>
                <a:gd name="connsiteX4" fmla="*/ 15683260 w 33535257"/>
                <a:gd name="connsiteY4" fmla="*/ 9895227 h 21459372"/>
                <a:gd name="connsiteX5" fmla="*/ 16767628 w 33535257"/>
                <a:gd name="connsiteY5" fmla="*/ 0 h 21459372"/>
                <a:gd name="connsiteX6" fmla="*/ 33535257 w 33535257"/>
                <a:gd name="connsiteY6" fmla="*/ 10729686 h 21459372"/>
                <a:gd name="connsiteX7" fmla="*/ 16767628 w 33535257"/>
                <a:gd name="connsiteY7" fmla="*/ 21459372 h 21459372"/>
                <a:gd name="connsiteX8" fmla="*/ 0 w 33535257"/>
                <a:gd name="connsiteY8" fmla="*/ 10729686 h 21459372"/>
                <a:gd name="connsiteX9" fmla="*/ 16767628 w 33535257"/>
                <a:gd name="connsiteY9" fmla="*/ 0 h 2145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535257" h="21459372">
                  <a:moveTo>
                    <a:pt x="15683260" y="9895227"/>
                  </a:moveTo>
                  <a:cubicBezTo>
                    <a:pt x="15084380" y="9895227"/>
                    <a:pt x="14598891" y="10365618"/>
                    <a:pt x="14598891" y="10945876"/>
                  </a:cubicBezTo>
                  <a:cubicBezTo>
                    <a:pt x="14598891" y="11526134"/>
                    <a:pt x="15084380" y="11996526"/>
                    <a:pt x="15683260" y="11996526"/>
                  </a:cubicBezTo>
                  <a:cubicBezTo>
                    <a:pt x="16282140" y="11996526"/>
                    <a:pt x="16767628" y="11526134"/>
                    <a:pt x="16767628" y="10945876"/>
                  </a:cubicBezTo>
                  <a:cubicBezTo>
                    <a:pt x="16767628" y="10365618"/>
                    <a:pt x="16282140" y="9895227"/>
                    <a:pt x="15683260" y="9895227"/>
                  </a:cubicBezTo>
                  <a:close/>
                  <a:moveTo>
                    <a:pt x="16767628" y="0"/>
                  </a:moveTo>
                  <a:cubicBezTo>
                    <a:pt x="26028135" y="0"/>
                    <a:pt x="33535257" y="4803844"/>
                    <a:pt x="33535257" y="10729686"/>
                  </a:cubicBezTo>
                  <a:cubicBezTo>
                    <a:pt x="33535257" y="16655528"/>
                    <a:pt x="26028135" y="21459372"/>
                    <a:pt x="16767628" y="21459372"/>
                  </a:cubicBezTo>
                  <a:cubicBezTo>
                    <a:pt x="7507123" y="21459372"/>
                    <a:pt x="0" y="16655528"/>
                    <a:pt x="0" y="10729686"/>
                  </a:cubicBezTo>
                  <a:cubicBezTo>
                    <a:pt x="0" y="4803844"/>
                    <a:pt x="7507123" y="0"/>
                    <a:pt x="16767628" y="0"/>
                  </a:cubicBezTo>
                  <a:close/>
                </a:path>
              </a:pathLst>
            </a:custGeom>
            <a:solidFill>
              <a:schemeClr val="tx1">
                <a:alpha val="76830"/>
              </a:schemeClr>
            </a:solidFill>
            <a:ln>
              <a:noFill/>
            </a:ln>
            <a:effectLst>
              <a:softEdge rad="1303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CN"/>
            </a:p>
          </p:txBody>
        </p:sp>
        <p:sp>
          <p:nvSpPr>
            <p:cNvPr id="11" name="Trapezoid 10">
              <a:extLst>
                <a:ext uri="{FF2B5EF4-FFF2-40B4-BE49-F238E27FC236}">
                  <a16:creationId xmlns:a16="http://schemas.microsoft.com/office/drawing/2014/main" id="{73F81911-C178-B542-9B54-074E48E87F74}"/>
                </a:ext>
              </a:extLst>
            </p:cNvPr>
            <p:cNvSpPr/>
            <p:nvPr/>
          </p:nvSpPr>
          <p:spPr>
            <a:xfrm rot="7793575">
              <a:off x="2988420" y="2392478"/>
              <a:ext cx="1830194" cy="2455403"/>
            </a:xfrm>
            <a:prstGeom prst="trapezoid">
              <a:avLst>
                <a:gd name="adj" fmla="val 44600"/>
              </a:avLst>
            </a:prstGeom>
            <a:gradFill>
              <a:gsLst>
                <a:gs pos="0">
                  <a:schemeClr val="bg1">
                    <a:alpha val="48800"/>
                  </a:schemeClr>
                </a:gs>
                <a:gs pos="10000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8" name="Graphic 7" descr="Flashlight with solid fill">
              <a:extLst>
                <a:ext uri="{FF2B5EF4-FFF2-40B4-BE49-F238E27FC236}">
                  <a16:creationId xmlns:a16="http://schemas.microsoft.com/office/drawing/2014/main" id="{F3F834B1-60C2-DE48-9AD4-7D38D679C6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5657374">
              <a:off x="4754913" y="4229100"/>
              <a:ext cx="914400" cy="914400"/>
            </a:xfrm>
            <a:prstGeom prst="rect">
              <a:avLst/>
            </a:prstGeom>
          </p:spPr>
        </p:pic>
      </p:grpSp>
      <p:sp>
        <p:nvSpPr>
          <p:cNvPr id="14" name="TextBox 13">
            <a:extLst>
              <a:ext uri="{FF2B5EF4-FFF2-40B4-BE49-F238E27FC236}">
                <a16:creationId xmlns:a16="http://schemas.microsoft.com/office/drawing/2014/main" id="{FC575C51-3CD5-6149-81CB-456D273494F1}"/>
              </a:ext>
            </a:extLst>
          </p:cNvPr>
          <p:cNvSpPr txBox="1"/>
          <p:nvPr/>
        </p:nvSpPr>
        <p:spPr>
          <a:xfrm>
            <a:off x="222650" y="121874"/>
            <a:ext cx="3564906" cy="1754326"/>
          </a:xfrm>
          <a:prstGeom prst="rect">
            <a:avLst/>
          </a:prstGeom>
          <a:noFill/>
        </p:spPr>
        <p:txBody>
          <a:bodyPr wrap="square">
            <a:spAutoFit/>
          </a:bodyPr>
          <a:lstStyle/>
          <a:p>
            <a:r>
              <a:rPr lang="en-US" sz="1200" b="0" i="0" dirty="0">
                <a:solidFill>
                  <a:schemeClr val="bg1"/>
                </a:solidFill>
                <a:effectLst/>
                <a:latin typeface="system-ui"/>
              </a:rPr>
              <a:t>Angular has always been at the center of what makes Ionic great. While the core components have been written to work as a standalone Web Component library, the </a:t>
            </a:r>
            <a:r>
              <a:rPr lang="en-US" sz="1200" dirty="0">
                <a:solidFill>
                  <a:schemeClr val="bg1"/>
                </a:solidFill>
              </a:rPr>
              <a:t>@ionic/angular</a:t>
            </a:r>
            <a:r>
              <a:rPr lang="en-US" sz="1200" b="0" i="0" dirty="0">
                <a:solidFill>
                  <a:schemeClr val="bg1"/>
                </a:solidFill>
                <a:effectLst/>
                <a:latin typeface="system-ui"/>
              </a:rPr>
              <a:t> package makes integration with the Angular ecosystem a breeze. </a:t>
            </a:r>
            <a:r>
              <a:rPr lang="en-US" sz="1200" dirty="0">
                <a:solidFill>
                  <a:schemeClr val="bg1"/>
                </a:solidFill>
              </a:rPr>
              <a:t>@ionic/angular</a:t>
            </a:r>
            <a:r>
              <a:rPr lang="en-US" sz="1200" b="0" i="0" dirty="0">
                <a:solidFill>
                  <a:schemeClr val="bg1"/>
                </a:solidFill>
                <a:effectLst/>
                <a:latin typeface="system-ui"/>
              </a:rPr>
              <a:t> includes all the functionality that Angular developers would expect coming from Ionic 2/3, and integrates with core Angular libraries, like the Angular router.</a:t>
            </a:r>
            <a:endParaRPr lang="en-CN" sz="1200" dirty="0">
              <a:solidFill>
                <a:schemeClr val="bg1"/>
              </a:solidFill>
            </a:endParaRPr>
          </a:p>
        </p:txBody>
      </p:sp>
    </p:spTree>
    <p:extLst>
      <p:ext uri="{BB962C8B-B14F-4D97-AF65-F5344CB8AC3E}">
        <p14:creationId xmlns:p14="http://schemas.microsoft.com/office/powerpoint/2010/main" val="2139470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04121A20-B59A-C940-B685-92DCBE917894}"/>
              </a:ext>
            </a:extLst>
          </p:cNvPr>
          <p:cNvSpPr/>
          <p:nvPr/>
        </p:nvSpPr>
        <p:spPr>
          <a:xfrm>
            <a:off x="1245476" y="248964"/>
            <a:ext cx="4423837" cy="732111"/>
          </a:xfrm>
          <a:prstGeom prst="rect">
            <a:avLst/>
          </a:prstGeom>
          <a:noFill/>
          <a:ln/>
        </p:spPr>
        <p:txBody>
          <a:bodyPr wrap="square" rtlCol="0" anchor="b"/>
          <a:lstStyle/>
          <a:p>
            <a:pPr marL="0" indent="0">
              <a:buNone/>
            </a:pPr>
            <a:r>
              <a:rPr lang="en-US" sz="4800" b="1" dirty="0">
                <a:solidFill>
                  <a:srgbClr val="3A1515"/>
                </a:solidFill>
                <a:latin typeface="Noto Sans SC" pitchFamily="34" charset="0"/>
                <a:ea typeface="Noto Sans SC" pitchFamily="34" charset="-122"/>
                <a:cs typeface="Noto Sans SC" pitchFamily="34" charset="-120"/>
              </a:rPr>
              <a:t>Ionic Framework</a:t>
            </a:r>
            <a:endParaRPr lang="en-US" sz="4800" dirty="0"/>
          </a:p>
        </p:txBody>
      </p:sp>
      <p:pic>
        <p:nvPicPr>
          <p:cNvPr id="6146" name="Picture 2">
            <a:extLst>
              <a:ext uri="{FF2B5EF4-FFF2-40B4-BE49-F238E27FC236}">
                <a16:creationId xmlns:a16="http://schemas.microsoft.com/office/drawing/2014/main" id="{D6C1F42B-D53D-B64A-BC77-91CC9904B9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284" y="2167145"/>
            <a:ext cx="1313337" cy="13951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F99E11C4-C844-004A-9DA6-60E6FC706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1862" y="2167145"/>
            <a:ext cx="1559210" cy="139515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BC337E6F-265A-C34C-B872-7586232705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1773" y="1737290"/>
            <a:ext cx="2285966" cy="22859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1C1B03E-F3F4-7E45-BE4C-B89D6940F52D}"/>
              </a:ext>
            </a:extLst>
          </p:cNvPr>
          <p:cNvSpPr txBox="1"/>
          <p:nvPr/>
        </p:nvSpPr>
        <p:spPr>
          <a:xfrm>
            <a:off x="4690848" y="1724691"/>
            <a:ext cx="861237" cy="369332"/>
          </a:xfrm>
          <a:prstGeom prst="rect">
            <a:avLst/>
          </a:prstGeom>
          <a:noFill/>
        </p:spPr>
        <p:txBody>
          <a:bodyPr wrap="square" rtlCol="0">
            <a:spAutoFit/>
          </a:bodyPr>
          <a:lstStyle/>
          <a:p>
            <a:r>
              <a:rPr lang="en-CN" dirty="0"/>
              <a:t>React</a:t>
            </a:r>
          </a:p>
        </p:txBody>
      </p:sp>
      <p:sp>
        <p:nvSpPr>
          <p:cNvPr id="12" name="TextBox 11">
            <a:extLst>
              <a:ext uri="{FF2B5EF4-FFF2-40B4-BE49-F238E27FC236}">
                <a16:creationId xmlns:a16="http://schemas.microsoft.com/office/drawing/2014/main" id="{B53FB51E-5146-E743-9E7C-56CC7E592D77}"/>
              </a:ext>
            </a:extLst>
          </p:cNvPr>
          <p:cNvSpPr txBox="1"/>
          <p:nvPr/>
        </p:nvSpPr>
        <p:spPr>
          <a:xfrm>
            <a:off x="7153629" y="1724691"/>
            <a:ext cx="861237" cy="369332"/>
          </a:xfrm>
          <a:prstGeom prst="rect">
            <a:avLst/>
          </a:prstGeom>
          <a:noFill/>
        </p:spPr>
        <p:txBody>
          <a:bodyPr wrap="square" rtlCol="0">
            <a:spAutoFit/>
          </a:bodyPr>
          <a:lstStyle/>
          <a:p>
            <a:r>
              <a:rPr lang="en-CN" dirty="0"/>
              <a:t>Vue</a:t>
            </a:r>
          </a:p>
        </p:txBody>
      </p:sp>
      <p:sp>
        <p:nvSpPr>
          <p:cNvPr id="13" name="TextBox 12">
            <a:extLst>
              <a:ext uri="{FF2B5EF4-FFF2-40B4-BE49-F238E27FC236}">
                <a16:creationId xmlns:a16="http://schemas.microsoft.com/office/drawing/2014/main" id="{D7D562A3-B6C1-3746-8079-103ADF0C2340}"/>
              </a:ext>
            </a:extLst>
          </p:cNvPr>
          <p:cNvSpPr txBox="1"/>
          <p:nvPr/>
        </p:nvSpPr>
        <p:spPr>
          <a:xfrm>
            <a:off x="2251222" y="1737290"/>
            <a:ext cx="991708" cy="369332"/>
          </a:xfrm>
          <a:prstGeom prst="rect">
            <a:avLst/>
          </a:prstGeom>
          <a:noFill/>
        </p:spPr>
        <p:txBody>
          <a:bodyPr wrap="square" rtlCol="0">
            <a:spAutoFit/>
          </a:bodyPr>
          <a:lstStyle/>
          <a:p>
            <a:r>
              <a:rPr lang="en-CN" dirty="0"/>
              <a:t>Angular</a:t>
            </a:r>
          </a:p>
        </p:txBody>
      </p:sp>
      <p:grpSp>
        <p:nvGrpSpPr>
          <p:cNvPr id="17" name="Group 16">
            <a:extLst>
              <a:ext uri="{FF2B5EF4-FFF2-40B4-BE49-F238E27FC236}">
                <a16:creationId xmlns:a16="http://schemas.microsoft.com/office/drawing/2014/main" id="{5AD183A4-3497-4744-AA7F-2F431E023EC4}"/>
              </a:ext>
            </a:extLst>
          </p:cNvPr>
          <p:cNvGrpSpPr/>
          <p:nvPr/>
        </p:nvGrpSpPr>
        <p:grpSpPr>
          <a:xfrm>
            <a:off x="-10485856" y="-8157936"/>
            <a:ext cx="33535257" cy="21459372"/>
            <a:chOff x="-10485856" y="-8157936"/>
            <a:chExt cx="33535257" cy="21459372"/>
          </a:xfrm>
        </p:grpSpPr>
        <p:sp>
          <p:nvSpPr>
            <p:cNvPr id="25" name="Freeform 24">
              <a:extLst>
                <a:ext uri="{FF2B5EF4-FFF2-40B4-BE49-F238E27FC236}">
                  <a16:creationId xmlns:a16="http://schemas.microsoft.com/office/drawing/2014/main" id="{904D8777-BB04-3742-875D-3CEE69DF603C}"/>
                </a:ext>
              </a:extLst>
            </p:cNvPr>
            <p:cNvSpPr/>
            <p:nvPr/>
          </p:nvSpPr>
          <p:spPr>
            <a:xfrm>
              <a:off x="-10485856" y="-8157936"/>
              <a:ext cx="33535257" cy="21459372"/>
            </a:xfrm>
            <a:custGeom>
              <a:avLst/>
              <a:gdLst>
                <a:gd name="connsiteX0" fmla="*/ 15683260 w 33535257"/>
                <a:gd name="connsiteY0" fmla="*/ 9895227 h 21459372"/>
                <a:gd name="connsiteX1" fmla="*/ 14598891 w 33535257"/>
                <a:gd name="connsiteY1" fmla="*/ 10945876 h 21459372"/>
                <a:gd name="connsiteX2" fmla="*/ 15683260 w 33535257"/>
                <a:gd name="connsiteY2" fmla="*/ 11996526 h 21459372"/>
                <a:gd name="connsiteX3" fmla="*/ 16767628 w 33535257"/>
                <a:gd name="connsiteY3" fmla="*/ 10945876 h 21459372"/>
                <a:gd name="connsiteX4" fmla="*/ 15683260 w 33535257"/>
                <a:gd name="connsiteY4" fmla="*/ 9895227 h 21459372"/>
                <a:gd name="connsiteX5" fmla="*/ 16767628 w 33535257"/>
                <a:gd name="connsiteY5" fmla="*/ 0 h 21459372"/>
                <a:gd name="connsiteX6" fmla="*/ 33535257 w 33535257"/>
                <a:gd name="connsiteY6" fmla="*/ 10729686 h 21459372"/>
                <a:gd name="connsiteX7" fmla="*/ 16767628 w 33535257"/>
                <a:gd name="connsiteY7" fmla="*/ 21459372 h 21459372"/>
                <a:gd name="connsiteX8" fmla="*/ 0 w 33535257"/>
                <a:gd name="connsiteY8" fmla="*/ 10729686 h 21459372"/>
                <a:gd name="connsiteX9" fmla="*/ 16767628 w 33535257"/>
                <a:gd name="connsiteY9" fmla="*/ 0 h 2145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535257" h="21459372">
                  <a:moveTo>
                    <a:pt x="15683260" y="9895227"/>
                  </a:moveTo>
                  <a:cubicBezTo>
                    <a:pt x="15084380" y="9895227"/>
                    <a:pt x="14598891" y="10365618"/>
                    <a:pt x="14598891" y="10945876"/>
                  </a:cubicBezTo>
                  <a:cubicBezTo>
                    <a:pt x="14598891" y="11526134"/>
                    <a:pt x="15084380" y="11996526"/>
                    <a:pt x="15683260" y="11996526"/>
                  </a:cubicBezTo>
                  <a:cubicBezTo>
                    <a:pt x="16282140" y="11996526"/>
                    <a:pt x="16767628" y="11526134"/>
                    <a:pt x="16767628" y="10945876"/>
                  </a:cubicBezTo>
                  <a:cubicBezTo>
                    <a:pt x="16767628" y="10365618"/>
                    <a:pt x="16282140" y="9895227"/>
                    <a:pt x="15683260" y="9895227"/>
                  </a:cubicBezTo>
                  <a:close/>
                  <a:moveTo>
                    <a:pt x="16767628" y="0"/>
                  </a:moveTo>
                  <a:cubicBezTo>
                    <a:pt x="26028135" y="0"/>
                    <a:pt x="33535257" y="4803844"/>
                    <a:pt x="33535257" y="10729686"/>
                  </a:cubicBezTo>
                  <a:cubicBezTo>
                    <a:pt x="33535257" y="16655528"/>
                    <a:pt x="26028135" y="21459372"/>
                    <a:pt x="16767628" y="21459372"/>
                  </a:cubicBezTo>
                  <a:cubicBezTo>
                    <a:pt x="7507123" y="21459372"/>
                    <a:pt x="0" y="16655528"/>
                    <a:pt x="0" y="10729686"/>
                  </a:cubicBezTo>
                  <a:cubicBezTo>
                    <a:pt x="0" y="4803844"/>
                    <a:pt x="7507123" y="0"/>
                    <a:pt x="16767628" y="0"/>
                  </a:cubicBezTo>
                  <a:close/>
                </a:path>
              </a:pathLst>
            </a:custGeom>
            <a:solidFill>
              <a:schemeClr val="tx1">
                <a:alpha val="76830"/>
              </a:schemeClr>
            </a:solidFill>
            <a:ln>
              <a:noFill/>
            </a:ln>
            <a:effectLst>
              <a:softEdge rad="1303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CN"/>
            </a:p>
          </p:txBody>
        </p:sp>
        <p:sp>
          <p:nvSpPr>
            <p:cNvPr id="11" name="Trapezoid 10">
              <a:extLst>
                <a:ext uri="{FF2B5EF4-FFF2-40B4-BE49-F238E27FC236}">
                  <a16:creationId xmlns:a16="http://schemas.microsoft.com/office/drawing/2014/main" id="{73F81911-C178-B542-9B54-074E48E87F74}"/>
                </a:ext>
              </a:extLst>
            </p:cNvPr>
            <p:cNvSpPr/>
            <p:nvPr/>
          </p:nvSpPr>
          <p:spPr>
            <a:xfrm rot="10800000">
              <a:off x="4288041" y="2864720"/>
              <a:ext cx="1803382" cy="1395150"/>
            </a:xfrm>
            <a:prstGeom prst="trapezoid">
              <a:avLst>
                <a:gd name="adj" fmla="val 58398"/>
              </a:avLst>
            </a:prstGeom>
            <a:gradFill>
              <a:gsLst>
                <a:gs pos="0">
                  <a:schemeClr val="bg1">
                    <a:alpha val="48800"/>
                  </a:schemeClr>
                </a:gs>
                <a:gs pos="10000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8" name="Graphic 7" descr="Flashlight with solid fill">
              <a:extLst>
                <a:ext uri="{FF2B5EF4-FFF2-40B4-BE49-F238E27FC236}">
                  <a16:creationId xmlns:a16="http://schemas.microsoft.com/office/drawing/2014/main" id="{F3F834B1-60C2-DE48-9AD4-7D38D679C6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8894491">
              <a:off x="4754913" y="4229100"/>
              <a:ext cx="914400" cy="914400"/>
            </a:xfrm>
            <a:prstGeom prst="rect">
              <a:avLst/>
            </a:prstGeom>
          </p:spPr>
        </p:pic>
      </p:grpSp>
      <p:sp>
        <p:nvSpPr>
          <p:cNvPr id="14" name="TextBox 13">
            <a:extLst>
              <a:ext uri="{FF2B5EF4-FFF2-40B4-BE49-F238E27FC236}">
                <a16:creationId xmlns:a16="http://schemas.microsoft.com/office/drawing/2014/main" id="{88D28A65-C73B-C540-85A4-132B8EB31FBE}"/>
              </a:ext>
            </a:extLst>
          </p:cNvPr>
          <p:cNvSpPr txBox="1"/>
          <p:nvPr/>
        </p:nvSpPr>
        <p:spPr>
          <a:xfrm>
            <a:off x="3416318" y="330091"/>
            <a:ext cx="3410295" cy="1200329"/>
          </a:xfrm>
          <a:prstGeom prst="rect">
            <a:avLst/>
          </a:prstGeom>
          <a:noFill/>
        </p:spPr>
        <p:txBody>
          <a:bodyPr wrap="square">
            <a:spAutoFit/>
          </a:bodyPr>
          <a:lstStyle/>
          <a:p>
            <a:r>
              <a:rPr lang="en-US" sz="1200" b="0" i="0" dirty="0">
                <a:solidFill>
                  <a:schemeClr val="bg1"/>
                </a:solidFill>
                <a:effectLst/>
                <a:latin typeface="system-ui"/>
              </a:rPr>
              <a:t>Ionic now has official support for the popular React library. Ionic React lets React developers use their existing web skills to build apps that target iOS, Android, and the web. With </a:t>
            </a:r>
            <a:r>
              <a:rPr lang="en-US" sz="1200" dirty="0">
                <a:solidFill>
                  <a:schemeClr val="bg1"/>
                </a:solidFill>
              </a:rPr>
              <a:t>@ionic/react</a:t>
            </a:r>
            <a:r>
              <a:rPr lang="en-US" sz="1200" b="0" i="0" dirty="0">
                <a:solidFill>
                  <a:schemeClr val="bg1"/>
                </a:solidFill>
                <a:effectLst/>
                <a:latin typeface="system-ui"/>
              </a:rPr>
              <a:t>, you can use all the core Ionic components, but in a way that feels like using native React components.</a:t>
            </a:r>
            <a:endParaRPr lang="en-CN" sz="1200" dirty="0">
              <a:solidFill>
                <a:schemeClr val="bg1"/>
              </a:solidFill>
            </a:endParaRPr>
          </a:p>
        </p:txBody>
      </p:sp>
    </p:spTree>
    <p:extLst>
      <p:ext uri="{BB962C8B-B14F-4D97-AF65-F5344CB8AC3E}">
        <p14:creationId xmlns:p14="http://schemas.microsoft.com/office/powerpoint/2010/main" val="3443999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04121A20-B59A-C940-B685-92DCBE917894}"/>
              </a:ext>
            </a:extLst>
          </p:cNvPr>
          <p:cNvSpPr/>
          <p:nvPr/>
        </p:nvSpPr>
        <p:spPr>
          <a:xfrm>
            <a:off x="1245476" y="248964"/>
            <a:ext cx="4423837" cy="732111"/>
          </a:xfrm>
          <a:prstGeom prst="rect">
            <a:avLst/>
          </a:prstGeom>
          <a:noFill/>
          <a:ln/>
        </p:spPr>
        <p:txBody>
          <a:bodyPr wrap="square" rtlCol="0" anchor="b"/>
          <a:lstStyle/>
          <a:p>
            <a:pPr marL="0" indent="0">
              <a:buNone/>
            </a:pPr>
            <a:r>
              <a:rPr lang="en-US" sz="4800" b="1" dirty="0">
                <a:solidFill>
                  <a:srgbClr val="3A1515"/>
                </a:solidFill>
                <a:latin typeface="Noto Sans SC" pitchFamily="34" charset="0"/>
                <a:ea typeface="Noto Sans SC" pitchFamily="34" charset="-122"/>
                <a:cs typeface="Noto Sans SC" pitchFamily="34" charset="-120"/>
              </a:rPr>
              <a:t>Ionic Framework</a:t>
            </a:r>
            <a:endParaRPr lang="en-US" sz="4800" dirty="0"/>
          </a:p>
        </p:txBody>
      </p:sp>
      <p:pic>
        <p:nvPicPr>
          <p:cNvPr id="6146" name="Picture 2">
            <a:extLst>
              <a:ext uri="{FF2B5EF4-FFF2-40B4-BE49-F238E27FC236}">
                <a16:creationId xmlns:a16="http://schemas.microsoft.com/office/drawing/2014/main" id="{D6C1F42B-D53D-B64A-BC77-91CC9904B9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284" y="2167145"/>
            <a:ext cx="1313337" cy="13951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F99E11C4-C844-004A-9DA6-60E6FC706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1862" y="2167145"/>
            <a:ext cx="1559210" cy="139515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BC337E6F-265A-C34C-B872-7586232705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1773" y="1737290"/>
            <a:ext cx="2285966" cy="22859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1C1B03E-F3F4-7E45-BE4C-B89D6940F52D}"/>
              </a:ext>
            </a:extLst>
          </p:cNvPr>
          <p:cNvSpPr txBox="1"/>
          <p:nvPr/>
        </p:nvSpPr>
        <p:spPr>
          <a:xfrm>
            <a:off x="4690848" y="1724691"/>
            <a:ext cx="861237" cy="369332"/>
          </a:xfrm>
          <a:prstGeom prst="rect">
            <a:avLst/>
          </a:prstGeom>
          <a:noFill/>
        </p:spPr>
        <p:txBody>
          <a:bodyPr wrap="square" rtlCol="0">
            <a:spAutoFit/>
          </a:bodyPr>
          <a:lstStyle/>
          <a:p>
            <a:r>
              <a:rPr lang="en-CN" dirty="0"/>
              <a:t>React</a:t>
            </a:r>
          </a:p>
        </p:txBody>
      </p:sp>
      <p:sp>
        <p:nvSpPr>
          <p:cNvPr id="12" name="TextBox 11">
            <a:extLst>
              <a:ext uri="{FF2B5EF4-FFF2-40B4-BE49-F238E27FC236}">
                <a16:creationId xmlns:a16="http://schemas.microsoft.com/office/drawing/2014/main" id="{B53FB51E-5146-E743-9E7C-56CC7E592D77}"/>
              </a:ext>
            </a:extLst>
          </p:cNvPr>
          <p:cNvSpPr txBox="1"/>
          <p:nvPr/>
        </p:nvSpPr>
        <p:spPr>
          <a:xfrm>
            <a:off x="7153629" y="1724691"/>
            <a:ext cx="861237" cy="369332"/>
          </a:xfrm>
          <a:prstGeom prst="rect">
            <a:avLst/>
          </a:prstGeom>
          <a:noFill/>
        </p:spPr>
        <p:txBody>
          <a:bodyPr wrap="square" rtlCol="0">
            <a:spAutoFit/>
          </a:bodyPr>
          <a:lstStyle/>
          <a:p>
            <a:r>
              <a:rPr lang="en-CN" dirty="0"/>
              <a:t>Vue</a:t>
            </a:r>
          </a:p>
        </p:txBody>
      </p:sp>
      <p:sp>
        <p:nvSpPr>
          <p:cNvPr id="13" name="TextBox 12">
            <a:extLst>
              <a:ext uri="{FF2B5EF4-FFF2-40B4-BE49-F238E27FC236}">
                <a16:creationId xmlns:a16="http://schemas.microsoft.com/office/drawing/2014/main" id="{D7D562A3-B6C1-3746-8079-103ADF0C2340}"/>
              </a:ext>
            </a:extLst>
          </p:cNvPr>
          <p:cNvSpPr txBox="1"/>
          <p:nvPr/>
        </p:nvSpPr>
        <p:spPr>
          <a:xfrm>
            <a:off x="2251222" y="1737290"/>
            <a:ext cx="991708" cy="369332"/>
          </a:xfrm>
          <a:prstGeom prst="rect">
            <a:avLst/>
          </a:prstGeom>
          <a:noFill/>
        </p:spPr>
        <p:txBody>
          <a:bodyPr wrap="square" rtlCol="0">
            <a:spAutoFit/>
          </a:bodyPr>
          <a:lstStyle/>
          <a:p>
            <a:r>
              <a:rPr lang="en-CN" dirty="0"/>
              <a:t>Angular</a:t>
            </a:r>
          </a:p>
        </p:txBody>
      </p:sp>
      <p:grpSp>
        <p:nvGrpSpPr>
          <p:cNvPr id="17" name="Group 16">
            <a:extLst>
              <a:ext uri="{FF2B5EF4-FFF2-40B4-BE49-F238E27FC236}">
                <a16:creationId xmlns:a16="http://schemas.microsoft.com/office/drawing/2014/main" id="{5AD183A4-3497-4744-AA7F-2F431E023EC4}"/>
              </a:ext>
            </a:extLst>
          </p:cNvPr>
          <p:cNvGrpSpPr/>
          <p:nvPr/>
        </p:nvGrpSpPr>
        <p:grpSpPr>
          <a:xfrm>
            <a:off x="-8199890" y="-8157936"/>
            <a:ext cx="33535257" cy="21459372"/>
            <a:chOff x="-8199890" y="-8157936"/>
            <a:chExt cx="33535257" cy="21459372"/>
          </a:xfrm>
        </p:grpSpPr>
        <p:sp>
          <p:nvSpPr>
            <p:cNvPr id="25" name="Freeform 24">
              <a:extLst>
                <a:ext uri="{FF2B5EF4-FFF2-40B4-BE49-F238E27FC236}">
                  <a16:creationId xmlns:a16="http://schemas.microsoft.com/office/drawing/2014/main" id="{904D8777-BB04-3742-875D-3CEE69DF603C}"/>
                </a:ext>
              </a:extLst>
            </p:cNvPr>
            <p:cNvSpPr/>
            <p:nvPr/>
          </p:nvSpPr>
          <p:spPr>
            <a:xfrm>
              <a:off x="-8199890" y="-8157936"/>
              <a:ext cx="33535257" cy="21459372"/>
            </a:xfrm>
            <a:custGeom>
              <a:avLst/>
              <a:gdLst>
                <a:gd name="connsiteX0" fmla="*/ 15683260 w 33535257"/>
                <a:gd name="connsiteY0" fmla="*/ 9895227 h 21459372"/>
                <a:gd name="connsiteX1" fmla="*/ 14598891 w 33535257"/>
                <a:gd name="connsiteY1" fmla="*/ 10945876 h 21459372"/>
                <a:gd name="connsiteX2" fmla="*/ 15683260 w 33535257"/>
                <a:gd name="connsiteY2" fmla="*/ 11996526 h 21459372"/>
                <a:gd name="connsiteX3" fmla="*/ 16767628 w 33535257"/>
                <a:gd name="connsiteY3" fmla="*/ 10945876 h 21459372"/>
                <a:gd name="connsiteX4" fmla="*/ 15683260 w 33535257"/>
                <a:gd name="connsiteY4" fmla="*/ 9895227 h 21459372"/>
                <a:gd name="connsiteX5" fmla="*/ 16767628 w 33535257"/>
                <a:gd name="connsiteY5" fmla="*/ 0 h 21459372"/>
                <a:gd name="connsiteX6" fmla="*/ 33535257 w 33535257"/>
                <a:gd name="connsiteY6" fmla="*/ 10729686 h 21459372"/>
                <a:gd name="connsiteX7" fmla="*/ 16767628 w 33535257"/>
                <a:gd name="connsiteY7" fmla="*/ 21459372 h 21459372"/>
                <a:gd name="connsiteX8" fmla="*/ 0 w 33535257"/>
                <a:gd name="connsiteY8" fmla="*/ 10729686 h 21459372"/>
                <a:gd name="connsiteX9" fmla="*/ 16767628 w 33535257"/>
                <a:gd name="connsiteY9" fmla="*/ 0 h 2145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535257" h="21459372">
                  <a:moveTo>
                    <a:pt x="15683260" y="9895227"/>
                  </a:moveTo>
                  <a:cubicBezTo>
                    <a:pt x="15084380" y="9895227"/>
                    <a:pt x="14598891" y="10365618"/>
                    <a:pt x="14598891" y="10945876"/>
                  </a:cubicBezTo>
                  <a:cubicBezTo>
                    <a:pt x="14598891" y="11526134"/>
                    <a:pt x="15084380" y="11996526"/>
                    <a:pt x="15683260" y="11996526"/>
                  </a:cubicBezTo>
                  <a:cubicBezTo>
                    <a:pt x="16282140" y="11996526"/>
                    <a:pt x="16767628" y="11526134"/>
                    <a:pt x="16767628" y="10945876"/>
                  </a:cubicBezTo>
                  <a:cubicBezTo>
                    <a:pt x="16767628" y="10365618"/>
                    <a:pt x="16282140" y="9895227"/>
                    <a:pt x="15683260" y="9895227"/>
                  </a:cubicBezTo>
                  <a:close/>
                  <a:moveTo>
                    <a:pt x="16767628" y="0"/>
                  </a:moveTo>
                  <a:cubicBezTo>
                    <a:pt x="26028135" y="0"/>
                    <a:pt x="33535257" y="4803844"/>
                    <a:pt x="33535257" y="10729686"/>
                  </a:cubicBezTo>
                  <a:cubicBezTo>
                    <a:pt x="33535257" y="16655528"/>
                    <a:pt x="26028135" y="21459372"/>
                    <a:pt x="16767628" y="21459372"/>
                  </a:cubicBezTo>
                  <a:cubicBezTo>
                    <a:pt x="7507123" y="21459372"/>
                    <a:pt x="0" y="16655528"/>
                    <a:pt x="0" y="10729686"/>
                  </a:cubicBezTo>
                  <a:cubicBezTo>
                    <a:pt x="0" y="4803844"/>
                    <a:pt x="7507123" y="0"/>
                    <a:pt x="16767628" y="0"/>
                  </a:cubicBezTo>
                  <a:close/>
                </a:path>
              </a:pathLst>
            </a:custGeom>
            <a:solidFill>
              <a:schemeClr val="tx1">
                <a:alpha val="76830"/>
              </a:schemeClr>
            </a:solidFill>
            <a:ln>
              <a:noFill/>
            </a:ln>
            <a:effectLst>
              <a:softEdge rad="1303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CN"/>
            </a:p>
          </p:txBody>
        </p:sp>
        <p:sp>
          <p:nvSpPr>
            <p:cNvPr id="11" name="Trapezoid 10">
              <a:extLst>
                <a:ext uri="{FF2B5EF4-FFF2-40B4-BE49-F238E27FC236}">
                  <a16:creationId xmlns:a16="http://schemas.microsoft.com/office/drawing/2014/main" id="{73F81911-C178-B542-9B54-074E48E87F74}"/>
                </a:ext>
              </a:extLst>
            </p:cNvPr>
            <p:cNvSpPr/>
            <p:nvPr/>
          </p:nvSpPr>
          <p:spPr>
            <a:xfrm rot="13649649">
              <a:off x="5483904" y="2334594"/>
              <a:ext cx="1830194" cy="2455403"/>
            </a:xfrm>
            <a:prstGeom prst="trapezoid">
              <a:avLst>
                <a:gd name="adj" fmla="val 44600"/>
              </a:avLst>
            </a:prstGeom>
            <a:gradFill>
              <a:gsLst>
                <a:gs pos="0">
                  <a:schemeClr val="bg1">
                    <a:alpha val="48800"/>
                  </a:schemeClr>
                </a:gs>
                <a:gs pos="10000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8" name="Graphic 7" descr="Flashlight with solid fill">
              <a:extLst>
                <a:ext uri="{FF2B5EF4-FFF2-40B4-BE49-F238E27FC236}">
                  <a16:creationId xmlns:a16="http://schemas.microsoft.com/office/drawing/2014/main" id="{F3F834B1-60C2-DE48-9AD4-7D38D679C6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54913" y="4229100"/>
              <a:ext cx="914400" cy="914400"/>
            </a:xfrm>
            <a:prstGeom prst="rect">
              <a:avLst/>
            </a:prstGeom>
          </p:spPr>
        </p:pic>
      </p:grpSp>
      <p:sp>
        <p:nvSpPr>
          <p:cNvPr id="14" name="TextBox 13">
            <a:extLst>
              <a:ext uri="{FF2B5EF4-FFF2-40B4-BE49-F238E27FC236}">
                <a16:creationId xmlns:a16="http://schemas.microsoft.com/office/drawing/2014/main" id="{688474EF-2EF5-2845-85F6-DFB090E1A191}"/>
              </a:ext>
            </a:extLst>
          </p:cNvPr>
          <p:cNvSpPr txBox="1"/>
          <p:nvPr/>
        </p:nvSpPr>
        <p:spPr>
          <a:xfrm>
            <a:off x="5434446" y="273056"/>
            <a:ext cx="3709554" cy="1569660"/>
          </a:xfrm>
          <a:prstGeom prst="rect">
            <a:avLst/>
          </a:prstGeom>
          <a:noFill/>
        </p:spPr>
        <p:txBody>
          <a:bodyPr wrap="square">
            <a:spAutoFit/>
          </a:bodyPr>
          <a:lstStyle/>
          <a:p>
            <a:pPr algn="l"/>
            <a:r>
              <a:rPr lang="en-US" sz="1200" b="0" i="0" dirty="0">
                <a:solidFill>
                  <a:schemeClr val="bg1"/>
                </a:solidFill>
                <a:effectLst/>
                <a:latin typeface="system-ui"/>
              </a:rPr>
              <a:t>Ionic now has official support for the popular Vue 3 library. Ionic Vue lets Vue developers use their existing web skills to build apps that target iOS, Android, and the web. With @ionic/</a:t>
            </a:r>
            <a:r>
              <a:rPr lang="en-US" sz="1200" b="0" i="0" dirty="0" err="1">
                <a:solidFill>
                  <a:schemeClr val="bg1"/>
                </a:solidFill>
                <a:effectLst/>
                <a:latin typeface="system-ui"/>
              </a:rPr>
              <a:t>vue</a:t>
            </a:r>
            <a:r>
              <a:rPr lang="en-US" sz="1200" b="0" i="0" dirty="0">
                <a:solidFill>
                  <a:schemeClr val="bg1"/>
                </a:solidFill>
                <a:effectLst/>
                <a:latin typeface="system-ui"/>
              </a:rPr>
              <a:t>, you can use all the core Ionic components, but in a way that feels like using native Vue components.</a:t>
            </a:r>
          </a:p>
          <a:p>
            <a:br>
              <a:rPr lang="en-US" sz="1200" dirty="0">
                <a:solidFill>
                  <a:schemeClr val="bg1"/>
                </a:solidFill>
              </a:rPr>
            </a:br>
            <a:endParaRPr lang="en-CN" sz="1200"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3" name="Text 1"/>
          <p:cNvSpPr/>
          <p:nvPr/>
        </p:nvSpPr>
        <p:spPr>
          <a:xfrm>
            <a:off x="2440132" y="1225266"/>
            <a:ext cx="5101590" cy="755939"/>
          </a:xfrm>
          <a:prstGeom prst="rect">
            <a:avLst/>
          </a:prstGeom>
          <a:noFill/>
          <a:ln/>
        </p:spPr>
        <p:txBody>
          <a:bodyPr wrap="square" rtlCol="0" anchor="t"/>
          <a:lstStyle/>
          <a:p>
            <a:pPr marL="0" indent="0">
              <a:buNone/>
            </a:pPr>
            <a:r>
              <a:rPr lang="en-US" sz="2976" b="1" dirty="0">
                <a:solidFill>
                  <a:srgbClr val="383838"/>
                </a:solidFill>
                <a:latin typeface="Noto Sans SC" pitchFamily="34" charset="0"/>
                <a:ea typeface="Noto Sans SC" pitchFamily="34" charset="-122"/>
                <a:cs typeface="Noto Sans SC" pitchFamily="34" charset="-120"/>
              </a:rPr>
              <a:t>Advantages of Using Ionic</a:t>
            </a:r>
            <a:endParaRPr lang="en-US" sz="2976" dirty="0"/>
          </a:p>
        </p:txBody>
      </p:sp>
      <p:sp>
        <p:nvSpPr>
          <p:cNvPr id="4" name="Text 0">
            <a:extLst>
              <a:ext uri="{FF2B5EF4-FFF2-40B4-BE49-F238E27FC236}">
                <a16:creationId xmlns:a16="http://schemas.microsoft.com/office/drawing/2014/main" id="{DE4C191C-B270-3244-9620-203DC0002B89}"/>
              </a:ext>
            </a:extLst>
          </p:cNvPr>
          <p:cNvSpPr/>
          <p:nvPr/>
        </p:nvSpPr>
        <p:spPr>
          <a:xfrm>
            <a:off x="1951414" y="354605"/>
            <a:ext cx="4423837" cy="732111"/>
          </a:xfrm>
          <a:prstGeom prst="rect">
            <a:avLst/>
          </a:prstGeom>
          <a:noFill/>
          <a:ln/>
        </p:spPr>
        <p:txBody>
          <a:bodyPr wrap="square" rtlCol="0" anchor="b"/>
          <a:lstStyle/>
          <a:p>
            <a:pPr marL="0" indent="0">
              <a:buNone/>
            </a:pPr>
            <a:r>
              <a:rPr lang="en-US" sz="4800" b="1" dirty="0">
                <a:solidFill>
                  <a:srgbClr val="3A1515"/>
                </a:solidFill>
                <a:latin typeface="Noto Sans SC" pitchFamily="34" charset="0"/>
                <a:ea typeface="Noto Sans SC" pitchFamily="34" charset="-122"/>
                <a:cs typeface="Noto Sans SC" pitchFamily="34" charset="-120"/>
              </a:rPr>
              <a:t>Discussion</a:t>
            </a:r>
            <a:endParaRPr lang="en-US" sz="4800" dirty="0"/>
          </a:p>
        </p:txBody>
      </p:sp>
      <p:sp>
        <p:nvSpPr>
          <p:cNvPr id="6" name="TextBox 5">
            <a:extLst>
              <a:ext uri="{FF2B5EF4-FFF2-40B4-BE49-F238E27FC236}">
                <a16:creationId xmlns:a16="http://schemas.microsoft.com/office/drawing/2014/main" id="{3D3DD294-0FE7-3246-841B-9C8C3BA1D29B}"/>
              </a:ext>
            </a:extLst>
          </p:cNvPr>
          <p:cNvSpPr txBox="1"/>
          <p:nvPr/>
        </p:nvSpPr>
        <p:spPr>
          <a:xfrm>
            <a:off x="2440132" y="1981205"/>
            <a:ext cx="4572000" cy="1295868"/>
          </a:xfrm>
          <a:prstGeom prst="rect">
            <a:avLst/>
          </a:prstGeom>
          <a:noFill/>
        </p:spPr>
        <p:txBody>
          <a:bodyPr wrap="square">
            <a:spAutoFit/>
          </a:bodyPr>
          <a:lstStyle/>
          <a:p>
            <a:pPr marL="342900" indent="-342900" algn="l">
              <a:lnSpc>
                <a:spcPct val="150000"/>
              </a:lnSpc>
              <a:buSzPct val="100000"/>
              <a:buChar char="•"/>
            </a:pPr>
            <a:r>
              <a:rPr lang="en-US" sz="1800" dirty="0">
                <a:solidFill>
                  <a:srgbClr val="383838"/>
                </a:solidFill>
                <a:latin typeface="Noto Sans SC" pitchFamily="34" charset="0"/>
                <a:ea typeface="Noto Sans SC" pitchFamily="34" charset="-122"/>
                <a:cs typeface="Noto Sans SC" pitchFamily="34" charset="-120"/>
              </a:rPr>
              <a:t>Faster development time</a:t>
            </a:r>
            <a:endParaRPr lang="en-US" sz="1800" dirty="0"/>
          </a:p>
          <a:p>
            <a:pPr marL="342900" indent="-342900" algn="l">
              <a:lnSpc>
                <a:spcPct val="150000"/>
              </a:lnSpc>
              <a:buSzPct val="100000"/>
              <a:buChar char="•"/>
            </a:pPr>
            <a:r>
              <a:rPr lang="en-US" sz="1800" dirty="0">
                <a:solidFill>
                  <a:srgbClr val="383838"/>
                </a:solidFill>
                <a:latin typeface="Noto Sans SC" pitchFamily="34" charset="0"/>
                <a:ea typeface="Noto Sans SC" pitchFamily="34" charset="-122"/>
                <a:cs typeface="Noto Sans SC" pitchFamily="34" charset="-120"/>
              </a:rPr>
              <a:t>Code reusability</a:t>
            </a:r>
            <a:endParaRPr lang="en-US" sz="1800" dirty="0"/>
          </a:p>
          <a:p>
            <a:pPr marL="342900" indent="-342900" algn="l">
              <a:lnSpc>
                <a:spcPct val="150000"/>
              </a:lnSpc>
              <a:buSzPct val="100000"/>
              <a:buChar char="•"/>
            </a:pPr>
            <a:r>
              <a:rPr lang="en-US" sz="1800" dirty="0">
                <a:solidFill>
                  <a:srgbClr val="383838"/>
                </a:solidFill>
                <a:latin typeface="Noto Sans SC" pitchFamily="34" charset="0"/>
                <a:ea typeface="Noto Sans SC" pitchFamily="34" charset="-122"/>
                <a:cs typeface="Noto Sans SC" pitchFamily="34" charset="-120"/>
              </a:rPr>
              <a:t>Wide community support</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4F0C22D3-3BA8-AD45-9550-3E9665C3C3DE}"/>
              </a:ext>
            </a:extLst>
          </p:cNvPr>
          <p:cNvSpPr/>
          <p:nvPr/>
        </p:nvSpPr>
        <p:spPr>
          <a:xfrm>
            <a:off x="3350723" y="2205694"/>
            <a:ext cx="4423837" cy="732111"/>
          </a:xfrm>
          <a:prstGeom prst="rect">
            <a:avLst/>
          </a:prstGeom>
          <a:noFill/>
          <a:ln/>
        </p:spPr>
        <p:txBody>
          <a:bodyPr wrap="square" rtlCol="0" anchor="b"/>
          <a:lstStyle/>
          <a:p>
            <a:pPr marL="0" indent="0">
              <a:buNone/>
            </a:pPr>
            <a:r>
              <a:rPr lang="en-US" sz="4800" b="1" dirty="0">
                <a:solidFill>
                  <a:srgbClr val="3A1515"/>
                </a:solidFill>
                <a:latin typeface="Noto Sans SC" pitchFamily="34" charset="0"/>
                <a:ea typeface="Noto Sans SC" pitchFamily="34" charset="-122"/>
                <a:cs typeface="Noto Sans SC" pitchFamily="34" charset="-120"/>
              </a:rPr>
              <a:t>Installation</a:t>
            </a:r>
            <a:endParaRPr lang="en-US" sz="4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FAD103-49EC-372D-C54D-F85668F2986E}"/>
              </a:ext>
            </a:extLst>
          </p:cNvPr>
          <p:cNvSpPr txBox="1"/>
          <p:nvPr/>
        </p:nvSpPr>
        <p:spPr>
          <a:xfrm>
            <a:off x="3271101" y="659876"/>
            <a:ext cx="4053526" cy="1107996"/>
          </a:xfrm>
          <a:prstGeom prst="rect">
            <a:avLst/>
          </a:prstGeom>
          <a:noFill/>
        </p:spPr>
        <p:txBody>
          <a:bodyPr wrap="square" rtlCol="0">
            <a:spAutoFit/>
          </a:bodyPr>
          <a:lstStyle/>
          <a:p>
            <a:r>
              <a:rPr lang="en-CA" sz="4800" b="1" dirty="0">
                <a:solidFill>
                  <a:srgbClr val="3A1515"/>
                </a:solidFill>
                <a:latin typeface="Noto Sans SC" pitchFamily="34" charset="0"/>
                <a:ea typeface="Noto Sans SC" pitchFamily="34" charset="-122"/>
              </a:rPr>
              <a:t>Prerequisites</a:t>
            </a:r>
          </a:p>
          <a:p>
            <a:endParaRPr lang="en-CA" dirty="0"/>
          </a:p>
        </p:txBody>
      </p:sp>
      <p:sp>
        <p:nvSpPr>
          <p:cNvPr id="3" name="TextBox 2">
            <a:extLst>
              <a:ext uri="{FF2B5EF4-FFF2-40B4-BE49-F238E27FC236}">
                <a16:creationId xmlns:a16="http://schemas.microsoft.com/office/drawing/2014/main" id="{40B277A3-82DE-FD79-40E9-6888A670D7F0}"/>
              </a:ext>
            </a:extLst>
          </p:cNvPr>
          <p:cNvSpPr txBox="1"/>
          <p:nvPr/>
        </p:nvSpPr>
        <p:spPr>
          <a:xfrm>
            <a:off x="2554664" y="1898301"/>
            <a:ext cx="5486400" cy="2308324"/>
          </a:xfrm>
          <a:prstGeom prst="rect">
            <a:avLst/>
          </a:prstGeom>
          <a:noFill/>
        </p:spPr>
        <p:txBody>
          <a:bodyPr wrap="square" rtlCol="0">
            <a:spAutoFit/>
          </a:bodyPr>
          <a:lstStyle/>
          <a:p>
            <a:pPr marL="285750" indent="-285750" algn="l">
              <a:buFont typeface="Arial" panose="020B0604020202020204" pitchFamily="34" charset="0"/>
              <a:buChar char="•"/>
            </a:pPr>
            <a:r>
              <a:rPr lang="en-CA" dirty="0">
                <a:solidFill>
                  <a:srgbClr val="383838"/>
                </a:solidFill>
                <a:latin typeface="Noto Sans SC" pitchFamily="34" charset="0"/>
                <a:ea typeface="Noto Sans SC" pitchFamily="34" charset="-122"/>
              </a:rPr>
              <a:t>Build-in Terminal app</a:t>
            </a:r>
          </a:p>
          <a:p>
            <a:pPr marL="285750" indent="-285750" algn="l">
              <a:buFont typeface="Arial" panose="020B0604020202020204" pitchFamily="34" charset="0"/>
              <a:buChar char="•"/>
            </a:pPr>
            <a:r>
              <a:rPr lang="en-CA" dirty="0">
                <a:solidFill>
                  <a:srgbClr val="383838"/>
                </a:solidFill>
                <a:latin typeface="Noto Sans SC" pitchFamily="34" charset="0"/>
                <a:ea typeface="Noto Sans SC" pitchFamily="34" charset="-122"/>
              </a:rPr>
              <a:t>Code Editor</a:t>
            </a:r>
          </a:p>
          <a:p>
            <a:pPr marL="285750" indent="-285750" algn="l">
              <a:buFont typeface="Arial" panose="020B0604020202020204" pitchFamily="34" charset="0"/>
              <a:buChar char="•"/>
            </a:pPr>
            <a:r>
              <a:rPr lang="en-CA" dirty="0">
                <a:solidFill>
                  <a:srgbClr val="383838"/>
                </a:solidFill>
                <a:latin typeface="Noto Sans SC" pitchFamily="34" charset="0"/>
                <a:ea typeface="Noto Sans SC" pitchFamily="34" charset="-122"/>
              </a:rPr>
              <a:t>Node.js &amp; </a:t>
            </a:r>
            <a:r>
              <a:rPr lang="en-CA" dirty="0" err="1">
                <a:solidFill>
                  <a:srgbClr val="383838"/>
                </a:solidFill>
                <a:latin typeface="Noto Sans SC" pitchFamily="34" charset="0"/>
                <a:ea typeface="Noto Sans SC" pitchFamily="34" charset="-122"/>
              </a:rPr>
              <a:t>npm</a:t>
            </a:r>
            <a:endParaRPr lang="en-CA" dirty="0">
              <a:solidFill>
                <a:srgbClr val="383838"/>
              </a:solidFill>
              <a:latin typeface="Noto Sans SC" pitchFamily="34" charset="0"/>
              <a:ea typeface="Noto Sans SC" pitchFamily="34" charset="-122"/>
            </a:endParaRPr>
          </a:p>
          <a:p>
            <a:pPr marL="285750" indent="-285750" algn="l">
              <a:buFont typeface="Arial" panose="020B0604020202020204" pitchFamily="34" charset="0"/>
              <a:buChar char="•"/>
            </a:pPr>
            <a:r>
              <a:rPr lang="en-CA" dirty="0">
                <a:solidFill>
                  <a:srgbClr val="383838"/>
                </a:solidFill>
                <a:latin typeface="Noto Sans SC" pitchFamily="34" charset="0"/>
                <a:ea typeface="Noto Sans SC" pitchFamily="34" charset="-122"/>
              </a:rPr>
              <a:t>Git</a:t>
            </a:r>
          </a:p>
          <a:p>
            <a:pPr marL="285750" indent="-285750" algn="l">
              <a:buFont typeface="Arial" panose="020B0604020202020204" pitchFamily="34" charset="0"/>
              <a:buChar char="•"/>
            </a:pPr>
            <a:endParaRPr lang="en-CA" dirty="0">
              <a:solidFill>
                <a:srgbClr val="383838"/>
              </a:solidFill>
              <a:latin typeface="Noto Sans SC" pitchFamily="34" charset="0"/>
              <a:ea typeface="Noto Sans SC" pitchFamily="34" charset="-122"/>
            </a:endParaRPr>
          </a:p>
          <a:p>
            <a:pPr marL="285750" indent="-285750" algn="l">
              <a:buFont typeface="Arial" panose="020B0604020202020204" pitchFamily="34" charset="0"/>
              <a:buChar char="•"/>
            </a:pPr>
            <a:r>
              <a:rPr lang="en-CA" dirty="0">
                <a:solidFill>
                  <a:srgbClr val="383838"/>
                </a:solidFill>
                <a:latin typeface="Noto Sans SC" pitchFamily="34" charset="0"/>
                <a:ea typeface="Noto Sans SC" pitchFamily="34" charset="-122"/>
              </a:rPr>
              <a:t>Angular CLI</a:t>
            </a:r>
          </a:p>
          <a:p>
            <a:pPr marL="285750" indent="-285750" algn="l">
              <a:buFont typeface="Arial" panose="020B0604020202020204" pitchFamily="34" charset="0"/>
              <a:buChar char="•"/>
            </a:pPr>
            <a:r>
              <a:rPr lang="en-CA" dirty="0">
                <a:solidFill>
                  <a:srgbClr val="383838"/>
                </a:solidFill>
                <a:latin typeface="Noto Sans SC" pitchFamily="34" charset="0"/>
                <a:ea typeface="Noto Sans SC" pitchFamily="34" charset="-122"/>
              </a:rPr>
              <a:t>A basic understanding of Angular and TypeScript</a:t>
            </a:r>
          </a:p>
          <a:p>
            <a:pPr marL="285750" indent="-285750" algn="l">
              <a:buFont typeface="Arial" panose="020B0604020202020204" pitchFamily="34" charset="0"/>
              <a:buChar char="•"/>
            </a:pPr>
            <a:endParaRPr lang="en-CA" dirty="0">
              <a:solidFill>
                <a:srgbClr val="383838"/>
              </a:solidFill>
              <a:latin typeface="Noto Sans SC" pitchFamily="34" charset="0"/>
              <a:ea typeface="Noto Sans SC" pitchFamily="34" charset="-122"/>
            </a:endParaRPr>
          </a:p>
        </p:txBody>
      </p:sp>
    </p:spTree>
    <p:extLst>
      <p:ext uri="{BB962C8B-B14F-4D97-AF65-F5344CB8AC3E}">
        <p14:creationId xmlns:p14="http://schemas.microsoft.com/office/powerpoint/2010/main" val="532365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4509</TotalTime>
  <Words>976</Words>
  <Application>Microsoft Macintosh PowerPoint</Application>
  <PresentationFormat>On-screen Show (16:9)</PresentationFormat>
  <Paragraphs>117</Paragraphs>
  <Slides>22</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Noto Sans SC</vt:lpstr>
      <vt:lpstr>Söhne</vt:lpstr>
      <vt:lpstr>system-ui</vt:lpstr>
      <vt:lpstr>Andale Mono</vt:lpstr>
      <vt:lpstr>Arial</vt:lpstr>
      <vt:lpstr>Calibri</vt:lpstr>
      <vt:lpstr>Menlo</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Ionic</dc:title>
  <dc:subject>SUBTITLE HERE</dc:subject>
  <dc:creator>MindShow.fun</dc:creator>
  <cp:lastModifiedBy>Liman Zhou</cp:lastModifiedBy>
  <cp:revision>4</cp:revision>
  <dcterms:created xsi:type="dcterms:W3CDTF">2023-07-26T14:45:30Z</dcterms:created>
  <dcterms:modified xsi:type="dcterms:W3CDTF">2023-07-30T21:33:40Z</dcterms:modified>
</cp:coreProperties>
</file>