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64" r:id="rId4"/>
    <p:sldId id="261" r:id="rId5"/>
    <p:sldId id="292" r:id="rId6"/>
    <p:sldId id="279" r:id="rId7"/>
    <p:sldId id="280" r:id="rId8"/>
    <p:sldId id="281" r:id="rId9"/>
    <p:sldId id="293" r:id="rId10"/>
    <p:sldId id="294" r:id="rId11"/>
    <p:sldId id="295" r:id="rId12"/>
    <p:sldId id="299" r:id="rId13"/>
    <p:sldId id="327" r:id="rId14"/>
    <p:sldId id="328" r:id="rId15"/>
    <p:sldId id="301" r:id="rId16"/>
    <p:sldId id="302" r:id="rId17"/>
    <p:sldId id="303" r:id="rId18"/>
    <p:sldId id="304" r:id="rId19"/>
    <p:sldId id="329" r:id="rId20"/>
    <p:sldId id="331" r:id="rId21"/>
    <p:sldId id="305" r:id="rId22"/>
    <p:sldId id="332" r:id="rId23"/>
    <p:sldId id="333" r:id="rId24"/>
    <p:sldId id="334" r:id="rId25"/>
    <p:sldId id="309" r:id="rId26"/>
    <p:sldId id="311" r:id="rId27"/>
    <p:sldId id="310" r:id="rId28"/>
    <p:sldId id="336" r:id="rId29"/>
    <p:sldId id="315" r:id="rId30"/>
    <p:sldId id="322" r:id="rId31"/>
    <p:sldId id="323" r:id="rId32"/>
    <p:sldId id="317" r:id="rId33"/>
    <p:sldId id="316" r:id="rId34"/>
    <p:sldId id="319" r:id="rId35"/>
    <p:sldId id="318" r:id="rId36"/>
    <p:sldId id="320" r:id="rId37"/>
    <p:sldId id="324" r:id="rId38"/>
    <p:sldId id="325" r:id="rId39"/>
    <p:sldId id="326" r:id="rId40"/>
    <p:sldId id="321" r:id="rId41"/>
    <p:sldId id="276" r:id="rId4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 userDrawn="1">
          <p15:clr>
            <a:srgbClr val="A4A3A4"/>
          </p15:clr>
        </p15:guide>
        <p15:guide id="2" pos="226" userDrawn="1">
          <p15:clr>
            <a:srgbClr val="A4A3A4"/>
          </p15:clr>
        </p15:guide>
        <p15:guide id="3" orient="horz" pos="3140" userDrawn="1">
          <p15:clr>
            <a:srgbClr val="A4A3A4"/>
          </p15:clr>
        </p15:guide>
        <p15:guide id="4" pos="55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EA8"/>
    <a:srgbClr val="A9D18E"/>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7" autoAdjust="0"/>
    <p:restoredTop sz="84299" autoAdjust="0"/>
  </p:normalViewPr>
  <p:slideViewPr>
    <p:cSldViewPr snapToGrid="0" showGuides="1">
      <p:cViewPr varScale="1">
        <p:scale>
          <a:sx n="78" d="100"/>
          <a:sy n="78" d="100"/>
        </p:scale>
        <p:origin x="320" y="64"/>
      </p:cViewPr>
      <p:guideLst>
        <p:guide orient="horz" pos="100"/>
        <p:guide pos="226"/>
        <p:guide orient="horz" pos="3140"/>
        <p:guide pos="55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D91E0-8655-4E01-AE99-822E7E82B8F7}" type="datetimeFigureOut">
              <a:rPr lang="zh-CN" altLang="en-US" smtClean="0"/>
              <a:t>2020/6/8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DC79-2A21-416A-A2E8-C3092AB08DA5}" type="slidenum">
              <a:rPr lang="zh-CN" altLang="en-US" smtClean="0"/>
              <a:t>‹#›</a:t>
            </a:fld>
            <a:endParaRPr lang="zh-CN" altLang="en-US"/>
          </a:p>
        </p:txBody>
      </p:sp>
    </p:spTree>
    <p:extLst>
      <p:ext uri="{BB962C8B-B14F-4D97-AF65-F5344CB8AC3E}">
        <p14:creationId xmlns:p14="http://schemas.microsoft.com/office/powerpoint/2010/main" val="127736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4</a:t>
            </a:fld>
            <a:endParaRPr lang="zh-CN" altLang="en-US"/>
          </a:p>
        </p:txBody>
      </p:sp>
    </p:spTree>
    <p:extLst>
      <p:ext uri="{BB962C8B-B14F-4D97-AF65-F5344CB8AC3E}">
        <p14:creationId xmlns:p14="http://schemas.microsoft.com/office/powerpoint/2010/main" val="108260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测不准原理说明了量子力学的不确定性，只讲求概率；</a:t>
            </a:r>
            <a:endParaRPr lang="en-US" altLang="zh-CN" dirty="0" smtClean="0"/>
          </a:p>
          <a:p>
            <a:r>
              <a:rPr lang="zh-CN" altLang="en-US" dirty="0" smtClean="0"/>
              <a:t>“绝对安全”：不可能用数学方式来破解，设备足够可靠，绝对不会泄密</a:t>
            </a:r>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7</a:t>
            </a:fld>
            <a:endParaRPr lang="zh-CN" altLang="en-US"/>
          </a:p>
        </p:txBody>
      </p:sp>
    </p:spTree>
    <p:extLst>
      <p:ext uri="{BB962C8B-B14F-4D97-AF65-F5344CB8AC3E}">
        <p14:creationId xmlns:p14="http://schemas.microsoft.com/office/powerpoint/2010/main" val="217515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）协议前准备</a:t>
            </a:r>
          </a:p>
          <a:p>
            <a:r>
              <a:rPr lang="en-US" altLang="zh-CN" sz="1200" kern="1200" dirty="0" smtClean="0">
                <a:solidFill>
                  <a:schemeClr val="tx1"/>
                </a:solidFill>
                <a:effectLst/>
                <a:latin typeface="+mn-lt"/>
                <a:ea typeface="+mn-ea"/>
                <a:cs typeface="+mn-cs"/>
              </a:rPr>
              <a:t>Alice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Bob</a:t>
            </a:r>
            <a:r>
              <a:rPr lang="zh-CN" altLang="zh-CN" sz="1200" kern="1200" dirty="0" smtClean="0">
                <a:solidFill>
                  <a:schemeClr val="tx1"/>
                </a:solidFill>
                <a:effectLst/>
                <a:latin typeface="+mn-lt"/>
                <a:ea typeface="+mn-ea"/>
                <a:cs typeface="+mn-cs"/>
              </a:rPr>
              <a:t>分别的秘密信息</a:t>
            </a:r>
            <a:r>
              <a:rPr lang="en-US" altLang="zh-CN" sz="1200" i="1"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在域</a:t>
            </a:r>
            <a:r>
              <a:rPr lang="en-US" altLang="zh-CN" sz="1200" i="1" kern="1200" dirty="0" smtClean="0">
                <a:solidFill>
                  <a:schemeClr val="tx1"/>
                </a:solidFill>
                <a:effectLst/>
                <a:latin typeface="+mn-lt"/>
                <a:ea typeface="+mn-ea"/>
                <a:cs typeface="+mn-cs"/>
              </a:rPr>
              <a:t>F</a:t>
            </a:r>
            <a:r>
              <a:rPr lang="en-US" altLang="zh-CN" sz="1200" kern="1200" baseline="-25000" dirty="0" smtClean="0">
                <a:solidFill>
                  <a:schemeClr val="tx1"/>
                </a:solidFill>
                <a:effectLst/>
                <a:latin typeface="+mn-lt"/>
                <a:ea typeface="+mn-ea"/>
                <a:cs typeface="+mn-cs"/>
              </a:rPr>
              <a:t>2</a:t>
            </a:r>
            <a:r>
              <a:rPr lang="en-US" altLang="zh-CN" sz="1200" i="1" kern="1200" baseline="300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中的二进制表示分别是（</a:t>
            </a:r>
            <a:r>
              <a:rPr lang="en-US" altLang="zh-CN" sz="1200" i="1" kern="1200" dirty="0" smtClean="0">
                <a:solidFill>
                  <a:schemeClr val="tx1"/>
                </a:solidFill>
                <a:effectLst/>
                <a:latin typeface="+mn-lt"/>
                <a:ea typeface="+mn-ea"/>
                <a:cs typeface="+mn-cs"/>
              </a:rPr>
              <a:t>x</a:t>
            </a:r>
            <a:r>
              <a:rPr lang="en-US" altLang="zh-CN" sz="1200" i="1" kern="1200" baseline="-25000" dirty="0" smtClean="0">
                <a:solidFill>
                  <a:schemeClr val="tx1"/>
                </a:solidFill>
                <a:effectLst/>
                <a:latin typeface="+mn-lt"/>
                <a:ea typeface="+mn-ea"/>
                <a:cs typeface="+mn-cs"/>
              </a:rPr>
              <a:t>0</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x</a:t>
            </a:r>
            <a:r>
              <a:rPr lang="en-US" altLang="zh-CN" sz="1200" i="1" kern="1200" baseline="-25000" dirty="0" smtClean="0">
                <a:solidFill>
                  <a:schemeClr val="tx1"/>
                </a:solidFill>
                <a:effectLst/>
                <a:latin typeface="+mn-lt"/>
                <a:ea typeface="+mn-ea"/>
                <a:cs typeface="+mn-cs"/>
              </a:rPr>
              <a:t>1</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x</a:t>
            </a:r>
            <a:r>
              <a:rPr lang="en-US" altLang="zh-CN" sz="1200" i="1" kern="1200" baseline="-25000" dirty="0"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）和（</a:t>
            </a:r>
            <a:r>
              <a:rPr lang="en-US" altLang="zh-CN" sz="1200" i="1" kern="1200" dirty="0" smtClean="0">
                <a:solidFill>
                  <a:schemeClr val="tx1"/>
                </a:solidFill>
                <a:effectLst/>
                <a:latin typeface="+mn-lt"/>
                <a:ea typeface="+mn-ea"/>
                <a:cs typeface="+mn-cs"/>
              </a:rPr>
              <a:t>y</a:t>
            </a:r>
            <a:r>
              <a:rPr lang="en-US" altLang="zh-CN" sz="1200" i="1" kern="1200" baseline="-25000" dirty="0" smtClean="0">
                <a:solidFill>
                  <a:schemeClr val="tx1"/>
                </a:solidFill>
                <a:effectLst/>
                <a:latin typeface="+mn-lt"/>
                <a:ea typeface="+mn-ea"/>
                <a:cs typeface="+mn-cs"/>
              </a:rPr>
              <a:t>0</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y</a:t>
            </a:r>
            <a:r>
              <a:rPr lang="en-US" altLang="zh-CN" sz="1200" i="1" kern="1200" baseline="-25000" dirty="0" smtClean="0">
                <a:solidFill>
                  <a:schemeClr val="tx1"/>
                </a:solidFill>
                <a:effectLst/>
                <a:latin typeface="+mn-lt"/>
                <a:ea typeface="+mn-ea"/>
                <a:cs typeface="+mn-cs"/>
              </a:rPr>
              <a:t>1</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y</a:t>
            </a:r>
            <a:r>
              <a:rPr lang="en-US" altLang="zh-CN" sz="1200" i="1" kern="1200" baseline="-25000" dirty="0"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），其中</a:t>
            </a:r>
            <a:r>
              <a:rPr lang="en-US" altLang="zh-CN" sz="1200" i="1" kern="1200" dirty="0" smtClean="0">
                <a:solidFill>
                  <a:schemeClr val="tx1"/>
                </a:solidFill>
                <a:effectLst/>
                <a:latin typeface="+mn-lt"/>
                <a:ea typeface="+mn-ea"/>
                <a:cs typeface="+mn-cs"/>
              </a:rPr>
              <a:t>x</a:t>
            </a:r>
            <a:r>
              <a:rPr lang="en-US" altLang="zh-CN" sz="1200" i="1" kern="1200" baseline="-250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y</a:t>
            </a:r>
            <a:r>
              <a:rPr lang="en-US" altLang="zh-CN" sz="1200" i="1" kern="1200" baseline="-250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。通常会将秘密信息分为</a:t>
            </a:r>
            <a:r>
              <a:rPr lang="en-US" altLang="zh-CN" sz="1200"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N</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组，以及大部分协议会首先通过</a:t>
            </a:r>
            <a:r>
              <a:rPr lang="en-US" altLang="zh-CN" sz="1200" kern="1200" dirty="0" smtClean="0">
                <a:solidFill>
                  <a:schemeClr val="tx1"/>
                </a:solidFill>
                <a:effectLst/>
                <a:latin typeface="+mn-lt"/>
                <a:ea typeface="+mn-ea"/>
                <a:cs typeface="+mn-cs"/>
              </a:rPr>
              <a:t>QKD</a:t>
            </a:r>
            <a:r>
              <a:rPr lang="zh-CN" altLang="zh-CN" sz="1200" kern="1200" dirty="0" smtClean="0">
                <a:solidFill>
                  <a:schemeClr val="tx1"/>
                </a:solidFill>
                <a:effectLst/>
                <a:latin typeface="+mn-lt"/>
                <a:ea typeface="+mn-ea"/>
                <a:cs typeface="+mn-cs"/>
              </a:rPr>
              <a:t>共享密钥，这些都是为了接下来的步骤做准备。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）量子态制备</a:t>
            </a:r>
          </a:p>
          <a:p>
            <a:r>
              <a:rPr lang="zh-CN" altLang="zh-CN" sz="1200" kern="1200" dirty="0" smtClean="0">
                <a:solidFill>
                  <a:schemeClr val="tx1"/>
                </a:solidFill>
                <a:effectLst/>
                <a:latin typeface="+mn-lt"/>
                <a:ea typeface="+mn-ea"/>
                <a:cs typeface="+mn-cs"/>
              </a:rPr>
              <a:t>量子隐私比较协议大多使用纠缠态，通常由第三方进行量子态的制备，也有一些协议是由参与者进行制备。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）发送量子态并进行窃听检测</a:t>
            </a:r>
          </a:p>
          <a:p>
            <a:r>
              <a:rPr lang="zh-CN" altLang="zh-CN" sz="1200" kern="1200" dirty="0" smtClean="0">
                <a:solidFill>
                  <a:schemeClr val="tx1"/>
                </a:solidFill>
                <a:effectLst/>
                <a:latin typeface="+mn-lt"/>
                <a:ea typeface="+mn-ea"/>
                <a:cs typeface="+mn-cs"/>
              </a:rPr>
              <a:t>制备好的量子态会发送给其余的参与者或者第三方，并且通常还会额外制备一些粒子，额外制备的粒子作为诱骗粒子加入到发送的序列中，这样做的目的是在传输完成后通过对确定位置选择不同的测量基进行测量来判断在传输过程中是否存在外部窃听者。</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）输入秘密消息</a:t>
            </a:r>
          </a:p>
          <a:p>
            <a:r>
              <a:rPr lang="zh-CN" altLang="zh-CN" sz="1200" kern="1200" dirty="0" smtClean="0">
                <a:solidFill>
                  <a:schemeClr val="tx1"/>
                </a:solidFill>
                <a:effectLst/>
                <a:latin typeface="+mn-lt"/>
                <a:ea typeface="+mn-ea"/>
                <a:cs typeface="+mn-cs"/>
              </a:rPr>
              <a:t>参与者对从</a:t>
            </a:r>
            <a:r>
              <a:rPr lang="en-US" altLang="zh-CN" sz="1200" kern="1200" dirty="0" smtClean="0">
                <a:solidFill>
                  <a:schemeClr val="tx1"/>
                </a:solidFill>
                <a:effectLst/>
                <a:latin typeface="+mn-lt"/>
                <a:ea typeface="+mn-ea"/>
                <a:cs typeface="+mn-cs"/>
              </a:rPr>
              <a:t>TP</a:t>
            </a:r>
            <a:r>
              <a:rPr lang="zh-CN" altLang="zh-CN" sz="1200" kern="1200" dirty="0" smtClean="0">
                <a:solidFill>
                  <a:schemeClr val="tx1"/>
                </a:solidFill>
                <a:effectLst/>
                <a:latin typeface="+mn-lt"/>
                <a:ea typeface="+mn-ea"/>
                <a:cs typeface="+mn-cs"/>
              </a:rPr>
              <a:t>处收到的量子序列进行操作以将自己的秘密信息编码，编码完成后加密并传输。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）输出比较结果</a:t>
            </a:r>
          </a:p>
          <a:p>
            <a:r>
              <a:rPr lang="zh-CN" altLang="zh-CN" sz="1200" kern="1200" dirty="0" smtClean="0">
                <a:solidFill>
                  <a:schemeClr val="tx1"/>
                </a:solidFill>
                <a:effectLst/>
                <a:latin typeface="+mn-lt"/>
                <a:ea typeface="+mn-ea"/>
                <a:cs typeface="+mn-cs"/>
              </a:rPr>
              <a:t>公布的比较结果为</a:t>
            </a:r>
            <a:r>
              <a:rPr lang="en-US" altLang="zh-CN" sz="1200" i="1" kern="1200" dirty="0" smtClean="0">
                <a:solidFill>
                  <a:schemeClr val="tx1"/>
                </a:solidFill>
                <a:effectLst/>
                <a:latin typeface="+mn-lt"/>
                <a:ea typeface="+mn-ea"/>
                <a:cs typeface="+mn-cs"/>
              </a:rPr>
              <a:t>X</a:t>
            </a:r>
            <a:r>
              <a:rPr lang="en-US" altLang="zh-CN" sz="1200"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或者</a:t>
            </a:r>
            <a:r>
              <a:rPr lang="en-US" altLang="zh-CN" sz="1200" i="1" kern="1200" dirty="0" smtClean="0">
                <a:solidFill>
                  <a:schemeClr val="tx1"/>
                </a:solidFill>
                <a:effectLst/>
                <a:latin typeface="+mn-lt"/>
                <a:ea typeface="+mn-ea"/>
                <a:cs typeface="+mn-cs"/>
              </a:rPr>
              <a:t>X </a:t>
            </a:r>
            <a:r>
              <a:rPr lang="zh-CN"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Y</a:t>
            </a:r>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9</a:t>
            </a:fld>
            <a:endParaRPr lang="zh-CN" altLang="en-US"/>
          </a:p>
        </p:txBody>
      </p:sp>
    </p:spTree>
    <p:extLst>
      <p:ext uri="{BB962C8B-B14F-4D97-AF65-F5344CB8AC3E}">
        <p14:creationId xmlns:p14="http://schemas.microsoft.com/office/powerpoint/2010/main" val="74515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12</a:t>
            </a:fld>
            <a:endParaRPr lang="zh-CN" altLang="en-US"/>
          </a:p>
        </p:txBody>
      </p:sp>
    </p:spTree>
    <p:extLst>
      <p:ext uri="{BB962C8B-B14F-4D97-AF65-F5344CB8AC3E}">
        <p14:creationId xmlns:p14="http://schemas.microsoft.com/office/powerpoint/2010/main" val="3022324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16</a:t>
            </a:fld>
            <a:endParaRPr lang="zh-CN" altLang="en-US"/>
          </a:p>
        </p:txBody>
      </p:sp>
    </p:spTree>
    <p:extLst>
      <p:ext uri="{BB962C8B-B14F-4D97-AF65-F5344CB8AC3E}">
        <p14:creationId xmlns:p14="http://schemas.microsoft.com/office/powerpoint/2010/main" val="1561322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24</a:t>
            </a:fld>
            <a:endParaRPr lang="zh-CN" altLang="en-US"/>
          </a:p>
        </p:txBody>
      </p:sp>
    </p:spTree>
    <p:extLst>
      <p:ext uri="{BB962C8B-B14F-4D97-AF65-F5344CB8AC3E}">
        <p14:creationId xmlns:p14="http://schemas.microsoft.com/office/powerpoint/2010/main" val="34116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26</a:t>
            </a:fld>
            <a:endParaRPr lang="zh-CN" altLang="en-US"/>
          </a:p>
        </p:txBody>
      </p:sp>
    </p:spTree>
    <p:extLst>
      <p:ext uri="{BB962C8B-B14F-4D97-AF65-F5344CB8AC3E}">
        <p14:creationId xmlns:p14="http://schemas.microsoft.com/office/powerpoint/2010/main" val="412333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28</a:t>
            </a:fld>
            <a:endParaRPr lang="zh-CN" altLang="en-US"/>
          </a:p>
        </p:txBody>
      </p:sp>
    </p:spTree>
    <p:extLst>
      <p:ext uri="{BB962C8B-B14F-4D97-AF65-F5344CB8AC3E}">
        <p14:creationId xmlns:p14="http://schemas.microsoft.com/office/powerpoint/2010/main" val="87303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ADC79-2A21-416A-A2E8-C3092AB08DA5}" type="slidenum">
              <a:rPr lang="zh-CN" altLang="en-US" smtClean="0"/>
              <a:t>29</a:t>
            </a:fld>
            <a:endParaRPr lang="zh-CN" altLang="en-US"/>
          </a:p>
        </p:txBody>
      </p:sp>
    </p:spTree>
    <p:extLst>
      <p:ext uri="{BB962C8B-B14F-4D97-AF65-F5344CB8AC3E}">
        <p14:creationId xmlns:p14="http://schemas.microsoft.com/office/powerpoint/2010/main" val="310737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182010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383673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198391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92279"/>
            <a:ext cx="486561" cy="788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393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420253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98970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1742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239282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240214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387259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0205A92-425D-46A9-89D8-AEFC2BA4D952}" type="datetimeFigureOut">
              <a:rPr lang="zh-CN" altLang="en-US" smtClean="0"/>
              <a:t>2020/6/8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79832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0205A92-425D-46A9-89D8-AEFC2BA4D952}" type="datetimeFigureOut">
              <a:rPr lang="zh-CN" altLang="en-US" smtClean="0"/>
              <a:t>2020/6/8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841B7A-73CD-400D-BD9E-B514780A1104}" type="slidenum">
              <a:rPr lang="zh-CN" altLang="en-US" smtClean="0"/>
              <a:t>‹#›</a:t>
            </a:fld>
            <a:endParaRPr lang="zh-CN" altLang="en-US"/>
          </a:p>
        </p:txBody>
      </p:sp>
    </p:spTree>
    <p:extLst>
      <p:ext uri="{BB962C8B-B14F-4D97-AF65-F5344CB8AC3E}">
        <p14:creationId xmlns:p14="http://schemas.microsoft.com/office/powerpoint/2010/main" val="3683914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828291" y="1676680"/>
            <a:ext cx="7571304" cy="584775"/>
          </a:xfrm>
          <a:prstGeom prst="rect">
            <a:avLst/>
          </a:prstGeom>
        </p:spPr>
        <p:txBody>
          <a:bodyPr wrap="none">
            <a:spAutoFit/>
          </a:bodyPr>
          <a:lstStyle/>
          <a:p>
            <a:pPr algn="ctr"/>
            <a:r>
              <a:rPr lang="zh-CN" altLang="en-US" sz="3200" dirty="0">
                <a:solidFill>
                  <a:schemeClr val="bg1"/>
                </a:solidFill>
                <a:latin typeface="+mj-ea"/>
                <a:ea typeface="+mj-ea"/>
              </a:rPr>
              <a:t>量子通信网络中隐私比较</a:t>
            </a:r>
            <a:r>
              <a:rPr lang="zh-CN" altLang="en-US" sz="3200" dirty="0" smtClean="0">
                <a:solidFill>
                  <a:schemeClr val="bg1"/>
                </a:solidFill>
                <a:latin typeface="+mj-ea"/>
                <a:ea typeface="+mj-ea"/>
              </a:rPr>
              <a:t>方案及应用研究</a:t>
            </a:r>
            <a:endParaRPr lang="zh-CN" altLang="en-US" sz="3200" dirty="0">
              <a:solidFill>
                <a:schemeClr val="bg1"/>
              </a:solidFill>
              <a:latin typeface="+mj-ea"/>
              <a:ea typeface="+mj-ea"/>
            </a:endParaRPr>
          </a:p>
        </p:txBody>
      </p:sp>
      <p:cxnSp>
        <p:nvCxnSpPr>
          <p:cNvPr id="8" name="直接连接符 7">
            <a:extLst>
              <a:ext uri="{FF2B5EF4-FFF2-40B4-BE49-F238E27FC236}">
                <a16:creationId xmlns="" xmlns:a16="http://schemas.microsoft.com/office/drawing/2014/main" id="{CF3A8B31-6E44-4C33-990E-9C86ACE33E11}"/>
              </a:ext>
            </a:extLst>
          </p:cNvPr>
          <p:cNvCxnSpPr/>
          <p:nvPr/>
        </p:nvCxnSpPr>
        <p:spPr>
          <a:xfrm>
            <a:off x="4271452" y="2677523"/>
            <a:ext cx="26125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 xmlns:a16="http://schemas.microsoft.com/office/drawing/2014/main" id="{81315CB3-1490-479A-880F-0D1C623254E2}"/>
              </a:ext>
            </a:extLst>
          </p:cNvPr>
          <p:cNvSpPr txBox="1"/>
          <p:nvPr/>
        </p:nvSpPr>
        <p:spPr>
          <a:xfrm>
            <a:off x="3280619" y="3386918"/>
            <a:ext cx="2242922" cy="1384995"/>
          </a:xfrm>
          <a:prstGeom prst="rect">
            <a:avLst/>
          </a:prstGeom>
          <a:noFill/>
        </p:spPr>
        <p:txBody>
          <a:bodyPr wrap="none" rtlCol="0">
            <a:spAutoFit/>
          </a:bodyPr>
          <a:lstStyle/>
          <a:p>
            <a:pPr>
              <a:lnSpc>
                <a:spcPct val="150000"/>
              </a:lnSpc>
            </a:pPr>
            <a:r>
              <a:rPr lang="zh-CN" altLang="en-US" sz="1400" dirty="0" smtClean="0">
                <a:solidFill>
                  <a:schemeClr val="bg1"/>
                </a:solidFill>
              </a:rPr>
              <a:t>答辩人：</a:t>
            </a:r>
            <a:r>
              <a:rPr lang="zh-CN" altLang="en-US" sz="1400" dirty="0">
                <a:solidFill>
                  <a:schemeClr val="bg1"/>
                </a:solidFill>
              </a:rPr>
              <a:t>王正浩    </a:t>
            </a:r>
            <a:r>
              <a:rPr lang="en-US" altLang="zh-CN" sz="1400" dirty="0">
                <a:solidFill>
                  <a:schemeClr val="bg1"/>
                </a:solidFill>
              </a:rPr>
              <a:t> </a:t>
            </a:r>
            <a:r>
              <a:rPr lang="en-US" altLang="zh-CN" sz="1400" dirty="0" smtClean="0">
                <a:solidFill>
                  <a:schemeClr val="bg1"/>
                </a:solidFill>
              </a:rPr>
              <a:t>               </a:t>
            </a:r>
          </a:p>
          <a:p>
            <a:pPr>
              <a:lnSpc>
                <a:spcPct val="150000"/>
              </a:lnSpc>
            </a:pPr>
            <a:r>
              <a:rPr lang="zh-CN" altLang="en-US" sz="1400" dirty="0" smtClean="0">
                <a:solidFill>
                  <a:schemeClr val="bg1"/>
                </a:solidFill>
              </a:rPr>
              <a:t>专业：计算机技术</a:t>
            </a:r>
            <a:endParaRPr lang="en-US" altLang="zh-CN" sz="1400" dirty="0" smtClean="0">
              <a:solidFill>
                <a:schemeClr val="bg1"/>
              </a:solidFill>
            </a:endParaRPr>
          </a:p>
          <a:p>
            <a:pPr>
              <a:lnSpc>
                <a:spcPct val="150000"/>
              </a:lnSpc>
            </a:pPr>
            <a:r>
              <a:rPr lang="zh-CN" altLang="en-US" sz="1400" dirty="0" smtClean="0">
                <a:solidFill>
                  <a:schemeClr val="bg1"/>
                </a:solidFill>
              </a:rPr>
              <a:t>指导</a:t>
            </a:r>
            <a:r>
              <a:rPr lang="zh-CN" altLang="en-US" sz="1400" dirty="0">
                <a:solidFill>
                  <a:schemeClr val="bg1"/>
                </a:solidFill>
              </a:rPr>
              <a:t>老师：张仕斌老师</a:t>
            </a:r>
            <a:endParaRPr lang="en-US" altLang="zh-CN" sz="1400" dirty="0">
              <a:solidFill>
                <a:schemeClr val="bg1"/>
              </a:solidFill>
            </a:endParaRPr>
          </a:p>
          <a:p>
            <a:pPr>
              <a:lnSpc>
                <a:spcPct val="150000"/>
              </a:lnSpc>
            </a:pPr>
            <a:r>
              <a:rPr lang="zh-CN" altLang="en-US" sz="1400" dirty="0" smtClean="0">
                <a:solidFill>
                  <a:schemeClr val="bg1"/>
                </a:solidFill>
              </a:rPr>
              <a:t>答辩时间</a:t>
            </a:r>
            <a:r>
              <a:rPr lang="zh-CN" altLang="en-US" sz="1400" dirty="0">
                <a:solidFill>
                  <a:schemeClr val="bg1"/>
                </a:solidFill>
              </a:rPr>
              <a:t>：</a:t>
            </a:r>
            <a:r>
              <a:rPr lang="en-US" altLang="zh-CN" sz="1400" dirty="0" smtClean="0">
                <a:solidFill>
                  <a:schemeClr val="bg1"/>
                </a:solidFill>
              </a:rPr>
              <a:t>2020</a:t>
            </a:r>
            <a:r>
              <a:rPr lang="zh-CN" altLang="en-US" sz="1400" dirty="0" smtClean="0">
                <a:solidFill>
                  <a:schemeClr val="bg1"/>
                </a:solidFill>
              </a:rPr>
              <a:t>年</a:t>
            </a:r>
            <a:r>
              <a:rPr lang="en-US" altLang="zh-CN" sz="1400" dirty="0" smtClean="0">
                <a:solidFill>
                  <a:schemeClr val="bg1"/>
                </a:solidFill>
              </a:rPr>
              <a:t>6</a:t>
            </a:r>
            <a:r>
              <a:rPr lang="zh-CN" altLang="en-US" sz="1400" dirty="0" smtClean="0">
                <a:solidFill>
                  <a:schemeClr val="bg1"/>
                </a:solidFill>
              </a:rPr>
              <a:t>月</a:t>
            </a:r>
            <a:r>
              <a:rPr lang="en-US" altLang="zh-CN" sz="1400" dirty="0" smtClean="0">
                <a:solidFill>
                  <a:schemeClr val="bg1"/>
                </a:solidFill>
              </a:rPr>
              <a:t>8</a:t>
            </a:r>
            <a:r>
              <a:rPr lang="zh-CN" altLang="en-US" sz="1400" dirty="0" smtClean="0">
                <a:solidFill>
                  <a:schemeClr val="bg1"/>
                </a:solidFill>
              </a:rPr>
              <a:t>日</a:t>
            </a:r>
            <a:endParaRPr lang="zh-CN" altLang="en-US" sz="1400" dirty="0">
              <a:solidFill>
                <a:schemeClr val="bg1"/>
              </a:solidFill>
            </a:endParaRPr>
          </a:p>
        </p:txBody>
      </p:sp>
      <p:sp>
        <p:nvSpPr>
          <p:cNvPr id="19" name="矩形 18"/>
          <p:cNvSpPr/>
          <p:nvPr/>
        </p:nvSpPr>
        <p:spPr>
          <a:xfrm>
            <a:off x="1537341" y="2356037"/>
            <a:ext cx="5990743" cy="261610"/>
          </a:xfrm>
          <a:prstGeom prst="rect">
            <a:avLst/>
          </a:prstGeom>
        </p:spPr>
        <p:txBody>
          <a:bodyPr wrap="none">
            <a:spAutoFit/>
          </a:bodyPr>
          <a:lstStyle/>
          <a:p>
            <a:pPr algn="ctr"/>
            <a:r>
              <a:rPr lang="en-US" altLang="zh-CN" sz="1100" dirty="0">
                <a:solidFill>
                  <a:schemeClr val="bg1"/>
                </a:solidFill>
                <a:latin typeface="+mj-lt"/>
                <a:ea typeface="+mj-ea"/>
              </a:rPr>
              <a:t>Research on private comparison </a:t>
            </a:r>
            <a:r>
              <a:rPr lang="en-US" altLang="zh-CN" sz="1100" dirty="0" smtClean="0">
                <a:solidFill>
                  <a:schemeClr val="bg1"/>
                </a:solidFill>
                <a:latin typeface="+mj-lt"/>
                <a:ea typeface="+mj-ea"/>
              </a:rPr>
              <a:t>scheme and application </a:t>
            </a:r>
            <a:r>
              <a:rPr lang="en-US" altLang="zh-CN" sz="1100" dirty="0">
                <a:solidFill>
                  <a:schemeClr val="bg1"/>
                </a:solidFill>
                <a:latin typeface="+mj-lt"/>
                <a:ea typeface="+mj-ea"/>
              </a:rPr>
              <a:t>in quantum communication network</a:t>
            </a:r>
            <a:endParaRPr lang="zh-CN" altLang="en-US" sz="1100" dirty="0">
              <a:solidFill>
                <a:schemeClr val="bg1"/>
              </a:solidFill>
              <a:latin typeface="+mj-lt"/>
              <a:ea typeface="+mj-ea"/>
            </a:endParaRPr>
          </a:p>
        </p:txBody>
      </p:sp>
      <p:pic>
        <p:nvPicPr>
          <p:cNvPr id="15" name="图片 14">
            <a:extLst>
              <a:ext uri="{FF2B5EF4-FFF2-40B4-BE49-F238E27FC236}">
                <a16:creationId xmlns="" xmlns:a16="http://schemas.microsoft.com/office/drawing/2014/main" id="{48C17DE0-59B0-444F-8819-E74BEAF5A4D7}"/>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56667" y1="48339" x2="56667" y2="48339"/>
                      </a14:backgroundRemoval>
                    </a14:imgEffect>
                  </a14:imgLayer>
                </a14:imgProps>
              </a:ext>
              <a:ext uri="{28A0092B-C50C-407E-A947-70E740481C1C}">
                <a14:useLocalDpi xmlns:a14="http://schemas.microsoft.com/office/drawing/2010/main" val="0"/>
              </a:ext>
            </a:extLst>
          </a:blip>
          <a:stretch>
            <a:fillRect/>
          </a:stretch>
        </p:blipFill>
        <p:spPr>
          <a:xfrm>
            <a:off x="204797" y="110925"/>
            <a:ext cx="566301" cy="568398"/>
          </a:xfrm>
          <a:prstGeom prst="rect">
            <a:avLst/>
          </a:prstGeom>
        </p:spPr>
      </p:pic>
      <p:sp>
        <p:nvSpPr>
          <p:cNvPr id="17" name="文本框 16">
            <a:extLst>
              <a:ext uri="{FF2B5EF4-FFF2-40B4-BE49-F238E27FC236}">
                <a16:creationId xmlns="" xmlns:a16="http://schemas.microsoft.com/office/drawing/2014/main" id="{95FA3140-3F1F-4F75-817C-14544DF8168B}"/>
              </a:ext>
            </a:extLst>
          </p:cNvPr>
          <p:cNvSpPr txBox="1"/>
          <p:nvPr/>
        </p:nvSpPr>
        <p:spPr>
          <a:xfrm>
            <a:off x="779850" y="241236"/>
            <a:ext cx="1779531" cy="276999"/>
          </a:xfrm>
          <a:prstGeom prst="rect">
            <a:avLst/>
          </a:prstGeom>
          <a:noFill/>
        </p:spPr>
        <p:txBody>
          <a:bodyPr wrap="square" rtlCol="0">
            <a:spAutoFit/>
          </a:bodyPr>
          <a:lstStyle/>
          <a:p>
            <a:r>
              <a:rPr lang="zh-CN" altLang="en-US" sz="1200" b="1" dirty="0">
                <a:solidFill>
                  <a:schemeClr val="bg1"/>
                </a:solidFill>
                <a:latin typeface="黑体" panose="02010609060101010101" pitchFamily="49" charset="-122"/>
                <a:ea typeface="黑体" panose="02010609060101010101" pitchFamily="49" charset="-122"/>
              </a:rPr>
              <a:t>成都信息工程大学</a:t>
            </a:r>
            <a:endParaRPr lang="zh-CN" altLang="en-US" sz="1400" b="1" dirty="0">
              <a:solidFill>
                <a:schemeClr val="bg1"/>
              </a:solidFill>
              <a:latin typeface="黑体" panose="02010609060101010101" pitchFamily="49" charset="-122"/>
              <a:ea typeface="黑体" panose="02010609060101010101" pitchFamily="49" charset="-122"/>
            </a:endParaRPr>
          </a:p>
        </p:txBody>
      </p:sp>
      <p:cxnSp>
        <p:nvCxnSpPr>
          <p:cNvPr id="3" name="直接连接符 2">
            <a:extLst>
              <a:ext uri="{FF2B5EF4-FFF2-40B4-BE49-F238E27FC236}">
                <a16:creationId xmlns="" xmlns:a16="http://schemas.microsoft.com/office/drawing/2014/main" id="{6C198DB8-6B16-4146-BD47-AD4A96A77F3B}"/>
              </a:ext>
            </a:extLst>
          </p:cNvPr>
          <p:cNvCxnSpPr>
            <a:cxnSpLocks/>
          </p:cNvCxnSpPr>
          <p:nvPr/>
        </p:nvCxnSpPr>
        <p:spPr>
          <a:xfrm flipV="1">
            <a:off x="71438" y="787488"/>
            <a:ext cx="8922544" cy="5472"/>
          </a:xfrm>
          <a:prstGeom prst="line">
            <a:avLst/>
          </a:prstGeom>
          <a:ln w="12700">
            <a:solidFill>
              <a:schemeClr val="bg1"/>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7046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0939" y="248920"/>
            <a:ext cx="5717566" cy="461665"/>
          </a:xfrm>
          <a:prstGeom prst="rect">
            <a:avLst/>
          </a:prstGeom>
        </p:spPr>
        <p:txBody>
          <a:bodyPr wrap="square">
            <a:spAutoFit/>
          </a:bodyPr>
          <a:lstStyle/>
          <a:p>
            <a:r>
              <a:rPr lang="zh-CN" altLang="en-US" sz="2400" dirty="0" smtClean="0">
                <a:solidFill>
                  <a:schemeClr val="tx1">
                    <a:lumMod val="75000"/>
                    <a:lumOff val="25000"/>
                  </a:schemeClr>
                </a:solidFill>
                <a:latin typeface="+mj-ea"/>
                <a:ea typeface="+mj-ea"/>
              </a:rPr>
              <a:t>基于六粒子纠缠态的量子隐私比较协议</a:t>
            </a:r>
            <a:endParaRPr lang="zh-CN" altLang="en-US" sz="2400" dirty="0">
              <a:solidFill>
                <a:schemeClr val="tx1">
                  <a:lumMod val="75000"/>
                  <a:lumOff val="25000"/>
                </a:schemeClr>
              </a:solidFill>
              <a:latin typeface="+mj-ea"/>
              <a:ea typeface="+mj-ea"/>
            </a:endParaRPr>
          </a:p>
        </p:txBody>
      </p:sp>
      <p:sp>
        <p:nvSpPr>
          <p:cNvPr id="3" name="矩形 2"/>
          <p:cNvSpPr/>
          <p:nvPr/>
        </p:nvSpPr>
        <p:spPr>
          <a:xfrm>
            <a:off x="570939" y="2899888"/>
            <a:ext cx="4249881" cy="307777"/>
          </a:xfrm>
          <a:prstGeom prst="rect">
            <a:avLst/>
          </a:prstGeom>
        </p:spPr>
        <p:txBody>
          <a:bodyPr wrap="non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Alice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要</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比较的信息长度表示为</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二进制长度为</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1" kern="100" dirty="0" smtClean="0">
                <a:latin typeface="Times New Roman" panose="02020603050405020304" pitchFamily="18" charset="0"/>
                <a:ea typeface="宋体" panose="02010600030101010101" pitchFamily="2" charset="-122"/>
              </a:rPr>
              <a:t>L</a:t>
            </a:r>
            <a:endParaRPr lang="zh-CN" altLang="en-US" dirty="0"/>
          </a:p>
        </p:txBody>
      </p:sp>
      <p:sp>
        <p:nvSpPr>
          <p:cNvPr id="4" name="矩形 3"/>
          <p:cNvSpPr/>
          <p:nvPr/>
        </p:nvSpPr>
        <p:spPr>
          <a:xfrm>
            <a:off x="570939" y="3417327"/>
            <a:ext cx="5717566" cy="307777"/>
          </a:xfrm>
          <a:prstGeom prst="rect">
            <a:avLst/>
          </a:prstGeom>
        </p:spPr>
        <p:txBody>
          <a:bodyPr wrap="square">
            <a:spAutoFit/>
          </a:bodyPr>
          <a:lstStyle/>
          <a:p>
            <a:r>
              <a:rPr lang="en-US" altLang="zh-CN" sz="1400" kern="100" dirty="0">
                <a:latin typeface="Times New Roman" panose="02020603050405020304" pitchFamily="18" charset="0"/>
                <a:ea typeface="宋体" panose="02010600030101010101" pitchFamily="2" charset="-122"/>
              </a:rPr>
              <a:t>Alice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smtClean="0">
                <a:latin typeface="Times New Roman" panose="02020603050405020304" pitchFamily="18" charset="0"/>
                <a:ea typeface="宋体" panose="02010600030101010101" pitchFamily="2" charset="-122"/>
              </a:rPr>
              <a:t>TP</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kern="100" dirty="0">
                <a:latin typeface="Times New Roman" panose="02020603050405020304" pitchFamily="18" charset="0"/>
                <a:ea typeface="宋体" panose="02010600030101010101" pitchFamily="2" charset="-122"/>
              </a:rPr>
              <a:t>QKD</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协议共享密钥序列</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AT</a:t>
            </a:r>
            <a:r>
              <a:rPr lang="en-US" altLang="zh-CN" sz="1400" i="1" kern="100" dirty="0" smtClean="0">
                <a:latin typeface="Times New Roman" panose="02020603050405020304" pitchFamily="18" charset="0"/>
                <a:ea typeface="宋体" panose="02010600030101010101" pitchFamily="2" charset="-122"/>
              </a:rPr>
              <a:t> </a:t>
            </a:r>
            <a:r>
              <a:rPr lang="zh-CN" altLang="en-US" sz="1400" i="1" kern="100" dirty="0" smtClean="0">
                <a:latin typeface="Times New Roman" panose="02020603050405020304" pitchFamily="18" charset="0"/>
                <a:ea typeface="宋体" panose="02010600030101010101" pitchFamily="2" charset="-122"/>
              </a:rPr>
              <a:t>（</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ATi </a:t>
            </a:r>
            <a:r>
              <a:rPr lang="zh-CN" altLang="zh-CN" sz="1400" kern="100" dirty="0" smtClean="0">
                <a:ea typeface="宋体" panose="02010600030101010101" pitchFamily="2" charset="-122"/>
                <a:cs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{0,1}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err="1">
                <a:latin typeface="Times New Roman" panose="02020603050405020304" pitchFamily="18" charset="0"/>
                <a:ea typeface="宋体" panose="02010600030101010101" pitchFamily="2" charset="-122"/>
              </a:rPr>
              <a:t>i</a:t>
            </a:r>
            <a:r>
              <a:rPr lang="en-US" altLang="zh-CN" sz="1400" kern="100" dirty="0">
                <a:latin typeface="Times New Roman" panose="02020603050405020304" pitchFamily="18" charset="0"/>
                <a:ea typeface="宋体" panose="02010600030101010101" pitchFamily="2" charset="-122"/>
              </a:rPr>
              <a:t>=0,1,.., </a:t>
            </a:r>
            <a:r>
              <a:rPr lang="en-US" altLang="zh-CN" sz="1400" kern="100" dirty="0">
                <a:latin typeface="Cambria Math" panose="02040503050406030204" pitchFamily="18" charset="0"/>
                <a:ea typeface="宋体" panose="02010600030101010101" pitchFamily="2" charset="-122"/>
                <a:cs typeface="Cambria Math" panose="02040503050406030204" pitchFamily="18" charset="0"/>
              </a:rPr>
              <a:t>⌈</a:t>
            </a:r>
            <a:r>
              <a:rPr lang="en-US" altLang="zh-CN" sz="1400" i="1" kern="100" dirty="0">
                <a:latin typeface="Times New Roman" panose="02020603050405020304" pitchFamily="18" charset="0"/>
                <a:ea typeface="宋体" panose="02010600030101010101" pitchFamily="2" charset="-122"/>
              </a:rPr>
              <a:t>L</a:t>
            </a:r>
            <a:r>
              <a:rPr lang="en-US" altLang="zh-CN" sz="1400" kern="100" dirty="0">
                <a:latin typeface="Times New Roman" panose="02020603050405020304" pitchFamily="18" charset="0"/>
                <a:ea typeface="宋体" panose="02010600030101010101" pitchFamily="2" charset="-122"/>
              </a:rPr>
              <a:t>/3</a:t>
            </a:r>
            <a:r>
              <a:rPr lang="en-US" altLang="zh-CN" sz="1400" kern="100" dirty="0">
                <a:latin typeface="Cambria Math" panose="02040503050406030204" pitchFamily="18" charset="0"/>
                <a:ea typeface="宋体" panose="02010600030101010101" pitchFamily="2" charset="-122"/>
                <a:cs typeface="Cambria Math" panose="020405030504060302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5" name="矩形 4"/>
          <p:cNvSpPr/>
          <p:nvPr/>
        </p:nvSpPr>
        <p:spPr>
          <a:xfrm>
            <a:off x="570939" y="3908023"/>
            <a:ext cx="6287061" cy="307777"/>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rPr>
              <a:t>Bob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smtClean="0">
                <a:latin typeface="Times New Roman" panose="02020603050405020304" pitchFamily="18" charset="0"/>
                <a:ea typeface="宋体" panose="02010600030101010101" pitchFamily="2" charset="-122"/>
              </a:rPr>
              <a:t>TP</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kern="100" dirty="0">
                <a:latin typeface="Times New Roman" panose="02020603050405020304" pitchFamily="18" charset="0"/>
                <a:ea typeface="宋体" panose="02010600030101010101" pitchFamily="2" charset="-122"/>
              </a:rPr>
              <a:t>QKD</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协议共享密钥</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序列</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BT</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a:latin typeface="Times New Roman" panose="02020603050405020304" pitchFamily="18" charset="0"/>
                <a:ea typeface="宋体" panose="02010600030101010101" pitchFamily="2" charset="-122"/>
              </a:rPr>
              <a:t> K</a:t>
            </a:r>
            <a:r>
              <a:rPr lang="en-US" altLang="zh-CN" sz="1400" i="1" kern="100" baseline="-25000" dirty="0">
                <a:latin typeface="Times New Roman" panose="02020603050405020304" pitchFamily="18" charset="0"/>
                <a:ea typeface="宋体" panose="02010600030101010101" pitchFamily="2" charset="-122"/>
              </a:rPr>
              <a:t>BTi </a:t>
            </a:r>
            <a:r>
              <a:rPr lang="zh-CN" altLang="zh-CN" sz="1400" kern="100" dirty="0">
                <a:ea typeface="宋体" panose="02010600030101010101" pitchFamily="2" charset="-122"/>
                <a:cs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{0,1}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err="1">
                <a:latin typeface="Times New Roman" panose="02020603050405020304" pitchFamily="18" charset="0"/>
                <a:ea typeface="宋体" panose="02010600030101010101" pitchFamily="2" charset="-122"/>
              </a:rPr>
              <a:t>i</a:t>
            </a:r>
            <a:r>
              <a:rPr lang="en-US" altLang="zh-CN" sz="1400" kern="100" dirty="0">
                <a:latin typeface="Times New Roman" panose="02020603050405020304" pitchFamily="18" charset="0"/>
                <a:ea typeface="宋体" panose="02010600030101010101" pitchFamily="2" charset="-122"/>
              </a:rPr>
              <a:t>=0,1,.., </a:t>
            </a:r>
            <a:r>
              <a:rPr lang="en-US" altLang="zh-CN" sz="1400" kern="100" dirty="0">
                <a:latin typeface="Cambria Math" panose="02040503050406030204" pitchFamily="18" charset="0"/>
                <a:ea typeface="宋体" panose="02010600030101010101" pitchFamily="2" charset="-122"/>
                <a:cs typeface="Cambria Math" panose="02040503050406030204" pitchFamily="18" charset="0"/>
              </a:rPr>
              <a:t>⌈</a:t>
            </a:r>
            <a:r>
              <a:rPr lang="en-US" altLang="zh-CN" sz="1400" i="1" kern="100" dirty="0">
                <a:latin typeface="Times New Roman" panose="02020603050405020304" pitchFamily="18" charset="0"/>
                <a:ea typeface="宋体" panose="02010600030101010101" pitchFamily="2" charset="-122"/>
              </a:rPr>
              <a:t>L</a:t>
            </a:r>
            <a:r>
              <a:rPr lang="en-US" altLang="zh-CN" sz="1400" kern="100" dirty="0">
                <a:latin typeface="Times New Roman" panose="02020603050405020304" pitchFamily="18" charset="0"/>
                <a:ea typeface="宋体" panose="02010600030101010101" pitchFamily="2" charset="-122"/>
              </a:rPr>
              <a:t>/3</a:t>
            </a:r>
            <a:r>
              <a:rPr lang="en-US" altLang="zh-CN" sz="1400" kern="100" dirty="0">
                <a:latin typeface="Cambria Math" panose="02040503050406030204" pitchFamily="18" charset="0"/>
                <a:ea typeface="宋体" panose="02010600030101010101" pitchFamily="2" charset="-122"/>
                <a:cs typeface="Cambria Math" panose="02040503050406030204" pitchFamily="18" charset="0"/>
              </a:rPr>
              <a:t>⌉ </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6" name="图片 5"/>
          <p:cNvPicPr>
            <a:picLocks noChangeAspect="1"/>
          </p:cNvPicPr>
          <p:nvPr/>
        </p:nvPicPr>
        <p:blipFill>
          <a:blip r:embed="rId2"/>
          <a:stretch>
            <a:fillRect/>
          </a:stretch>
        </p:blipFill>
        <p:spPr>
          <a:xfrm>
            <a:off x="1761423" y="1185276"/>
            <a:ext cx="5029200" cy="1504950"/>
          </a:xfrm>
          <a:prstGeom prst="rect">
            <a:avLst/>
          </a:prstGeom>
        </p:spPr>
      </p:pic>
      <p:sp>
        <p:nvSpPr>
          <p:cNvPr id="7" name="矩形 6"/>
          <p:cNvSpPr/>
          <p:nvPr/>
        </p:nvSpPr>
        <p:spPr>
          <a:xfrm>
            <a:off x="570939" y="4339389"/>
            <a:ext cx="6287061" cy="523220"/>
          </a:xfrm>
          <a:prstGeom prst="rect">
            <a:avLst/>
          </a:prstGeom>
        </p:spPr>
        <p:txBody>
          <a:bodyPr wrap="square">
            <a:spAutoFit/>
          </a:bodyPr>
          <a:lstStyle/>
          <a:p>
            <a:r>
              <a:rPr lang="en-US" altLang="zh-CN" sz="1400" kern="100" dirty="0">
                <a:latin typeface="Times New Roman" panose="02020603050405020304" pitchFamily="18" charset="0"/>
                <a:ea typeface="宋体" panose="02010600030101010101" pitchFamily="2" charset="-122"/>
              </a:rPr>
              <a:t>Alice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a:latin typeface="Times New Roman" panose="02020603050405020304" pitchFamily="18" charset="0"/>
                <a:ea typeface="宋体" panose="02010600030101010101" pitchFamily="2" charset="-122"/>
              </a:rPr>
              <a:t>Bob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也建立共享密钥序列</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AB</a:t>
            </a:r>
            <a:r>
              <a:rPr lang="zh-CN" altLang="en-US" sz="1400" kern="100" dirty="0" smtClean="0">
                <a:latin typeface="Times New Roman" panose="02020603050405020304" pitchFamily="18" charset="0"/>
                <a:ea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是一个三位</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二进制数</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AB</a:t>
            </a:r>
            <a:r>
              <a:rPr lang="zh-CN" altLang="zh-CN" sz="1400" kern="100" dirty="0">
                <a:ea typeface="宋体" panose="02010600030101010101" pitchFamily="2" charset="-122"/>
                <a:cs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{000,001,010,011,100,101,110,111}</a:t>
            </a:r>
            <a:r>
              <a:rPr lang="zh-CN" altLang="en-US" sz="1400" kern="100" dirty="0" smtClean="0">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213357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wipe(up)">
                                      <p:cBhvr>
                                        <p:cTn id="20" dur="500"/>
                                        <p:tgtEl>
                                          <p:spTgt spid="5">
                                            <p:txEl>
                                              <p:pRg st="0" end="0"/>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3033" y="1018673"/>
            <a:ext cx="2229854" cy="56713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93032" y="1069956"/>
            <a:ext cx="2286002"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TP</a:t>
            </a:r>
            <a:r>
              <a:rPr lang="zh-CN" altLang="zh-CN" sz="1400" dirty="0">
                <a:latin typeface="宋体" panose="02010600030101010101" pitchFamily="2" charset="-122"/>
                <a:ea typeface="宋体" panose="02010600030101010101" pitchFamily="2" charset="-122"/>
              </a:rPr>
              <a:t>制备一组有</a:t>
            </a:r>
            <a:r>
              <a:rPr lang="en-US" altLang="zh-CN" sz="1400" dirty="0">
                <a:latin typeface="宋体" panose="02010600030101010101" pitchFamily="2" charset="-122"/>
                <a:ea typeface="宋体" panose="02010600030101010101" pitchFamily="2" charset="-122"/>
              </a:rPr>
              <a:t>⌈L/3⌉</a:t>
            </a:r>
            <a:r>
              <a:rPr lang="zh-CN" altLang="zh-CN" sz="1400" dirty="0">
                <a:latin typeface="宋体" panose="02010600030101010101" pitchFamily="2" charset="-122"/>
                <a:ea typeface="宋体" panose="02010600030101010101" pitchFamily="2" charset="-122"/>
              </a:rPr>
              <a:t>个六粒子纠缠</a:t>
            </a:r>
            <a:r>
              <a:rPr lang="zh-CN" altLang="zh-CN" sz="1400" dirty="0" smtClean="0">
                <a:latin typeface="宋体" panose="02010600030101010101" pitchFamily="2" charset="-122"/>
                <a:ea typeface="宋体" panose="02010600030101010101" pitchFamily="2" charset="-122"/>
              </a:rPr>
              <a:t>态</a:t>
            </a:r>
            <a:r>
              <a:rPr lang="zh-CN" altLang="en-US" sz="1400" dirty="0" smtClean="0">
                <a:latin typeface="宋体" panose="02010600030101010101" pitchFamily="2" charset="-122"/>
                <a:ea typeface="宋体" panose="02010600030101010101" pitchFamily="2" charset="-122"/>
              </a:rPr>
              <a:t>的有序序列</a:t>
            </a:r>
            <a:endParaRPr lang="zh-CN" altLang="en-US" sz="1400" dirty="0">
              <a:latin typeface="宋体" panose="02010600030101010101" pitchFamily="2" charset="-122"/>
              <a:ea typeface="宋体" panose="02010600030101010101" pitchFamily="2" charset="-122"/>
            </a:endParaRPr>
          </a:p>
        </p:txBody>
      </p:sp>
      <p:grpSp>
        <p:nvGrpSpPr>
          <p:cNvPr id="2" name="组合 1"/>
          <p:cNvGrpSpPr/>
          <p:nvPr/>
        </p:nvGrpSpPr>
        <p:grpSpPr>
          <a:xfrm>
            <a:off x="393032" y="1780673"/>
            <a:ext cx="1435768" cy="834190"/>
            <a:chOff x="393032" y="1780673"/>
            <a:chExt cx="1435768" cy="834190"/>
          </a:xfrm>
        </p:grpSpPr>
        <p:sp>
          <p:nvSpPr>
            <p:cNvPr id="18" name="矩形 17"/>
            <p:cNvSpPr/>
            <p:nvPr/>
          </p:nvSpPr>
          <p:spPr>
            <a:xfrm>
              <a:off x="393032" y="178067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32790" y="1828436"/>
              <a:ext cx="1356252" cy="738664"/>
            </a:xfrm>
            <a:prstGeom prst="rect">
              <a:avLst/>
            </a:prstGeom>
          </p:spPr>
          <p:txBody>
            <a:bodyPr wrap="square">
              <a:spAutoFit/>
            </a:bodyPr>
            <a:lstStyle/>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序列</a:t>
              </a:r>
              <a:r>
                <a:rPr lang="en-US" altLang="zh-CN" sz="1400" kern="100" dirty="0" smtClean="0">
                  <a:latin typeface="Times New Roman" panose="02020603050405020304" pitchFamily="18" charset="0"/>
                  <a:ea typeface="宋体" panose="02010600030101010101" pitchFamily="2" charset="-122"/>
                </a:rPr>
                <a:t>S</a:t>
              </a:r>
              <a:r>
                <a:rPr lang="en-US" altLang="zh-CN" sz="1400" kern="100" baseline="-25000" dirty="0" smtClean="0">
                  <a:latin typeface="Times New Roman" panose="02020603050405020304" pitchFamily="18" charset="0"/>
                  <a:ea typeface="宋体" panose="02010600030101010101" pitchFamily="2" charset="-122"/>
                </a:rPr>
                <a:t>A</a:t>
              </a:r>
              <a:r>
                <a:rPr lang="zh-CN" altLang="en-US" sz="1400" kern="100" dirty="0" smtClean="0">
                  <a:latin typeface="Times New Roman" panose="02020603050405020304" pitchFamily="18" charset="0"/>
                  <a:ea typeface="宋体" panose="02010600030101010101" pitchFamily="2" charset="-122"/>
                </a:rPr>
                <a:t>由每个纠缠态的</a:t>
              </a:r>
              <a:r>
                <a:rPr lang="en-US" altLang="zh-CN" sz="1400" kern="100" dirty="0" smtClean="0">
                  <a:latin typeface="Times New Roman" panose="02020603050405020304" pitchFamily="18" charset="0"/>
                  <a:ea typeface="宋体" panose="02010600030101010101" pitchFamily="2" charset="-122"/>
                </a:rPr>
                <a:t>1</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2</a:t>
              </a:r>
              <a:r>
                <a:rPr lang="zh-CN" altLang="en-US" sz="1400" kern="100" dirty="0" smtClean="0">
                  <a:latin typeface="Times New Roman" panose="02020603050405020304" pitchFamily="18" charset="0"/>
                  <a:ea typeface="宋体" panose="02010600030101010101" pitchFamily="2" charset="-122"/>
                </a:rPr>
                <a:t>粒子组成</a:t>
              </a:r>
              <a:endParaRPr lang="zh-CN" altLang="en-US" dirty="0"/>
            </a:p>
          </p:txBody>
        </p:sp>
      </p:grpSp>
      <p:grpSp>
        <p:nvGrpSpPr>
          <p:cNvPr id="5" name="组合 4"/>
          <p:cNvGrpSpPr/>
          <p:nvPr/>
        </p:nvGrpSpPr>
        <p:grpSpPr>
          <a:xfrm>
            <a:off x="393032" y="2775283"/>
            <a:ext cx="1435768" cy="834190"/>
            <a:chOff x="393032" y="2775283"/>
            <a:chExt cx="1435768" cy="834190"/>
          </a:xfrm>
        </p:grpSpPr>
        <p:sp>
          <p:nvSpPr>
            <p:cNvPr id="20" name="矩形 19"/>
            <p:cNvSpPr/>
            <p:nvPr/>
          </p:nvSpPr>
          <p:spPr>
            <a:xfrm>
              <a:off x="393032" y="277528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32790" y="2823046"/>
              <a:ext cx="1356252" cy="738664"/>
            </a:xfrm>
            <a:prstGeom prst="rect">
              <a:avLst/>
            </a:prstGeom>
          </p:spPr>
          <p:txBody>
            <a:bodyPr wrap="square">
              <a:spAutoFit/>
            </a:bodyPr>
            <a:lstStyle/>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序列</a:t>
              </a:r>
              <a:r>
                <a:rPr lang="en-US" altLang="zh-CN" sz="1400" kern="100" dirty="0" smtClean="0">
                  <a:latin typeface="Times New Roman" panose="02020603050405020304" pitchFamily="18" charset="0"/>
                  <a:ea typeface="宋体" panose="02010600030101010101" pitchFamily="2" charset="-122"/>
                </a:rPr>
                <a:t>S</a:t>
              </a:r>
              <a:r>
                <a:rPr lang="en-US" altLang="zh-CN" sz="1400" kern="100" baseline="-25000" dirty="0" smtClean="0">
                  <a:latin typeface="Times New Roman" panose="02020603050405020304" pitchFamily="18" charset="0"/>
                  <a:ea typeface="宋体" panose="02010600030101010101" pitchFamily="2" charset="-122"/>
                </a:rPr>
                <a:t>B</a:t>
              </a:r>
              <a:r>
                <a:rPr lang="zh-CN" altLang="en-US" sz="1400" kern="100" dirty="0" smtClean="0">
                  <a:latin typeface="Times New Roman" panose="02020603050405020304" pitchFamily="18" charset="0"/>
                  <a:ea typeface="宋体" panose="02010600030101010101" pitchFamily="2" charset="-122"/>
                </a:rPr>
                <a:t>由每个纠缠态的</a:t>
              </a:r>
              <a:r>
                <a:rPr lang="en-US" altLang="zh-CN" sz="1400" kern="100" dirty="0" smtClean="0">
                  <a:latin typeface="Times New Roman" panose="02020603050405020304" pitchFamily="18" charset="0"/>
                  <a:ea typeface="宋体" panose="02010600030101010101" pitchFamily="2" charset="-122"/>
                </a:rPr>
                <a:t>3</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4</a:t>
              </a:r>
              <a:r>
                <a:rPr lang="zh-CN" altLang="en-US" sz="1400" kern="100" dirty="0" smtClean="0">
                  <a:latin typeface="Times New Roman" panose="02020603050405020304" pitchFamily="18" charset="0"/>
                  <a:ea typeface="宋体" panose="02010600030101010101" pitchFamily="2" charset="-122"/>
                </a:rPr>
                <a:t>粒子组成</a:t>
              </a:r>
              <a:endParaRPr lang="zh-CN" altLang="en-US" dirty="0"/>
            </a:p>
          </p:txBody>
        </p:sp>
      </p:grpSp>
      <p:grpSp>
        <p:nvGrpSpPr>
          <p:cNvPr id="7" name="组合 6"/>
          <p:cNvGrpSpPr/>
          <p:nvPr/>
        </p:nvGrpSpPr>
        <p:grpSpPr>
          <a:xfrm>
            <a:off x="393032" y="3769893"/>
            <a:ext cx="1435768" cy="834190"/>
            <a:chOff x="393032" y="3769893"/>
            <a:chExt cx="1435768" cy="834190"/>
          </a:xfrm>
        </p:grpSpPr>
        <p:sp>
          <p:nvSpPr>
            <p:cNvPr id="22" name="矩形 21"/>
            <p:cNvSpPr/>
            <p:nvPr/>
          </p:nvSpPr>
          <p:spPr>
            <a:xfrm>
              <a:off x="393032" y="376989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32790" y="3817656"/>
              <a:ext cx="1356252" cy="738664"/>
            </a:xfrm>
            <a:prstGeom prst="rect">
              <a:avLst/>
            </a:prstGeom>
          </p:spPr>
          <p:txBody>
            <a:bodyPr wrap="square">
              <a:spAutoFit/>
            </a:bodyPr>
            <a:lstStyle/>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序列</a:t>
              </a:r>
              <a:r>
                <a:rPr lang="en-US" altLang="zh-CN" sz="1400" kern="100" dirty="0" smtClean="0">
                  <a:latin typeface="Times New Roman" panose="02020603050405020304" pitchFamily="18" charset="0"/>
                  <a:ea typeface="宋体" panose="02010600030101010101" pitchFamily="2" charset="-122"/>
                </a:rPr>
                <a:t>S</a:t>
              </a:r>
              <a:r>
                <a:rPr lang="en-US" altLang="zh-CN" sz="1400" kern="100" baseline="-25000" dirty="0" smtClean="0">
                  <a:latin typeface="Times New Roman" panose="02020603050405020304" pitchFamily="18" charset="0"/>
                  <a:ea typeface="宋体" panose="02010600030101010101" pitchFamily="2" charset="-122"/>
                </a:rPr>
                <a:t>T</a:t>
              </a:r>
              <a:r>
                <a:rPr lang="zh-CN" altLang="en-US" sz="1400" kern="100" dirty="0" smtClean="0">
                  <a:latin typeface="Times New Roman" panose="02020603050405020304" pitchFamily="18" charset="0"/>
                  <a:ea typeface="宋体" panose="02010600030101010101" pitchFamily="2" charset="-122"/>
                </a:rPr>
                <a:t>由每个纠缠态的</a:t>
              </a:r>
              <a:r>
                <a:rPr lang="en-US" altLang="zh-CN" sz="1400" kern="100" dirty="0" smtClean="0">
                  <a:latin typeface="Times New Roman" panose="02020603050405020304" pitchFamily="18" charset="0"/>
                  <a:ea typeface="宋体" panose="02010600030101010101" pitchFamily="2" charset="-122"/>
                </a:rPr>
                <a:t>5</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6</a:t>
              </a:r>
              <a:r>
                <a:rPr lang="zh-CN" altLang="en-US" sz="1400" kern="100" dirty="0" smtClean="0">
                  <a:latin typeface="Times New Roman" panose="02020603050405020304" pitchFamily="18" charset="0"/>
                  <a:ea typeface="宋体" panose="02010600030101010101" pitchFamily="2" charset="-122"/>
                </a:rPr>
                <a:t>粒子组成</a:t>
              </a:r>
              <a:endParaRPr lang="zh-CN" altLang="en-US" dirty="0"/>
            </a:p>
          </p:txBody>
        </p:sp>
      </p:grpSp>
      <p:grpSp>
        <p:nvGrpSpPr>
          <p:cNvPr id="9" name="组合 8"/>
          <p:cNvGrpSpPr/>
          <p:nvPr/>
        </p:nvGrpSpPr>
        <p:grpSpPr>
          <a:xfrm>
            <a:off x="1801869" y="1976263"/>
            <a:ext cx="1053494" cy="253916"/>
            <a:chOff x="1793848" y="1944179"/>
            <a:chExt cx="1053494" cy="253916"/>
          </a:xfrm>
        </p:grpSpPr>
        <p:cxnSp>
          <p:nvCxnSpPr>
            <p:cNvPr id="28" name="直接箭头连接符 27"/>
            <p:cNvCxnSpPr>
              <a:stCxn id="18" idx="3"/>
              <a:endCxn id="25" idx="1"/>
            </p:cNvCxnSpPr>
            <p:nvPr/>
          </p:nvCxnSpPr>
          <p:spPr>
            <a:xfrm>
              <a:off x="1828800" y="2197768"/>
              <a:ext cx="930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793848" y="1944179"/>
              <a:ext cx="1053494" cy="253916"/>
            </a:xfrm>
            <a:prstGeom prst="rect">
              <a:avLst/>
            </a:prstGeom>
            <a:noFill/>
          </p:spPr>
          <p:txBody>
            <a:bodyPr wrap="none" rtlCol="0">
              <a:spAutoFit/>
            </a:bodyPr>
            <a:lstStyle/>
            <a:p>
              <a:r>
                <a:rPr lang="en-US" altLang="zh-CN" sz="1050" dirty="0" smtClean="0"/>
                <a:t>S</a:t>
              </a:r>
              <a:r>
                <a:rPr lang="en-US" altLang="zh-CN" sz="1050" baseline="-25000" dirty="0" smtClean="0"/>
                <a:t>A</a:t>
              </a:r>
              <a:r>
                <a:rPr lang="zh-CN" altLang="en-US" sz="1050" dirty="0" smtClean="0"/>
                <a:t>*发送给</a:t>
              </a:r>
              <a:r>
                <a:rPr lang="en-US" altLang="zh-CN" sz="1050" dirty="0" smtClean="0"/>
                <a:t>Alice</a:t>
              </a:r>
              <a:endParaRPr lang="zh-CN" altLang="en-US" sz="1050" dirty="0"/>
            </a:p>
          </p:txBody>
        </p:sp>
      </p:grpSp>
      <p:grpSp>
        <p:nvGrpSpPr>
          <p:cNvPr id="11" name="组合 10"/>
          <p:cNvGrpSpPr/>
          <p:nvPr/>
        </p:nvGrpSpPr>
        <p:grpSpPr>
          <a:xfrm>
            <a:off x="1809890" y="2957845"/>
            <a:ext cx="981359" cy="253916"/>
            <a:chOff x="1809890" y="2957845"/>
            <a:chExt cx="981359" cy="253916"/>
          </a:xfrm>
        </p:grpSpPr>
        <p:cxnSp>
          <p:nvCxnSpPr>
            <p:cNvPr id="30" name="直接箭头连接符 29"/>
            <p:cNvCxnSpPr/>
            <p:nvPr/>
          </p:nvCxnSpPr>
          <p:spPr>
            <a:xfrm>
              <a:off x="1836821" y="3211434"/>
              <a:ext cx="930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809890" y="2957845"/>
              <a:ext cx="981359" cy="253916"/>
            </a:xfrm>
            <a:prstGeom prst="rect">
              <a:avLst/>
            </a:prstGeom>
            <a:noFill/>
          </p:spPr>
          <p:txBody>
            <a:bodyPr wrap="none" rtlCol="0">
              <a:spAutoFit/>
            </a:bodyPr>
            <a:lstStyle/>
            <a:p>
              <a:r>
                <a:rPr lang="en-US" altLang="zh-CN" sz="1050" dirty="0" smtClean="0"/>
                <a:t>S</a:t>
              </a:r>
              <a:r>
                <a:rPr lang="en-US" altLang="zh-CN" sz="1050" baseline="-25000" dirty="0" smtClean="0"/>
                <a:t>B</a:t>
              </a:r>
              <a:r>
                <a:rPr lang="zh-CN" altLang="en-US" sz="1050" dirty="0" smtClean="0"/>
                <a:t>*</a:t>
              </a:r>
              <a:r>
                <a:rPr lang="zh-CN" altLang="en-US" sz="1050" dirty="0"/>
                <a:t>发送</a:t>
              </a:r>
              <a:r>
                <a:rPr lang="zh-CN" altLang="en-US" sz="1050" dirty="0" smtClean="0"/>
                <a:t>给</a:t>
              </a:r>
              <a:r>
                <a:rPr lang="en-US" altLang="zh-CN" sz="1050" dirty="0" smtClean="0"/>
                <a:t>Bob</a:t>
              </a:r>
              <a:endParaRPr lang="zh-CN" altLang="en-US" sz="1050" dirty="0"/>
            </a:p>
          </p:txBody>
        </p:sp>
      </p:grpSp>
      <p:grpSp>
        <p:nvGrpSpPr>
          <p:cNvPr id="12" name="组合 11"/>
          <p:cNvGrpSpPr/>
          <p:nvPr/>
        </p:nvGrpSpPr>
        <p:grpSpPr>
          <a:xfrm>
            <a:off x="2759242" y="1780673"/>
            <a:ext cx="1435768" cy="834190"/>
            <a:chOff x="2759242" y="1780673"/>
            <a:chExt cx="1435768" cy="834190"/>
          </a:xfrm>
        </p:grpSpPr>
        <p:sp>
          <p:nvSpPr>
            <p:cNvPr id="25" name="矩形 24"/>
            <p:cNvSpPr/>
            <p:nvPr/>
          </p:nvSpPr>
          <p:spPr>
            <a:xfrm>
              <a:off x="2759242" y="178067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804500" y="1836457"/>
              <a:ext cx="1356252" cy="738664"/>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Alice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进行测量，</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然后</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根据</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K</a:t>
              </a:r>
              <a:r>
                <a:rPr lang="en-US" altLang="zh-CN" sz="1400" kern="100" baseline="-25000" dirty="0" smtClean="0">
                  <a:latin typeface="Times New Roman" panose="02020603050405020304" pitchFamily="18" charset="0"/>
                  <a:ea typeface="宋体" panose="02010600030101010101" pitchFamily="2" charset="-122"/>
                  <a:cs typeface="Times New Roman" panose="02020603050405020304" pitchFamily="18" charset="0"/>
                </a:rPr>
                <a:t>AT</a:t>
              </a:r>
              <a:r>
                <a:rPr lang="en-US" altLang="zh-CN" sz="1400" kern="100" baseline="30000" dirty="0"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1400" kern="100" baseline="-250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1400" kern="100" baseline="30000" dirty="0" smtClean="0">
                  <a:latin typeface="Times New Roman" panose="02020603050405020304" pitchFamily="18" charset="0"/>
                  <a:ea typeface="宋体" panose="02010600030101010101" pitchFamily="2" charset="-122"/>
                  <a:cs typeface="Times New Roman" panose="02020603050405020304" pitchFamily="18" charset="0"/>
                </a:rPr>
                <a:t>i</a:t>
              </a:r>
              <a:endParaRPr lang="zh-CN" altLang="en-US" baseline="30000" dirty="0"/>
            </a:p>
          </p:txBody>
        </p:sp>
      </p:grpSp>
      <p:grpSp>
        <p:nvGrpSpPr>
          <p:cNvPr id="13" name="组合 12"/>
          <p:cNvGrpSpPr/>
          <p:nvPr/>
        </p:nvGrpSpPr>
        <p:grpSpPr>
          <a:xfrm>
            <a:off x="2759242" y="2775283"/>
            <a:ext cx="1435768" cy="994176"/>
            <a:chOff x="2759242" y="2775283"/>
            <a:chExt cx="1435768" cy="994176"/>
          </a:xfrm>
        </p:grpSpPr>
        <p:sp>
          <p:nvSpPr>
            <p:cNvPr id="26" name="矩形 25"/>
            <p:cNvSpPr/>
            <p:nvPr/>
          </p:nvSpPr>
          <p:spPr>
            <a:xfrm>
              <a:off x="2759242" y="277528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812521" y="2823046"/>
              <a:ext cx="1356252" cy="946413"/>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进行测量，</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然后根据</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K</a:t>
              </a:r>
              <a:r>
                <a:rPr lang="en-US" altLang="zh-CN" sz="1400" kern="100" baseline="-25000" dirty="0" smtClean="0">
                  <a:latin typeface="Times New Roman" panose="02020603050405020304" pitchFamily="18" charset="0"/>
                  <a:ea typeface="宋体" panose="02010600030101010101" pitchFamily="2" charset="-122"/>
                  <a:cs typeface="Times New Roman" panose="02020603050405020304" pitchFamily="18" charset="0"/>
                </a:rPr>
                <a:t>BT</a:t>
              </a:r>
              <a:r>
                <a:rPr lang="en-US" altLang="zh-CN" sz="1400" kern="100" baseline="30000" dirty="0"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1400" kern="10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1400" kern="100" baseline="30000" dirty="0" smtClean="0">
                  <a:latin typeface="Times New Roman" panose="02020603050405020304" pitchFamily="18" charset="0"/>
                  <a:ea typeface="宋体" panose="02010600030101010101" pitchFamily="2" charset="-122"/>
                  <a:cs typeface="Times New Roman" panose="02020603050405020304" pitchFamily="18" charset="0"/>
                </a:rPr>
                <a:t>i</a:t>
              </a:r>
              <a:endParaRPr lang="zh-CN" altLang="en-US" sz="1400" baseline="30000" dirty="0"/>
            </a:p>
            <a:p>
              <a:endParaRPr lang="zh-CN" altLang="en-US" dirty="0"/>
            </a:p>
          </p:txBody>
        </p:sp>
      </p:grpSp>
      <p:grpSp>
        <p:nvGrpSpPr>
          <p:cNvPr id="14" name="组合 13"/>
          <p:cNvGrpSpPr/>
          <p:nvPr/>
        </p:nvGrpSpPr>
        <p:grpSpPr>
          <a:xfrm>
            <a:off x="4499811" y="1780673"/>
            <a:ext cx="1435768" cy="994176"/>
            <a:chOff x="4499811" y="1780673"/>
            <a:chExt cx="1435768" cy="994176"/>
          </a:xfrm>
        </p:grpSpPr>
        <p:sp>
          <p:nvSpPr>
            <p:cNvPr id="38" name="矩形 37"/>
            <p:cNvSpPr/>
            <p:nvPr/>
          </p:nvSpPr>
          <p:spPr>
            <a:xfrm>
              <a:off x="4499811" y="178067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77841" y="1828436"/>
              <a:ext cx="1285548" cy="946413"/>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Alice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对秘密</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信息进行向右循环移位</a:t>
              </a:r>
              <a:endParaRPr lang="zh-CN" altLang="en-US" sz="1400" baseline="30000" dirty="0"/>
            </a:p>
            <a:p>
              <a:endParaRPr lang="zh-CN" altLang="en-US" dirty="0"/>
            </a:p>
          </p:txBody>
        </p:sp>
      </p:grpSp>
      <p:grpSp>
        <p:nvGrpSpPr>
          <p:cNvPr id="15" name="组合 14"/>
          <p:cNvGrpSpPr/>
          <p:nvPr/>
        </p:nvGrpSpPr>
        <p:grpSpPr>
          <a:xfrm>
            <a:off x="4499811" y="2774849"/>
            <a:ext cx="1435768" cy="994176"/>
            <a:chOff x="4499811" y="2774849"/>
            <a:chExt cx="1435768" cy="994176"/>
          </a:xfrm>
        </p:grpSpPr>
        <p:sp>
          <p:nvSpPr>
            <p:cNvPr id="37" name="矩形 36"/>
            <p:cNvSpPr/>
            <p:nvPr/>
          </p:nvSpPr>
          <p:spPr>
            <a:xfrm>
              <a:off x="4522834" y="2822612"/>
              <a:ext cx="1404723" cy="946413"/>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对秘密</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信息进行向右循环移位</a:t>
              </a:r>
              <a:endParaRPr lang="zh-CN" altLang="en-US" sz="1400" baseline="30000" dirty="0"/>
            </a:p>
            <a:p>
              <a:endParaRPr lang="zh-CN" altLang="en-US" dirty="0"/>
            </a:p>
          </p:txBody>
        </p:sp>
        <p:sp>
          <p:nvSpPr>
            <p:cNvPr id="40" name="矩形 39"/>
            <p:cNvSpPr/>
            <p:nvPr/>
          </p:nvSpPr>
          <p:spPr>
            <a:xfrm>
              <a:off x="4499811" y="2774849"/>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箭头连接符 41"/>
          <p:cNvCxnSpPr>
            <a:stCxn id="25" idx="3"/>
            <a:endCxn id="38" idx="1"/>
          </p:cNvCxnSpPr>
          <p:nvPr/>
        </p:nvCxnSpPr>
        <p:spPr>
          <a:xfrm>
            <a:off x="4195010" y="2197768"/>
            <a:ext cx="304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6" idx="3"/>
            <a:endCxn id="40" idx="1"/>
          </p:cNvCxnSpPr>
          <p:nvPr/>
        </p:nvCxnSpPr>
        <p:spPr>
          <a:xfrm flipV="1">
            <a:off x="4195010" y="3191944"/>
            <a:ext cx="304801" cy="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901225" y="2575121"/>
            <a:ext cx="639919" cy="261610"/>
          </a:xfrm>
          <a:prstGeom prst="rect">
            <a:avLst/>
          </a:prstGeom>
          <a:noFill/>
        </p:spPr>
        <p:txBody>
          <a:bodyPr wrap="none" rtlCol="0">
            <a:spAutoFit/>
          </a:bodyPr>
          <a:lstStyle/>
          <a:p>
            <a:r>
              <a:rPr lang="zh-CN" altLang="en-US" sz="1050" dirty="0" smtClean="0">
                <a:solidFill>
                  <a:srgbClr val="3A6EA8"/>
                </a:solidFill>
              </a:rPr>
              <a:t>根据</a:t>
            </a:r>
            <a:r>
              <a:rPr lang="en-US" altLang="zh-CN" sz="1050" dirty="0" smtClean="0">
                <a:solidFill>
                  <a:srgbClr val="3A6EA8"/>
                </a:solidFill>
              </a:rPr>
              <a:t>K</a:t>
            </a:r>
            <a:r>
              <a:rPr lang="en-US" altLang="zh-CN" sz="1050" baseline="-25000" dirty="0" smtClean="0">
                <a:solidFill>
                  <a:srgbClr val="3A6EA8"/>
                </a:solidFill>
              </a:rPr>
              <a:t>AB</a:t>
            </a:r>
            <a:endParaRPr lang="zh-CN" altLang="en-US" sz="1050" baseline="-25000" dirty="0">
              <a:solidFill>
                <a:srgbClr val="3A6EA8"/>
              </a:solidFill>
            </a:endParaRPr>
          </a:p>
        </p:txBody>
      </p:sp>
      <p:grpSp>
        <p:nvGrpSpPr>
          <p:cNvPr id="16" name="组合 15"/>
          <p:cNvGrpSpPr/>
          <p:nvPr/>
        </p:nvGrpSpPr>
        <p:grpSpPr>
          <a:xfrm>
            <a:off x="6047874" y="1780673"/>
            <a:ext cx="1404723" cy="834190"/>
            <a:chOff x="6047874" y="1780673"/>
            <a:chExt cx="1404723" cy="834190"/>
          </a:xfrm>
        </p:grpSpPr>
        <p:sp>
          <p:nvSpPr>
            <p:cNvPr id="46" name="矩形 45"/>
            <p:cNvSpPr/>
            <p:nvPr/>
          </p:nvSpPr>
          <p:spPr>
            <a:xfrm>
              <a:off x="6120064" y="1780673"/>
              <a:ext cx="126732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047874" y="2043879"/>
              <a:ext cx="1404723" cy="307777"/>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计算</a:t>
              </a:r>
              <a:r>
                <a:rPr lang="en-US" altLang="zh-CN" dirty="0" err="1"/>
                <a:t>R</a:t>
              </a:r>
              <a:r>
                <a:rPr lang="en-US" altLang="zh-CN" baseline="-25000" dirty="0" err="1"/>
                <a:t>A</a:t>
              </a:r>
              <a:r>
                <a:rPr lang="en-US" altLang="zh-CN" baseline="30000" dirty="0" err="1"/>
                <a:t>i</a:t>
              </a:r>
              <a:r>
                <a:rPr lang="en-US" altLang="zh-CN" dirty="0"/>
                <a:t>=</a:t>
              </a:r>
              <a:r>
                <a:rPr lang="en-US" altLang="zh-CN" dirty="0" err="1"/>
                <a:t>G</a:t>
              </a:r>
              <a:r>
                <a:rPr lang="en-US" altLang="zh-CN" baseline="-25000" dirty="0" err="1"/>
                <a:t>A</a:t>
              </a:r>
              <a:r>
                <a:rPr lang="en-US" altLang="zh-CN" baseline="30000" dirty="0" err="1"/>
                <a:t>i</a:t>
              </a:r>
              <a:r>
                <a:rPr lang="zh-CN" altLang="zh-CN" dirty="0"/>
                <a:t>⊕</a:t>
              </a:r>
              <a:r>
                <a:rPr lang="en-US" altLang="zh-CN" dirty="0"/>
                <a:t>M</a:t>
              </a:r>
              <a:r>
                <a:rPr lang="en-US" altLang="zh-CN" baseline="-25000" dirty="0"/>
                <a:t>A</a:t>
              </a:r>
              <a:r>
                <a:rPr lang="en-US" altLang="zh-CN" baseline="30000" dirty="0"/>
                <a:t>i</a:t>
              </a:r>
              <a:endParaRPr lang="zh-CN" altLang="en-US" dirty="0"/>
            </a:p>
          </p:txBody>
        </p:sp>
      </p:grpSp>
      <p:grpSp>
        <p:nvGrpSpPr>
          <p:cNvPr id="24" name="组合 23"/>
          <p:cNvGrpSpPr/>
          <p:nvPr/>
        </p:nvGrpSpPr>
        <p:grpSpPr>
          <a:xfrm>
            <a:off x="6047874" y="2785954"/>
            <a:ext cx="1404723" cy="834190"/>
            <a:chOff x="6047874" y="2785954"/>
            <a:chExt cx="1404723" cy="834190"/>
          </a:xfrm>
        </p:grpSpPr>
        <p:sp>
          <p:nvSpPr>
            <p:cNvPr id="48" name="矩形 47"/>
            <p:cNvSpPr/>
            <p:nvPr/>
          </p:nvSpPr>
          <p:spPr>
            <a:xfrm>
              <a:off x="6120064" y="2785954"/>
              <a:ext cx="126732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047874" y="3049160"/>
              <a:ext cx="1404723" cy="307777"/>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计算</a:t>
              </a:r>
              <a:r>
                <a:rPr lang="en-US" altLang="zh-CN" dirty="0" err="1" smtClean="0"/>
                <a:t>R</a:t>
              </a:r>
              <a:r>
                <a:rPr lang="en-US" altLang="zh-CN" baseline="-25000" dirty="0" err="1" smtClean="0"/>
                <a:t>B</a:t>
              </a:r>
              <a:r>
                <a:rPr lang="en-US" altLang="zh-CN" baseline="30000" dirty="0" err="1" smtClean="0"/>
                <a:t>i</a:t>
              </a:r>
              <a:r>
                <a:rPr lang="en-US" altLang="zh-CN" dirty="0" smtClean="0"/>
                <a:t>=</a:t>
              </a:r>
              <a:r>
                <a:rPr lang="en-US" altLang="zh-CN" dirty="0" err="1" smtClean="0"/>
                <a:t>G</a:t>
              </a:r>
              <a:r>
                <a:rPr lang="en-US" altLang="zh-CN" baseline="-25000" dirty="0" err="1" smtClean="0"/>
                <a:t>B</a:t>
              </a:r>
              <a:r>
                <a:rPr lang="en-US" altLang="zh-CN" baseline="30000" dirty="0" err="1" smtClean="0"/>
                <a:t>i</a:t>
              </a:r>
              <a:r>
                <a:rPr lang="zh-CN" altLang="zh-CN" dirty="0"/>
                <a:t>⊕</a:t>
              </a:r>
              <a:r>
                <a:rPr lang="en-US" altLang="zh-CN" dirty="0" smtClean="0"/>
                <a:t>M</a:t>
              </a:r>
              <a:r>
                <a:rPr lang="en-US" altLang="zh-CN" baseline="-25000" dirty="0" smtClean="0"/>
                <a:t>B</a:t>
              </a:r>
              <a:r>
                <a:rPr lang="en-US" altLang="zh-CN" baseline="30000" dirty="0" smtClean="0"/>
                <a:t>i</a:t>
              </a:r>
              <a:endParaRPr lang="zh-CN" altLang="en-US" dirty="0"/>
            </a:p>
          </p:txBody>
        </p:sp>
      </p:grpSp>
      <p:cxnSp>
        <p:nvCxnSpPr>
          <p:cNvPr id="51" name="直接箭头连接符 50"/>
          <p:cNvCxnSpPr/>
          <p:nvPr/>
        </p:nvCxnSpPr>
        <p:spPr>
          <a:xfrm>
            <a:off x="1026695" y="1593176"/>
            <a:ext cx="0" cy="18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7579898" y="2043879"/>
            <a:ext cx="1132004" cy="1228710"/>
            <a:chOff x="7579898" y="2043879"/>
            <a:chExt cx="1132004" cy="1228710"/>
          </a:xfrm>
        </p:grpSpPr>
        <p:sp>
          <p:nvSpPr>
            <p:cNvPr id="53" name="矩形 52"/>
            <p:cNvSpPr/>
            <p:nvPr/>
          </p:nvSpPr>
          <p:spPr>
            <a:xfrm>
              <a:off x="7579898" y="2043879"/>
              <a:ext cx="1074821" cy="12287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644066" y="2288902"/>
              <a:ext cx="1067836" cy="738664"/>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共同计算</a:t>
              </a:r>
              <a:r>
                <a:rPr lang="en-US" altLang="zh-CN" sz="1400" dirty="0" err="1"/>
                <a:t>R</a:t>
              </a:r>
              <a:r>
                <a:rPr lang="en-US" altLang="zh-CN" sz="1400" baseline="-25000" dirty="0" err="1"/>
                <a:t>AB</a:t>
              </a:r>
              <a:r>
                <a:rPr lang="en-US" altLang="zh-CN" sz="1400" baseline="30000" dirty="0" err="1"/>
                <a:t>i</a:t>
              </a:r>
              <a:r>
                <a:rPr lang="en-US" altLang="zh-CN" sz="1400" dirty="0"/>
                <a:t>=</a:t>
              </a:r>
              <a:r>
                <a:rPr lang="en-US" altLang="zh-CN" sz="1400" dirty="0" err="1"/>
                <a:t>R</a:t>
              </a:r>
              <a:r>
                <a:rPr lang="en-US" altLang="zh-CN" sz="1400" baseline="-25000" dirty="0" err="1"/>
                <a:t>A</a:t>
              </a:r>
              <a:r>
                <a:rPr lang="en-US" altLang="zh-CN" sz="1400" baseline="30000" dirty="0" err="1"/>
                <a:t>i</a:t>
              </a:r>
              <a:r>
                <a:rPr lang="zh-CN" altLang="zh-CN" sz="1400" dirty="0"/>
                <a:t>⊕</a:t>
              </a:r>
              <a:r>
                <a:rPr lang="en-US" altLang="zh-CN" sz="1400" dirty="0" err="1"/>
                <a:t>R</a:t>
              </a:r>
              <a:r>
                <a:rPr lang="en-US" altLang="zh-CN" sz="1400" baseline="-25000" dirty="0" err="1"/>
                <a:t>B</a:t>
              </a:r>
              <a:r>
                <a:rPr lang="en-US" altLang="zh-CN" sz="1400" baseline="30000" dirty="0" err="1"/>
                <a:t>i</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发送给</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TP</a:t>
              </a:r>
              <a:endParaRPr lang="zh-CN" altLang="en-US" dirty="0"/>
            </a:p>
          </p:txBody>
        </p:sp>
      </p:grpSp>
      <p:cxnSp>
        <p:nvCxnSpPr>
          <p:cNvPr id="56" name="直接箭头连接符 55"/>
          <p:cNvCxnSpPr/>
          <p:nvPr/>
        </p:nvCxnSpPr>
        <p:spPr>
          <a:xfrm>
            <a:off x="7387392" y="2392740"/>
            <a:ext cx="19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387392" y="3049160"/>
            <a:ext cx="19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8" idx="3"/>
            <a:endCxn id="46" idx="1"/>
          </p:cNvCxnSpPr>
          <p:nvPr/>
        </p:nvCxnSpPr>
        <p:spPr>
          <a:xfrm>
            <a:off x="5935579" y="2197768"/>
            <a:ext cx="184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0" idx="3"/>
            <a:endCxn id="48" idx="1"/>
          </p:cNvCxnSpPr>
          <p:nvPr/>
        </p:nvCxnSpPr>
        <p:spPr>
          <a:xfrm>
            <a:off x="5935579" y="3191944"/>
            <a:ext cx="184485" cy="1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2751221" y="3769025"/>
            <a:ext cx="2154172" cy="834190"/>
            <a:chOff x="2751221" y="3769025"/>
            <a:chExt cx="2154172" cy="834190"/>
          </a:xfrm>
        </p:grpSpPr>
        <p:sp>
          <p:nvSpPr>
            <p:cNvPr id="65" name="矩形 64"/>
            <p:cNvSpPr/>
            <p:nvPr/>
          </p:nvSpPr>
          <p:spPr>
            <a:xfrm>
              <a:off x="2751221" y="3769025"/>
              <a:ext cx="2154172"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768313" y="3816788"/>
              <a:ext cx="2137079" cy="738664"/>
            </a:xfrm>
            <a:prstGeom prst="rect">
              <a:avLst/>
            </a:prstGeom>
          </p:spPr>
          <p:txBody>
            <a:bodyPr wrap="square">
              <a:spAutoFit/>
            </a:bodyPr>
            <a:lstStyle/>
            <a:p>
              <a:r>
                <a:rPr lang="en-US" altLang="zh-CN" sz="1400" kern="100" dirty="0">
                  <a:latin typeface="Times New Roman" panose="02020603050405020304" pitchFamily="18" charset="0"/>
                  <a:ea typeface="宋体" panose="02010600030101010101" pitchFamily="2" charset="-122"/>
                </a:rPr>
                <a:t>TP</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根据测量得到的</a:t>
              </a:r>
              <a:r>
                <a:rPr lang="en-US" altLang="zh-CN" sz="1400" kern="100" dirty="0">
                  <a:latin typeface="Times New Roman" panose="02020603050405020304" pitchFamily="18" charset="0"/>
                  <a:ea typeface="宋体" panose="02010600030101010101" pitchFamily="2" charset="-122"/>
                </a:rPr>
                <a:t>Bell</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态和与参与者共享的密钥结合得到</a:t>
              </a:r>
              <a:r>
                <a:rPr lang="en-US" altLang="zh-CN" sz="1400" i="1" kern="100" dirty="0" err="1">
                  <a:latin typeface="Times New Roman" panose="02020603050405020304" pitchFamily="18" charset="0"/>
                  <a:ea typeface="宋体" panose="02010600030101010101" pitchFamily="2" charset="-122"/>
                </a:rPr>
                <a:t>M</a:t>
              </a:r>
              <a:r>
                <a:rPr lang="en-US" altLang="zh-CN" sz="1400" i="1" kern="100" baseline="-25000" dirty="0" err="1">
                  <a:latin typeface="Times New Roman" panose="02020603050405020304" pitchFamily="18" charset="0"/>
                  <a:ea typeface="宋体" panose="02010600030101010101" pitchFamily="2" charset="-122"/>
                </a:rPr>
                <a:t>T</a:t>
              </a:r>
              <a:r>
                <a:rPr lang="en-US" altLang="zh-CN" sz="1400" i="1" kern="100" baseline="30000" dirty="0" err="1">
                  <a:latin typeface="Times New Roman" panose="02020603050405020304" pitchFamily="18" charset="0"/>
                  <a:ea typeface="宋体" panose="02010600030101010101" pitchFamily="2" charset="-122"/>
                </a:rPr>
                <a:t>i</a:t>
              </a:r>
              <a:endParaRPr lang="zh-CN" altLang="en-US" dirty="0"/>
            </a:p>
          </p:txBody>
        </p:sp>
      </p:grpSp>
      <p:grpSp>
        <p:nvGrpSpPr>
          <p:cNvPr id="34" name="组合 33"/>
          <p:cNvGrpSpPr/>
          <p:nvPr/>
        </p:nvGrpSpPr>
        <p:grpSpPr>
          <a:xfrm>
            <a:off x="5673149" y="3769025"/>
            <a:ext cx="2154172" cy="834190"/>
            <a:chOff x="5673149" y="3769025"/>
            <a:chExt cx="2154172" cy="834190"/>
          </a:xfrm>
        </p:grpSpPr>
        <p:sp>
          <p:nvSpPr>
            <p:cNvPr id="41" name="矩形 40"/>
            <p:cNvSpPr/>
            <p:nvPr/>
          </p:nvSpPr>
          <p:spPr>
            <a:xfrm>
              <a:off x="5673149" y="3769025"/>
              <a:ext cx="2154172"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049525" y="4018800"/>
              <a:ext cx="1401420" cy="515526"/>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rPr>
                <a:t>计算 </a:t>
              </a:r>
              <a:r>
                <a:rPr lang="en-US" altLang="zh-CN" sz="1200" dirty="0" err="1" smtClean="0"/>
                <a:t>R</a:t>
              </a:r>
              <a:r>
                <a:rPr lang="en-US" altLang="zh-CN" sz="1200" baseline="-25000" dirty="0" err="1" smtClean="0"/>
                <a:t>AB</a:t>
              </a:r>
              <a:r>
                <a:rPr lang="en-US" altLang="zh-CN" sz="1200" baseline="30000" dirty="0" err="1" smtClean="0"/>
                <a:t>i</a:t>
              </a:r>
              <a:r>
                <a:rPr lang="zh-CN" altLang="zh-CN" sz="1200" dirty="0" smtClean="0"/>
                <a:t>⊕</a:t>
              </a:r>
              <a:r>
                <a:rPr lang="en-US" altLang="zh-CN" sz="1200" i="1" kern="100" dirty="0" err="1">
                  <a:latin typeface="Times New Roman" panose="02020603050405020304" pitchFamily="18" charset="0"/>
                  <a:ea typeface="宋体" panose="02010600030101010101" pitchFamily="2" charset="-122"/>
                </a:rPr>
                <a:t>M</a:t>
              </a:r>
              <a:r>
                <a:rPr lang="en-US" altLang="zh-CN" sz="1200" i="1" kern="100" baseline="-25000" dirty="0" err="1">
                  <a:latin typeface="Times New Roman" panose="02020603050405020304" pitchFamily="18" charset="0"/>
                  <a:ea typeface="宋体" panose="02010600030101010101" pitchFamily="2" charset="-122"/>
                </a:rPr>
                <a:t>T</a:t>
              </a:r>
              <a:r>
                <a:rPr lang="en-US" altLang="zh-CN" sz="1200" i="1" kern="100" baseline="30000" dirty="0" err="1">
                  <a:latin typeface="Times New Roman" panose="02020603050405020304" pitchFamily="18" charset="0"/>
                  <a:ea typeface="宋体" panose="02010600030101010101" pitchFamily="2" charset="-122"/>
                </a:rPr>
                <a:t>i</a:t>
              </a:r>
              <a:endParaRPr lang="zh-CN" altLang="en-US" dirty="0"/>
            </a:p>
            <a:p>
              <a:endParaRPr lang="zh-CN" altLang="en-US" dirty="0"/>
            </a:p>
          </p:txBody>
        </p:sp>
      </p:grpSp>
      <p:cxnSp>
        <p:nvCxnSpPr>
          <p:cNvPr id="3" name="直接箭头连接符 2"/>
          <p:cNvCxnSpPr>
            <a:stCxn id="22" idx="3"/>
            <a:endCxn id="65" idx="1"/>
          </p:cNvCxnSpPr>
          <p:nvPr/>
        </p:nvCxnSpPr>
        <p:spPr>
          <a:xfrm flipV="1">
            <a:off x="1828800" y="4186120"/>
            <a:ext cx="922421" cy="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65" idx="3"/>
            <a:endCxn id="41" idx="1"/>
          </p:cNvCxnSpPr>
          <p:nvPr/>
        </p:nvCxnSpPr>
        <p:spPr>
          <a:xfrm>
            <a:off x="4905393" y="4186120"/>
            <a:ext cx="767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674" y="167152"/>
            <a:ext cx="455574" cy="646331"/>
          </a:xfrm>
          <a:prstGeom prst="rect">
            <a:avLst/>
          </a:prstGeom>
          <a:noFill/>
        </p:spPr>
        <p:txBody>
          <a:bodyPr wrap="none" rtlCol="0">
            <a:spAutoFit/>
          </a:bodyPr>
          <a:lstStyle/>
          <a:p>
            <a:r>
              <a:rPr lang="en-US" altLang="zh-CN" sz="3600" dirty="0">
                <a:solidFill>
                  <a:schemeClr val="bg1"/>
                </a:solidFill>
                <a:latin typeface="+mj-ea"/>
                <a:ea typeface="+mj-ea"/>
              </a:rPr>
              <a:t>1</a:t>
            </a:r>
            <a:endParaRPr lang="zh-CN" altLang="en-US" sz="3600" dirty="0">
              <a:solidFill>
                <a:schemeClr val="bg1"/>
              </a:solidFill>
              <a:latin typeface="+mj-ea"/>
              <a:ea typeface="+mj-ea"/>
            </a:endParaRPr>
          </a:p>
        </p:txBody>
      </p:sp>
    </p:spTree>
    <p:extLst>
      <p:ext uri="{BB962C8B-B14F-4D97-AF65-F5344CB8AC3E}">
        <p14:creationId xmlns:p14="http://schemas.microsoft.com/office/powerpoint/2010/main" val="76400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par>
                                <p:cTn id="41" presetID="22" presetClass="entr" presetSubtype="8"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par>
                                <p:cTn id="51" presetID="22" presetClass="entr" presetSubtype="8"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wipe(left)">
                                      <p:cBhvr>
                                        <p:cTn id="58" dur="500"/>
                                        <p:tgtEl>
                                          <p:spTgt spid="60"/>
                                        </p:tgtEl>
                                      </p:cBhvr>
                                    </p:animEffect>
                                  </p:childTnLst>
                                </p:cTn>
                              </p:par>
                              <p:par>
                                <p:cTn id="59" presetID="22" presetClass="entr" presetSubtype="8"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wipe(left)">
                                      <p:cBhvr>
                                        <p:cTn id="61" dur="500"/>
                                        <p:tgtEl>
                                          <p:spTgt spid="64"/>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par>
                                <p:cTn id="66" presetID="22" presetClass="entr" presetSubtype="8"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par>
                                <p:cTn id="74" presetID="22" presetClass="entr" presetSubtype="8" fill="hold"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wipe(left)">
                                      <p:cBhvr>
                                        <p:cTn id="76" dur="500"/>
                                        <p:tgtEl>
                                          <p:spTgt spid="58"/>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wipe(left)">
                                      <p:cBhvr>
                                        <p:cTn id="85" dur="500"/>
                                        <p:tgtEl>
                                          <p:spTgt spid="3"/>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wipe(left)">
                                      <p:cBhvr>
                                        <p:cTn id="89" dur="500"/>
                                        <p:tgtEl>
                                          <p:spTgt spid="5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left)">
                                      <p:cBhvr>
                                        <p:cTn id="94" dur="500"/>
                                        <p:tgtEl>
                                          <p:spTgt spid="6"/>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3874" y="1666352"/>
            <a:ext cx="3116366" cy="1528624"/>
          </a:xfrm>
          <a:prstGeom prst="rect">
            <a:avLst/>
          </a:prstGeom>
          <a:noFill/>
        </p:spPr>
        <p:txBody>
          <a:bodyPr wrap="none" rtlCol="0">
            <a:spAutoFit/>
          </a:bodyPr>
          <a:lstStyle/>
          <a:p>
            <a:r>
              <a:rPr lang="en-US" altLang="zh-CN" sz="1400" i="1" kern="100" dirty="0" err="1">
                <a:solidFill>
                  <a:srgbClr val="000000"/>
                </a:solidFill>
                <a:latin typeface="Times New Roman" panose="02020603050405020304" pitchFamily="18" charset="0"/>
                <a:ea typeface="宋体" panose="02010600030101010101" pitchFamily="2" charset="-122"/>
              </a:rPr>
              <a:t>R</a:t>
            </a:r>
            <a:r>
              <a:rPr lang="en-US" altLang="zh-CN" sz="1400" i="1" kern="100" baseline="30000" dirty="0" err="1">
                <a:solidFill>
                  <a:srgbClr val="000000"/>
                </a:solidFill>
                <a:latin typeface="Times New Roman" panose="02020603050405020304" pitchFamily="18" charset="0"/>
                <a:ea typeface="宋体" panose="02010600030101010101" pitchFamily="2" charset="-122"/>
              </a:rPr>
              <a:t>i</a:t>
            </a:r>
            <a:r>
              <a:rPr lang="en-US"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err="1">
                <a:solidFill>
                  <a:srgbClr val="000000"/>
                </a:solidFill>
                <a:latin typeface="Times New Roman" panose="02020603050405020304" pitchFamily="18" charset="0"/>
                <a:ea typeface="宋体" panose="02010600030101010101" pitchFamily="2" charset="-122"/>
              </a:rPr>
              <a:t>R</a:t>
            </a:r>
            <a:r>
              <a:rPr lang="en-US" altLang="zh-CN" sz="1400" i="1" kern="100" baseline="-25000" dirty="0" err="1">
                <a:solidFill>
                  <a:srgbClr val="000000"/>
                </a:solidFill>
                <a:latin typeface="Times New Roman" panose="02020603050405020304" pitchFamily="18" charset="0"/>
                <a:ea typeface="宋体" panose="02010600030101010101" pitchFamily="2" charset="-122"/>
              </a:rPr>
              <a:t>AB</a:t>
            </a:r>
            <a:r>
              <a:rPr lang="en-US" altLang="zh-CN" sz="1400" i="1" kern="100" baseline="30000" dirty="0" err="1">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M</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endParaRPr lang="en-US" altLang="zh-CN" sz="1400" i="1" kern="100" baseline="30000" dirty="0" smtClean="0">
              <a:solidFill>
                <a:srgbClr val="000000"/>
              </a:solidFill>
              <a:latin typeface="Times New Roman" panose="02020603050405020304" pitchFamily="18" charset="0"/>
              <a:ea typeface="宋体" panose="02010600030101010101" pitchFamily="2" charset="-122"/>
            </a:endParaRPr>
          </a:p>
          <a:p>
            <a:r>
              <a:rPr lang="en-US" altLang="zh-CN" sz="1400" kern="100" dirty="0" smtClean="0">
                <a:solidFill>
                  <a:srgbClr val="000000"/>
                </a:solidFill>
                <a:latin typeface="Times New Roman" panose="02020603050405020304" pitchFamily="18" charset="0"/>
                <a:ea typeface="宋体" panose="02010600030101010101" pitchFamily="2" charset="-122"/>
              </a:rPr>
              <a:t>   </a:t>
            </a:r>
          </a:p>
          <a:p>
            <a:r>
              <a:rPr lang="en-US" altLang="zh-CN" sz="1400" kern="100" dirty="0" smtClean="0">
                <a:solidFill>
                  <a:srgbClr val="000000"/>
                </a:solidFill>
                <a:latin typeface="Times New Roman" panose="02020603050405020304" pitchFamily="18" charset="0"/>
                <a:ea typeface="宋体" panose="02010600030101010101" pitchFamily="2" charset="-122"/>
              </a:rPr>
              <a:t>= </a:t>
            </a:r>
            <a:r>
              <a:rPr lang="en-US" altLang="zh-CN" sz="1400" i="1" kern="100" dirty="0" err="1">
                <a:solidFill>
                  <a:srgbClr val="000000"/>
                </a:solidFill>
                <a:latin typeface="Times New Roman" panose="02020603050405020304" pitchFamily="18" charset="0"/>
                <a:ea typeface="宋体" panose="02010600030101010101" pitchFamily="2" charset="-122"/>
              </a:rPr>
              <a:t>R</a:t>
            </a:r>
            <a:r>
              <a:rPr lang="en-US" altLang="zh-CN" sz="1400" i="1" kern="100" baseline="-25000" dirty="0" err="1">
                <a:solidFill>
                  <a:srgbClr val="000000"/>
                </a:solidFill>
                <a:latin typeface="Times New Roman" panose="02020603050405020304" pitchFamily="18" charset="0"/>
                <a:ea typeface="宋体" panose="02010600030101010101" pitchFamily="2" charset="-122"/>
              </a:rPr>
              <a:t>A</a:t>
            </a:r>
            <a:r>
              <a:rPr lang="en-US" altLang="zh-CN" sz="1400" i="1" kern="100" baseline="30000" dirty="0" err="1">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err="1">
                <a:solidFill>
                  <a:srgbClr val="000000"/>
                </a:solidFill>
                <a:latin typeface="Times New Roman" panose="02020603050405020304" pitchFamily="18" charset="0"/>
                <a:ea typeface="宋体" panose="02010600030101010101" pitchFamily="2" charset="-122"/>
              </a:rPr>
              <a:t>R</a:t>
            </a:r>
            <a:r>
              <a:rPr lang="en-US" altLang="zh-CN" sz="1400" i="1" kern="100" baseline="-25000" dirty="0" err="1">
                <a:solidFill>
                  <a:srgbClr val="000000"/>
                </a:solidFill>
                <a:latin typeface="Times New Roman" panose="02020603050405020304" pitchFamily="18" charset="0"/>
                <a:ea typeface="宋体" panose="02010600030101010101" pitchFamily="2" charset="-122"/>
              </a:rPr>
              <a:t>B</a:t>
            </a:r>
            <a:r>
              <a:rPr lang="en-US" altLang="zh-CN" sz="1400" i="1" kern="100" baseline="30000" dirty="0" err="1">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smtClean="0">
                <a:solidFill>
                  <a:srgbClr val="000000"/>
                </a:solidFill>
                <a:latin typeface="Times New Roman" panose="02020603050405020304" pitchFamily="18" charset="0"/>
                <a:ea typeface="宋体" panose="02010600030101010101" pitchFamily="2" charset="-122"/>
              </a:rPr>
              <a:t>M</a:t>
            </a:r>
            <a:r>
              <a:rPr lang="en-US" altLang="zh-CN" sz="1400" i="1" kern="100" baseline="-25000" dirty="0" smtClean="0">
                <a:solidFill>
                  <a:srgbClr val="000000"/>
                </a:solidFill>
                <a:latin typeface="Times New Roman" panose="02020603050405020304" pitchFamily="18" charset="0"/>
                <a:ea typeface="宋体" panose="02010600030101010101" pitchFamily="2" charset="-122"/>
              </a:rPr>
              <a:t>T</a:t>
            </a:r>
          </a:p>
          <a:p>
            <a:r>
              <a:rPr lang="en-US" altLang="zh-CN" sz="1400" dirty="0" smtClean="0"/>
              <a:t>  </a:t>
            </a:r>
          </a:p>
          <a:p>
            <a:r>
              <a:rPr lang="en-US" altLang="zh-CN" sz="1400" dirty="0" smtClean="0"/>
              <a:t>=</a:t>
            </a:r>
            <a:r>
              <a:rPr lang="en-US" altLang="zh-CN" sz="1400" kern="100" dirty="0" smtClean="0">
                <a:solidFill>
                  <a:srgbClr val="000000"/>
                </a:solidFill>
                <a:latin typeface="Times New Roman" panose="02020603050405020304" pitchFamily="18" charset="0"/>
                <a:ea typeface="宋体" panose="02010600030101010101" pitchFamily="2" charset="-122"/>
              </a:rPr>
              <a:t> (</a:t>
            </a:r>
            <a:r>
              <a:rPr lang="en-US" altLang="zh-CN" sz="1400" i="1" kern="100" dirty="0" err="1" smtClean="0">
                <a:solidFill>
                  <a:srgbClr val="000000"/>
                </a:solidFill>
                <a:latin typeface="Times New Roman" panose="02020603050405020304" pitchFamily="18" charset="0"/>
                <a:ea typeface="宋体" panose="02010600030101010101" pitchFamily="2" charset="-122"/>
              </a:rPr>
              <a:t>G</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smtClean="0">
                <a:solidFill>
                  <a:srgbClr val="000000"/>
                </a:solidFill>
                <a:latin typeface="Times New Roman" panose="02020603050405020304" pitchFamily="18" charset="0"/>
                <a:ea typeface="宋体" panose="02010600030101010101" pitchFamily="2" charset="-122"/>
              </a:rPr>
              <a:t>M</a:t>
            </a:r>
            <a:r>
              <a:rPr lang="en-US" altLang="zh-CN" sz="1400" i="1" kern="100" baseline="-25000" dirty="0" smtClean="0">
                <a:solidFill>
                  <a:srgbClr val="000000"/>
                </a:solidFill>
                <a:latin typeface="Times New Roman" panose="02020603050405020304" pitchFamily="18" charset="0"/>
                <a:ea typeface="宋体" panose="02010600030101010101" pitchFamily="2" charset="-122"/>
              </a:rPr>
              <a:t>A</a:t>
            </a:r>
            <a:r>
              <a:rPr lang="en-US" altLang="zh-CN" sz="1400" i="1" kern="100" baseline="30000" dirty="0" smtClean="0">
                <a:solidFill>
                  <a:srgbClr val="000000"/>
                </a:solidFill>
                <a:latin typeface="Times New Roman" panose="02020603050405020304" pitchFamily="18" charset="0"/>
                <a:ea typeface="宋体" panose="02010600030101010101" pitchFamily="2" charset="-122"/>
              </a:rPr>
              <a:t>i</a:t>
            </a:r>
            <a:r>
              <a:rPr lang="en-US" altLang="zh-CN" sz="1400" kern="100" dirty="0" smtClean="0">
                <a:solidFill>
                  <a:srgbClr val="000000"/>
                </a:solidFill>
                <a:latin typeface="Times New Roman" panose="02020603050405020304" pitchFamily="18" charset="0"/>
                <a:ea typeface="宋体" panose="02010600030101010101" pitchFamily="2" charset="-122"/>
              </a:rPr>
              <a:t> )</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G</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B</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smtClean="0">
                <a:solidFill>
                  <a:srgbClr val="000000"/>
                </a:solidFill>
                <a:latin typeface="Times New Roman" panose="02020603050405020304" pitchFamily="18" charset="0"/>
                <a:ea typeface="宋体" panose="02010600030101010101" pitchFamily="2" charset="-122"/>
              </a:rPr>
              <a:t>M</a:t>
            </a:r>
            <a:r>
              <a:rPr lang="en-US" altLang="zh-CN" sz="1400" i="1" kern="100" baseline="-25000" dirty="0" smtClean="0">
                <a:solidFill>
                  <a:srgbClr val="000000"/>
                </a:solidFill>
                <a:latin typeface="Times New Roman" panose="02020603050405020304" pitchFamily="18" charset="0"/>
                <a:ea typeface="宋体" panose="02010600030101010101" pitchFamily="2" charset="-122"/>
              </a:rPr>
              <a:t>B</a:t>
            </a:r>
            <a:r>
              <a:rPr lang="en-US" altLang="zh-CN" sz="1400" i="1" kern="100" baseline="30000" dirty="0" smtClean="0">
                <a:solidFill>
                  <a:srgbClr val="000000"/>
                </a:solidFill>
                <a:latin typeface="Times New Roman" panose="02020603050405020304" pitchFamily="18" charset="0"/>
                <a:ea typeface="宋体" panose="02010600030101010101" pitchFamily="2" charset="-122"/>
              </a:rPr>
              <a:t>i</a:t>
            </a: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M</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endParaRPr lang="en-US" altLang="zh-CN" sz="1400" i="1" kern="100" baseline="30000" dirty="0" smtClean="0">
              <a:solidFill>
                <a:srgbClr val="000000"/>
              </a:solidFill>
              <a:latin typeface="Times New Roman" panose="02020603050405020304" pitchFamily="18" charset="0"/>
              <a:ea typeface="宋体" panose="02010600030101010101" pitchFamily="2" charset="-122"/>
            </a:endParaRPr>
          </a:p>
          <a:p>
            <a:r>
              <a:rPr lang="en-US" altLang="zh-CN" sz="1400" i="1" kern="100" baseline="30000" dirty="0" smtClean="0">
                <a:solidFill>
                  <a:srgbClr val="000000"/>
                </a:solidFill>
                <a:latin typeface="Times New Roman" panose="02020603050405020304" pitchFamily="18" charset="0"/>
                <a:ea typeface="宋体" panose="02010600030101010101" pitchFamily="2" charset="-122"/>
              </a:rPr>
              <a:t>  </a:t>
            </a:r>
          </a:p>
          <a:p>
            <a:r>
              <a:rPr lang="en-US" altLang="zh-CN" sz="1400" i="1" kern="100" dirty="0" smtClean="0">
                <a:solidFill>
                  <a:srgbClr val="000000"/>
                </a:solidFill>
                <a:latin typeface="Times New Roman" panose="02020603050405020304" pitchFamily="18" charset="0"/>
                <a:ea typeface="宋体" panose="02010600030101010101" pitchFamily="2" charset="-122"/>
              </a:rPr>
              <a:t>=</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G</a:t>
            </a:r>
            <a:r>
              <a:rPr lang="en-US" altLang="zh-CN" sz="1400" i="1" kern="100" baseline="-25000" dirty="0" err="1">
                <a:latin typeface="Times New Roman" panose="02020603050405020304" pitchFamily="18" charset="0"/>
                <a:ea typeface="宋体" panose="02010600030101010101" pitchFamily="2" charset="-122"/>
              </a:rPr>
              <a:t>A</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G</a:t>
            </a:r>
            <a:r>
              <a:rPr lang="en-US" altLang="zh-CN" sz="1400" i="1" kern="100" baseline="-25000" dirty="0" err="1">
                <a:latin typeface="Times New Roman" panose="02020603050405020304" pitchFamily="18" charset="0"/>
                <a:ea typeface="宋体" panose="02010600030101010101" pitchFamily="2" charset="-122"/>
              </a:rPr>
              <a:t>B</a:t>
            </a:r>
            <a:r>
              <a:rPr lang="en-US" altLang="zh-CN" sz="1400" i="1" kern="100" baseline="30000" dirty="0" err="1">
                <a:latin typeface="Times New Roman" panose="02020603050405020304" pitchFamily="18" charset="0"/>
                <a:ea typeface="宋体" panose="02010600030101010101" pitchFamily="2" charset="-122"/>
              </a:rPr>
              <a:t>i</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M</a:t>
            </a:r>
            <a:r>
              <a:rPr lang="en-US" altLang="zh-CN" sz="1400" i="1" kern="100" baseline="-25000" dirty="0">
                <a:latin typeface="Times New Roman" panose="02020603050405020304" pitchFamily="18" charset="0"/>
                <a:ea typeface="宋体" panose="02010600030101010101" pitchFamily="2" charset="-122"/>
              </a:rPr>
              <a:t>A</a:t>
            </a:r>
            <a:r>
              <a:rPr lang="en-US" altLang="zh-CN" sz="1400" i="1" kern="100" baseline="30000" dirty="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M</a:t>
            </a:r>
            <a:r>
              <a:rPr lang="en-US" altLang="zh-CN" sz="1400" i="1" kern="100" baseline="-25000" dirty="0">
                <a:latin typeface="Times New Roman" panose="02020603050405020304" pitchFamily="18" charset="0"/>
                <a:ea typeface="宋体" panose="02010600030101010101" pitchFamily="2" charset="-122"/>
              </a:rPr>
              <a:t>B</a:t>
            </a:r>
            <a:r>
              <a:rPr lang="en-US" altLang="zh-CN" sz="1400" i="1" kern="100" baseline="30000" dirty="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M</a:t>
            </a:r>
            <a:r>
              <a:rPr lang="en-US" altLang="zh-CN" sz="1400" i="1" kern="100" baseline="-25000" dirty="0" err="1">
                <a:latin typeface="Times New Roman" panose="02020603050405020304" pitchFamily="18" charset="0"/>
                <a:ea typeface="宋体" panose="02010600030101010101" pitchFamily="2" charset="-122"/>
              </a:rPr>
              <a:t>T</a:t>
            </a:r>
            <a:r>
              <a:rPr lang="en-US" altLang="zh-CN" sz="1400" i="1" kern="100" baseline="30000" dirty="0" err="1">
                <a:latin typeface="Times New Roman" panose="02020603050405020304" pitchFamily="18" charset="0"/>
                <a:ea typeface="宋体" panose="02010600030101010101" pitchFamily="2" charset="-122"/>
              </a:rPr>
              <a:t>i</a:t>
            </a:r>
            <a:r>
              <a:rPr lang="en-US" altLang="zh-CN" sz="1400" kern="100" dirty="0">
                <a:latin typeface="Times New Roman" panose="02020603050405020304" pitchFamily="18" charset="0"/>
                <a:ea typeface="宋体" panose="02010600030101010101" pitchFamily="2" charset="-122"/>
              </a:rPr>
              <a:t>)= </a:t>
            </a:r>
            <a:r>
              <a:rPr lang="en-US" altLang="zh-CN" sz="1400" i="1" kern="100" dirty="0" err="1">
                <a:latin typeface="Times New Roman" panose="02020603050405020304" pitchFamily="18" charset="0"/>
                <a:ea typeface="宋体" panose="02010600030101010101" pitchFamily="2" charset="-122"/>
              </a:rPr>
              <a:t>G</a:t>
            </a:r>
            <a:r>
              <a:rPr lang="en-US" altLang="zh-CN" sz="1400" i="1" kern="100" baseline="-25000" dirty="0" err="1">
                <a:latin typeface="Times New Roman" panose="02020603050405020304" pitchFamily="18" charset="0"/>
                <a:ea typeface="宋体" panose="02010600030101010101" pitchFamily="2" charset="-122"/>
              </a:rPr>
              <a:t>A</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G</a:t>
            </a:r>
            <a:r>
              <a:rPr lang="en-US" altLang="zh-CN" sz="1400" i="1" kern="100" baseline="-25000" dirty="0" err="1">
                <a:latin typeface="Times New Roman" panose="02020603050405020304" pitchFamily="18" charset="0"/>
                <a:ea typeface="宋体" panose="02010600030101010101" pitchFamily="2" charset="-122"/>
              </a:rPr>
              <a:t>B</a:t>
            </a:r>
            <a:r>
              <a:rPr lang="en-US" altLang="zh-CN" sz="1400" i="1" kern="100" baseline="30000" dirty="0" err="1">
                <a:latin typeface="Times New Roman" panose="02020603050405020304" pitchFamily="18" charset="0"/>
                <a:ea typeface="宋体" panose="02010600030101010101" pitchFamily="2" charset="-122"/>
              </a:rPr>
              <a:t>i</a:t>
            </a:r>
            <a:endParaRPr lang="zh-CN" altLang="en-US" sz="1400" dirty="0"/>
          </a:p>
        </p:txBody>
      </p:sp>
      <p:sp>
        <p:nvSpPr>
          <p:cNvPr id="6" name="文本框 5"/>
          <p:cNvSpPr txBox="1"/>
          <p:nvPr/>
        </p:nvSpPr>
        <p:spPr>
          <a:xfrm>
            <a:off x="1204941" y="1065583"/>
            <a:ext cx="877163" cy="300082"/>
          </a:xfrm>
          <a:prstGeom prst="rect">
            <a:avLst/>
          </a:prstGeom>
          <a:noFill/>
        </p:spPr>
        <p:txBody>
          <a:bodyPr wrap="none" rtlCol="0">
            <a:spAutoFit/>
          </a:bodyPr>
          <a:lstStyle/>
          <a:p>
            <a:r>
              <a:rPr lang="zh-CN" altLang="en-US" dirty="0" smtClean="0"/>
              <a:t>正确性：</a:t>
            </a:r>
            <a:endParaRPr lang="zh-CN" altLang="en-US" dirty="0"/>
          </a:p>
        </p:txBody>
      </p:sp>
      <p:cxnSp>
        <p:nvCxnSpPr>
          <p:cNvPr id="7" name="直接连接符 6"/>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4411135" y="1871826"/>
            <a:ext cx="3499519" cy="2849908"/>
          </a:xfrm>
          <a:prstGeom prst="rect">
            <a:avLst/>
          </a:prstGeom>
        </p:spPr>
      </p:pic>
      <p:pic>
        <p:nvPicPr>
          <p:cNvPr id="10" name="图片 9"/>
          <p:cNvPicPr>
            <a:picLocks noChangeAspect="1"/>
          </p:cNvPicPr>
          <p:nvPr/>
        </p:nvPicPr>
        <p:blipFill>
          <a:blip r:embed="rId4"/>
          <a:stretch>
            <a:fillRect/>
          </a:stretch>
        </p:blipFill>
        <p:spPr>
          <a:xfrm>
            <a:off x="512253" y="3706316"/>
            <a:ext cx="3519607" cy="1015418"/>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874" y="794723"/>
            <a:ext cx="570942" cy="570942"/>
          </a:xfrm>
          <a:prstGeom prst="rect">
            <a:avLst/>
          </a:prstGeom>
        </p:spPr>
      </p:pic>
      <p:sp>
        <p:nvSpPr>
          <p:cNvPr id="3" name="矩形 2"/>
          <p:cNvSpPr/>
          <p:nvPr/>
        </p:nvSpPr>
        <p:spPr>
          <a:xfrm>
            <a:off x="4321307" y="1215624"/>
            <a:ext cx="4131733" cy="605294"/>
          </a:xfrm>
          <a:prstGeom prst="rect">
            <a:avLst/>
          </a:prstGeom>
        </p:spPr>
        <p:txBody>
          <a:bodyPr wrap="square">
            <a:spAutoFit/>
          </a:bodyPr>
          <a:lstStyle/>
          <a:p>
            <a:pPr>
              <a:lnSpc>
                <a:spcPts val="2000"/>
              </a:lnSpc>
            </a:pPr>
            <a:r>
              <a:rPr lang="en-US" altLang="zh-CN" sz="1200" kern="100" dirty="0">
                <a:latin typeface="宋体" panose="02010600030101010101" pitchFamily="2" charset="-122"/>
                <a:ea typeface="宋体" panose="02010600030101010101" pitchFamily="2" charset="-122"/>
              </a:rPr>
              <a:t>Alice(Bob)</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将</a:t>
            </a:r>
            <a:r>
              <a:rPr lang="en-US" altLang="zh-CN" sz="1200" kern="100" dirty="0">
                <a:latin typeface="宋体" panose="02010600030101010101" pitchFamily="2" charset="-122"/>
                <a:ea typeface="宋体" panose="02010600030101010101" pitchFamily="2" charset="-122"/>
              </a:rPr>
              <a:t>K</a:t>
            </a:r>
            <a:r>
              <a:rPr lang="en-US" altLang="zh-CN" sz="1200" kern="100" baseline="-25000" dirty="0">
                <a:latin typeface="宋体" panose="02010600030101010101" pitchFamily="2" charset="-122"/>
                <a:ea typeface="宋体" panose="02010600030101010101" pitchFamily="2" charset="-122"/>
              </a:rPr>
              <a:t>AT</a:t>
            </a:r>
            <a:r>
              <a:rPr lang="en-US" altLang="zh-CN" sz="1200" kern="100" dirty="0">
                <a:latin typeface="宋体" panose="02010600030101010101" pitchFamily="2" charset="-122"/>
                <a:ea typeface="宋体" panose="02010600030101010101" pitchFamily="2" charset="-122"/>
              </a:rPr>
              <a:t>(K</a:t>
            </a:r>
            <a:r>
              <a:rPr lang="en-US" altLang="zh-CN" sz="1200" kern="100" baseline="-25000" dirty="0">
                <a:latin typeface="宋体" panose="02010600030101010101" pitchFamily="2" charset="-122"/>
                <a:ea typeface="宋体" panose="02010600030101010101" pitchFamily="2" charset="-122"/>
              </a:rPr>
              <a:t>BT</a:t>
            </a:r>
            <a:r>
              <a:rPr lang="en-US" altLang="zh-CN" sz="1200" kern="100" dirty="0">
                <a:latin typeface="宋体" panose="02010600030101010101" pitchFamily="2" charset="-122"/>
                <a:ea typeface="宋体" panose="02010600030101010101" pitchFamily="2" charset="-122"/>
              </a:rPr>
              <a:t>)</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中的第</a:t>
            </a:r>
            <a:r>
              <a:rPr lang="en-US" altLang="zh-CN" sz="1200" kern="100" dirty="0" err="1">
                <a:latin typeface="宋体" panose="02010600030101010101" pitchFamily="2" charset="-122"/>
                <a:ea typeface="宋体" panose="02010600030101010101" pitchFamily="2" charset="-122"/>
              </a:rPr>
              <a:t>i</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位二进制比特放到</a:t>
            </a:r>
            <a:r>
              <a:rPr lang="en-US" altLang="zh-CN" sz="1200" kern="100" dirty="0">
                <a:latin typeface="宋体" panose="02010600030101010101" pitchFamily="2" charset="-122"/>
                <a:ea typeface="宋体" panose="02010600030101010101" pitchFamily="2" charset="-122"/>
              </a:rPr>
              <a:t>M</a:t>
            </a:r>
            <a:r>
              <a:rPr lang="en-US" altLang="zh-CN" sz="1200" kern="100" baseline="-25000" dirty="0">
                <a:latin typeface="宋体" panose="02010600030101010101" pitchFamily="2" charset="-122"/>
                <a:ea typeface="宋体" panose="02010600030101010101" pitchFamily="2" charset="-122"/>
              </a:rPr>
              <a:t>A</a:t>
            </a:r>
            <a:r>
              <a:rPr lang="en-US" altLang="zh-CN" sz="1200" kern="100" baseline="30000" dirty="0">
                <a:latin typeface="宋体" panose="02010600030101010101" pitchFamily="2" charset="-122"/>
                <a:ea typeface="宋体" panose="02010600030101010101" pitchFamily="2" charset="-122"/>
              </a:rPr>
              <a:t>i</a:t>
            </a:r>
            <a:r>
              <a:rPr lang="en-US" altLang="zh-CN" sz="1200" kern="100" dirty="0">
                <a:latin typeface="宋体" panose="02010600030101010101" pitchFamily="2" charset="-122"/>
                <a:ea typeface="宋体" panose="02010600030101010101" pitchFamily="2" charset="-122"/>
              </a:rPr>
              <a:t>’(M</a:t>
            </a:r>
            <a:r>
              <a:rPr lang="en-US" altLang="zh-CN" sz="1200" kern="100" baseline="-25000" dirty="0">
                <a:latin typeface="宋体" panose="02010600030101010101" pitchFamily="2" charset="-122"/>
                <a:ea typeface="宋体" panose="02010600030101010101" pitchFamily="2" charset="-122"/>
              </a:rPr>
              <a:t>B</a:t>
            </a:r>
            <a:r>
              <a:rPr lang="en-US" altLang="zh-CN" sz="1200" kern="100" baseline="30000" dirty="0">
                <a:latin typeface="宋体" panose="02010600030101010101" pitchFamily="2" charset="-122"/>
                <a:ea typeface="宋体" panose="02010600030101010101" pitchFamily="2" charset="-122"/>
              </a:rPr>
              <a:t>i</a:t>
            </a:r>
            <a:r>
              <a:rPr lang="en-US" altLang="zh-CN" sz="1200" kern="100" dirty="0">
                <a:latin typeface="宋体" panose="02010600030101010101" pitchFamily="2" charset="-122"/>
                <a:ea typeface="宋体" panose="02010600030101010101" pitchFamily="2" charset="-122"/>
              </a:rPr>
              <a:t>’)</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的第一位，</a:t>
            </a:r>
            <a:r>
              <a:rPr lang="en-US" altLang="zh-CN" sz="1200" kern="100" dirty="0">
                <a:latin typeface="宋体" panose="02010600030101010101" pitchFamily="2" charset="-122"/>
                <a:ea typeface="宋体" panose="02010600030101010101" pitchFamily="2" charset="-122"/>
              </a:rPr>
              <a:t>M</a:t>
            </a:r>
            <a:r>
              <a:rPr lang="en-US" altLang="zh-CN" sz="1200" kern="100" baseline="-25000" dirty="0">
                <a:latin typeface="宋体" panose="02010600030101010101" pitchFamily="2" charset="-122"/>
                <a:ea typeface="宋体" panose="02010600030101010101" pitchFamily="2" charset="-122"/>
              </a:rPr>
              <a:t>A</a:t>
            </a:r>
            <a:r>
              <a:rPr lang="en-US" altLang="zh-CN" sz="1200" kern="100" baseline="30000" dirty="0">
                <a:latin typeface="宋体" panose="02010600030101010101" pitchFamily="2" charset="-122"/>
                <a:ea typeface="宋体" panose="02010600030101010101" pitchFamily="2" charset="-122"/>
              </a:rPr>
              <a:t>i</a:t>
            </a:r>
            <a:r>
              <a:rPr lang="en-US" altLang="zh-CN" sz="1200" kern="100" dirty="0">
                <a:latin typeface="宋体" panose="02010600030101010101" pitchFamily="2" charset="-122"/>
                <a:ea typeface="宋体" panose="02010600030101010101" pitchFamily="2" charset="-122"/>
              </a:rPr>
              <a:t>’(M</a:t>
            </a:r>
            <a:r>
              <a:rPr lang="en-US" altLang="zh-CN" sz="1200" kern="100" baseline="-25000" dirty="0">
                <a:latin typeface="宋体" panose="02010600030101010101" pitchFamily="2" charset="-122"/>
                <a:ea typeface="宋体" panose="02010600030101010101" pitchFamily="2" charset="-122"/>
              </a:rPr>
              <a:t>B</a:t>
            </a:r>
            <a:r>
              <a:rPr lang="en-US" altLang="zh-CN" sz="1200" kern="100" baseline="30000" dirty="0">
                <a:latin typeface="宋体" panose="02010600030101010101" pitchFamily="2" charset="-122"/>
                <a:ea typeface="宋体" panose="02010600030101010101" pitchFamily="2" charset="-122"/>
              </a:rPr>
              <a:t>i</a:t>
            </a:r>
            <a:r>
              <a:rPr lang="en-US" altLang="zh-CN" sz="1200" kern="100" dirty="0">
                <a:latin typeface="宋体" panose="02010600030101010101" pitchFamily="2" charset="-122"/>
                <a:ea typeface="宋体" panose="02010600030101010101" pitchFamily="2" charset="-122"/>
              </a:rPr>
              <a:t>’)</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中的两位依次向后移位得到</a:t>
            </a:r>
            <a:r>
              <a:rPr lang="en-US" altLang="zh-CN" sz="1200" kern="100" dirty="0">
                <a:latin typeface="宋体" panose="02010600030101010101" pitchFamily="2" charset="-122"/>
                <a:ea typeface="宋体" panose="02010600030101010101" pitchFamily="2" charset="-122"/>
              </a:rPr>
              <a:t>M</a:t>
            </a:r>
            <a:r>
              <a:rPr lang="en-US" altLang="zh-CN" sz="1200" kern="100" baseline="-25000" dirty="0">
                <a:latin typeface="宋体" panose="02010600030101010101" pitchFamily="2" charset="-122"/>
                <a:ea typeface="宋体" panose="02010600030101010101" pitchFamily="2" charset="-122"/>
              </a:rPr>
              <a:t>A</a:t>
            </a:r>
            <a:r>
              <a:rPr lang="en-US" altLang="zh-CN" sz="1200" kern="100" baseline="30000" dirty="0">
                <a:latin typeface="宋体" panose="02010600030101010101" pitchFamily="2" charset="-122"/>
                <a:ea typeface="宋体" panose="02010600030101010101" pitchFamily="2" charset="-122"/>
              </a:rPr>
              <a:t>i</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kern="100" dirty="0">
                <a:latin typeface="宋体" panose="02010600030101010101" pitchFamily="2" charset="-122"/>
                <a:ea typeface="宋体" panose="02010600030101010101" pitchFamily="2" charset="-122"/>
              </a:rPr>
              <a:t>M</a:t>
            </a:r>
            <a:r>
              <a:rPr lang="en-US" altLang="zh-CN" sz="1200" kern="100" baseline="-25000" dirty="0">
                <a:latin typeface="宋体" panose="02010600030101010101" pitchFamily="2" charset="-122"/>
                <a:ea typeface="宋体" panose="02010600030101010101" pitchFamily="2" charset="-122"/>
              </a:rPr>
              <a:t>B</a:t>
            </a:r>
            <a:r>
              <a:rPr lang="en-US" altLang="zh-CN" sz="1200" kern="100" baseline="30000" dirty="0">
                <a:latin typeface="宋体" panose="02010600030101010101" pitchFamily="2" charset="-122"/>
                <a:ea typeface="宋体" panose="02010600030101010101" pitchFamily="2" charset="-122"/>
              </a:rPr>
              <a:t>i</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en-US" sz="1200" dirty="0">
              <a:latin typeface="宋体" panose="02010600030101010101" pitchFamily="2" charset="-122"/>
              <a:ea typeface="宋体" panose="02010600030101010101" pitchFamily="2" charset="-122"/>
            </a:endParaRPr>
          </a:p>
        </p:txBody>
      </p:sp>
      <p:cxnSp>
        <p:nvCxnSpPr>
          <p:cNvPr id="8" name="直接连接符 7"/>
          <p:cNvCxnSpPr/>
          <p:nvPr/>
        </p:nvCxnSpPr>
        <p:spPr>
          <a:xfrm>
            <a:off x="3376863" y="3962400"/>
            <a:ext cx="2887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25367" y="396240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94701" y="396240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829134" y="396240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02005" y="396240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90005" y="229235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376863" y="4451350"/>
            <a:ext cx="2887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284816" y="443865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56267" y="443865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84684" y="445135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976605" y="445135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593710" y="2946400"/>
            <a:ext cx="1309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059613" y="2501900"/>
            <a:ext cx="2887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059613" y="3188626"/>
            <a:ext cx="2887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84684" y="3239630"/>
            <a:ext cx="11594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139805" y="3267528"/>
            <a:ext cx="420308" cy="276999"/>
          </a:xfrm>
          <a:prstGeom prst="rect">
            <a:avLst/>
          </a:prstGeom>
          <a:noFill/>
        </p:spPr>
        <p:txBody>
          <a:bodyPr wrap="none" rtlCol="0">
            <a:spAutoFit/>
          </a:bodyPr>
          <a:lstStyle/>
          <a:p>
            <a:r>
              <a:rPr lang="en-US" altLang="zh-CN" sz="1200" dirty="0" smtClean="0">
                <a:latin typeface="Times New Roman" panose="02020603050405020304" pitchFamily="18" charset="0"/>
                <a:cs typeface="Times New Roman" panose="02020603050405020304" pitchFamily="18" charset="0"/>
              </a:rPr>
              <a:t>000</a:t>
            </a:r>
            <a:endParaRPr lang="zh-CN" altLang="en-US" sz="1200" dirty="0">
              <a:latin typeface="Times New Roman" panose="02020603050405020304" pitchFamily="18" charset="0"/>
              <a:cs typeface="Times New Roman" panose="02020603050405020304" pitchFamily="18" charset="0"/>
            </a:endParaRPr>
          </a:p>
        </p:txBody>
      </p:sp>
      <p:cxnSp>
        <p:nvCxnSpPr>
          <p:cNvPr id="32" name="直接连接符 31"/>
          <p:cNvCxnSpPr/>
          <p:nvPr/>
        </p:nvCxnSpPr>
        <p:spPr>
          <a:xfrm>
            <a:off x="6317360" y="2203450"/>
            <a:ext cx="1309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39660" y="2203450"/>
            <a:ext cx="1309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317360" y="2533650"/>
            <a:ext cx="1309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939660" y="2546350"/>
            <a:ext cx="1309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534275" y="2292350"/>
            <a:ext cx="5573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534275" y="2609850"/>
            <a:ext cx="5573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7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fade">
                                      <p:cBhvr>
                                        <p:cTn id="1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277" y="3134570"/>
            <a:ext cx="516043" cy="486833"/>
          </a:xfrm>
          <a:prstGeom prst="rect">
            <a:avLst/>
          </a:prstGeom>
        </p:spPr>
      </p:pic>
      <p:cxnSp>
        <p:nvCxnSpPr>
          <p:cNvPr id="7" name="直接箭头连接符 6"/>
          <p:cNvCxnSpPr/>
          <p:nvPr/>
        </p:nvCxnSpPr>
        <p:spPr>
          <a:xfrm flipH="1">
            <a:off x="1659467" y="992713"/>
            <a:ext cx="2238586" cy="963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656667" y="999064"/>
            <a:ext cx="2218267" cy="101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rot="19936650">
            <a:off x="2555357" y="1077720"/>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t>S</a:t>
            </a:r>
            <a:r>
              <a:rPr lang="en-US" altLang="zh-CN" baseline="-25000" dirty="0" smtClean="0"/>
              <a:t>A</a:t>
            </a:r>
            <a:r>
              <a:rPr lang="en-US" altLang="zh-CN" dirty="0" smtClean="0"/>
              <a:t>*</a:t>
            </a:r>
            <a:endParaRPr lang="zh-CN" altLang="en-US" dirty="0"/>
          </a:p>
        </p:txBody>
      </p:sp>
      <p:sp>
        <p:nvSpPr>
          <p:cNvPr id="16" name="文本框 15"/>
          <p:cNvSpPr txBox="1"/>
          <p:nvPr/>
        </p:nvSpPr>
        <p:spPr>
          <a:xfrm rot="1583006">
            <a:off x="5446540" y="1186044"/>
            <a:ext cx="604653"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t>S</a:t>
            </a:r>
            <a:r>
              <a:rPr lang="en-US" altLang="zh-CN" baseline="-25000" dirty="0" smtClean="0"/>
              <a:t>B</a:t>
            </a:r>
            <a:r>
              <a:rPr lang="en-US" altLang="zh-CN" dirty="0" smtClean="0"/>
              <a:t>*</a:t>
            </a:r>
            <a:endParaRPr lang="zh-CN" altLang="en-US" dirty="0"/>
          </a:p>
        </p:txBody>
      </p:sp>
      <p:cxnSp>
        <p:nvCxnSpPr>
          <p:cNvPr id="18" name="直接箭头连接符 17"/>
          <p:cNvCxnSpPr/>
          <p:nvPr/>
        </p:nvCxnSpPr>
        <p:spPr>
          <a:xfrm>
            <a:off x="1820334" y="2379132"/>
            <a:ext cx="499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820334" y="2565398"/>
            <a:ext cx="499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55858" y="2452770"/>
            <a:ext cx="136447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25000" dirty="0" err="1" smtClean="0">
                <a:latin typeface="Times New Roman" panose="02020603050405020304" pitchFamily="18" charset="0"/>
                <a:ea typeface="宋体" panose="02010600030101010101" pitchFamily="2" charset="-122"/>
              </a:rPr>
              <a:t>A</a:t>
            </a:r>
            <a:r>
              <a:rPr lang="en-US" altLang="zh-CN" sz="1400" i="1" kern="100" baseline="30000" dirty="0" err="1" smtClean="0">
                <a:latin typeface="Times New Roman" panose="02020603050405020304" pitchFamily="18" charset="0"/>
                <a:ea typeface="宋体" panose="02010600030101010101" pitchFamily="2" charset="-122"/>
              </a:rPr>
              <a:t>i</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err="1" smtClean="0">
                <a:latin typeface="Times New Roman" panose="02020603050405020304" pitchFamily="18" charset="0"/>
                <a:ea typeface="宋体" panose="02010600030101010101" pitchFamily="2" charset="-122"/>
              </a:rPr>
              <a:t>G</a:t>
            </a:r>
            <a:r>
              <a:rPr lang="en-US" altLang="zh-CN" sz="1400" i="1" kern="100" baseline="-25000" dirty="0" err="1" smtClean="0">
                <a:latin typeface="Times New Roman" panose="02020603050405020304" pitchFamily="18" charset="0"/>
                <a:ea typeface="宋体" panose="02010600030101010101" pitchFamily="2" charset="-122"/>
              </a:rPr>
              <a:t>A</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M</a:t>
            </a:r>
            <a:r>
              <a:rPr lang="en-US" altLang="zh-CN" sz="1400" i="1" kern="100" baseline="-25000" dirty="0">
                <a:latin typeface="Times New Roman" panose="02020603050405020304" pitchFamily="18" charset="0"/>
                <a:ea typeface="宋体" panose="02010600030101010101" pitchFamily="2" charset="-122"/>
              </a:rPr>
              <a:t>A</a:t>
            </a:r>
            <a:r>
              <a:rPr lang="en-US" altLang="zh-CN" sz="1400" i="1" kern="100" baseline="30000" dirty="0">
                <a:latin typeface="Times New Roman" panose="02020603050405020304" pitchFamily="18" charset="0"/>
                <a:ea typeface="宋体" panose="02010600030101010101" pitchFamily="2" charset="-122"/>
              </a:rPr>
              <a:t>i</a:t>
            </a:r>
            <a:endParaRPr lang="zh-CN" altLang="en-US" dirty="0"/>
          </a:p>
        </p:txBody>
      </p:sp>
      <p:sp>
        <p:nvSpPr>
          <p:cNvPr id="22" name="矩形 21"/>
          <p:cNvSpPr/>
          <p:nvPr/>
        </p:nvSpPr>
        <p:spPr>
          <a:xfrm>
            <a:off x="6836162" y="2452770"/>
            <a:ext cx="136447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25000" dirty="0" err="1" smtClean="0">
                <a:latin typeface="Times New Roman" panose="02020603050405020304" pitchFamily="18" charset="0"/>
                <a:ea typeface="宋体" panose="02010600030101010101" pitchFamily="2" charset="-122"/>
              </a:rPr>
              <a:t>B</a:t>
            </a:r>
            <a:r>
              <a:rPr lang="en-US" altLang="zh-CN" sz="1400" i="1" kern="100" baseline="30000" dirty="0" err="1" smtClean="0">
                <a:latin typeface="Times New Roman" panose="02020603050405020304" pitchFamily="18" charset="0"/>
                <a:ea typeface="宋体" panose="02010600030101010101" pitchFamily="2" charset="-122"/>
              </a:rPr>
              <a:t>i</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err="1" smtClean="0">
                <a:latin typeface="Times New Roman" panose="02020603050405020304" pitchFamily="18" charset="0"/>
                <a:ea typeface="宋体" panose="02010600030101010101" pitchFamily="2" charset="-122"/>
              </a:rPr>
              <a:t>G</a:t>
            </a:r>
            <a:r>
              <a:rPr lang="en-US" altLang="zh-CN" sz="1400" i="1" kern="100" baseline="-25000" dirty="0" err="1" smtClean="0">
                <a:latin typeface="Times New Roman" panose="02020603050405020304" pitchFamily="18" charset="0"/>
                <a:ea typeface="宋体" panose="02010600030101010101" pitchFamily="2" charset="-122"/>
              </a:rPr>
              <a:t>B</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M</a:t>
            </a:r>
            <a:r>
              <a:rPr lang="en-US" altLang="zh-CN" sz="1400" i="1" kern="100" baseline="-25000" dirty="0">
                <a:latin typeface="Times New Roman" panose="02020603050405020304" pitchFamily="18" charset="0"/>
                <a:ea typeface="宋体" panose="02010600030101010101" pitchFamily="2" charset="-122"/>
              </a:rPr>
              <a:t>B</a:t>
            </a:r>
            <a:r>
              <a:rPr lang="en-US" altLang="zh-CN" sz="1400" i="1" kern="100" baseline="30000" dirty="0">
                <a:latin typeface="Times New Roman" panose="02020603050405020304" pitchFamily="18" charset="0"/>
                <a:ea typeface="宋体" panose="02010600030101010101" pitchFamily="2" charset="-122"/>
              </a:rPr>
              <a:t>i</a:t>
            </a:r>
            <a:endParaRPr lang="zh-CN" altLang="en-US" dirty="0"/>
          </a:p>
        </p:txBody>
      </p:sp>
      <p:sp>
        <p:nvSpPr>
          <p:cNvPr id="23" name="矩形 22"/>
          <p:cNvSpPr/>
          <p:nvPr/>
        </p:nvSpPr>
        <p:spPr>
          <a:xfrm>
            <a:off x="3532889" y="2003757"/>
            <a:ext cx="141256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③ </a:t>
            </a:r>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25000" dirty="0" err="1" smtClean="0">
                <a:latin typeface="Times New Roman" panose="02020603050405020304" pitchFamily="18" charset="0"/>
                <a:ea typeface="宋体" panose="02010600030101010101" pitchFamily="2" charset="-122"/>
              </a:rPr>
              <a:t>AB</a:t>
            </a:r>
            <a:r>
              <a:rPr lang="en-US" altLang="zh-CN" sz="1400" i="1" kern="100" baseline="30000" dirty="0" err="1" smtClean="0">
                <a:latin typeface="Times New Roman" panose="02020603050405020304" pitchFamily="18" charset="0"/>
                <a:ea typeface="宋体" panose="02010600030101010101" pitchFamily="2" charset="-122"/>
              </a:rPr>
              <a:t>i</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25000" dirty="0" err="1" smtClean="0">
                <a:latin typeface="Times New Roman" panose="02020603050405020304" pitchFamily="18" charset="0"/>
                <a:ea typeface="宋体" panose="02010600030101010101" pitchFamily="2" charset="-122"/>
              </a:rPr>
              <a:t>A</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err="1">
                <a:latin typeface="Times New Roman" panose="02020603050405020304" pitchFamily="18" charset="0"/>
                <a:ea typeface="宋体" panose="02010600030101010101" pitchFamily="2" charset="-122"/>
              </a:rPr>
              <a:t>R</a:t>
            </a:r>
            <a:r>
              <a:rPr lang="en-US" altLang="zh-CN" sz="1400" i="1" kern="100" baseline="-25000" dirty="0" err="1">
                <a:latin typeface="Times New Roman" panose="02020603050405020304" pitchFamily="18" charset="0"/>
                <a:ea typeface="宋体" panose="02010600030101010101" pitchFamily="2" charset="-122"/>
              </a:rPr>
              <a:t>B</a:t>
            </a:r>
            <a:r>
              <a:rPr lang="en-US" altLang="zh-CN" sz="1400" i="1" kern="100" baseline="30000" dirty="0" err="1">
                <a:latin typeface="Times New Roman" panose="02020603050405020304" pitchFamily="18" charset="0"/>
                <a:ea typeface="宋体" panose="02010600030101010101" pitchFamily="2" charset="-122"/>
              </a:rPr>
              <a:t>i</a:t>
            </a:r>
            <a:endParaRPr lang="zh-CN" altLang="en-US" dirty="0"/>
          </a:p>
        </p:txBody>
      </p:sp>
      <p:cxnSp>
        <p:nvCxnSpPr>
          <p:cNvPr id="25" name="直接箭头连接符 24"/>
          <p:cNvCxnSpPr>
            <a:stCxn id="23" idx="0"/>
            <a:endCxn id="4" idx="2"/>
          </p:cNvCxnSpPr>
          <p:nvPr/>
        </p:nvCxnSpPr>
        <p:spPr>
          <a:xfrm flipH="1" flipV="1">
            <a:off x="4228252" y="992713"/>
            <a:ext cx="10920" cy="101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516117" y="691287"/>
            <a:ext cx="1330621"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⑤ </a:t>
            </a:r>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30000" dirty="0" err="1" smtClean="0">
                <a:latin typeface="Times New Roman" panose="02020603050405020304" pitchFamily="18" charset="0"/>
                <a:ea typeface="宋体" panose="02010600030101010101" pitchFamily="2" charset="-122"/>
              </a:rPr>
              <a:t>i</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25000" dirty="0" err="1" smtClean="0">
                <a:latin typeface="Times New Roman" panose="02020603050405020304" pitchFamily="18" charset="0"/>
                <a:ea typeface="宋体" panose="02010600030101010101" pitchFamily="2" charset="-122"/>
              </a:rPr>
              <a:t>AB</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M</a:t>
            </a:r>
            <a:r>
              <a:rPr lang="en-US" altLang="zh-CN" sz="1400" i="1" kern="100" baseline="-25000" dirty="0" err="1">
                <a:latin typeface="Times New Roman" panose="02020603050405020304" pitchFamily="18" charset="0"/>
                <a:ea typeface="宋体" panose="02010600030101010101" pitchFamily="2" charset="-122"/>
              </a:rPr>
              <a:t>T</a:t>
            </a:r>
            <a:r>
              <a:rPr lang="en-US" altLang="zh-CN" sz="1400" i="1" kern="100" baseline="30000" dirty="0" err="1">
                <a:latin typeface="Times New Roman" panose="02020603050405020304" pitchFamily="18" charset="0"/>
                <a:ea typeface="宋体" panose="02010600030101010101" pitchFamily="2" charset="-122"/>
              </a:rPr>
              <a:t>i</a:t>
            </a:r>
            <a:endParaRPr lang="zh-CN" altLang="en-US" dirty="0"/>
          </a:p>
        </p:txBody>
      </p:sp>
      <p:grpSp>
        <p:nvGrpSpPr>
          <p:cNvPr id="44" name="组合 43"/>
          <p:cNvGrpSpPr/>
          <p:nvPr/>
        </p:nvGrpSpPr>
        <p:grpSpPr>
          <a:xfrm>
            <a:off x="615306" y="1709178"/>
            <a:ext cx="920971" cy="794832"/>
            <a:chOff x="615306" y="1709178"/>
            <a:chExt cx="920971" cy="794832"/>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444" y="2017177"/>
              <a:ext cx="486833" cy="486833"/>
            </a:xfrm>
            <a:prstGeom prst="rect">
              <a:avLst/>
            </a:prstGeom>
          </p:spPr>
        </p:pic>
        <p:sp>
          <p:nvSpPr>
            <p:cNvPr id="27" name="椭圆 26"/>
            <p:cNvSpPr/>
            <p:nvPr/>
          </p:nvSpPr>
          <p:spPr>
            <a:xfrm>
              <a:off x="615306" y="1709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Alice</a:t>
              </a:r>
              <a:endParaRPr lang="zh-CN" altLang="en-US" dirty="0"/>
            </a:p>
          </p:txBody>
        </p:sp>
      </p:grpSp>
      <p:grpSp>
        <p:nvGrpSpPr>
          <p:cNvPr id="46" name="组合 45"/>
          <p:cNvGrpSpPr/>
          <p:nvPr/>
        </p:nvGrpSpPr>
        <p:grpSpPr>
          <a:xfrm>
            <a:off x="7031567" y="1734578"/>
            <a:ext cx="1007953" cy="769432"/>
            <a:chOff x="7031567" y="1734578"/>
            <a:chExt cx="1007953" cy="769432"/>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1567" y="2017177"/>
              <a:ext cx="486833" cy="486833"/>
            </a:xfrm>
            <a:prstGeom prst="rect">
              <a:avLst/>
            </a:prstGeom>
          </p:spPr>
        </p:pic>
        <p:sp>
          <p:nvSpPr>
            <p:cNvPr id="28" name="椭圆 27"/>
            <p:cNvSpPr/>
            <p:nvPr/>
          </p:nvSpPr>
          <p:spPr>
            <a:xfrm>
              <a:off x="7269482" y="17345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Bob</a:t>
              </a:r>
              <a:endParaRPr lang="zh-CN" altLang="en-US" dirty="0"/>
            </a:p>
          </p:txBody>
        </p:sp>
      </p:grpSp>
      <p:grpSp>
        <p:nvGrpSpPr>
          <p:cNvPr id="45" name="组合 44"/>
          <p:cNvGrpSpPr/>
          <p:nvPr/>
        </p:nvGrpSpPr>
        <p:grpSpPr>
          <a:xfrm>
            <a:off x="3375664" y="256239"/>
            <a:ext cx="1096004" cy="736474"/>
            <a:chOff x="3375664" y="256239"/>
            <a:chExt cx="1096004" cy="736474"/>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835" y="505880"/>
              <a:ext cx="486833" cy="486833"/>
            </a:xfrm>
            <a:prstGeom prst="rect">
              <a:avLst/>
            </a:prstGeom>
          </p:spPr>
        </p:pic>
        <p:sp>
          <p:nvSpPr>
            <p:cNvPr id="29" name="椭圆 28"/>
            <p:cNvSpPr/>
            <p:nvPr/>
          </p:nvSpPr>
          <p:spPr>
            <a:xfrm>
              <a:off x="3375664" y="256239"/>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TP</a:t>
              </a:r>
              <a:endParaRPr lang="zh-CN" altLang="en-US" dirty="0"/>
            </a:p>
          </p:txBody>
        </p:sp>
      </p:grpSp>
      <p:sp>
        <p:nvSpPr>
          <p:cNvPr id="37" name="矩形 36"/>
          <p:cNvSpPr/>
          <p:nvPr/>
        </p:nvSpPr>
        <p:spPr>
          <a:xfrm>
            <a:off x="4259168" y="1359735"/>
            <a:ext cx="364202"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④</a:t>
            </a:r>
            <a:endParaRPr lang="zh-CN" altLang="en-US" sz="1400" dirty="0"/>
          </a:p>
        </p:txBody>
      </p:sp>
      <p:sp>
        <p:nvSpPr>
          <p:cNvPr id="38" name="矩形 37"/>
          <p:cNvSpPr/>
          <p:nvPr/>
        </p:nvSpPr>
        <p:spPr>
          <a:xfrm>
            <a:off x="2169255" y="3159738"/>
            <a:ext cx="5442277" cy="461665"/>
          </a:xfrm>
          <a:prstGeom prst="rect">
            <a:avLst/>
          </a:prstGeom>
        </p:spPr>
        <p:txBody>
          <a:bodyPr wrap="square">
            <a:spAutoFit/>
          </a:bodyPr>
          <a:lstStyle/>
          <a:p>
            <a:r>
              <a:rPr lang="zh-CN" altLang="zh-CN" sz="1200" kern="100" dirty="0" smtClean="0">
                <a:solidFill>
                  <a:srgbClr val="000000"/>
                </a:solidFill>
                <a:latin typeface="宋体" panose="02010600030101010101" pitchFamily="2" charset="-122"/>
                <a:ea typeface="宋体" panose="02010600030101010101" pitchFamily="2" charset="-122"/>
              </a:rPr>
              <a:t>①</a:t>
            </a:r>
            <a:r>
              <a:rPr lang="zh-CN" altLang="en-US" sz="1200" kern="100" dirty="0" smtClean="0">
                <a:solidFill>
                  <a:srgbClr val="000000"/>
                </a:solidFill>
                <a:latin typeface="宋体" panose="02010600030101010101" pitchFamily="2" charset="-122"/>
                <a:ea typeface="宋体" panose="02010600030101010101" pitchFamily="2" charset="-122"/>
              </a:rPr>
              <a:t>处获取信息</a:t>
            </a:r>
            <a:r>
              <a:rPr lang="en-US" altLang="zh-CN" sz="1200" dirty="0"/>
              <a:t>S</a:t>
            </a:r>
            <a:r>
              <a:rPr lang="en-US" altLang="zh-CN" sz="1200" baseline="-25000" dirty="0"/>
              <a:t>A</a:t>
            </a:r>
            <a:r>
              <a:rPr lang="en-US" altLang="zh-CN" sz="1200" dirty="0" smtClean="0"/>
              <a:t>*</a:t>
            </a:r>
            <a:r>
              <a:rPr lang="zh-CN" altLang="en-US" sz="1200" dirty="0" smtClean="0"/>
              <a:t>、</a:t>
            </a:r>
            <a:r>
              <a:rPr lang="en-US" altLang="zh-CN" sz="1200" dirty="0" smtClean="0"/>
              <a:t> </a:t>
            </a:r>
            <a:r>
              <a:rPr lang="en-US" altLang="zh-CN" sz="1200" dirty="0"/>
              <a:t>S</a:t>
            </a:r>
            <a:r>
              <a:rPr lang="en-US" altLang="zh-CN" sz="1200" baseline="-25000" dirty="0"/>
              <a:t>B</a:t>
            </a:r>
            <a:r>
              <a:rPr lang="en-US" altLang="zh-CN" sz="1200" dirty="0" smtClean="0"/>
              <a:t>*</a:t>
            </a:r>
            <a:r>
              <a:rPr lang="zh-CN" altLang="en-US" sz="1200" kern="100" dirty="0" smtClean="0">
                <a:solidFill>
                  <a:srgbClr val="000000"/>
                </a:solidFill>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在</a:t>
            </a:r>
            <a:r>
              <a:rPr lang="zh-CN" altLang="en-US" sz="1200" dirty="0">
                <a:latin typeface="宋体" panose="02010600030101010101" pitchFamily="2" charset="-122"/>
                <a:ea typeface="宋体" panose="02010600030101010101" pitchFamily="2" charset="-122"/>
              </a:rPr>
              <a:t>进行量子序列分发时采用了诱骗光子技术</a:t>
            </a:r>
            <a:r>
              <a:rPr lang="en-US" altLang="zh-CN" sz="1200" baseline="30000" dirty="0">
                <a:latin typeface="宋体" panose="02010600030101010101" pitchFamily="2" charset="-122"/>
                <a:ea typeface="宋体" panose="02010600030101010101" pitchFamily="2" charset="-122"/>
              </a:rPr>
              <a:t>[58]</a:t>
            </a:r>
            <a:r>
              <a:rPr lang="zh-CN" altLang="en-US" sz="1200" dirty="0">
                <a:latin typeface="宋体" panose="02010600030101010101" pitchFamily="2" charset="-122"/>
                <a:ea typeface="宋体" panose="02010600030101010101" pitchFamily="2" charset="-122"/>
              </a:rPr>
              <a:t>，该技术可以抵御窃听行为并且能检测出截获</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重发、测量</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重发攻击、纠缠</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测量攻击</a:t>
            </a:r>
            <a:endParaRPr lang="zh-CN" altLang="en-US" dirty="0">
              <a:latin typeface="宋体" panose="02010600030101010101" pitchFamily="2" charset="-122"/>
              <a:ea typeface="宋体" panose="02010600030101010101" pitchFamily="2" charset="-122"/>
            </a:endParaRPr>
          </a:p>
        </p:txBody>
      </p:sp>
      <p:sp>
        <p:nvSpPr>
          <p:cNvPr id="39" name="矩形 38"/>
          <p:cNvSpPr/>
          <p:nvPr/>
        </p:nvSpPr>
        <p:spPr>
          <a:xfrm>
            <a:off x="2169255" y="3794474"/>
            <a:ext cx="5272944" cy="276999"/>
          </a:xfrm>
          <a:prstGeom prst="rect">
            <a:avLst/>
          </a:prstGeom>
        </p:spPr>
        <p:txBody>
          <a:bodyPr wrap="square">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④</a:t>
            </a:r>
            <a:r>
              <a:rPr lang="zh-CN" altLang="en-US" sz="1200" kern="100" dirty="0" smtClean="0">
                <a:solidFill>
                  <a:srgbClr val="000000"/>
                </a:solidFill>
                <a:latin typeface="宋体" panose="02010600030101010101" pitchFamily="2" charset="-122"/>
                <a:ea typeface="宋体" panose="02010600030101010101" pitchFamily="2" charset="-122"/>
              </a:rPr>
              <a:t>处获取信息</a:t>
            </a:r>
            <a:r>
              <a:rPr lang="en-US" altLang="zh-CN" sz="1200" i="1" kern="100" dirty="0" err="1">
                <a:latin typeface="Times New Roman" panose="02020603050405020304" pitchFamily="18" charset="0"/>
                <a:ea typeface="宋体" panose="02010600030101010101" pitchFamily="2" charset="-122"/>
              </a:rPr>
              <a:t>R</a:t>
            </a:r>
            <a:r>
              <a:rPr lang="en-US" altLang="zh-CN" sz="1200" i="1" kern="100" baseline="-25000" dirty="0" err="1">
                <a:latin typeface="Times New Roman" panose="02020603050405020304" pitchFamily="18" charset="0"/>
                <a:ea typeface="宋体" panose="02010600030101010101" pitchFamily="2" charset="-122"/>
              </a:rPr>
              <a:t>AB</a:t>
            </a:r>
            <a:r>
              <a:rPr lang="en-US" altLang="zh-CN" sz="1200" i="1" kern="100" baseline="30000" dirty="0" err="1">
                <a:latin typeface="Times New Roman" panose="02020603050405020304" pitchFamily="18" charset="0"/>
                <a:ea typeface="宋体" panose="02010600030101010101" pitchFamily="2" charset="-122"/>
              </a:rPr>
              <a:t>i</a:t>
            </a:r>
            <a:r>
              <a:rPr lang="zh-CN" altLang="en-US" sz="1200" kern="100" dirty="0" smtClean="0">
                <a:solidFill>
                  <a:srgbClr val="000000"/>
                </a:solidFill>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但是并不知道</a:t>
            </a:r>
            <a:r>
              <a:rPr lang="en-US" altLang="zh-CN" sz="1200" dirty="0">
                <a:latin typeface="宋体" panose="02010600030101010101" pitchFamily="2" charset="-122"/>
                <a:ea typeface="宋体" panose="02010600030101010101" pitchFamily="2" charset="-122"/>
              </a:rPr>
              <a:t>M</a:t>
            </a:r>
            <a:r>
              <a:rPr lang="en-US" altLang="zh-CN" sz="1200" baseline="-25000" dirty="0">
                <a:latin typeface="宋体" panose="02010600030101010101" pitchFamily="2" charset="-122"/>
                <a:ea typeface="宋体" panose="02010600030101010101" pitchFamily="2" charset="-122"/>
              </a:rPr>
              <a:t>A</a:t>
            </a:r>
            <a:r>
              <a:rPr lang="en-US" altLang="zh-CN" sz="1200" baseline="30000" dirty="0">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M</a:t>
            </a:r>
            <a:r>
              <a:rPr lang="en-US" altLang="zh-CN" sz="1200" baseline="-25000" dirty="0">
                <a:latin typeface="宋体" panose="02010600030101010101" pitchFamily="2" charset="-122"/>
                <a:ea typeface="宋体" panose="02010600030101010101" pitchFamily="2" charset="-122"/>
              </a:rPr>
              <a:t>B</a:t>
            </a:r>
            <a:r>
              <a:rPr lang="en-US" altLang="zh-CN" sz="1200" baseline="30000" dirty="0">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K</a:t>
            </a:r>
            <a:r>
              <a:rPr lang="en-US" altLang="zh-CN" sz="1200" baseline="-25000" dirty="0">
                <a:latin typeface="宋体" panose="02010600030101010101" pitchFamily="2" charset="-122"/>
                <a:ea typeface="宋体" panose="02010600030101010101" pitchFamily="2" charset="-122"/>
              </a:rPr>
              <a:t>AT</a:t>
            </a:r>
            <a:r>
              <a:rPr lang="zh-CN" altLang="zh-CN" sz="1200" dirty="0">
                <a:latin typeface="宋体" panose="02010600030101010101" pitchFamily="2" charset="-122"/>
                <a:ea typeface="宋体" panose="02010600030101010101" pitchFamily="2" charset="-122"/>
              </a:rPr>
              <a:t>和</a:t>
            </a:r>
            <a:r>
              <a:rPr lang="en-US" altLang="zh-CN" sz="1200" dirty="0" smtClean="0">
                <a:latin typeface="宋体" panose="02010600030101010101" pitchFamily="2" charset="-122"/>
                <a:ea typeface="宋体" panose="02010600030101010101" pitchFamily="2" charset="-122"/>
              </a:rPr>
              <a:t>K</a:t>
            </a:r>
            <a:r>
              <a:rPr lang="en-US" altLang="zh-CN" sz="1200" baseline="-25000" dirty="0" smtClean="0">
                <a:latin typeface="宋体" panose="02010600030101010101" pitchFamily="2" charset="-122"/>
                <a:ea typeface="宋体" panose="02010600030101010101" pitchFamily="2" charset="-122"/>
              </a:rPr>
              <a:t>BT</a:t>
            </a:r>
            <a:endParaRPr lang="zh-CN" altLang="en-US" sz="1200" dirty="0">
              <a:latin typeface="宋体" panose="02010600030101010101" pitchFamily="2" charset="-122"/>
              <a:ea typeface="宋体" panose="02010600030101010101" pitchFamily="2" charset="-122"/>
            </a:endParaRPr>
          </a:p>
        </p:txBody>
      </p:sp>
      <p:sp>
        <p:nvSpPr>
          <p:cNvPr id="40" name="文本框 39"/>
          <p:cNvSpPr txBox="1"/>
          <p:nvPr/>
        </p:nvSpPr>
        <p:spPr>
          <a:xfrm>
            <a:off x="1049444" y="545504"/>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41" name="直接连接符 40"/>
          <p:cNvCxnSpPr/>
          <p:nvPr/>
        </p:nvCxnSpPr>
        <p:spPr>
          <a:xfrm>
            <a:off x="504885" y="854851"/>
            <a:ext cx="1442448"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885" y="250571"/>
            <a:ext cx="653980" cy="653980"/>
          </a:xfrm>
          <a:prstGeom prst="rect">
            <a:avLst/>
          </a:prstGeom>
        </p:spPr>
      </p:pic>
    </p:spTree>
    <p:extLst>
      <p:ext uri="{BB962C8B-B14F-4D97-AF65-F5344CB8AC3E}">
        <p14:creationId xmlns:p14="http://schemas.microsoft.com/office/powerpoint/2010/main" val="38671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par>
                                <p:cTn id="11" presetID="22" presetClass="entr" presetSubtype="8"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inVertical)">
                                      <p:cBhvr>
                                        <p:cTn id="51" dur="500"/>
                                        <p:tgtEl>
                                          <p:spTgt spid="18"/>
                                        </p:tgtEl>
                                      </p:cBhvr>
                                    </p:animEffect>
                                  </p:childTnLst>
                                </p:cTn>
                              </p:par>
                              <p:par>
                                <p:cTn id="52" presetID="16" presetClass="entr" presetSubtype="21"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arn(inVertical)">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5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1" grpId="0"/>
      <p:bldP spid="22" grpId="0"/>
      <p:bldP spid="23" grpId="0"/>
      <p:bldP spid="2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1567" y="2017177"/>
            <a:ext cx="486833" cy="486833"/>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444" y="2017177"/>
            <a:ext cx="486833" cy="486833"/>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835" y="505880"/>
            <a:ext cx="486833" cy="486833"/>
          </a:xfrm>
          <a:prstGeom prst="rect">
            <a:avLst/>
          </a:prstGeom>
        </p:spPr>
      </p:pic>
      <p:cxnSp>
        <p:nvCxnSpPr>
          <p:cNvPr id="7" name="直接箭头连接符 6"/>
          <p:cNvCxnSpPr/>
          <p:nvPr/>
        </p:nvCxnSpPr>
        <p:spPr>
          <a:xfrm flipH="1">
            <a:off x="1659467" y="992713"/>
            <a:ext cx="2238586" cy="963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656667" y="999064"/>
            <a:ext cx="2218267" cy="101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rot="19936650">
            <a:off x="2555357" y="1077720"/>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A</a:t>
            </a:r>
            <a:r>
              <a:rPr lang="en-US" altLang="zh-CN" dirty="0" smtClean="0">
                <a:solidFill>
                  <a:prstClr val="black"/>
                </a:solidFill>
              </a:rPr>
              <a:t>*</a:t>
            </a:r>
            <a:endParaRPr lang="zh-CN" altLang="en-US" dirty="0">
              <a:solidFill>
                <a:prstClr val="black"/>
              </a:solidFill>
            </a:endParaRPr>
          </a:p>
        </p:txBody>
      </p:sp>
      <p:sp>
        <p:nvSpPr>
          <p:cNvPr id="16" name="文本框 15"/>
          <p:cNvSpPr txBox="1"/>
          <p:nvPr/>
        </p:nvSpPr>
        <p:spPr>
          <a:xfrm rot="1583006">
            <a:off x="5446540" y="1186044"/>
            <a:ext cx="604653"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B</a:t>
            </a:r>
            <a:r>
              <a:rPr lang="en-US" altLang="zh-CN" dirty="0" smtClean="0">
                <a:solidFill>
                  <a:prstClr val="black"/>
                </a:solidFill>
              </a:rPr>
              <a:t>*</a:t>
            </a:r>
            <a:endParaRPr lang="zh-CN" altLang="en-US" dirty="0">
              <a:solidFill>
                <a:prstClr val="black"/>
              </a:solidFill>
            </a:endParaRPr>
          </a:p>
        </p:txBody>
      </p:sp>
      <p:cxnSp>
        <p:nvCxnSpPr>
          <p:cNvPr id="18" name="直接箭头连接符 17"/>
          <p:cNvCxnSpPr/>
          <p:nvPr/>
        </p:nvCxnSpPr>
        <p:spPr>
          <a:xfrm>
            <a:off x="1820334" y="2379132"/>
            <a:ext cx="499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820334" y="2565398"/>
            <a:ext cx="499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55858" y="2452770"/>
            <a:ext cx="136447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kern="100" dirty="0" err="1" smtClean="0">
                <a:solidFill>
                  <a:prstClr val="black"/>
                </a:solidFill>
                <a:latin typeface="Times New Roman" panose="02020603050405020304" pitchFamily="18" charset="0"/>
                <a:ea typeface="宋体" panose="02010600030101010101" pitchFamily="2" charset="-122"/>
              </a:rPr>
              <a:t>R</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A</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en-US" altLang="zh-CN" sz="1400" kern="100" dirty="0" smtClean="0">
                <a:solidFill>
                  <a:prstClr val="black"/>
                </a:solidFill>
                <a:latin typeface="Times New Roman" panose="02020603050405020304" pitchFamily="18" charset="0"/>
                <a:ea typeface="宋体" panose="02010600030101010101" pitchFamily="2" charset="-122"/>
              </a:rPr>
              <a:t>=</a:t>
            </a:r>
            <a:r>
              <a:rPr lang="en-US" altLang="zh-CN" sz="1400" i="1" kern="100" dirty="0" err="1" smtClean="0">
                <a:solidFill>
                  <a:prstClr val="black"/>
                </a:solidFill>
                <a:latin typeface="Times New Roman" panose="02020603050405020304" pitchFamily="18" charset="0"/>
                <a:ea typeface="宋体" panose="02010600030101010101" pitchFamily="2" charset="-122"/>
              </a:rPr>
              <a:t>G</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A</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zh-CN" altLang="zh-CN" sz="1400" kern="100" dirty="0">
                <a:solidFill>
                  <a:prstClr val="black"/>
                </a:solidFill>
                <a:ea typeface="宋体" panose="02010600030101010101" pitchFamily="2" charset="-122"/>
                <a:cs typeface="宋体" panose="02010600030101010101" pitchFamily="2" charset="-122"/>
              </a:rPr>
              <a:t>⊕</a:t>
            </a:r>
            <a:r>
              <a:rPr lang="en-US" altLang="zh-CN" sz="1400" i="1" kern="100" dirty="0">
                <a:solidFill>
                  <a:prstClr val="black"/>
                </a:solidFill>
                <a:latin typeface="Times New Roman" panose="02020603050405020304" pitchFamily="18" charset="0"/>
                <a:ea typeface="宋体" panose="02010600030101010101" pitchFamily="2" charset="-122"/>
              </a:rPr>
              <a:t>M</a:t>
            </a:r>
            <a:r>
              <a:rPr lang="en-US" altLang="zh-CN" sz="1400" i="1" kern="100" baseline="-25000" dirty="0">
                <a:solidFill>
                  <a:prstClr val="black"/>
                </a:solidFill>
                <a:latin typeface="Times New Roman" panose="02020603050405020304" pitchFamily="18" charset="0"/>
                <a:ea typeface="宋体" panose="02010600030101010101" pitchFamily="2" charset="-122"/>
              </a:rPr>
              <a:t>A</a:t>
            </a:r>
            <a:r>
              <a:rPr lang="en-US" altLang="zh-CN" sz="1400" i="1" kern="100" baseline="30000" dirty="0">
                <a:solidFill>
                  <a:prstClr val="black"/>
                </a:solidFill>
                <a:latin typeface="Times New Roman" panose="02020603050405020304" pitchFamily="18" charset="0"/>
                <a:ea typeface="宋体" panose="02010600030101010101" pitchFamily="2" charset="-122"/>
              </a:rPr>
              <a:t>i</a:t>
            </a:r>
            <a:endParaRPr lang="zh-CN" altLang="en-US" dirty="0">
              <a:solidFill>
                <a:prstClr val="black"/>
              </a:solidFill>
            </a:endParaRPr>
          </a:p>
        </p:txBody>
      </p:sp>
      <p:sp>
        <p:nvSpPr>
          <p:cNvPr id="22" name="矩形 21"/>
          <p:cNvSpPr/>
          <p:nvPr/>
        </p:nvSpPr>
        <p:spPr>
          <a:xfrm>
            <a:off x="6836162" y="2452770"/>
            <a:ext cx="136447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kern="100" dirty="0" err="1" smtClean="0">
                <a:solidFill>
                  <a:prstClr val="black"/>
                </a:solidFill>
                <a:latin typeface="Times New Roman" panose="02020603050405020304" pitchFamily="18" charset="0"/>
                <a:ea typeface="宋体" panose="02010600030101010101" pitchFamily="2" charset="-122"/>
              </a:rPr>
              <a:t>R</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B</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en-US" altLang="zh-CN" sz="1400" kern="100" dirty="0" smtClean="0">
                <a:solidFill>
                  <a:prstClr val="black"/>
                </a:solidFill>
                <a:latin typeface="Times New Roman" panose="02020603050405020304" pitchFamily="18" charset="0"/>
                <a:ea typeface="宋体" panose="02010600030101010101" pitchFamily="2" charset="-122"/>
              </a:rPr>
              <a:t>=</a:t>
            </a:r>
            <a:r>
              <a:rPr lang="en-US" altLang="zh-CN" sz="1400" i="1" kern="100" dirty="0" err="1" smtClean="0">
                <a:solidFill>
                  <a:prstClr val="black"/>
                </a:solidFill>
                <a:latin typeface="Times New Roman" panose="02020603050405020304" pitchFamily="18" charset="0"/>
                <a:ea typeface="宋体" panose="02010600030101010101" pitchFamily="2" charset="-122"/>
              </a:rPr>
              <a:t>G</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B</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zh-CN" altLang="zh-CN" sz="1400" kern="100" dirty="0">
                <a:solidFill>
                  <a:prstClr val="black"/>
                </a:solidFill>
                <a:ea typeface="宋体" panose="02010600030101010101" pitchFamily="2" charset="-122"/>
                <a:cs typeface="宋体" panose="02010600030101010101" pitchFamily="2" charset="-122"/>
              </a:rPr>
              <a:t>⊕</a:t>
            </a:r>
            <a:r>
              <a:rPr lang="en-US" altLang="zh-CN" sz="1400" i="1" kern="100" dirty="0">
                <a:solidFill>
                  <a:prstClr val="black"/>
                </a:solidFill>
                <a:latin typeface="Times New Roman" panose="02020603050405020304" pitchFamily="18" charset="0"/>
                <a:ea typeface="宋体" panose="02010600030101010101" pitchFamily="2" charset="-122"/>
              </a:rPr>
              <a:t>M</a:t>
            </a:r>
            <a:r>
              <a:rPr lang="en-US" altLang="zh-CN" sz="1400" i="1" kern="100" baseline="-25000" dirty="0">
                <a:solidFill>
                  <a:prstClr val="black"/>
                </a:solidFill>
                <a:latin typeface="Times New Roman" panose="02020603050405020304" pitchFamily="18" charset="0"/>
                <a:ea typeface="宋体" panose="02010600030101010101" pitchFamily="2" charset="-122"/>
              </a:rPr>
              <a:t>B</a:t>
            </a:r>
            <a:r>
              <a:rPr lang="en-US" altLang="zh-CN" sz="1400" i="1" kern="100" baseline="30000" dirty="0">
                <a:solidFill>
                  <a:prstClr val="black"/>
                </a:solidFill>
                <a:latin typeface="Times New Roman" panose="02020603050405020304" pitchFamily="18" charset="0"/>
                <a:ea typeface="宋体" panose="02010600030101010101" pitchFamily="2" charset="-122"/>
              </a:rPr>
              <a:t>i</a:t>
            </a:r>
            <a:endParaRPr lang="zh-CN" altLang="en-US" dirty="0">
              <a:solidFill>
                <a:prstClr val="black"/>
              </a:solidFill>
            </a:endParaRPr>
          </a:p>
        </p:txBody>
      </p:sp>
      <p:sp>
        <p:nvSpPr>
          <p:cNvPr id="23" name="矩形 22"/>
          <p:cNvSpPr/>
          <p:nvPr/>
        </p:nvSpPr>
        <p:spPr>
          <a:xfrm>
            <a:off x="3532889" y="2003757"/>
            <a:ext cx="141256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③ </a:t>
            </a:r>
            <a:r>
              <a:rPr lang="en-US" altLang="zh-CN" sz="1400" i="1" kern="100" dirty="0" err="1" smtClean="0">
                <a:solidFill>
                  <a:prstClr val="black"/>
                </a:solidFill>
                <a:latin typeface="Times New Roman" panose="02020603050405020304" pitchFamily="18" charset="0"/>
                <a:ea typeface="宋体" panose="02010600030101010101" pitchFamily="2" charset="-122"/>
              </a:rPr>
              <a:t>R</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AB</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en-US" altLang="zh-CN" sz="1400" kern="100" dirty="0" smtClean="0">
                <a:solidFill>
                  <a:prstClr val="black"/>
                </a:solidFill>
                <a:latin typeface="Times New Roman" panose="02020603050405020304" pitchFamily="18" charset="0"/>
                <a:ea typeface="宋体" panose="02010600030101010101" pitchFamily="2" charset="-122"/>
              </a:rPr>
              <a:t>=</a:t>
            </a:r>
            <a:r>
              <a:rPr lang="en-US" altLang="zh-CN" sz="1400" i="1" kern="100" dirty="0" err="1" smtClean="0">
                <a:solidFill>
                  <a:prstClr val="black"/>
                </a:solidFill>
                <a:latin typeface="Times New Roman" panose="02020603050405020304" pitchFamily="18" charset="0"/>
                <a:ea typeface="宋体" panose="02010600030101010101" pitchFamily="2" charset="-122"/>
              </a:rPr>
              <a:t>R</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A</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zh-CN" altLang="zh-CN" sz="1400"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err="1">
                <a:solidFill>
                  <a:prstClr val="black"/>
                </a:solidFill>
                <a:latin typeface="Times New Roman" panose="02020603050405020304" pitchFamily="18" charset="0"/>
                <a:ea typeface="宋体" panose="02010600030101010101" pitchFamily="2" charset="-122"/>
              </a:rPr>
              <a:t>R</a:t>
            </a:r>
            <a:r>
              <a:rPr lang="en-US" altLang="zh-CN" sz="1400" i="1" kern="100" baseline="-25000" dirty="0" err="1">
                <a:solidFill>
                  <a:prstClr val="black"/>
                </a:solidFill>
                <a:latin typeface="Times New Roman" panose="02020603050405020304" pitchFamily="18" charset="0"/>
                <a:ea typeface="宋体" panose="02010600030101010101" pitchFamily="2" charset="-122"/>
              </a:rPr>
              <a:t>B</a:t>
            </a:r>
            <a:r>
              <a:rPr lang="en-US" altLang="zh-CN" sz="1400" i="1" kern="100" baseline="30000" dirty="0" err="1">
                <a:solidFill>
                  <a:prstClr val="black"/>
                </a:solidFill>
                <a:latin typeface="Times New Roman" panose="02020603050405020304" pitchFamily="18" charset="0"/>
                <a:ea typeface="宋体" panose="02010600030101010101" pitchFamily="2" charset="-122"/>
              </a:rPr>
              <a:t>i</a:t>
            </a:r>
            <a:endParaRPr lang="zh-CN" altLang="en-US" dirty="0">
              <a:solidFill>
                <a:prstClr val="black"/>
              </a:solidFill>
            </a:endParaRPr>
          </a:p>
        </p:txBody>
      </p:sp>
      <p:cxnSp>
        <p:nvCxnSpPr>
          <p:cNvPr id="25" name="直接箭头连接符 24"/>
          <p:cNvCxnSpPr>
            <a:stCxn id="23" idx="0"/>
            <a:endCxn id="4" idx="2"/>
          </p:cNvCxnSpPr>
          <p:nvPr/>
        </p:nvCxnSpPr>
        <p:spPr>
          <a:xfrm flipH="1" flipV="1">
            <a:off x="4228252" y="992713"/>
            <a:ext cx="10920" cy="101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516117" y="691287"/>
            <a:ext cx="1330621"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⑤ </a:t>
            </a:r>
            <a:r>
              <a:rPr lang="en-US" altLang="zh-CN" sz="1400" i="1" kern="100" dirty="0" err="1" smtClean="0">
                <a:solidFill>
                  <a:prstClr val="black"/>
                </a:solidFill>
                <a:latin typeface="Times New Roman" panose="02020603050405020304" pitchFamily="18" charset="0"/>
                <a:ea typeface="宋体" panose="02010600030101010101" pitchFamily="2" charset="-122"/>
              </a:rPr>
              <a:t>R</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en-US" altLang="zh-CN" sz="1400" kern="100" dirty="0" smtClean="0">
                <a:solidFill>
                  <a:prstClr val="black"/>
                </a:solidFill>
                <a:latin typeface="Times New Roman" panose="02020603050405020304" pitchFamily="18" charset="0"/>
                <a:ea typeface="宋体" panose="02010600030101010101" pitchFamily="2" charset="-122"/>
              </a:rPr>
              <a:t>=</a:t>
            </a:r>
            <a:r>
              <a:rPr lang="en-US" altLang="zh-CN" sz="1400" i="1" kern="100" dirty="0" err="1" smtClean="0">
                <a:solidFill>
                  <a:prstClr val="black"/>
                </a:solidFill>
                <a:latin typeface="Times New Roman" panose="02020603050405020304" pitchFamily="18" charset="0"/>
                <a:ea typeface="宋体" panose="02010600030101010101" pitchFamily="2" charset="-122"/>
              </a:rPr>
              <a:t>R</a:t>
            </a:r>
            <a:r>
              <a:rPr lang="en-US" altLang="zh-CN" sz="1400" i="1" kern="100" baseline="-25000" dirty="0" err="1" smtClean="0">
                <a:solidFill>
                  <a:prstClr val="black"/>
                </a:solidFill>
                <a:latin typeface="Times New Roman" panose="02020603050405020304" pitchFamily="18" charset="0"/>
                <a:ea typeface="宋体" panose="02010600030101010101" pitchFamily="2" charset="-122"/>
              </a:rPr>
              <a:t>AB</a:t>
            </a:r>
            <a:r>
              <a:rPr lang="en-US" altLang="zh-CN" sz="1400" i="1" kern="100" baseline="30000" dirty="0" err="1" smtClean="0">
                <a:solidFill>
                  <a:prstClr val="black"/>
                </a:solidFill>
                <a:latin typeface="Times New Roman" panose="02020603050405020304" pitchFamily="18" charset="0"/>
                <a:ea typeface="宋体" panose="02010600030101010101" pitchFamily="2" charset="-122"/>
              </a:rPr>
              <a:t>i</a:t>
            </a:r>
            <a:r>
              <a:rPr lang="zh-CN" altLang="zh-CN" sz="1400" kern="100" dirty="0">
                <a:solidFill>
                  <a:prstClr val="black"/>
                </a:solidFill>
                <a:ea typeface="宋体" panose="02010600030101010101" pitchFamily="2" charset="-122"/>
                <a:cs typeface="宋体" panose="02010600030101010101" pitchFamily="2" charset="-122"/>
              </a:rPr>
              <a:t>⊕</a:t>
            </a:r>
            <a:r>
              <a:rPr lang="en-US" altLang="zh-CN" sz="1400" i="1" kern="100" dirty="0" err="1">
                <a:solidFill>
                  <a:prstClr val="black"/>
                </a:solidFill>
                <a:latin typeface="Times New Roman" panose="02020603050405020304" pitchFamily="18" charset="0"/>
                <a:ea typeface="宋体" panose="02010600030101010101" pitchFamily="2" charset="-122"/>
              </a:rPr>
              <a:t>M</a:t>
            </a:r>
            <a:r>
              <a:rPr lang="en-US" altLang="zh-CN" sz="1400" i="1" kern="100" baseline="-25000" dirty="0" err="1">
                <a:solidFill>
                  <a:prstClr val="black"/>
                </a:solidFill>
                <a:latin typeface="Times New Roman" panose="02020603050405020304" pitchFamily="18" charset="0"/>
                <a:ea typeface="宋体" panose="02010600030101010101" pitchFamily="2" charset="-122"/>
              </a:rPr>
              <a:t>T</a:t>
            </a:r>
            <a:r>
              <a:rPr lang="en-US" altLang="zh-CN" sz="1400" i="1" kern="100" baseline="30000" dirty="0" err="1">
                <a:solidFill>
                  <a:prstClr val="black"/>
                </a:solidFill>
                <a:latin typeface="Times New Roman" panose="02020603050405020304" pitchFamily="18" charset="0"/>
                <a:ea typeface="宋体" panose="02010600030101010101" pitchFamily="2" charset="-122"/>
              </a:rPr>
              <a:t>i</a:t>
            </a:r>
            <a:endParaRPr lang="zh-CN" altLang="en-US" dirty="0">
              <a:solidFill>
                <a:prstClr val="black"/>
              </a:solidFill>
            </a:endParaRPr>
          </a:p>
        </p:txBody>
      </p:sp>
      <p:sp>
        <p:nvSpPr>
          <p:cNvPr id="27" name="椭圆 26"/>
          <p:cNvSpPr/>
          <p:nvPr/>
        </p:nvSpPr>
        <p:spPr>
          <a:xfrm>
            <a:off x="615306" y="1709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Alice</a:t>
            </a:r>
            <a:endParaRPr lang="zh-CN" altLang="en-US" dirty="0">
              <a:solidFill>
                <a:prstClr val="white"/>
              </a:solidFill>
            </a:endParaRPr>
          </a:p>
        </p:txBody>
      </p:sp>
      <p:sp>
        <p:nvSpPr>
          <p:cNvPr id="28" name="椭圆 27"/>
          <p:cNvSpPr/>
          <p:nvPr/>
        </p:nvSpPr>
        <p:spPr>
          <a:xfrm>
            <a:off x="7269482" y="17345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Bob</a:t>
            </a:r>
            <a:endParaRPr lang="zh-CN" altLang="en-US" dirty="0">
              <a:solidFill>
                <a:prstClr val="white"/>
              </a:solidFill>
            </a:endParaRPr>
          </a:p>
        </p:txBody>
      </p:sp>
      <p:sp>
        <p:nvSpPr>
          <p:cNvPr id="29" name="椭圆 28"/>
          <p:cNvSpPr/>
          <p:nvPr/>
        </p:nvSpPr>
        <p:spPr>
          <a:xfrm>
            <a:off x="3375664" y="256239"/>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TP</a:t>
            </a:r>
            <a:endParaRPr lang="zh-CN" altLang="en-US" dirty="0">
              <a:solidFill>
                <a:prstClr val="white"/>
              </a:solidFill>
            </a:endParaRPr>
          </a:p>
        </p:txBody>
      </p:sp>
      <p:sp>
        <p:nvSpPr>
          <p:cNvPr id="37" name="矩形 36"/>
          <p:cNvSpPr/>
          <p:nvPr/>
        </p:nvSpPr>
        <p:spPr>
          <a:xfrm>
            <a:off x="4259168" y="1359735"/>
            <a:ext cx="364202"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④</a:t>
            </a:r>
            <a:endParaRPr lang="zh-CN" altLang="en-US" sz="1400" dirty="0">
              <a:solidFill>
                <a:prstClr val="black"/>
              </a:solidFill>
            </a:endParaRPr>
          </a:p>
        </p:txBody>
      </p:sp>
      <p:sp>
        <p:nvSpPr>
          <p:cNvPr id="38" name="矩形 37"/>
          <p:cNvSpPr/>
          <p:nvPr/>
        </p:nvSpPr>
        <p:spPr>
          <a:xfrm>
            <a:off x="2169255" y="3100473"/>
            <a:ext cx="5442277" cy="276999"/>
          </a:xfrm>
          <a:prstGeom prst="rect">
            <a:avLst/>
          </a:prstGeom>
        </p:spPr>
        <p:txBody>
          <a:bodyPr wrap="square">
            <a:spAutoFit/>
          </a:bodyPr>
          <a:lstStyle/>
          <a:p>
            <a:r>
              <a:rPr lang="zh-CN" altLang="zh-CN" sz="1200" kern="100" dirty="0" smtClean="0">
                <a:solidFill>
                  <a:srgbClr val="000000"/>
                </a:solidFill>
                <a:latin typeface="宋体" panose="02010600030101010101" pitchFamily="2" charset="-122"/>
                <a:ea typeface="宋体" panose="02010600030101010101" pitchFamily="2" charset="-122"/>
              </a:rPr>
              <a:t>①</a:t>
            </a:r>
            <a:r>
              <a:rPr lang="zh-CN" altLang="en-US" sz="1200" kern="100" dirty="0" smtClean="0">
                <a:solidFill>
                  <a:srgbClr val="000000"/>
                </a:solidFill>
                <a:latin typeface="宋体" panose="02010600030101010101" pitchFamily="2" charset="-122"/>
                <a:ea typeface="宋体" panose="02010600030101010101" pitchFamily="2" charset="-122"/>
              </a:rPr>
              <a:t>处获取信息</a:t>
            </a:r>
            <a:r>
              <a:rPr lang="en-US" altLang="zh-CN" sz="1200" dirty="0" smtClean="0">
                <a:solidFill>
                  <a:prstClr val="black"/>
                </a:solidFill>
              </a:rPr>
              <a:t> </a:t>
            </a:r>
            <a:r>
              <a:rPr lang="en-US" altLang="zh-CN" sz="1200" dirty="0">
                <a:solidFill>
                  <a:prstClr val="black"/>
                </a:solidFill>
              </a:rPr>
              <a:t>S</a:t>
            </a:r>
            <a:r>
              <a:rPr lang="en-US" altLang="zh-CN" sz="1200" baseline="-25000" dirty="0">
                <a:solidFill>
                  <a:prstClr val="black"/>
                </a:solidFill>
              </a:rPr>
              <a:t>B</a:t>
            </a:r>
            <a:r>
              <a:rPr lang="en-US" altLang="zh-CN" sz="1200" dirty="0" smtClean="0">
                <a:solidFill>
                  <a:prstClr val="black"/>
                </a:solidFill>
              </a:rPr>
              <a:t>*</a:t>
            </a:r>
            <a:r>
              <a:rPr lang="zh-CN" altLang="en-US" sz="1200" kern="100" dirty="0" smtClean="0">
                <a:solidFill>
                  <a:srgbClr val="000000"/>
                </a:solidFill>
                <a:latin typeface="宋体" panose="02010600030101010101" pitchFamily="2" charset="-122"/>
                <a:ea typeface="宋体" panose="02010600030101010101" pitchFamily="2" charset="-122"/>
              </a:rPr>
              <a:t>并进行测量或攻击时会被当作外部窃听者被检测</a:t>
            </a:r>
            <a:endParaRPr lang="zh-CN" altLang="en-US" dirty="0">
              <a:solidFill>
                <a:prstClr val="black"/>
              </a:solidFill>
              <a:latin typeface="宋体" panose="02010600030101010101" pitchFamily="2" charset="-122"/>
              <a:ea typeface="宋体" panose="02010600030101010101" pitchFamily="2" charset="-122"/>
            </a:endParaRPr>
          </a:p>
        </p:txBody>
      </p:sp>
      <p:sp>
        <p:nvSpPr>
          <p:cNvPr id="39" name="矩形 38"/>
          <p:cNvSpPr/>
          <p:nvPr/>
        </p:nvSpPr>
        <p:spPr>
          <a:xfrm>
            <a:off x="2169255" y="3462429"/>
            <a:ext cx="5272944" cy="276999"/>
          </a:xfrm>
          <a:prstGeom prst="rect">
            <a:avLst/>
          </a:prstGeom>
        </p:spPr>
        <p:txBody>
          <a:bodyPr wrap="square">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②</a:t>
            </a:r>
            <a:r>
              <a:rPr lang="zh-CN" altLang="en-US" sz="1200" kern="100" dirty="0" smtClean="0">
                <a:solidFill>
                  <a:srgbClr val="000000"/>
                </a:solidFill>
                <a:latin typeface="宋体" panose="02010600030101010101" pitchFamily="2" charset="-122"/>
                <a:ea typeface="宋体" panose="02010600030101010101" pitchFamily="2" charset="-122"/>
              </a:rPr>
              <a:t>处</a:t>
            </a:r>
            <a:r>
              <a:rPr lang="zh-CN" altLang="zh-CN" sz="1200" dirty="0">
                <a:latin typeface="宋体" panose="02010600030101010101" pitchFamily="2" charset="-122"/>
                <a:ea typeface="宋体" panose="02010600030101010101" pitchFamily="2" charset="-122"/>
              </a:rPr>
              <a:t>测量自己的量子序列后，</a:t>
            </a:r>
            <a:r>
              <a:rPr lang="en-US" altLang="zh-CN" sz="1200" dirty="0">
                <a:latin typeface="宋体" panose="02010600030101010101" pitchFamily="2" charset="-122"/>
                <a:ea typeface="宋体" panose="02010600030101010101" pitchFamily="2" charset="-122"/>
              </a:rPr>
              <a:t>Bob</a:t>
            </a:r>
            <a:r>
              <a:rPr lang="zh-CN" altLang="zh-CN" sz="1200" dirty="0">
                <a:latin typeface="宋体" panose="02010600030101010101" pitchFamily="2" charset="-122"/>
                <a:ea typeface="宋体" panose="02010600030101010101" pitchFamily="2" charset="-122"/>
              </a:rPr>
              <a:t>测量的结果会是四种状态之一</a:t>
            </a:r>
            <a:endParaRPr lang="zh-CN" altLang="en-US" sz="1200" dirty="0">
              <a:solidFill>
                <a:prstClr val="black"/>
              </a:solidFill>
              <a:latin typeface="宋体" panose="02010600030101010101" pitchFamily="2" charset="-122"/>
              <a:ea typeface="宋体" panose="02010600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6277" y="3134570"/>
            <a:ext cx="486833" cy="486833"/>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6277" y="4161362"/>
            <a:ext cx="486833" cy="486833"/>
          </a:xfrm>
          <a:prstGeom prst="rect">
            <a:avLst/>
          </a:prstGeom>
        </p:spPr>
      </p:pic>
      <p:sp>
        <p:nvSpPr>
          <p:cNvPr id="6" name="矩形 5"/>
          <p:cNvSpPr/>
          <p:nvPr/>
        </p:nvSpPr>
        <p:spPr>
          <a:xfrm>
            <a:off x="2181859" y="4081612"/>
            <a:ext cx="4949616" cy="646331"/>
          </a:xfrm>
          <a:prstGeom prst="rect">
            <a:avLst/>
          </a:prstGeom>
        </p:spPr>
        <p:txBody>
          <a:bodyPr wrap="square">
            <a:spAutoFit/>
          </a:bodyPr>
          <a:lstStyle/>
          <a:p>
            <a:r>
              <a:rPr lang="zh-CN" altLang="en-US" sz="1200" dirty="0">
                <a:latin typeface="宋体" panose="02010600030101010101" pitchFamily="2" charset="-122"/>
                <a:ea typeface="宋体" panose="02010600030101010101" pitchFamily="2" charset="-122"/>
              </a:rPr>
              <a:t>在测量</a:t>
            </a:r>
            <a:r>
              <a:rPr lang="zh-CN" altLang="zh-CN" sz="1200" dirty="0">
                <a:latin typeface="宋体" panose="02010600030101010101" pitchFamily="2" charset="-122"/>
                <a:ea typeface="宋体" panose="02010600030101010101" pitchFamily="2" charset="-122"/>
              </a:rPr>
              <a:t>自己拥有的量子序列，可以得到</a:t>
            </a:r>
            <a:r>
              <a:rPr lang="en-US" altLang="zh-CN" sz="1200" dirty="0">
                <a:latin typeface="宋体" panose="02010600030101010101" pitchFamily="2" charset="-122"/>
                <a:ea typeface="宋体" panose="02010600030101010101" pitchFamily="2" charset="-122"/>
              </a:rPr>
              <a:t>M</a:t>
            </a:r>
            <a:r>
              <a:rPr lang="en-US" altLang="zh-CN" sz="1200" baseline="-25000" dirty="0">
                <a:latin typeface="宋体" panose="02010600030101010101" pitchFamily="2" charset="-122"/>
                <a:ea typeface="宋体" panose="02010600030101010101" pitchFamily="2" charset="-122"/>
              </a:rPr>
              <a:t>A</a:t>
            </a:r>
            <a:r>
              <a:rPr lang="en-US" altLang="zh-CN" sz="1200" baseline="30000" dirty="0">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M</a:t>
            </a:r>
            <a:r>
              <a:rPr lang="en-US" altLang="zh-CN" sz="1200" baseline="-25000" dirty="0">
                <a:latin typeface="宋体" panose="02010600030101010101" pitchFamily="2" charset="-122"/>
                <a:ea typeface="宋体" panose="02010600030101010101" pitchFamily="2" charset="-122"/>
              </a:rPr>
              <a:t>B</a:t>
            </a:r>
            <a:r>
              <a:rPr lang="en-US" altLang="zh-CN" sz="1200" baseline="30000" dirty="0">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的值是</a:t>
            </a:r>
            <a:r>
              <a:rPr lang="en-US" altLang="zh-CN" sz="1200" dirty="0">
                <a:latin typeface="宋体" panose="02010600030101010101" pitchFamily="2" charset="-122"/>
                <a:ea typeface="宋体" panose="02010600030101010101" pitchFamily="2" charset="-122"/>
              </a:rPr>
              <a:t>00</a:t>
            </a:r>
            <a:r>
              <a:rPr lang="zh-CN" altLang="zh-CN" sz="1200" dirty="0">
                <a:latin typeface="宋体" panose="02010600030101010101" pitchFamily="2" charset="-122"/>
                <a:ea typeface="宋体" panose="02010600030101010101" pitchFamily="2" charset="-122"/>
              </a:rPr>
              <a:t>或</a:t>
            </a:r>
            <a:r>
              <a:rPr lang="en-US" altLang="zh-CN" sz="1200" dirty="0">
                <a:latin typeface="宋体" panose="02010600030101010101" pitchFamily="2" charset="-122"/>
                <a:ea typeface="宋体" panose="02010600030101010101" pitchFamily="2" charset="-122"/>
              </a:rPr>
              <a:t>01</a:t>
            </a:r>
            <a:r>
              <a:rPr lang="zh-CN" altLang="zh-CN" sz="1200" dirty="0">
                <a:latin typeface="宋体" panose="02010600030101010101" pitchFamily="2" charset="-122"/>
                <a:ea typeface="宋体" panose="02010600030101010101" pitchFamily="2" charset="-122"/>
              </a:rPr>
              <a:t>或</a:t>
            </a:r>
            <a:r>
              <a:rPr lang="en-US" altLang="zh-CN" sz="1200" dirty="0">
                <a:latin typeface="宋体" panose="02010600030101010101" pitchFamily="2" charset="-122"/>
                <a:ea typeface="宋体" panose="02010600030101010101" pitchFamily="2" charset="-122"/>
              </a:rPr>
              <a:t>10</a:t>
            </a:r>
            <a:r>
              <a:rPr lang="zh-CN" altLang="zh-CN" sz="1200" dirty="0">
                <a:latin typeface="宋体" panose="02010600030101010101" pitchFamily="2" charset="-122"/>
                <a:ea typeface="宋体" panose="02010600030101010101" pitchFamily="2" charset="-122"/>
              </a:rPr>
              <a:t>或</a:t>
            </a:r>
            <a:r>
              <a:rPr lang="en-US" altLang="zh-CN" sz="1200" dirty="0">
                <a:latin typeface="宋体" panose="02010600030101010101" pitchFamily="2" charset="-122"/>
                <a:ea typeface="宋体" panose="02010600030101010101" pitchFamily="2" charset="-122"/>
              </a:rPr>
              <a:t>11</a:t>
            </a:r>
            <a:r>
              <a:rPr lang="zh-CN" altLang="zh-CN" sz="1200" dirty="0">
                <a:latin typeface="宋体" panose="02010600030101010101" pitchFamily="2" charset="-122"/>
                <a:ea typeface="宋体" panose="02010600030101010101" pitchFamily="2" charset="-122"/>
              </a:rPr>
              <a:t>，但是不能知道</a:t>
            </a:r>
            <a:r>
              <a:rPr lang="en-US" altLang="zh-CN" sz="1200" dirty="0">
                <a:latin typeface="宋体" panose="02010600030101010101" pitchFamily="2" charset="-122"/>
                <a:ea typeface="宋体" panose="02010600030101010101" pitchFamily="2" charset="-122"/>
              </a:rPr>
              <a:t>M</a:t>
            </a:r>
            <a:r>
              <a:rPr lang="en-US" altLang="zh-CN" sz="1200" baseline="-25000" dirty="0">
                <a:latin typeface="宋体" panose="02010600030101010101" pitchFamily="2" charset="-122"/>
                <a:ea typeface="宋体" panose="02010600030101010101" pitchFamily="2" charset="-122"/>
              </a:rPr>
              <a:t>A</a:t>
            </a:r>
            <a:r>
              <a:rPr lang="en-US" altLang="zh-CN" sz="1200" baseline="30000" dirty="0">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M</a:t>
            </a:r>
            <a:r>
              <a:rPr lang="en-US" altLang="zh-CN" sz="1200" baseline="-25000" dirty="0">
                <a:latin typeface="宋体" panose="02010600030101010101" pitchFamily="2" charset="-122"/>
                <a:ea typeface="宋体" panose="02010600030101010101" pitchFamily="2" charset="-122"/>
              </a:rPr>
              <a:t>B</a:t>
            </a:r>
            <a:r>
              <a:rPr lang="en-US" altLang="zh-CN" sz="1200" baseline="30000" dirty="0">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分别的值是多少</a:t>
            </a:r>
            <a:r>
              <a:rPr lang="zh-CN" altLang="en-US" sz="1200" dirty="0">
                <a:latin typeface="宋体" panose="02010600030101010101" pitchFamily="2" charset="-122"/>
                <a:ea typeface="宋体" panose="02010600030101010101" pitchFamily="2" charset="-122"/>
              </a:rPr>
              <a:t>，并且</a:t>
            </a:r>
            <a:r>
              <a:rPr lang="en-US" altLang="zh-CN" sz="1200" dirty="0">
                <a:latin typeface="宋体" panose="02010600030101010101" pitchFamily="2" charset="-122"/>
                <a:ea typeface="宋体" panose="02010600030101010101" pitchFamily="2" charset="-122"/>
              </a:rPr>
              <a:t>Alice</a:t>
            </a:r>
            <a:r>
              <a:rPr lang="zh-CN" altLang="en-US" sz="1200" dirty="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Bob</a:t>
            </a:r>
            <a:r>
              <a:rPr lang="zh-CN" altLang="en-US" sz="1200" dirty="0">
                <a:latin typeface="宋体" panose="02010600030101010101" pitchFamily="2" charset="-122"/>
                <a:ea typeface="宋体" panose="02010600030101010101" pitchFamily="2" charset="-122"/>
              </a:rPr>
              <a:t>的秘密信息是根据</a:t>
            </a:r>
            <a:r>
              <a:rPr lang="en-US" altLang="zh-CN" sz="1200" dirty="0">
                <a:latin typeface="宋体" panose="02010600030101010101" pitchFamily="2" charset="-122"/>
                <a:ea typeface="宋体" panose="02010600030101010101" pitchFamily="2" charset="-122"/>
              </a:rPr>
              <a:t>K</a:t>
            </a:r>
            <a:r>
              <a:rPr lang="en-US" altLang="zh-CN" sz="1200" baseline="-25000" dirty="0">
                <a:latin typeface="宋体" panose="02010600030101010101" pitchFamily="2" charset="-122"/>
                <a:ea typeface="宋体" panose="02010600030101010101" pitchFamily="2" charset="-122"/>
              </a:rPr>
              <a:t>AB</a:t>
            </a:r>
            <a:r>
              <a:rPr lang="zh-CN" altLang="en-US" sz="1200" dirty="0">
                <a:latin typeface="宋体" panose="02010600030101010101" pitchFamily="2" charset="-122"/>
                <a:ea typeface="宋体" panose="02010600030101010101" pitchFamily="2" charset="-122"/>
              </a:rPr>
              <a:t>进行向右循环移位</a:t>
            </a:r>
          </a:p>
        </p:txBody>
      </p:sp>
      <p:sp>
        <p:nvSpPr>
          <p:cNvPr id="33" name="文本框 32"/>
          <p:cNvSpPr txBox="1"/>
          <p:nvPr/>
        </p:nvSpPr>
        <p:spPr>
          <a:xfrm>
            <a:off x="1049444" y="545504"/>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34" name="直接连接符 33"/>
          <p:cNvCxnSpPr/>
          <p:nvPr/>
        </p:nvCxnSpPr>
        <p:spPr>
          <a:xfrm>
            <a:off x="504885" y="854851"/>
            <a:ext cx="1442448"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35"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885" y="250571"/>
            <a:ext cx="653980" cy="653980"/>
          </a:xfrm>
          <a:prstGeom prst="rect">
            <a:avLst/>
          </a:prstGeom>
        </p:spPr>
      </p:pic>
    </p:spTree>
    <p:extLst>
      <p:ext uri="{BB962C8B-B14F-4D97-AF65-F5344CB8AC3E}">
        <p14:creationId xmlns:p14="http://schemas.microsoft.com/office/powerpoint/2010/main" val="273997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4"/>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39"/>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9" grpId="0"/>
      <p:bldP spid="39" grpId="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3874" y="1065583"/>
            <a:ext cx="1050288" cy="300082"/>
          </a:xfrm>
          <a:prstGeom prst="rect">
            <a:avLst/>
          </a:prstGeom>
          <a:noFill/>
        </p:spPr>
        <p:txBody>
          <a:bodyPr wrap="none" rtlCol="0">
            <a:spAutoFit/>
          </a:bodyPr>
          <a:lstStyle/>
          <a:p>
            <a:r>
              <a:rPr lang="zh-CN" altLang="en-US" dirty="0" smtClean="0"/>
              <a:t>效率比较：</a:t>
            </a:r>
            <a:endParaRPr lang="zh-CN" altLang="en-US" dirty="0"/>
          </a:p>
        </p:txBody>
      </p:sp>
      <p:cxnSp>
        <p:nvCxnSpPr>
          <p:cNvPr id="3" name="直接连接符 2"/>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3868072608"/>
              </p:ext>
            </p:extLst>
          </p:nvPr>
        </p:nvGraphicFramePr>
        <p:xfrm>
          <a:off x="457199" y="1659044"/>
          <a:ext cx="7708233" cy="2681100"/>
        </p:xfrm>
        <a:graphic>
          <a:graphicData uri="http://schemas.openxmlformats.org/drawingml/2006/table">
            <a:tbl>
              <a:tblPr firstRow="1" firstCol="1" bandRow="1">
                <a:tableStyleId>{5C22544A-7EE6-4342-B048-85BDC9FD1C3A}</a:tableStyleId>
              </a:tblPr>
              <a:tblGrid>
                <a:gridCol w="1732548"/>
                <a:gridCol w="1235242"/>
                <a:gridCol w="1219200"/>
                <a:gridCol w="1155032"/>
                <a:gridCol w="1163053"/>
                <a:gridCol w="1203158"/>
              </a:tblGrid>
              <a:tr h="277804">
                <a:tc>
                  <a:txBody>
                    <a:bodyPr/>
                    <a:lstStyle/>
                    <a:p>
                      <a:pPr algn="l">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文献</a:t>
                      </a:r>
                      <a:r>
                        <a:rPr lang="en-US" sz="1200" kern="100" baseline="30000">
                          <a:effectLst/>
                        </a:rPr>
                        <a:t>[40]</a:t>
                      </a: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文献</a:t>
                      </a:r>
                      <a:r>
                        <a:rPr lang="en-US" sz="1200" kern="100" baseline="30000">
                          <a:effectLst/>
                        </a:rPr>
                        <a:t>[42]</a:t>
                      </a: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文献</a:t>
                      </a:r>
                      <a:r>
                        <a:rPr lang="en-US" sz="1200" kern="100" baseline="30000">
                          <a:effectLst/>
                        </a:rPr>
                        <a:t>[43]</a:t>
                      </a: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文献</a:t>
                      </a:r>
                      <a:r>
                        <a:rPr lang="en-US" sz="1200" kern="100" baseline="30000">
                          <a:effectLst/>
                        </a:rPr>
                        <a:t>[45]</a:t>
                      </a: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该协议</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r>
              <a:tr h="306857">
                <a:tc>
                  <a:txBody>
                    <a:bodyPr/>
                    <a:lstStyle/>
                    <a:p>
                      <a:pPr algn="ctr">
                        <a:lnSpc>
                          <a:spcPts val="2000"/>
                        </a:lnSpc>
                        <a:spcAft>
                          <a:spcPts val="0"/>
                        </a:spcAft>
                      </a:pPr>
                      <a:r>
                        <a:rPr lang="zh-CN" sz="1200" b="0" kern="100" dirty="0">
                          <a:effectLst/>
                        </a:rPr>
                        <a:t>使用的量子资源</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三粒子</a:t>
                      </a:r>
                      <a:r>
                        <a:rPr lang="en-US" sz="1200" kern="100">
                          <a:effectLst/>
                        </a:rPr>
                        <a:t>W</a:t>
                      </a:r>
                      <a:r>
                        <a:rPr lang="zh-CN" sz="1200" kern="100">
                          <a:effectLst/>
                        </a:rPr>
                        <a:t>态</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六粒子纠缠态</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五粒子纠缠态</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七粒子纠缠态</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六粒子纠缠态</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r>
              <a:tr h="491949">
                <a:tc>
                  <a:txBody>
                    <a:bodyPr/>
                    <a:lstStyle/>
                    <a:p>
                      <a:pPr algn="ctr">
                        <a:lnSpc>
                          <a:spcPts val="2000"/>
                        </a:lnSpc>
                        <a:spcAft>
                          <a:spcPts val="0"/>
                        </a:spcAft>
                      </a:pPr>
                      <a:r>
                        <a:rPr lang="zh-CN" sz="1200" b="0" kern="100" dirty="0">
                          <a:effectLst/>
                        </a:rPr>
                        <a:t>是否采用</a:t>
                      </a:r>
                      <a:r>
                        <a:rPr lang="en-US" sz="1200" b="0" kern="100" dirty="0">
                          <a:effectLst/>
                        </a:rPr>
                        <a:t>QKD</a:t>
                      </a:r>
                      <a:r>
                        <a:rPr lang="zh-CN" sz="1200" b="0" kern="100" dirty="0">
                          <a:effectLst/>
                        </a:rPr>
                        <a:t>分配密钥</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dirty="0">
                          <a:effectLst/>
                        </a:rPr>
                        <a:t>是</a:t>
                      </a:r>
                      <a:endParaRPr lang="zh-CN" sz="120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r>
              <a:tr h="320898">
                <a:tc>
                  <a:txBody>
                    <a:bodyPr/>
                    <a:lstStyle/>
                    <a:p>
                      <a:pPr algn="ctr">
                        <a:lnSpc>
                          <a:spcPts val="2000"/>
                        </a:lnSpc>
                        <a:spcAft>
                          <a:spcPts val="0"/>
                        </a:spcAft>
                      </a:pPr>
                      <a:r>
                        <a:rPr lang="zh-CN" sz="1200" b="0" kern="100" dirty="0">
                          <a:effectLst/>
                        </a:rPr>
                        <a:t>是否使用诱骗光子</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是</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dirty="0">
                          <a:effectLst/>
                        </a:rPr>
                        <a:t>是</a:t>
                      </a:r>
                      <a:endParaRPr lang="zh-CN" sz="1200" kern="100" dirty="0">
                        <a:effectLst/>
                        <a:latin typeface="Times New Roman" panose="02020603050405020304" pitchFamily="18" charset="0"/>
                        <a:ea typeface="宋体" panose="02010600030101010101" pitchFamily="2" charset="-122"/>
                      </a:endParaRPr>
                    </a:p>
                  </a:txBody>
                  <a:tcPr marL="75007" marR="75007" marT="0" marB="0" anchor="ctr"/>
                </a:tc>
              </a:tr>
              <a:tr h="320898">
                <a:tc>
                  <a:txBody>
                    <a:bodyPr/>
                    <a:lstStyle/>
                    <a:p>
                      <a:pPr algn="ctr">
                        <a:lnSpc>
                          <a:spcPts val="2000"/>
                        </a:lnSpc>
                        <a:spcAft>
                          <a:spcPts val="0"/>
                        </a:spcAft>
                      </a:pPr>
                      <a:r>
                        <a:rPr lang="zh-CN" sz="1200" b="0" kern="100" dirty="0">
                          <a:effectLst/>
                        </a:rPr>
                        <a:t>是否使用纠缠交换</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否</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否</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否</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a:effectLst/>
                        </a:rPr>
                        <a:t>否</a:t>
                      </a:r>
                      <a:endParaRPr lang="zh-CN" sz="1200" kern="100">
                        <a:effectLst/>
                        <a:latin typeface="Times New Roman" panose="02020603050405020304" pitchFamily="18" charset="0"/>
                        <a:ea typeface="宋体" panose="02010600030101010101" pitchFamily="2" charset="-122"/>
                      </a:endParaRPr>
                    </a:p>
                  </a:txBody>
                  <a:tcPr marL="75007" marR="75007" marT="0" marB="0" anchor="ctr"/>
                </a:tc>
                <a:tc>
                  <a:txBody>
                    <a:bodyPr/>
                    <a:lstStyle/>
                    <a:p>
                      <a:pPr algn="ctr">
                        <a:lnSpc>
                          <a:spcPts val="2000"/>
                        </a:lnSpc>
                        <a:spcAft>
                          <a:spcPts val="0"/>
                        </a:spcAft>
                      </a:pPr>
                      <a:r>
                        <a:rPr lang="zh-CN" sz="1200" kern="100" dirty="0" smtClean="0">
                          <a:effectLst/>
                        </a:rPr>
                        <a:t>否</a:t>
                      </a:r>
                      <a:endParaRPr lang="zh-CN" sz="1200" kern="100" dirty="0">
                        <a:effectLst/>
                        <a:latin typeface="Times New Roman" panose="02020603050405020304" pitchFamily="18" charset="0"/>
                        <a:ea typeface="宋体" panose="02010600030101010101" pitchFamily="2" charset="-122"/>
                      </a:endParaRPr>
                    </a:p>
                  </a:txBody>
                  <a:tcPr marL="75007" marR="75007" marT="0" marB="0" anchor="ctr"/>
                </a:tc>
              </a:tr>
              <a:tr h="320898">
                <a:tc>
                  <a:txBody>
                    <a:bodyPr/>
                    <a:lstStyle/>
                    <a:p>
                      <a:pPr algn="ctr">
                        <a:lnSpc>
                          <a:spcPts val="2000"/>
                        </a:lnSpc>
                        <a:spcAft>
                          <a:spcPts val="0"/>
                        </a:spcAft>
                      </a:pPr>
                      <a:r>
                        <a:rPr lang="zh-CN" altLang="zh-CN" sz="1200" b="0" kern="1200" dirty="0" smtClean="0">
                          <a:solidFill>
                            <a:schemeClr val="lt1"/>
                          </a:solidFill>
                          <a:effectLst/>
                          <a:latin typeface="+mn-lt"/>
                          <a:ea typeface="+mn-ea"/>
                          <a:cs typeface="+mn-cs"/>
                        </a:rPr>
                        <a:t>每次的信息数量</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宋体" panose="02010600030101010101" pitchFamily="2" charset="-122"/>
                          <a:ea typeface="宋体" panose="02010600030101010101" pitchFamily="2" charset="-122"/>
                        </a:rPr>
                        <a:t>   1</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宋体" panose="02010600030101010101" pitchFamily="2" charset="-122"/>
                          <a:ea typeface="宋体" panose="02010600030101010101" pitchFamily="2" charset="-122"/>
                        </a:rPr>
                        <a:t>   2</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宋体" panose="02010600030101010101" pitchFamily="2" charset="-122"/>
                          <a:ea typeface="宋体" panose="02010600030101010101" pitchFamily="2" charset="-122"/>
                        </a:rPr>
                        <a:t>   2</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宋体" panose="02010600030101010101" pitchFamily="2" charset="-122"/>
                          <a:ea typeface="宋体" panose="02010600030101010101" pitchFamily="2" charset="-122"/>
                        </a:rPr>
                        <a:t>   2</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宋体" panose="02010600030101010101" pitchFamily="2" charset="-122"/>
                          <a:ea typeface="宋体" panose="02010600030101010101" pitchFamily="2" charset="-122"/>
                        </a:rPr>
                        <a:t>  </a:t>
                      </a:r>
                      <a:r>
                        <a:rPr lang="en-US" sz="1200" kern="100" baseline="0" dirty="0" smtClean="0">
                          <a:solidFill>
                            <a:srgbClr val="000000"/>
                          </a:solidFill>
                          <a:effectLst/>
                          <a:latin typeface="宋体" panose="02010600030101010101" pitchFamily="2" charset="-122"/>
                          <a:ea typeface="宋体" panose="02010600030101010101" pitchFamily="2" charset="-122"/>
                        </a:rPr>
                        <a:t> </a:t>
                      </a:r>
                      <a:r>
                        <a:rPr lang="en-US" sz="1200" kern="100" dirty="0" smtClean="0">
                          <a:solidFill>
                            <a:srgbClr val="000000"/>
                          </a:solidFill>
                          <a:effectLst/>
                          <a:latin typeface="宋体" panose="02010600030101010101" pitchFamily="2" charset="-122"/>
                          <a:ea typeface="宋体" panose="02010600030101010101" pitchFamily="2" charset="-122"/>
                        </a:rPr>
                        <a:t>3</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r>
              <a:tr h="320898">
                <a:tc>
                  <a:txBody>
                    <a:bodyPr/>
                    <a:lstStyle/>
                    <a:p>
                      <a:pPr algn="ctr">
                        <a:lnSpc>
                          <a:spcPts val="2000"/>
                        </a:lnSpc>
                        <a:spcAft>
                          <a:spcPts val="0"/>
                        </a:spcAft>
                      </a:pPr>
                      <a:r>
                        <a:rPr lang="zh-CN" altLang="zh-CN" sz="1200" b="0" kern="1200" dirty="0" smtClean="0">
                          <a:solidFill>
                            <a:schemeClr val="lt1"/>
                          </a:solidFill>
                          <a:effectLst/>
                          <a:latin typeface="+mn-lt"/>
                          <a:ea typeface="+mn-ea"/>
                          <a:cs typeface="+mn-cs"/>
                        </a:rPr>
                        <a:t>比较次数</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宋体" panose="02010600030101010101" pitchFamily="2" charset="-122"/>
                          <a:ea typeface="宋体" panose="02010600030101010101" pitchFamily="2" charset="-122"/>
                        </a:rPr>
                        <a:t>   L</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sz="1200" kern="100" dirty="0">
                          <a:solidFill>
                            <a:srgbClr val="000000"/>
                          </a:solidFill>
                          <a:effectLst/>
                          <a:latin typeface="宋体" panose="02010600030101010101" pitchFamily="2" charset="-122"/>
                          <a:ea typeface="宋体" panose="02010600030101010101" pitchFamily="2" charset="-122"/>
                        </a:rPr>
                        <a:t>L/2</a:t>
                      </a:r>
                      <a:r>
                        <a:rPr lang="en-US" sz="1200"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sz="1200" kern="100" dirty="0">
                          <a:solidFill>
                            <a:srgbClr val="000000"/>
                          </a:solidFill>
                          <a:effectLst/>
                          <a:latin typeface="宋体" panose="02010600030101010101" pitchFamily="2" charset="-122"/>
                          <a:ea typeface="宋体" panose="02010600030101010101" pitchFamily="2" charset="-122"/>
                        </a:rPr>
                        <a:t>L/2</a:t>
                      </a:r>
                      <a:r>
                        <a:rPr lang="en-US" sz="1200"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sz="1200" kern="100" dirty="0">
                          <a:solidFill>
                            <a:srgbClr val="000000"/>
                          </a:solidFill>
                          <a:effectLst/>
                          <a:latin typeface="宋体" panose="02010600030101010101" pitchFamily="2" charset="-122"/>
                          <a:ea typeface="宋体" panose="02010600030101010101" pitchFamily="2" charset="-122"/>
                        </a:rPr>
                        <a:t>L/2</a:t>
                      </a:r>
                      <a:r>
                        <a:rPr lang="en-US" sz="1200"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sz="1200" kern="100" dirty="0">
                          <a:solidFill>
                            <a:srgbClr val="000000"/>
                          </a:solidFill>
                          <a:effectLst/>
                          <a:latin typeface="宋体" panose="02010600030101010101" pitchFamily="2" charset="-122"/>
                          <a:ea typeface="宋体" panose="02010600030101010101" pitchFamily="2" charset="-122"/>
                        </a:rPr>
                        <a:t>L/3</a:t>
                      </a:r>
                      <a:r>
                        <a:rPr lang="en-US" sz="1200"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r>
              <a:tr h="320898">
                <a:tc>
                  <a:txBody>
                    <a:bodyPr/>
                    <a:lstStyle/>
                    <a:p>
                      <a:pPr algn="ctr">
                        <a:lnSpc>
                          <a:spcPts val="2000"/>
                        </a:lnSpc>
                        <a:spcAft>
                          <a:spcPts val="0"/>
                        </a:spcAft>
                      </a:pPr>
                      <a:r>
                        <a:rPr lang="zh-CN" altLang="zh-CN" sz="1200" b="0" kern="1200" dirty="0" smtClean="0">
                          <a:solidFill>
                            <a:schemeClr val="lt1"/>
                          </a:solidFill>
                          <a:effectLst/>
                          <a:latin typeface="+mn-lt"/>
                          <a:ea typeface="+mn-ea"/>
                          <a:cs typeface="+mn-cs"/>
                        </a:rPr>
                        <a:t>量子比特效率</a:t>
                      </a:r>
                      <a:r>
                        <a:rPr lang="en-US" altLang="zh-CN" sz="1200" b="0" i="1" kern="1200" dirty="0" err="1" smtClean="0">
                          <a:solidFill>
                            <a:schemeClr val="lt1"/>
                          </a:solidFill>
                          <a:effectLst/>
                          <a:latin typeface="+mn-lt"/>
                          <a:ea typeface="+mn-ea"/>
                          <a:cs typeface="+mn-cs"/>
                        </a:rPr>
                        <a:t>η</a:t>
                      </a:r>
                      <a:r>
                        <a:rPr lang="en-US" altLang="zh-CN" sz="1200" b="0" i="1" kern="1200" baseline="-25000" dirty="0" err="1" smtClean="0">
                          <a:solidFill>
                            <a:schemeClr val="lt1"/>
                          </a:solidFill>
                          <a:effectLst/>
                          <a:latin typeface="+mn-lt"/>
                          <a:ea typeface="+mn-ea"/>
                          <a:cs typeface="+mn-cs"/>
                        </a:rPr>
                        <a:t>e</a:t>
                      </a:r>
                      <a:endParaRPr lang="zh-CN" sz="1200" b="0" kern="100" dirty="0">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Times New Roman" panose="02020603050405020304" pitchFamily="18" charset="0"/>
                          <a:ea typeface="宋体" panose="02010600030101010101" pitchFamily="2" charset="-122"/>
                        </a:rPr>
                        <a:t>    33</a:t>
                      </a:r>
                      <a:r>
                        <a:rPr lang="en-US" sz="1200" kern="100" dirty="0">
                          <a:solidFill>
                            <a:srgbClr val="000000"/>
                          </a:solidFill>
                          <a:effectLst/>
                          <a:latin typeface="Times New Roman" panose="02020603050405020304" pitchFamily="18" charset="0"/>
                          <a:ea typeface="宋体" panose="02010600030101010101" pitchFamily="2" charset="-122"/>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Times New Roman" panose="02020603050405020304" pitchFamily="18" charset="0"/>
                          <a:ea typeface="宋体" panose="02010600030101010101" pitchFamily="2" charset="-122"/>
                        </a:rPr>
                        <a:t>    33</a:t>
                      </a:r>
                      <a:r>
                        <a:rPr lang="en-US" sz="1200" kern="100" dirty="0">
                          <a:solidFill>
                            <a:srgbClr val="000000"/>
                          </a:solidFill>
                          <a:effectLst/>
                          <a:latin typeface="Times New Roman" panose="02020603050405020304" pitchFamily="18" charset="0"/>
                          <a:ea typeface="宋体" panose="02010600030101010101" pitchFamily="2" charset="-122"/>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Times New Roman" panose="02020603050405020304" pitchFamily="18" charset="0"/>
                          <a:ea typeface="宋体" panose="02010600030101010101" pitchFamily="2" charset="-122"/>
                        </a:rPr>
                        <a:t>    40</a:t>
                      </a:r>
                      <a:r>
                        <a:rPr lang="en-US" sz="1200" kern="100" dirty="0">
                          <a:solidFill>
                            <a:srgbClr val="000000"/>
                          </a:solidFill>
                          <a:effectLst/>
                          <a:latin typeface="Times New Roman" panose="02020603050405020304" pitchFamily="18" charset="0"/>
                          <a:ea typeface="宋体" panose="02010600030101010101" pitchFamily="2" charset="-122"/>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Times New Roman" panose="02020603050405020304" pitchFamily="18" charset="0"/>
                          <a:ea typeface="宋体" panose="02010600030101010101" pitchFamily="2" charset="-122"/>
                        </a:rPr>
                        <a:t>     29</a:t>
                      </a:r>
                      <a:r>
                        <a:rPr lang="en-US" sz="1200" kern="100" dirty="0">
                          <a:solidFill>
                            <a:srgbClr val="000000"/>
                          </a:solidFill>
                          <a:effectLst/>
                          <a:latin typeface="Times New Roman" panose="02020603050405020304" pitchFamily="18" charset="0"/>
                          <a:ea typeface="宋体" panose="02010600030101010101" pitchFamily="2" charset="-122"/>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c>
                  <a:txBody>
                    <a:bodyPr/>
                    <a:lstStyle/>
                    <a:p>
                      <a:pPr indent="266700" algn="l">
                        <a:lnSpc>
                          <a:spcPts val="2000"/>
                        </a:lnSpc>
                        <a:spcAft>
                          <a:spcPts val="0"/>
                        </a:spcAft>
                      </a:pPr>
                      <a:r>
                        <a:rPr lang="en-US" sz="1200" kern="100" dirty="0" smtClean="0">
                          <a:solidFill>
                            <a:srgbClr val="000000"/>
                          </a:solidFill>
                          <a:effectLst/>
                          <a:latin typeface="Times New Roman" panose="02020603050405020304" pitchFamily="18" charset="0"/>
                          <a:ea typeface="宋体" panose="02010600030101010101" pitchFamily="2" charset="-122"/>
                        </a:rPr>
                        <a:t>    50</a:t>
                      </a:r>
                      <a:r>
                        <a:rPr lang="en-US" sz="1200" kern="100" dirty="0">
                          <a:solidFill>
                            <a:srgbClr val="000000"/>
                          </a:solidFill>
                          <a:effectLst/>
                          <a:latin typeface="Times New Roman" panose="02020603050405020304" pitchFamily="18" charset="0"/>
                          <a:ea typeface="宋体" panose="02010600030101010101" pitchFamily="2" charset="-122"/>
                        </a:rPr>
                        <a:t>%</a:t>
                      </a:r>
                      <a:endParaRPr lang="zh-CN" sz="1400" kern="100" dirty="0">
                        <a:solidFill>
                          <a:srgbClr val="000000"/>
                        </a:solidFill>
                        <a:effectLst/>
                        <a:latin typeface="Times New Roman" panose="02020603050405020304" pitchFamily="18" charset="0"/>
                        <a:ea typeface="宋体" panose="02010600030101010101" pitchFamily="2" charset="-122"/>
                      </a:endParaRPr>
                    </a:p>
                  </a:txBody>
                  <a:tcPr marL="75007" marR="75007" marT="0" marB="0" anchor="ctr"/>
                </a:tc>
              </a:tr>
            </a:tbl>
          </a:graphicData>
        </a:graphic>
      </p:graphicFrame>
    </p:spTree>
    <p:extLst>
      <p:ext uri="{BB962C8B-B14F-4D97-AF65-F5344CB8AC3E}">
        <p14:creationId xmlns:p14="http://schemas.microsoft.com/office/powerpoint/2010/main" val="399609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74" y="167152"/>
            <a:ext cx="455574" cy="646331"/>
          </a:xfrm>
          <a:prstGeom prst="rect">
            <a:avLst/>
          </a:prstGeom>
          <a:noFill/>
        </p:spPr>
        <p:txBody>
          <a:bodyPr wrap="none" rtlCol="0">
            <a:spAutoFit/>
          </a:bodyPr>
          <a:lstStyle/>
          <a:p>
            <a:r>
              <a:rPr lang="en-US" altLang="zh-CN" sz="3600" dirty="0" smtClean="0">
                <a:solidFill>
                  <a:schemeClr val="bg1"/>
                </a:solidFill>
                <a:latin typeface="+mj-ea"/>
                <a:ea typeface="+mj-ea"/>
              </a:rPr>
              <a:t>2</a:t>
            </a:r>
            <a:endParaRPr lang="zh-CN" altLang="en-US" sz="3600" dirty="0">
              <a:solidFill>
                <a:schemeClr val="bg1"/>
              </a:solidFill>
              <a:latin typeface="+mj-ea"/>
              <a:ea typeface="+mj-ea"/>
            </a:endParaRPr>
          </a:p>
        </p:txBody>
      </p:sp>
      <p:sp>
        <p:nvSpPr>
          <p:cNvPr id="3" name="矩形 2"/>
          <p:cNvSpPr/>
          <p:nvPr/>
        </p:nvSpPr>
        <p:spPr>
          <a:xfrm>
            <a:off x="633663" y="290263"/>
            <a:ext cx="5218095" cy="523220"/>
          </a:xfrm>
          <a:prstGeom prst="rect">
            <a:avLst/>
          </a:prstGeom>
        </p:spPr>
        <p:txBody>
          <a:bodyPr wrap="non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Alice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Charlie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David</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信息长度表示为</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二进制长度为</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1" kern="100" dirty="0" smtClean="0">
                <a:latin typeface="Times New Roman" panose="02020603050405020304" pitchFamily="18" charset="0"/>
                <a:ea typeface="宋体" panose="02010600030101010101" pitchFamily="2" charset="-122"/>
              </a:rPr>
              <a:t>L</a:t>
            </a:r>
            <a:r>
              <a:rPr lang="zh-CN" altLang="en-US" sz="1400" i="1" kern="100" dirty="0" smtClean="0">
                <a:latin typeface="Times New Roman" panose="02020603050405020304" pitchFamily="18" charset="0"/>
                <a:ea typeface="宋体" panose="02010600030101010101" pitchFamily="2" charset="-122"/>
              </a:rPr>
              <a:t>。</a:t>
            </a:r>
            <a:endParaRPr lang="en-US" altLang="zh-CN" sz="1400" i="1" kern="100" dirty="0" smtClean="0">
              <a:latin typeface="Times New Roman" panose="02020603050405020304" pitchFamily="18" charset="0"/>
              <a:ea typeface="宋体" panose="02010600030101010101" pitchFamily="2" charset="-122"/>
            </a:endParaRPr>
          </a:p>
          <a:p>
            <a:r>
              <a:rPr lang="zh-CN" altLang="en-US" sz="1400" kern="100" dirty="0" smtClean="0">
                <a:latin typeface="Times New Roman" panose="02020603050405020304" pitchFamily="18" charset="0"/>
                <a:ea typeface="宋体" panose="02010600030101010101" pitchFamily="2" charset="-122"/>
              </a:rPr>
              <a:t>同时进行</a:t>
            </a:r>
            <a:r>
              <a:rPr lang="en-US" altLang="zh-CN" sz="1400" kern="100" dirty="0" smtClean="0">
                <a:latin typeface="Times New Roman" panose="02020603050405020304" pitchFamily="18" charset="0"/>
                <a:ea typeface="宋体" panose="02010600030101010101" pitchFamily="2" charset="-122"/>
              </a:rPr>
              <a:t>Alice</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Charlie</a:t>
            </a:r>
            <a:r>
              <a:rPr lang="zh-CN" altLang="en-US" sz="1400" kern="100" dirty="0" smtClean="0">
                <a:latin typeface="Times New Roman" panose="02020603050405020304" pitchFamily="18" charset="0"/>
                <a:ea typeface="宋体" panose="02010600030101010101" pitchFamily="2" charset="-122"/>
              </a:rPr>
              <a:t>比较，</a:t>
            </a:r>
            <a:r>
              <a:rPr lang="en-US" altLang="zh-CN" sz="1400" kern="100" dirty="0" smtClean="0">
                <a:latin typeface="Times New Roman" panose="02020603050405020304" pitchFamily="18" charset="0"/>
                <a:ea typeface="宋体" panose="02010600030101010101" pitchFamily="2" charset="-122"/>
              </a:rPr>
              <a:t>Bob</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David</a:t>
            </a:r>
            <a:r>
              <a:rPr lang="zh-CN" altLang="en-US" sz="1400" kern="100" dirty="0" smtClean="0">
                <a:latin typeface="Times New Roman" panose="02020603050405020304" pitchFamily="18" charset="0"/>
                <a:ea typeface="宋体" panose="02010600030101010101" pitchFamily="2" charset="-122"/>
              </a:rPr>
              <a:t>比较</a:t>
            </a:r>
            <a:endParaRPr lang="zh-CN" altLang="en-US" dirty="0"/>
          </a:p>
        </p:txBody>
      </p:sp>
      <p:grpSp>
        <p:nvGrpSpPr>
          <p:cNvPr id="24" name="组合 23"/>
          <p:cNvGrpSpPr/>
          <p:nvPr/>
        </p:nvGrpSpPr>
        <p:grpSpPr>
          <a:xfrm>
            <a:off x="721895" y="1227219"/>
            <a:ext cx="2286002" cy="567135"/>
            <a:chOff x="721895" y="1227219"/>
            <a:chExt cx="2286002" cy="567135"/>
          </a:xfrm>
        </p:grpSpPr>
        <p:sp>
          <p:nvSpPr>
            <p:cNvPr id="4" name="矩形 3"/>
            <p:cNvSpPr/>
            <p:nvPr/>
          </p:nvSpPr>
          <p:spPr>
            <a:xfrm>
              <a:off x="721896" y="1227219"/>
              <a:ext cx="2229854" cy="56713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21895" y="1270481"/>
              <a:ext cx="2286002"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TP</a:t>
              </a:r>
              <a:r>
                <a:rPr lang="zh-CN" altLang="zh-CN" sz="1400" dirty="0">
                  <a:latin typeface="宋体" panose="02010600030101010101" pitchFamily="2" charset="-122"/>
                  <a:ea typeface="宋体" panose="02010600030101010101" pitchFamily="2" charset="-122"/>
                </a:rPr>
                <a:t>制备一组</a:t>
              </a:r>
              <a:r>
                <a:rPr lang="zh-CN" altLang="zh-CN" sz="1400" dirty="0" smtClean="0">
                  <a:latin typeface="宋体" panose="02010600030101010101" pitchFamily="2" charset="-122"/>
                  <a:ea typeface="宋体" panose="02010600030101010101" pitchFamily="2" charset="-122"/>
                </a:rPr>
                <a:t>有</a:t>
              </a:r>
              <a:r>
                <a:rPr lang="en-US" altLang="zh-CN" sz="1400" dirty="0" smtClean="0">
                  <a:latin typeface="宋体" panose="02010600030101010101" pitchFamily="2" charset="-122"/>
                  <a:ea typeface="宋体" panose="02010600030101010101" pitchFamily="2" charset="-122"/>
                </a:rPr>
                <a:t>L</a:t>
              </a:r>
              <a:r>
                <a:rPr lang="zh-CN" altLang="zh-CN" sz="1400" dirty="0" smtClean="0">
                  <a:latin typeface="宋体" panose="02010600030101010101" pitchFamily="2" charset="-122"/>
                  <a:ea typeface="宋体" panose="02010600030101010101" pitchFamily="2" charset="-122"/>
                </a:rPr>
                <a:t>个</a:t>
              </a:r>
              <a:r>
                <a:rPr lang="zh-CN" altLang="zh-CN" sz="1400" dirty="0">
                  <a:latin typeface="宋体" panose="02010600030101010101" pitchFamily="2" charset="-122"/>
                  <a:ea typeface="宋体" panose="02010600030101010101" pitchFamily="2" charset="-122"/>
                </a:rPr>
                <a:t>六粒子纠缠</a:t>
              </a:r>
              <a:r>
                <a:rPr lang="zh-CN" altLang="zh-CN" sz="1400" dirty="0" smtClean="0">
                  <a:latin typeface="宋体" panose="02010600030101010101" pitchFamily="2" charset="-122"/>
                  <a:ea typeface="宋体" panose="02010600030101010101" pitchFamily="2" charset="-122"/>
                </a:rPr>
                <a:t>态</a:t>
              </a:r>
              <a:r>
                <a:rPr lang="zh-CN" altLang="en-US" sz="1400" dirty="0" smtClean="0">
                  <a:latin typeface="宋体" panose="02010600030101010101" pitchFamily="2" charset="-122"/>
                  <a:ea typeface="宋体" panose="02010600030101010101" pitchFamily="2" charset="-122"/>
                </a:rPr>
                <a:t>的有序序列</a:t>
              </a:r>
              <a:endParaRPr lang="zh-CN" altLang="en-US" sz="1400" dirty="0">
                <a:latin typeface="宋体" panose="02010600030101010101" pitchFamily="2" charset="-122"/>
                <a:ea typeface="宋体" panose="02010600030101010101" pitchFamily="2" charset="-122"/>
              </a:endParaRPr>
            </a:p>
          </p:txBody>
        </p:sp>
      </p:grpSp>
      <p:grpSp>
        <p:nvGrpSpPr>
          <p:cNvPr id="25" name="组合 24"/>
          <p:cNvGrpSpPr/>
          <p:nvPr/>
        </p:nvGrpSpPr>
        <p:grpSpPr>
          <a:xfrm>
            <a:off x="938463" y="1928301"/>
            <a:ext cx="1661032" cy="433609"/>
            <a:chOff x="938463" y="1928301"/>
            <a:chExt cx="1661032" cy="433609"/>
          </a:xfrm>
        </p:grpSpPr>
        <p:sp>
          <p:nvSpPr>
            <p:cNvPr id="6" name="文本框 5"/>
            <p:cNvSpPr txBox="1"/>
            <p:nvPr/>
          </p:nvSpPr>
          <p:spPr>
            <a:xfrm>
              <a:off x="938463" y="1995064"/>
              <a:ext cx="1661032" cy="300082"/>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粒子形成的序列</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1</a:t>
              </a:r>
              <a:endParaRPr lang="zh-CN" altLang="en-US" baseline="-25000" dirty="0">
                <a:latin typeface="宋体" panose="02010600030101010101" pitchFamily="2" charset="-122"/>
                <a:ea typeface="宋体" panose="02010600030101010101" pitchFamily="2" charset="-122"/>
              </a:endParaRPr>
            </a:p>
          </p:txBody>
        </p:sp>
        <p:sp>
          <p:nvSpPr>
            <p:cNvPr id="8" name="矩形 7"/>
            <p:cNvSpPr/>
            <p:nvPr/>
          </p:nvSpPr>
          <p:spPr>
            <a:xfrm>
              <a:off x="938463" y="1928301"/>
              <a:ext cx="1588168"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938463" y="2428673"/>
            <a:ext cx="1661032" cy="433609"/>
            <a:chOff x="938463" y="2428673"/>
            <a:chExt cx="1661032" cy="433609"/>
          </a:xfrm>
        </p:grpSpPr>
        <p:sp>
          <p:nvSpPr>
            <p:cNvPr id="7" name="文本框 6"/>
            <p:cNvSpPr txBox="1"/>
            <p:nvPr/>
          </p:nvSpPr>
          <p:spPr>
            <a:xfrm>
              <a:off x="938463" y="2503225"/>
              <a:ext cx="1661032" cy="300082"/>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粒子形成的序列</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2</a:t>
              </a:r>
              <a:endParaRPr lang="zh-CN" altLang="en-US" baseline="-25000" dirty="0">
                <a:latin typeface="宋体" panose="02010600030101010101" pitchFamily="2" charset="-122"/>
                <a:ea typeface="宋体" panose="02010600030101010101" pitchFamily="2" charset="-122"/>
              </a:endParaRPr>
            </a:p>
          </p:txBody>
        </p:sp>
        <p:sp>
          <p:nvSpPr>
            <p:cNvPr id="9" name="矩形 8"/>
            <p:cNvSpPr/>
            <p:nvPr/>
          </p:nvSpPr>
          <p:spPr>
            <a:xfrm>
              <a:off x="938463" y="2428673"/>
              <a:ext cx="1588168"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938463" y="2944622"/>
            <a:ext cx="1661032" cy="433609"/>
            <a:chOff x="938463" y="2944622"/>
            <a:chExt cx="1661032" cy="433609"/>
          </a:xfrm>
        </p:grpSpPr>
        <p:sp>
          <p:nvSpPr>
            <p:cNvPr id="10" name="矩形 9"/>
            <p:cNvSpPr/>
            <p:nvPr/>
          </p:nvSpPr>
          <p:spPr>
            <a:xfrm>
              <a:off x="938463" y="2944622"/>
              <a:ext cx="1588168"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38463" y="3015340"/>
              <a:ext cx="1661032" cy="300082"/>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粒子形成的序列</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3</a:t>
              </a:r>
              <a:endParaRPr lang="zh-CN" altLang="en-US" baseline="-25000" dirty="0">
                <a:latin typeface="宋体" panose="02010600030101010101" pitchFamily="2" charset="-122"/>
                <a:ea typeface="宋体" panose="02010600030101010101" pitchFamily="2" charset="-122"/>
              </a:endParaRPr>
            </a:p>
          </p:txBody>
        </p:sp>
      </p:grpSp>
      <p:grpSp>
        <p:nvGrpSpPr>
          <p:cNvPr id="29" name="组合 28"/>
          <p:cNvGrpSpPr/>
          <p:nvPr/>
        </p:nvGrpSpPr>
        <p:grpSpPr>
          <a:xfrm>
            <a:off x="938463" y="3460571"/>
            <a:ext cx="1661032" cy="433609"/>
            <a:chOff x="938463" y="3460571"/>
            <a:chExt cx="1661032" cy="433609"/>
          </a:xfrm>
        </p:grpSpPr>
        <p:sp>
          <p:nvSpPr>
            <p:cNvPr id="11" name="矩形 10"/>
            <p:cNvSpPr/>
            <p:nvPr/>
          </p:nvSpPr>
          <p:spPr>
            <a:xfrm>
              <a:off x="938463" y="3460571"/>
              <a:ext cx="1588168"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38463" y="3527334"/>
              <a:ext cx="1661032" cy="300082"/>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4</a:t>
              </a:r>
              <a:r>
                <a:rPr lang="zh-CN" altLang="en-US" dirty="0" smtClean="0">
                  <a:latin typeface="宋体" panose="02010600030101010101" pitchFamily="2" charset="-122"/>
                  <a:ea typeface="宋体" panose="02010600030101010101" pitchFamily="2" charset="-122"/>
                </a:rPr>
                <a:t>粒子形成的序列</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4</a:t>
              </a:r>
              <a:endParaRPr lang="zh-CN" altLang="en-US" baseline="-25000" dirty="0">
                <a:latin typeface="宋体" panose="02010600030101010101" pitchFamily="2" charset="-122"/>
                <a:ea typeface="宋体" panose="02010600030101010101" pitchFamily="2" charset="-122"/>
              </a:endParaRPr>
            </a:p>
          </p:txBody>
        </p:sp>
      </p:grpSp>
      <p:grpSp>
        <p:nvGrpSpPr>
          <p:cNvPr id="30" name="组合 29"/>
          <p:cNvGrpSpPr/>
          <p:nvPr/>
        </p:nvGrpSpPr>
        <p:grpSpPr>
          <a:xfrm>
            <a:off x="938463" y="3991267"/>
            <a:ext cx="1588168" cy="507831"/>
            <a:chOff x="938463" y="3991267"/>
            <a:chExt cx="1588168" cy="507831"/>
          </a:xfrm>
        </p:grpSpPr>
        <p:sp>
          <p:nvSpPr>
            <p:cNvPr id="12" name="矩形 11"/>
            <p:cNvSpPr/>
            <p:nvPr/>
          </p:nvSpPr>
          <p:spPr>
            <a:xfrm>
              <a:off x="938463" y="4028379"/>
              <a:ext cx="1588168"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38463" y="3991267"/>
              <a:ext cx="1399742" cy="507831"/>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5</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6</a:t>
              </a:r>
              <a:r>
                <a:rPr lang="zh-CN" altLang="en-US" dirty="0" smtClean="0">
                  <a:latin typeface="宋体" panose="02010600030101010101" pitchFamily="2" charset="-122"/>
                  <a:ea typeface="宋体" panose="02010600030101010101" pitchFamily="2" charset="-122"/>
                </a:rPr>
                <a:t>粒子形成的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序列</a:t>
              </a:r>
              <a:r>
                <a:rPr lang="en-US" altLang="zh-CN" dirty="0" smtClean="0">
                  <a:latin typeface="宋体" panose="02010600030101010101" pitchFamily="2" charset="-122"/>
                  <a:ea typeface="宋体" panose="02010600030101010101" pitchFamily="2" charset="-122"/>
                </a:rPr>
                <a:t>P</a:t>
              </a:r>
              <a:r>
                <a:rPr lang="en-US" altLang="zh-CN" baseline="-25000" dirty="0" smtClean="0">
                  <a:latin typeface="宋体" panose="02010600030101010101" pitchFamily="2" charset="-122"/>
                  <a:ea typeface="宋体" panose="02010600030101010101" pitchFamily="2" charset="-122"/>
                </a:rPr>
                <a:t>56</a:t>
              </a:r>
              <a:endParaRPr lang="zh-CN" altLang="en-US" baseline="-25000" dirty="0">
                <a:latin typeface="宋体" panose="02010600030101010101" pitchFamily="2" charset="-122"/>
                <a:ea typeface="宋体" panose="02010600030101010101" pitchFamily="2" charset="-122"/>
              </a:endParaRPr>
            </a:p>
          </p:txBody>
        </p:sp>
      </p:grpSp>
      <p:grpSp>
        <p:nvGrpSpPr>
          <p:cNvPr id="31" name="组合 30"/>
          <p:cNvGrpSpPr/>
          <p:nvPr/>
        </p:nvGrpSpPr>
        <p:grpSpPr>
          <a:xfrm>
            <a:off x="3045322" y="4003424"/>
            <a:ext cx="1673634" cy="507831"/>
            <a:chOff x="3045322" y="4003424"/>
            <a:chExt cx="1673634" cy="507831"/>
          </a:xfrm>
        </p:grpSpPr>
        <p:sp>
          <p:nvSpPr>
            <p:cNvPr id="16" name="矩形 15"/>
            <p:cNvSpPr/>
            <p:nvPr/>
          </p:nvSpPr>
          <p:spPr>
            <a:xfrm>
              <a:off x="3047998" y="4028379"/>
              <a:ext cx="1588168"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045322" y="4003424"/>
              <a:ext cx="1673634" cy="507831"/>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TP</a:t>
              </a:r>
              <a:r>
                <a:rPr lang="zh-CN" altLang="en-US" dirty="0" smtClean="0">
                  <a:latin typeface="宋体" panose="02010600030101010101" pitchFamily="2" charset="-122"/>
                  <a:ea typeface="宋体" panose="02010600030101010101" pitchFamily="2" charset="-122"/>
                </a:rPr>
                <a:t>测量生成密钥  </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13</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24</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13</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24</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19" name="直接箭头连接符 18"/>
          <p:cNvCxnSpPr>
            <a:stCxn id="12" idx="3"/>
            <a:endCxn id="16" idx="1"/>
          </p:cNvCxnSpPr>
          <p:nvPr/>
        </p:nvCxnSpPr>
        <p:spPr>
          <a:xfrm>
            <a:off x="2526631" y="4245184"/>
            <a:ext cx="521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右中括号 19"/>
          <p:cNvSpPr/>
          <p:nvPr/>
        </p:nvSpPr>
        <p:spPr>
          <a:xfrm>
            <a:off x="2526631" y="2149642"/>
            <a:ext cx="312821" cy="156410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p:cNvGrpSpPr/>
          <p:nvPr/>
        </p:nvGrpSpPr>
        <p:grpSpPr>
          <a:xfrm>
            <a:off x="3080082" y="2489507"/>
            <a:ext cx="1689676" cy="923330"/>
            <a:chOff x="3080082" y="2489507"/>
            <a:chExt cx="1689676" cy="923330"/>
          </a:xfrm>
        </p:grpSpPr>
        <p:sp>
          <p:nvSpPr>
            <p:cNvPr id="21" name="矩形 20"/>
            <p:cNvSpPr/>
            <p:nvPr/>
          </p:nvSpPr>
          <p:spPr>
            <a:xfrm>
              <a:off x="3080082" y="2503924"/>
              <a:ext cx="1588168" cy="86721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144249" y="2489507"/>
              <a:ext cx="1625509" cy="923330"/>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TP</a:t>
              </a:r>
              <a:r>
                <a:rPr lang="zh-CN" altLang="en-US" dirty="0" smtClean="0">
                  <a:latin typeface="宋体" panose="02010600030101010101" pitchFamily="2" charset="-122"/>
                  <a:ea typeface="宋体" panose="02010600030101010101" pitchFamily="2" charset="-122"/>
                </a:rPr>
                <a:t>根据</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13</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24</a:t>
              </a:r>
              <a:r>
                <a:rPr lang="zh-CN" altLang="en-US"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13</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K</a:t>
              </a:r>
              <a:r>
                <a:rPr lang="en-US" altLang="zh-CN" baseline="-25000" dirty="0" smtClean="0">
                  <a:latin typeface="宋体" panose="02010600030101010101" pitchFamily="2" charset="-122"/>
                  <a:ea typeface="宋体" panose="02010600030101010101" pitchFamily="2" charset="-122"/>
                </a:rPr>
                <a:t>24</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宋体" panose="02010600030101010101" pitchFamily="2" charset="-122"/>
                  <a:ea typeface="宋体" panose="02010600030101010101" pitchFamily="2" charset="-122"/>
                </a:rPr>
                <a:t>对序列进行酉操作，生成</a:t>
              </a:r>
              <a:r>
                <a:rPr lang="en-US" altLang="zh-CN" dirty="0" smtClean="0">
                  <a:latin typeface="宋体" panose="02010600030101010101" pitchFamily="2" charset="-122"/>
                  <a:ea typeface="宋体" panose="02010600030101010101" pitchFamily="2" charset="-122"/>
                </a:rPr>
                <a:t>S</a:t>
              </a:r>
              <a:r>
                <a:rPr lang="en-US" altLang="zh-CN" baseline="-25000"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S</a:t>
              </a:r>
              <a:r>
                <a:rPr lang="en-US" altLang="zh-CN" baseline="-25000"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S</a:t>
              </a:r>
              <a:r>
                <a:rPr lang="en-US" altLang="zh-CN" baseline="-25000" dirty="0" smtClean="0">
                  <a:latin typeface="宋体" panose="02010600030101010101" pitchFamily="2" charset="-122"/>
                  <a:ea typeface="宋体" panose="02010600030101010101" pitchFamily="2" charset="-122"/>
                </a:rPr>
                <a:t>3</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S</a:t>
              </a:r>
              <a:r>
                <a:rPr lang="en-US" altLang="zh-CN" baseline="-25000" dirty="0" smtClean="0">
                  <a:latin typeface="宋体" panose="02010600030101010101" pitchFamily="2" charset="-122"/>
                  <a:ea typeface="宋体" panose="02010600030101010101" pitchFamily="2" charset="-122"/>
                </a:rPr>
                <a:t>4</a:t>
              </a:r>
              <a:endParaRPr lang="zh-CN" altLang="en-US" baseline="-25000" dirty="0">
                <a:latin typeface="宋体" panose="02010600030101010101" pitchFamily="2" charset="-122"/>
                <a:ea typeface="宋体" panose="02010600030101010101" pitchFamily="2" charset="-122"/>
              </a:endParaRPr>
            </a:p>
          </p:txBody>
        </p:sp>
      </p:grpSp>
      <p:cxnSp>
        <p:nvCxnSpPr>
          <p:cNvPr id="26" name="直接箭头连接符 25"/>
          <p:cNvCxnSpPr>
            <a:stCxn id="20" idx="2"/>
            <a:endCxn id="21" idx="1"/>
          </p:cNvCxnSpPr>
          <p:nvPr/>
        </p:nvCxnSpPr>
        <p:spPr>
          <a:xfrm>
            <a:off x="2839452" y="2931695"/>
            <a:ext cx="240630" cy="5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5362473" y="1368113"/>
            <a:ext cx="997389" cy="433609"/>
            <a:chOff x="5362473" y="1368113"/>
            <a:chExt cx="997389" cy="433609"/>
          </a:xfrm>
        </p:grpSpPr>
        <p:sp>
          <p:nvSpPr>
            <p:cNvPr id="34" name="矩形 33"/>
            <p:cNvSpPr/>
            <p:nvPr/>
          </p:nvSpPr>
          <p:spPr>
            <a:xfrm>
              <a:off x="5362473" y="1368113"/>
              <a:ext cx="978570"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362473" y="1425545"/>
              <a:ext cx="997389" cy="300082"/>
            </a:xfrm>
            <a:prstGeom prst="rect">
              <a:avLst/>
            </a:prstGeom>
            <a:noFill/>
          </p:spPr>
          <p:txBody>
            <a:bodyPr wrap="none" rtlCol="0">
              <a:spAutoFit/>
            </a:bodyPr>
            <a:lstStyle/>
            <a:p>
              <a:r>
                <a:rPr lang="en-US" altLang="zh-CN" i="1" dirty="0"/>
                <a:t>G</a:t>
              </a:r>
              <a:r>
                <a:rPr lang="en-US" altLang="zh-CN" i="1" baseline="-25000" dirty="0"/>
                <a:t>A</a:t>
              </a:r>
              <a:r>
                <a:rPr lang="en-US" altLang="zh-CN" dirty="0" smtClean="0"/>
                <a:t>*=</a:t>
              </a:r>
              <a:r>
                <a:rPr lang="en-US" altLang="zh-CN" i="1" dirty="0" smtClean="0"/>
                <a:t>K</a:t>
              </a:r>
              <a:r>
                <a:rPr lang="en-US" altLang="zh-CN" i="1" baseline="-25000" dirty="0" smtClean="0"/>
                <a:t>A</a:t>
              </a:r>
              <a:r>
                <a:rPr lang="zh-CN" altLang="zh-CN" dirty="0"/>
                <a:t>⊕</a:t>
              </a:r>
              <a:r>
                <a:rPr lang="en-US" altLang="zh-CN" i="1" dirty="0"/>
                <a:t>G</a:t>
              </a:r>
              <a:r>
                <a:rPr lang="en-US" altLang="zh-CN" i="1" baseline="-25000" dirty="0"/>
                <a:t>A</a:t>
              </a:r>
              <a:endParaRPr lang="zh-CN" altLang="en-US" dirty="0"/>
            </a:p>
          </p:txBody>
        </p:sp>
      </p:grpSp>
      <p:grpSp>
        <p:nvGrpSpPr>
          <p:cNvPr id="42" name="组合 41"/>
          <p:cNvGrpSpPr/>
          <p:nvPr/>
        </p:nvGrpSpPr>
        <p:grpSpPr>
          <a:xfrm>
            <a:off x="5362473" y="1995064"/>
            <a:ext cx="997389" cy="433609"/>
            <a:chOff x="5362473" y="1995064"/>
            <a:chExt cx="997389" cy="433609"/>
          </a:xfrm>
        </p:grpSpPr>
        <p:sp>
          <p:nvSpPr>
            <p:cNvPr id="36" name="矩形 35"/>
            <p:cNvSpPr/>
            <p:nvPr/>
          </p:nvSpPr>
          <p:spPr>
            <a:xfrm>
              <a:off x="5362473" y="1995064"/>
              <a:ext cx="978570"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362473" y="2052496"/>
              <a:ext cx="997389" cy="300082"/>
            </a:xfrm>
            <a:prstGeom prst="rect">
              <a:avLst/>
            </a:prstGeom>
            <a:noFill/>
          </p:spPr>
          <p:txBody>
            <a:bodyPr wrap="none" rtlCol="0">
              <a:spAutoFit/>
            </a:bodyPr>
            <a:lstStyle/>
            <a:p>
              <a:r>
                <a:rPr lang="en-US" altLang="zh-CN" i="1" dirty="0" smtClean="0"/>
                <a:t>G</a:t>
              </a:r>
              <a:r>
                <a:rPr lang="en-US" altLang="zh-CN" i="1" baseline="-25000" dirty="0" smtClean="0"/>
                <a:t>B</a:t>
              </a:r>
              <a:r>
                <a:rPr lang="en-US" altLang="zh-CN" dirty="0" smtClean="0"/>
                <a:t>*=</a:t>
              </a:r>
              <a:r>
                <a:rPr lang="en-US" altLang="zh-CN" i="1" dirty="0" smtClean="0"/>
                <a:t>K</a:t>
              </a:r>
              <a:r>
                <a:rPr lang="en-US" altLang="zh-CN" i="1" baseline="-25000" dirty="0" smtClean="0"/>
                <a:t>B</a:t>
              </a:r>
              <a:r>
                <a:rPr lang="zh-CN" altLang="zh-CN" dirty="0" smtClean="0"/>
                <a:t>⊕</a:t>
              </a:r>
              <a:r>
                <a:rPr lang="en-US" altLang="zh-CN" i="1" dirty="0" smtClean="0"/>
                <a:t>G</a:t>
              </a:r>
              <a:r>
                <a:rPr lang="en-US" altLang="zh-CN" i="1" baseline="-25000" dirty="0" smtClean="0"/>
                <a:t>B</a:t>
              </a:r>
              <a:endParaRPr lang="zh-CN" altLang="en-US" dirty="0"/>
            </a:p>
          </p:txBody>
        </p:sp>
      </p:grpSp>
      <p:grpSp>
        <p:nvGrpSpPr>
          <p:cNvPr id="43" name="组合 42"/>
          <p:cNvGrpSpPr/>
          <p:nvPr/>
        </p:nvGrpSpPr>
        <p:grpSpPr>
          <a:xfrm>
            <a:off x="5362473" y="2622015"/>
            <a:ext cx="997389" cy="433609"/>
            <a:chOff x="5362473" y="2622015"/>
            <a:chExt cx="997389" cy="433609"/>
          </a:xfrm>
        </p:grpSpPr>
        <p:sp>
          <p:nvSpPr>
            <p:cNvPr id="38" name="矩形 37"/>
            <p:cNvSpPr/>
            <p:nvPr/>
          </p:nvSpPr>
          <p:spPr>
            <a:xfrm>
              <a:off x="5362473" y="2622015"/>
              <a:ext cx="978570"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362473" y="2679447"/>
              <a:ext cx="997389" cy="300082"/>
            </a:xfrm>
            <a:prstGeom prst="rect">
              <a:avLst/>
            </a:prstGeom>
            <a:noFill/>
          </p:spPr>
          <p:txBody>
            <a:bodyPr wrap="none" rtlCol="0">
              <a:spAutoFit/>
            </a:bodyPr>
            <a:lstStyle/>
            <a:p>
              <a:r>
                <a:rPr lang="en-US" altLang="zh-CN" i="1" dirty="0" smtClean="0"/>
                <a:t>G</a:t>
              </a:r>
              <a:r>
                <a:rPr lang="en-US" altLang="zh-CN" i="1" baseline="-25000" dirty="0" smtClean="0"/>
                <a:t>C</a:t>
              </a:r>
              <a:r>
                <a:rPr lang="en-US" altLang="zh-CN" dirty="0" smtClean="0"/>
                <a:t>*=</a:t>
              </a:r>
              <a:r>
                <a:rPr lang="en-US" altLang="zh-CN" i="1" dirty="0" smtClean="0"/>
                <a:t>K</a:t>
              </a:r>
              <a:r>
                <a:rPr lang="en-US" altLang="zh-CN" i="1" baseline="-25000" dirty="0" smtClean="0"/>
                <a:t>C</a:t>
              </a:r>
              <a:r>
                <a:rPr lang="zh-CN" altLang="zh-CN" dirty="0" smtClean="0"/>
                <a:t>⊕</a:t>
              </a:r>
              <a:r>
                <a:rPr lang="en-US" altLang="zh-CN" i="1" dirty="0" smtClean="0"/>
                <a:t>G</a:t>
              </a:r>
              <a:r>
                <a:rPr lang="en-US" altLang="zh-CN" i="1" baseline="-25000" dirty="0" smtClean="0"/>
                <a:t>C</a:t>
              </a:r>
              <a:endParaRPr lang="zh-CN" altLang="en-US" dirty="0"/>
            </a:p>
          </p:txBody>
        </p:sp>
      </p:grpSp>
      <p:grpSp>
        <p:nvGrpSpPr>
          <p:cNvPr id="44" name="组合 43"/>
          <p:cNvGrpSpPr/>
          <p:nvPr/>
        </p:nvGrpSpPr>
        <p:grpSpPr>
          <a:xfrm>
            <a:off x="5381292" y="3248966"/>
            <a:ext cx="1011815" cy="433609"/>
            <a:chOff x="5381292" y="3248966"/>
            <a:chExt cx="1011815" cy="433609"/>
          </a:xfrm>
        </p:grpSpPr>
        <p:sp>
          <p:nvSpPr>
            <p:cNvPr id="40" name="矩形 39"/>
            <p:cNvSpPr/>
            <p:nvPr/>
          </p:nvSpPr>
          <p:spPr>
            <a:xfrm>
              <a:off x="5381292" y="3248966"/>
              <a:ext cx="978570"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381292" y="3306398"/>
              <a:ext cx="1011815" cy="300082"/>
            </a:xfrm>
            <a:prstGeom prst="rect">
              <a:avLst/>
            </a:prstGeom>
            <a:noFill/>
          </p:spPr>
          <p:txBody>
            <a:bodyPr wrap="none" rtlCol="0">
              <a:spAutoFit/>
            </a:bodyPr>
            <a:lstStyle/>
            <a:p>
              <a:r>
                <a:rPr lang="en-US" altLang="zh-CN" i="1" dirty="0" smtClean="0"/>
                <a:t>G</a:t>
              </a:r>
              <a:r>
                <a:rPr lang="en-US" altLang="zh-CN" i="1" baseline="-25000" dirty="0" smtClean="0"/>
                <a:t>D</a:t>
              </a:r>
              <a:r>
                <a:rPr lang="en-US" altLang="zh-CN" dirty="0" smtClean="0"/>
                <a:t>*=</a:t>
              </a:r>
              <a:r>
                <a:rPr lang="en-US" altLang="zh-CN" i="1" dirty="0" smtClean="0"/>
                <a:t>K</a:t>
              </a:r>
              <a:r>
                <a:rPr lang="en-US" altLang="zh-CN" i="1" baseline="-25000" dirty="0" smtClean="0"/>
                <a:t>D</a:t>
              </a:r>
              <a:r>
                <a:rPr lang="zh-CN" altLang="zh-CN" dirty="0" smtClean="0"/>
                <a:t>⊕</a:t>
              </a:r>
              <a:r>
                <a:rPr lang="en-US" altLang="zh-CN" i="1" dirty="0" smtClean="0"/>
                <a:t>G</a:t>
              </a:r>
              <a:r>
                <a:rPr lang="en-US" altLang="zh-CN" i="1" baseline="-25000" dirty="0" smtClean="0"/>
                <a:t>D</a:t>
              </a:r>
              <a:endParaRPr lang="zh-CN" altLang="en-US" dirty="0"/>
            </a:p>
          </p:txBody>
        </p:sp>
      </p:grpSp>
      <p:cxnSp>
        <p:nvCxnSpPr>
          <p:cNvPr id="45" name="肘形连接符 44"/>
          <p:cNvCxnSpPr/>
          <p:nvPr/>
        </p:nvCxnSpPr>
        <p:spPr>
          <a:xfrm flipV="1">
            <a:off x="4769115" y="1572410"/>
            <a:ext cx="592715" cy="1375586"/>
          </a:xfrm>
          <a:prstGeom prst="bentConnector3">
            <a:avLst>
              <a:gd name="adj1" fmla="val 41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flipV="1">
            <a:off x="4668249" y="2220469"/>
            <a:ext cx="694223" cy="7256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flipV="1">
            <a:off x="4668248" y="2825078"/>
            <a:ext cx="694223" cy="1216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p:nvPr/>
        </p:nvCxnSpPr>
        <p:spPr>
          <a:xfrm>
            <a:off x="4668248" y="2948397"/>
            <a:ext cx="713042" cy="518906"/>
          </a:xfrm>
          <a:prstGeom prst="bentConnector3">
            <a:avLst>
              <a:gd name="adj1" fmla="val 4888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5378044" y="3933349"/>
            <a:ext cx="1574534" cy="308104"/>
            <a:chOff x="5378044" y="3933349"/>
            <a:chExt cx="1574534" cy="308104"/>
          </a:xfrm>
        </p:grpSpPr>
        <p:sp>
          <p:nvSpPr>
            <p:cNvPr id="52" name="文本框 51"/>
            <p:cNvSpPr txBox="1"/>
            <p:nvPr/>
          </p:nvSpPr>
          <p:spPr>
            <a:xfrm flipH="1">
              <a:off x="5378044" y="3933349"/>
              <a:ext cx="1574534" cy="308103"/>
            </a:xfrm>
            <a:prstGeom prst="rect">
              <a:avLst/>
            </a:prstGeom>
            <a:noFill/>
          </p:spPr>
          <p:txBody>
            <a:bodyPr wrap="square" rtlCol="0">
              <a:spAutoFit/>
            </a:bodyPr>
            <a:lstStyle/>
            <a:p>
              <a:r>
                <a:rPr lang="en-US" altLang="zh-CN" i="1" dirty="0"/>
                <a:t>G</a:t>
              </a:r>
              <a:r>
                <a:rPr lang="en-US" altLang="zh-CN" i="1" baseline="-25000" dirty="0"/>
                <a:t>AC</a:t>
              </a:r>
              <a:r>
                <a:rPr lang="en-US" altLang="zh-CN" dirty="0"/>
                <a:t>=</a:t>
              </a:r>
              <a:r>
                <a:rPr lang="en-US" altLang="zh-CN" i="1" dirty="0"/>
                <a:t>G</a:t>
              </a:r>
              <a:r>
                <a:rPr lang="en-US" altLang="zh-CN" i="1" baseline="-25000" dirty="0"/>
                <a:t>A</a:t>
              </a:r>
              <a:r>
                <a:rPr lang="en-US" altLang="zh-CN" dirty="0"/>
                <a:t>*</a:t>
              </a:r>
              <a:r>
                <a:rPr lang="zh-CN" altLang="zh-CN" dirty="0"/>
                <a:t>⊕</a:t>
              </a:r>
              <a:r>
                <a:rPr lang="en-US" altLang="zh-CN" i="1" dirty="0"/>
                <a:t>G</a:t>
              </a:r>
              <a:r>
                <a:rPr lang="en-US" altLang="zh-CN" i="1" baseline="-25000" dirty="0"/>
                <a:t>C</a:t>
              </a:r>
              <a:r>
                <a:rPr lang="en-US" altLang="zh-CN" dirty="0"/>
                <a:t>*</a:t>
              </a:r>
              <a:r>
                <a:rPr lang="zh-CN" altLang="zh-CN" dirty="0"/>
                <a:t>⊕</a:t>
              </a:r>
              <a:r>
                <a:rPr lang="en-US" altLang="zh-CN" i="1" dirty="0"/>
                <a:t>K</a:t>
              </a:r>
              <a:r>
                <a:rPr lang="en-US" altLang="zh-CN" baseline="-25000" dirty="0"/>
                <a:t>13</a:t>
              </a:r>
              <a:r>
                <a:rPr lang="en-US" altLang="zh-CN" dirty="0"/>
                <a:t>’</a:t>
              </a:r>
              <a:endParaRPr lang="zh-CN" altLang="en-US" dirty="0"/>
            </a:p>
          </p:txBody>
        </p:sp>
        <p:sp>
          <p:nvSpPr>
            <p:cNvPr id="53" name="矩形 52"/>
            <p:cNvSpPr/>
            <p:nvPr/>
          </p:nvSpPr>
          <p:spPr>
            <a:xfrm>
              <a:off x="5413484" y="3933349"/>
              <a:ext cx="1539093" cy="3081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78044" y="4345046"/>
            <a:ext cx="1574534" cy="308104"/>
            <a:chOff x="5378044" y="4345046"/>
            <a:chExt cx="1574534" cy="308104"/>
          </a:xfrm>
        </p:grpSpPr>
        <p:sp>
          <p:nvSpPr>
            <p:cNvPr id="54" name="文本框 53"/>
            <p:cNvSpPr txBox="1"/>
            <p:nvPr/>
          </p:nvSpPr>
          <p:spPr>
            <a:xfrm flipH="1">
              <a:off x="5378044" y="4345046"/>
              <a:ext cx="1574534" cy="308103"/>
            </a:xfrm>
            <a:prstGeom prst="rect">
              <a:avLst/>
            </a:prstGeom>
            <a:noFill/>
          </p:spPr>
          <p:txBody>
            <a:bodyPr wrap="square" rtlCol="0">
              <a:spAutoFit/>
            </a:bodyPr>
            <a:lstStyle/>
            <a:p>
              <a:r>
                <a:rPr lang="en-US" altLang="zh-CN" i="1" dirty="0" smtClean="0"/>
                <a:t>G</a:t>
              </a:r>
              <a:r>
                <a:rPr lang="en-US" altLang="zh-CN" i="1" baseline="-25000" dirty="0" smtClean="0"/>
                <a:t>BD</a:t>
              </a:r>
              <a:r>
                <a:rPr lang="en-US" altLang="zh-CN" dirty="0" smtClean="0"/>
                <a:t>=</a:t>
              </a:r>
              <a:r>
                <a:rPr lang="en-US" altLang="zh-CN" i="1" dirty="0" smtClean="0"/>
                <a:t>G</a:t>
              </a:r>
              <a:r>
                <a:rPr lang="en-US" altLang="zh-CN" i="1" baseline="-25000" dirty="0" smtClean="0"/>
                <a:t>B</a:t>
              </a:r>
              <a:r>
                <a:rPr lang="en-US" altLang="zh-CN" dirty="0" smtClean="0"/>
                <a:t>*</a:t>
              </a:r>
              <a:r>
                <a:rPr lang="zh-CN" altLang="zh-CN" dirty="0"/>
                <a:t>⊕</a:t>
              </a:r>
              <a:r>
                <a:rPr lang="en-US" altLang="zh-CN" i="1" dirty="0" smtClean="0"/>
                <a:t>G</a:t>
              </a:r>
              <a:r>
                <a:rPr lang="en-US" altLang="zh-CN" i="1" baseline="-25000" dirty="0" smtClean="0"/>
                <a:t>D</a:t>
              </a:r>
              <a:r>
                <a:rPr lang="en-US" altLang="zh-CN" dirty="0" smtClean="0"/>
                <a:t>*</a:t>
              </a:r>
              <a:r>
                <a:rPr lang="zh-CN" altLang="zh-CN" dirty="0"/>
                <a:t>⊕</a:t>
              </a:r>
              <a:r>
                <a:rPr lang="en-US" altLang="zh-CN" i="1" dirty="0" smtClean="0"/>
                <a:t>K</a:t>
              </a:r>
              <a:r>
                <a:rPr lang="en-US" altLang="zh-CN" baseline="-25000" dirty="0" smtClean="0"/>
                <a:t>24</a:t>
              </a:r>
              <a:r>
                <a:rPr lang="en-US" altLang="zh-CN" dirty="0" smtClean="0"/>
                <a:t>’</a:t>
              </a:r>
              <a:endParaRPr lang="zh-CN" altLang="en-US" dirty="0"/>
            </a:p>
          </p:txBody>
        </p:sp>
        <p:sp>
          <p:nvSpPr>
            <p:cNvPr id="55" name="矩形 54"/>
            <p:cNvSpPr/>
            <p:nvPr/>
          </p:nvSpPr>
          <p:spPr>
            <a:xfrm>
              <a:off x="5413484" y="4345046"/>
              <a:ext cx="1539093" cy="3081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右中括号 55"/>
          <p:cNvSpPr/>
          <p:nvPr/>
        </p:nvSpPr>
        <p:spPr>
          <a:xfrm>
            <a:off x="6359862" y="1575586"/>
            <a:ext cx="265527" cy="188498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1" name="组合 60"/>
          <p:cNvGrpSpPr/>
          <p:nvPr/>
        </p:nvGrpSpPr>
        <p:grpSpPr>
          <a:xfrm>
            <a:off x="7549755" y="2323822"/>
            <a:ext cx="415149" cy="433609"/>
            <a:chOff x="7549755" y="2323822"/>
            <a:chExt cx="415149" cy="433609"/>
          </a:xfrm>
        </p:grpSpPr>
        <p:sp>
          <p:nvSpPr>
            <p:cNvPr id="57" name="矩形 56"/>
            <p:cNvSpPr/>
            <p:nvPr/>
          </p:nvSpPr>
          <p:spPr>
            <a:xfrm>
              <a:off x="7549755" y="2323822"/>
              <a:ext cx="342960" cy="433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549755" y="2375356"/>
              <a:ext cx="415149" cy="30008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TP</a:t>
              </a:r>
              <a:endParaRPr lang="zh-CN" altLang="en-US" dirty="0">
                <a:latin typeface="宋体" panose="02010600030101010101" pitchFamily="2" charset="-122"/>
                <a:ea typeface="宋体" panose="02010600030101010101" pitchFamily="2" charset="-122"/>
              </a:endParaRPr>
            </a:p>
          </p:txBody>
        </p:sp>
      </p:grpSp>
      <p:cxnSp>
        <p:nvCxnSpPr>
          <p:cNvPr id="60" name="直接箭头连接符 59"/>
          <p:cNvCxnSpPr>
            <a:stCxn id="56" idx="2"/>
            <a:endCxn id="58" idx="1"/>
          </p:cNvCxnSpPr>
          <p:nvPr/>
        </p:nvCxnSpPr>
        <p:spPr>
          <a:xfrm>
            <a:off x="6625389" y="2518079"/>
            <a:ext cx="924366" cy="7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57" idx="2"/>
            <a:endCxn id="53" idx="3"/>
          </p:cNvCxnSpPr>
          <p:nvPr/>
        </p:nvCxnSpPr>
        <p:spPr>
          <a:xfrm rot="5400000">
            <a:off x="6671921" y="3038087"/>
            <a:ext cx="1329970" cy="7686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57" idx="2"/>
            <a:endCxn id="54" idx="1"/>
          </p:cNvCxnSpPr>
          <p:nvPr/>
        </p:nvCxnSpPr>
        <p:spPr>
          <a:xfrm rot="5400000">
            <a:off x="6466074" y="3243936"/>
            <a:ext cx="1741667" cy="768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893790" y="1308656"/>
            <a:ext cx="519694" cy="276999"/>
          </a:xfrm>
          <a:prstGeom prst="rect">
            <a:avLst/>
          </a:prstGeom>
        </p:spPr>
        <p:txBody>
          <a:bodyPr wrap="none">
            <a:spAutoFit/>
          </a:bodyPr>
          <a:lstStyle/>
          <a:p>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Alice</a:t>
            </a:r>
            <a:endParaRPr lang="zh-CN" altLang="en-US" dirty="0"/>
          </a:p>
        </p:txBody>
      </p:sp>
      <p:sp>
        <p:nvSpPr>
          <p:cNvPr id="48" name="矩形 47"/>
          <p:cNvSpPr/>
          <p:nvPr/>
        </p:nvSpPr>
        <p:spPr>
          <a:xfrm>
            <a:off x="4926637" y="1966707"/>
            <a:ext cx="441146" cy="276999"/>
          </a:xfrm>
          <a:prstGeom prst="rect">
            <a:avLst/>
          </a:prstGeom>
        </p:spPr>
        <p:txBody>
          <a:bodyPr wrap="none">
            <a:spAutoFit/>
          </a:bodyPr>
          <a:lstStyle/>
          <a:p>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Bob</a:t>
            </a:r>
            <a:endParaRPr lang="zh-CN" altLang="en-US" dirty="0"/>
          </a:p>
        </p:txBody>
      </p:sp>
      <p:sp>
        <p:nvSpPr>
          <p:cNvPr id="50" name="矩形 49"/>
          <p:cNvSpPr/>
          <p:nvPr/>
        </p:nvSpPr>
        <p:spPr>
          <a:xfrm>
            <a:off x="4793292" y="2552489"/>
            <a:ext cx="639919" cy="276999"/>
          </a:xfrm>
          <a:prstGeom prst="rect">
            <a:avLst/>
          </a:prstGeom>
        </p:spPr>
        <p:txBody>
          <a:bodyPr wrap="none">
            <a:spAutoFit/>
          </a:bodyPr>
          <a:lstStyle/>
          <a:p>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Charlie</a:t>
            </a:r>
            <a:endParaRPr lang="zh-CN" altLang="en-US" dirty="0"/>
          </a:p>
        </p:txBody>
      </p:sp>
      <p:sp>
        <p:nvSpPr>
          <p:cNvPr id="59" name="矩形 58"/>
          <p:cNvSpPr/>
          <p:nvPr/>
        </p:nvSpPr>
        <p:spPr>
          <a:xfrm>
            <a:off x="4860649" y="3222501"/>
            <a:ext cx="561372" cy="276999"/>
          </a:xfrm>
          <a:prstGeom prst="rect">
            <a:avLst/>
          </a:prstGeom>
        </p:spPr>
        <p:txBody>
          <a:bodyPr wrap="none">
            <a:spAutoFit/>
          </a:bodyPr>
          <a:lstStyle/>
          <a:p>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David</a:t>
            </a:r>
            <a:endParaRPr lang="zh-CN" altLang="en-US" dirty="0"/>
          </a:p>
        </p:txBody>
      </p:sp>
    </p:spTree>
    <p:extLst>
      <p:ext uri="{BB962C8B-B14F-4D97-AF65-F5344CB8AC3E}">
        <p14:creationId xmlns:p14="http://schemas.microsoft.com/office/powerpoint/2010/main" val="40648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up)">
                                      <p:cBhvr>
                                        <p:cTn id="28" dur="500"/>
                                        <p:tgtEl>
                                          <p:spTgt spid="29"/>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left)">
                                      <p:cBhvr>
                                        <p:cTn id="59" dur="500"/>
                                        <p:tgtEl>
                                          <p:spTgt spid="51"/>
                                        </p:tgtEl>
                                      </p:cBhvr>
                                    </p:animEffect>
                                  </p:childTnLst>
                                </p:cTn>
                              </p:par>
                              <p:par>
                                <p:cTn id="60" presetID="22" presetClass="entr" presetSubtype="8"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par>
                                <p:cTn id="63" presetID="22" presetClass="entr" presetSubtype="8"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par>
                                <p:cTn id="66" presetID="22" presetClass="entr" presetSubtype="8"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500"/>
                                        <p:tgtEl>
                                          <p:spTgt spid="46"/>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left)">
                                      <p:cBhvr>
                                        <p:cTn id="74" dur="500"/>
                                        <p:tgtEl>
                                          <p:spTgt spid="48"/>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wipe(left)">
                                      <p:cBhvr>
                                        <p:cTn id="80" dur="500"/>
                                        <p:tgtEl>
                                          <p:spTgt spid="5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left)">
                                      <p:cBhvr>
                                        <p:cTn id="88" dur="500"/>
                                        <p:tgtEl>
                                          <p:spTgt spid="42"/>
                                        </p:tgtEl>
                                      </p:cBhvr>
                                    </p:animEffect>
                                  </p:childTnLst>
                                </p:cTn>
                              </p:par>
                              <p:par>
                                <p:cTn id="89" presetID="22" presetClass="entr" presetSubtype="8"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left)">
                                      <p:cBhvr>
                                        <p:cTn id="91" dur="500"/>
                                        <p:tgtEl>
                                          <p:spTgt spid="43"/>
                                        </p:tgtEl>
                                      </p:cBhvr>
                                    </p:animEffect>
                                  </p:childTnLst>
                                </p:cTn>
                              </p:par>
                              <p:par>
                                <p:cTn id="92" presetID="22" presetClass="entr" presetSubtype="8"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left)">
                                      <p:cBhvr>
                                        <p:cTn id="99" dur="500"/>
                                        <p:tgtEl>
                                          <p:spTgt spid="56"/>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wipe(left)">
                                      <p:cBhvr>
                                        <p:cTn id="103" dur="500"/>
                                        <p:tgtEl>
                                          <p:spTgt spid="60"/>
                                        </p:tgtEl>
                                      </p:cBhvr>
                                    </p:animEffect>
                                  </p:childTnLst>
                                </p:cTn>
                              </p:par>
                            </p:childTnLst>
                          </p:cTn>
                        </p:par>
                        <p:par>
                          <p:cTn id="104" fill="hold">
                            <p:stCondLst>
                              <p:cond delay="1000"/>
                            </p:stCondLst>
                            <p:childTnLst>
                              <p:par>
                                <p:cTn id="105" presetID="22" presetClass="entr" presetSubtype="8"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wipe(left)">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nodeType="click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wipe(right)">
                                      <p:cBhvr>
                                        <p:cTn id="112" dur="500"/>
                                        <p:tgtEl>
                                          <p:spTgt spid="64"/>
                                        </p:tgtEl>
                                      </p:cBhvr>
                                    </p:animEffect>
                                  </p:childTnLst>
                                </p:cTn>
                              </p:par>
                              <p:par>
                                <p:cTn id="113" presetID="22" presetClass="entr" presetSubtype="2"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right)">
                                      <p:cBhvr>
                                        <p:cTn id="115" dur="500"/>
                                        <p:tgtEl>
                                          <p:spTgt spid="62"/>
                                        </p:tgtEl>
                                      </p:cBhvr>
                                    </p:animEffect>
                                  </p:childTnLst>
                                </p:cTn>
                              </p:par>
                            </p:childTnLst>
                          </p:cTn>
                        </p:par>
                        <p:par>
                          <p:cTn id="116" fill="hold">
                            <p:stCondLst>
                              <p:cond delay="500"/>
                            </p:stCondLst>
                            <p:childTnLst>
                              <p:par>
                                <p:cTn id="117" presetID="22" presetClass="entr" presetSubtype="2" fill="hold" nodeType="after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wipe(right)">
                                      <p:cBhvr>
                                        <p:cTn id="119" dur="500"/>
                                        <p:tgtEl>
                                          <p:spTgt spid="63"/>
                                        </p:tgtEl>
                                      </p:cBhvr>
                                    </p:animEffect>
                                  </p:childTnLst>
                                </p:cTn>
                              </p:par>
                              <p:par>
                                <p:cTn id="120" presetID="22" presetClass="entr" presetSubtype="2"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wipe(right)">
                                      <p:cBhvr>
                                        <p:cTn id="1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animBg="1"/>
      <p:bldP spid="56" grpId="0" animBg="1"/>
      <p:bldP spid="46" grpId="0"/>
      <p:bldP spid="48" grpId="0"/>
      <p:bldP spid="50" grpId="0"/>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249183" y="2304339"/>
            <a:ext cx="3519607" cy="1015418"/>
          </a:xfrm>
          <a:prstGeom prst="rect">
            <a:avLst/>
          </a:prstGeom>
        </p:spPr>
      </p:pic>
      <p:sp>
        <p:nvSpPr>
          <p:cNvPr id="6" name="矩形 5"/>
          <p:cNvSpPr/>
          <p:nvPr/>
        </p:nvSpPr>
        <p:spPr>
          <a:xfrm>
            <a:off x="148241" y="1956915"/>
            <a:ext cx="2459492" cy="2144177"/>
          </a:xfrm>
          <a:prstGeom prst="rect">
            <a:avLst/>
          </a:prstGeom>
        </p:spPr>
        <p:txBody>
          <a:bodyPr wrap="square">
            <a:spAutoFit/>
          </a:bodyPr>
          <a:lstStyle/>
          <a:p>
            <a:pPr algn="just" fontAlgn="ctr">
              <a:lnSpc>
                <a:spcPts val="2000"/>
              </a:lnSpc>
              <a:spcAft>
                <a:spcPts val="0"/>
              </a:spcAft>
            </a:pPr>
            <a:r>
              <a:rPr lang="zh-CN" altLang="zh-CN" sz="1200" kern="100" dirty="0">
                <a:solidFill>
                  <a:srgbClr val="000000"/>
                </a:solidFill>
                <a:latin typeface="Times New Roman" panose="02020603050405020304" pitchFamily="18" charset="0"/>
                <a:ea typeface="宋体" panose="02010600030101010101" pitchFamily="2" charset="-122"/>
              </a:rPr>
              <a:t>当</a:t>
            </a:r>
            <a:r>
              <a:rPr lang="en-US" altLang="zh-CN" sz="1200" kern="100" dirty="0">
                <a:solidFill>
                  <a:srgbClr val="000000"/>
                </a:solidFill>
                <a:latin typeface="Times New Roman" panose="02020603050405020304" pitchFamily="18" charset="0"/>
                <a:ea typeface="宋体" panose="02010600030101010101" pitchFamily="2" charset="-122"/>
              </a:rPr>
              <a:t>TP</a:t>
            </a:r>
            <a:r>
              <a:rPr lang="zh-CN" altLang="zh-CN" sz="1200" kern="100" dirty="0">
                <a:solidFill>
                  <a:srgbClr val="000000"/>
                </a:solidFill>
                <a:latin typeface="Times New Roman" panose="02020603050405020304" pitchFamily="18" charset="0"/>
                <a:ea typeface="宋体" panose="02010600030101010101" pitchFamily="2" charset="-122"/>
              </a:rPr>
              <a:t>的测量结果是</a:t>
            </a:r>
            <a:r>
              <a:rPr lang="en-US" altLang="zh-CN" sz="1200" i="1" kern="100" dirty="0">
                <a:solidFill>
                  <a:srgbClr val="000000"/>
                </a:solidFill>
                <a:latin typeface="Times New Roman" panose="02020603050405020304" pitchFamily="18" charset="0"/>
                <a:ea typeface="宋体" panose="02010600030101010101" pitchFamily="2" charset="-122"/>
              </a:rPr>
              <a:t>|</a:t>
            </a:r>
            <a:r>
              <a:rPr lang="zh-CN" altLang="zh-CN" sz="1200" i="1" kern="100" dirty="0">
                <a:solidFill>
                  <a:srgbClr val="000000"/>
                </a:solidFill>
                <a:latin typeface="Times New Roman" panose="02020603050405020304" pitchFamily="18" charset="0"/>
                <a:ea typeface="宋体" panose="02010600030101010101" pitchFamily="2" charset="-122"/>
              </a:rPr>
              <a:t>φ</a:t>
            </a:r>
            <a:r>
              <a:rPr lang="zh-CN" altLang="zh-CN" sz="1200" i="1" kern="100" baseline="30000" dirty="0">
                <a:solidFill>
                  <a:srgbClr val="000000"/>
                </a:solidFill>
                <a:latin typeface="Times New Roman" panose="02020603050405020304" pitchFamily="18" charset="0"/>
                <a:ea typeface="宋体" panose="02010600030101010101" pitchFamily="2" charset="-122"/>
              </a:rPr>
              <a:t>＋</a:t>
            </a:r>
            <a:r>
              <a:rPr lang="en-US" altLang="zh-CN" sz="1200" i="1" kern="100" dirty="0">
                <a:solidFill>
                  <a:srgbClr val="000000"/>
                </a:solidFill>
                <a:latin typeface="Lucida Sans Unicode" panose="020B0602030504020204" pitchFamily="34" charset="0"/>
                <a:ea typeface="宋体" panose="02010600030101010101" pitchFamily="2" charset="-122"/>
              </a:rPr>
              <a:t>&gt;</a:t>
            </a:r>
            <a:r>
              <a:rPr lang="zh-CN" altLang="zh-CN" sz="1200" kern="100" dirty="0">
                <a:solidFill>
                  <a:srgbClr val="000000"/>
                </a:solidFill>
                <a:latin typeface="Times New Roman" panose="02020603050405020304" pitchFamily="18" charset="0"/>
                <a:ea typeface="宋体" panose="02010600030101010101" pitchFamily="2" charset="-122"/>
              </a:rPr>
              <a:t>时</a:t>
            </a:r>
            <a:r>
              <a:rPr lang="zh-CN" altLang="zh-CN" sz="1200" kern="100" dirty="0" smtClean="0">
                <a:solidFill>
                  <a:srgbClr val="000000"/>
                </a:solidFill>
                <a:latin typeface="Times New Roman" panose="02020603050405020304" pitchFamily="18" charset="0"/>
                <a:ea typeface="宋体" panose="02010600030101010101" pitchFamily="2" charset="-122"/>
              </a:rPr>
              <a:t>，</a:t>
            </a:r>
            <a:endParaRPr lang="en-US" altLang="zh-CN" sz="1200" kern="100" dirty="0" smtClean="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smtClean="0">
                <a:solidFill>
                  <a:srgbClr val="000000"/>
                </a:solidFill>
                <a:latin typeface="Times New Roman" panose="02020603050405020304" pitchFamily="18" charset="0"/>
                <a:ea typeface="宋体" panose="02010600030101010101" pitchFamily="2" charset="-122"/>
              </a:rPr>
              <a:t>（</a:t>
            </a:r>
            <a:r>
              <a:rPr lang="en-US" altLang="zh-CN" sz="1200" kern="100" dirty="0" smtClean="0">
                <a:solidFill>
                  <a:srgbClr val="000000"/>
                </a:solidFill>
                <a:latin typeface="Times New Roman" panose="02020603050405020304" pitchFamily="18" charset="0"/>
                <a:ea typeface="宋体" panose="02010600030101010101" pitchFamily="2" charset="-122"/>
              </a:rPr>
              <a:t> </a:t>
            </a:r>
            <a:r>
              <a:rPr lang="en-US" altLang="zh-CN" sz="1200" kern="100" dirty="0">
                <a:solidFill>
                  <a:srgbClr val="000000"/>
                </a:solidFill>
                <a:latin typeface="Times New Roman" panose="02020603050405020304" pitchFamily="18" charset="0"/>
                <a:ea typeface="宋体" panose="02010600030101010101" pitchFamily="2" charset="-122"/>
              </a:rPr>
              <a:t>1</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zh-CN" altLang="zh-CN" sz="12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3</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 </a:t>
            </a:r>
            <a:r>
              <a:rPr lang="en-US" altLang="zh-CN" sz="1200" kern="100" dirty="0" smtClean="0">
                <a:solidFill>
                  <a:srgbClr val="000000"/>
                </a:solidFill>
                <a:latin typeface="Times New Roman" panose="02020603050405020304" pitchFamily="18" charset="0"/>
                <a:ea typeface="宋体" panose="02010600030101010101" pitchFamily="2" charset="-122"/>
              </a:rPr>
              <a:t>0</a:t>
            </a:r>
            <a:r>
              <a:rPr lang="zh-CN" altLang="en-US" sz="1200" kern="100" dirty="0" smtClean="0">
                <a:solidFill>
                  <a:srgbClr val="000000"/>
                </a:solidFill>
                <a:latin typeface="Times New Roman" panose="02020603050405020304" pitchFamily="18" charset="0"/>
                <a:ea typeface="宋体" panose="02010600030101010101" pitchFamily="2" charset="-122"/>
              </a:rPr>
              <a:t>，</a:t>
            </a:r>
            <a:endParaRPr lang="en-US" altLang="zh-CN" sz="1200" kern="100" dirty="0" smtClean="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smtClean="0">
                <a:solidFill>
                  <a:srgbClr val="000000"/>
                </a:solidFill>
                <a:latin typeface="Times New Roman" panose="02020603050405020304" pitchFamily="18" charset="0"/>
                <a:ea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2</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zh-CN" altLang="zh-CN" sz="12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4</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 0</a:t>
            </a:r>
            <a:r>
              <a:rPr lang="zh-CN" altLang="zh-CN" sz="1200" kern="100" dirty="0" smtClean="0">
                <a:solidFill>
                  <a:srgbClr val="000000"/>
                </a:solidFill>
                <a:latin typeface="Times New Roman" panose="02020603050405020304" pitchFamily="18" charset="0"/>
                <a:ea typeface="宋体" panose="02010600030101010101" pitchFamily="2" charset="-122"/>
              </a:rPr>
              <a:t>；</a:t>
            </a:r>
          </a:p>
          <a:p>
            <a:pPr algn="just" fontAlgn="ctr">
              <a:lnSpc>
                <a:spcPts val="2000"/>
              </a:lnSpc>
              <a:spcAft>
                <a:spcPts val="0"/>
              </a:spcAft>
            </a:pPr>
            <a:endParaRPr lang="en-US" altLang="zh-CN" sz="1200" kern="100" dirty="0" smtClean="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smtClean="0">
                <a:solidFill>
                  <a:srgbClr val="000000"/>
                </a:solidFill>
                <a:latin typeface="Times New Roman" panose="02020603050405020304" pitchFamily="18" charset="0"/>
                <a:ea typeface="宋体" panose="02010600030101010101" pitchFamily="2" charset="-122"/>
              </a:rPr>
              <a:t>当</a:t>
            </a:r>
            <a:r>
              <a:rPr lang="en-US" altLang="zh-CN" sz="1200" kern="100" dirty="0" smtClean="0">
                <a:solidFill>
                  <a:srgbClr val="000000"/>
                </a:solidFill>
                <a:latin typeface="Times New Roman" panose="02020603050405020304" pitchFamily="18" charset="0"/>
                <a:ea typeface="宋体" panose="02010600030101010101" pitchFamily="2" charset="-122"/>
              </a:rPr>
              <a:t>TP</a:t>
            </a:r>
            <a:r>
              <a:rPr lang="zh-CN" altLang="zh-CN" sz="1200" kern="100" dirty="0" smtClean="0">
                <a:solidFill>
                  <a:srgbClr val="000000"/>
                </a:solidFill>
                <a:latin typeface="Times New Roman" panose="02020603050405020304" pitchFamily="18" charset="0"/>
                <a:ea typeface="宋体" panose="02010600030101010101" pitchFamily="2" charset="-122"/>
              </a:rPr>
              <a:t>的测量结果是</a:t>
            </a:r>
            <a:r>
              <a:rPr lang="en-US" altLang="zh-CN" sz="1200" i="1" kern="100" dirty="0" smtClean="0">
                <a:solidFill>
                  <a:srgbClr val="000000"/>
                </a:solidFill>
                <a:latin typeface="Times New Roman" panose="02020603050405020304" pitchFamily="18" charset="0"/>
                <a:ea typeface="宋体" panose="02010600030101010101" pitchFamily="2" charset="-122"/>
              </a:rPr>
              <a:t>|</a:t>
            </a:r>
            <a:r>
              <a:rPr lang="zh-CN" altLang="zh-CN" sz="1200" i="1" kern="100" dirty="0" smtClean="0">
                <a:solidFill>
                  <a:srgbClr val="000000"/>
                </a:solidFill>
                <a:latin typeface="Times New Roman" panose="02020603050405020304" pitchFamily="18" charset="0"/>
                <a:ea typeface="宋体" panose="02010600030101010101" pitchFamily="2" charset="-122"/>
              </a:rPr>
              <a:t>φ</a:t>
            </a:r>
            <a:r>
              <a:rPr lang="en-US" altLang="zh-CN" sz="1200" i="1" kern="100" baseline="30000" dirty="0" smtClean="0">
                <a:solidFill>
                  <a:srgbClr val="000000"/>
                </a:solidFill>
                <a:latin typeface="Times New Roman" panose="02020603050405020304" pitchFamily="18" charset="0"/>
                <a:ea typeface="宋体" panose="02010600030101010101" pitchFamily="2" charset="-122"/>
              </a:rPr>
              <a:t>-</a:t>
            </a:r>
            <a:r>
              <a:rPr lang="en-US" altLang="zh-CN" sz="1200" i="1" kern="100" dirty="0" smtClean="0">
                <a:solidFill>
                  <a:srgbClr val="000000"/>
                </a:solidFill>
                <a:latin typeface="Lucida Sans Unicode" panose="020B0602030504020204" pitchFamily="34" charset="0"/>
                <a:ea typeface="宋体" panose="02010600030101010101" pitchFamily="2" charset="-122"/>
              </a:rPr>
              <a:t>&gt;</a:t>
            </a:r>
            <a:r>
              <a:rPr lang="zh-CN" altLang="zh-CN" sz="1200" kern="100" dirty="0" smtClean="0">
                <a:solidFill>
                  <a:srgbClr val="000000"/>
                </a:solidFill>
                <a:latin typeface="Times New Roman" panose="02020603050405020304" pitchFamily="18" charset="0"/>
                <a:ea typeface="宋体" panose="02010600030101010101" pitchFamily="2" charset="-122"/>
              </a:rPr>
              <a:t>时，</a:t>
            </a:r>
            <a:endParaRPr lang="en-US" altLang="zh-CN" sz="1200" kern="100" dirty="0" smtClean="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smtClean="0">
                <a:solidFill>
                  <a:srgbClr val="000000"/>
                </a:solidFill>
                <a:latin typeface="Times New Roman" panose="02020603050405020304" pitchFamily="18" charset="0"/>
                <a:ea typeface="宋体" panose="02010600030101010101" pitchFamily="2" charset="-122"/>
              </a:rPr>
              <a:t>（</a:t>
            </a:r>
            <a:r>
              <a:rPr lang="en-US" altLang="zh-CN" sz="1200" kern="100" dirty="0" smtClean="0">
                <a:solidFill>
                  <a:srgbClr val="000000"/>
                </a:solidFill>
                <a:latin typeface="Times New Roman" panose="02020603050405020304" pitchFamily="18" charset="0"/>
                <a:ea typeface="宋体" panose="02010600030101010101" pitchFamily="2" charset="-122"/>
              </a:rPr>
              <a:t> 1</a:t>
            </a:r>
            <a:r>
              <a:rPr lang="zh-CN" altLang="zh-CN" sz="1200" kern="100" dirty="0" smtClean="0">
                <a:solidFill>
                  <a:srgbClr val="000000"/>
                </a:solidFill>
                <a:latin typeface="Times New Roman" panose="02020603050405020304" pitchFamily="18" charset="0"/>
                <a:ea typeface="宋体" panose="02010600030101010101" pitchFamily="2" charset="-122"/>
              </a:rPr>
              <a:t>粒子的值</a:t>
            </a:r>
            <a:r>
              <a:rPr lang="zh-CN" altLang="zh-CN" sz="12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kern="100" dirty="0" smtClean="0">
                <a:solidFill>
                  <a:srgbClr val="000000"/>
                </a:solidFill>
                <a:latin typeface="Times New Roman" panose="02020603050405020304" pitchFamily="18" charset="0"/>
                <a:ea typeface="宋体" panose="02010600030101010101" pitchFamily="2" charset="-122"/>
              </a:rPr>
              <a:t>3</a:t>
            </a:r>
            <a:r>
              <a:rPr lang="zh-CN" altLang="zh-CN" sz="1200" kern="100" dirty="0" smtClean="0">
                <a:solidFill>
                  <a:srgbClr val="000000"/>
                </a:solidFill>
                <a:latin typeface="Times New Roman" panose="02020603050405020304" pitchFamily="18" charset="0"/>
                <a:ea typeface="宋体" panose="02010600030101010101" pitchFamily="2" charset="-122"/>
              </a:rPr>
              <a:t>粒子的值）</a:t>
            </a:r>
            <a:r>
              <a:rPr lang="en-US" altLang="zh-CN" sz="1200" kern="100" dirty="0" smtClean="0">
                <a:solidFill>
                  <a:srgbClr val="000000"/>
                </a:solidFill>
                <a:latin typeface="Times New Roman" panose="02020603050405020304" pitchFamily="18" charset="0"/>
                <a:ea typeface="宋体" panose="02010600030101010101" pitchFamily="2" charset="-122"/>
              </a:rPr>
              <a:t>= 1</a:t>
            </a:r>
            <a:r>
              <a:rPr lang="zh-CN" altLang="zh-CN" sz="1200" kern="100" dirty="0" smtClean="0">
                <a:solidFill>
                  <a:srgbClr val="000000"/>
                </a:solidFill>
                <a:latin typeface="Times New Roman" panose="02020603050405020304" pitchFamily="18" charset="0"/>
                <a:ea typeface="宋体" panose="02010600030101010101" pitchFamily="2" charset="-122"/>
              </a:rPr>
              <a:t>，</a:t>
            </a:r>
            <a:endParaRPr lang="en-US" altLang="zh-CN" sz="1200" kern="100" dirty="0" smtClean="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smtClean="0">
                <a:solidFill>
                  <a:srgbClr val="000000"/>
                </a:solidFill>
                <a:latin typeface="Times New Roman" panose="02020603050405020304" pitchFamily="18" charset="0"/>
                <a:ea typeface="宋体" panose="02010600030101010101" pitchFamily="2" charset="-122"/>
              </a:rPr>
              <a:t>（</a:t>
            </a:r>
            <a:r>
              <a:rPr lang="en-US" altLang="zh-CN" sz="1200" kern="100" dirty="0" smtClean="0">
                <a:solidFill>
                  <a:srgbClr val="000000"/>
                </a:solidFill>
                <a:latin typeface="Times New Roman" panose="02020603050405020304" pitchFamily="18" charset="0"/>
                <a:ea typeface="宋体" panose="02010600030101010101" pitchFamily="2" charset="-122"/>
              </a:rPr>
              <a:t>2</a:t>
            </a:r>
            <a:r>
              <a:rPr lang="zh-CN" altLang="zh-CN" sz="1200" kern="100" dirty="0" smtClean="0">
                <a:solidFill>
                  <a:srgbClr val="000000"/>
                </a:solidFill>
                <a:latin typeface="Times New Roman" panose="02020603050405020304" pitchFamily="18" charset="0"/>
                <a:ea typeface="宋体" panose="02010600030101010101" pitchFamily="2" charset="-122"/>
              </a:rPr>
              <a:t>粒子的值</a:t>
            </a:r>
            <a:r>
              <a:rPr lang="zh-CN" altLang="zh-CN" sz="12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kern="100" dirty="0" smtClean="0">
                <a:solidFill>
                  <a:srgbClr val="000000"/>
                </a:solidFill>
                <a:latin typeface="Times New Roman" panose="02020603050405020304" pitchFamily="18" charset="0"/>
                <a:ea typeface="宋体" panose="02010600030101010101" pitchFamily="2" charset="-122"/>
              </a:rPr>
              <a:t>4</a:t>
            </a:r>
            <a:r>
              <a:rPr lang="zh-CN" altLang="zh-CN" sz="1200" kern="100" dirty="0" smtClean="0">
                <a:solidFill>
                  <a:srgbClr val="000000"/>
                </a:solidFill>
                <a:latin typeface="Times New Roman" panose="02020603050405020304" pitchFamily="18" charset="0"/>
                <a:ea typeface="宋体" panose="02010600030101010101" pitchFamily="2" charset="-122"/>
              </a:rPr>
              <a:t>粒子的值）</a:t>
            </a:r>
            <a:r>
              <a:rPr lang="en-US" altLang="zh-CN" sz="1200" kern="100" dirty="0" smtClean="0">
                <a:solidFill>
                  <a:srgbClr val="000000"/>
                </a:solidFill>
                <a:latin typeface="Times New Roman" panose="02020603050405020304" pitchFamily="18" charset="0"/>
                <a:ea typeface="宋体" panose="02010600030101010101" pitchFamily="2" charset="-122"/>
              </a:rPr>
              <a:t>= 1</a:t>
            </a:r>
            <a:r>
              <a:rPr lang="zh-CN" altLang="zh-CN" sz="1200" kern="100" dirty="0" smtClean="0">
                <a:solidFill>
                  <a:srgbClr val="000000"/>
                </a:solidFill>
                <a:latin typeface="Times New Roman" panose="02020603050405020304" pitchFamily="18" charset="0"/>
                <a:ea typeface="宋体" panose="02010600030101010101" pitchFamily="2" charset="-122"/>
              </a:rPr>
              <a:t>；</a:t>
            </a:r>
          </a:p>
          <a:p>
            <a:pPr algn="just" fontAlgn="ctr">
              <a:lnSpc>
                <a:spcPts val="2000"/>
              </a:lnSpc>
              <a:spcAft>
                <a:spcPts val="0"/>
              </a:spcAft>
            </a:pPr>
            <a:endParaRPr lang="en-US" altLang="zh-CN" sz="1200" kern="100" dirty="0" smtClean="0">
              <a:solidFill>
                <a:srgbClr val="000000"/>
              </a:solidFill>
              <a:latin typeface="Times New Roman" panose="02020603050405020304" pitchFamily="18" charset="0"/>
              <a:ea typeface="宋体" panose="02010600030101010101" pitchFamily="2" charset="-122"/>
            </a:endParaRPr>
          </a:p>
        </p:txBody>
      </p:sp>
      <p:sp>
        <p:nvSpPr>
          <p:cNvPr id="7" name="矩形 6"/>
          <p:cNvSpPr/>
          <p:nvPr/>
        </p:nvSpPr>
        <p:spPr>
          <a:xfrm>
            <a:off x="2607733" y="1973849"/>
            <a:ext cx="2286000" cy="1887696"/>
          </a:xfrm>
          <a:prstGeom prst="rect">
            <a:avLst/>
          </a:prstGeom>
        </p:spPr>
        <p:txBody>
          <a:bodyPr wrap="square">
            <a:spAutoFit/>
          </a:bodyPr>
          <a:lstStyle/>
          <a:p>
            <a:pPr algn="just" fontAlgn="ctr">
              <a:lnSpc>
                <a:spcPts val="2000"/>
              </a:lnSpc>
              <a:spcAft>
                <a:spcPts val="0"/>
              </a:spcAft>
            </a:pPr>
            <a:r>
              <a:rPr lang="zh-CN" altLang="zh-CN" sz="1200" kern="100" dirty="0">
                <a:solidFill>
                  <a:srgbClr val="000000"/>
                </a:solidFill>
                <a:latin typeface="Times New Roman" panose="02020603050405020304" pitchFamily="18" charset="0"/>
                <a:ea typeface="宋体" panose="02010600030101010101" pitchFamily="2" charset="-122"/>
              </a:rPr>
              <a:t>当</a:t>
            </a:r>
            <a:r>
              <a:rPr lang="en-US" altLang="zh-CN" sz="1200" kern="100" dirty="0">
                <a:solidFill>
                  <a:srgbClr val="000000"/>
                </a:solidFill>
                <a:latin typeface="Times New Roman" panose="02020603050405020304" pitchFamily="18" charset="0"/>
                <a:ea typeface="宋体" panose="02010600030101010101" pitchFamily="2" charset="-122"/>
              </a:rPr>
              <a:t>TP</a:t>
            </a:r>
            <a:r>
              <a:rPr lang="zh-CN" altLang="zh-CN" sz="1200" kern="100" dirty="0">
                <a:solidFill>
                  <a:srgbClr val="000000"/>
                </a:solidFill>
                <a:latin typeface="Times New Roman" panose="02020603050405020304" pitchFamily="18" charset="0"/>
                <a:ea typeface="宋体" panose="02010600030101010101" pitchFamily="2" charset="-122"/>
              </a:rPr>
              <a:t>的测量结果是</a:t>
            </a:r>
            <a:r>
              <a:rPr lang="en-US" altLang="zh-CN" sz="1200" i="1" kern="100" dirty="0">
                <a:solidFill>
                  <a:srgbClr val="000000"/>
                </a:solidFill>
                <a:latin typeface="Times New Roman" panose="02020603050405020304" pitchFamily="18" charset="0"/>
                <a:ea typeface="宋体" panose="02010600030101010101" pitchFamily="2" charset="-122"/>
              </a:rPr>
              <a:t>| ψ</a:t>
            </a:r>
            <a:r>
              <a:rPr lang="zh-CN" altLang="zh-CN" sz="1200" i="1" kern="100" baseline="30000" dirty="0">
                <a:solidFill>
                  <a:srgbClr val="000000"/>
                </a:solidFill>
                <a:latin typeface="Times New Roman" panose="02020603050405020304" pitchFamily="18" charset="0"/>
                <a:ea typeface="宋体" panose="02010600030101010101" pitchFamily="2" charset="-122"/>
              </a:rPr>
              <a:t>＋</a:t>
            </a:r>
            <a:r>
              <a:rPr lang="en-US" altLang="zh-CN" sz="1200" i="1" kern="100" dirty="0">
                <a:solidFill>
                  <a:srgbClr val="000000"/>
                </a:solidFill>
                <a:latin typeface="Lucida Sans Unicode" panose="020B0602030504020204" pitchFamily="34" charset="0"/>
                <a:ea typeface="宋体" panose="02010600030101010101" pitchFamily="2" charset="-122"/>
              </a:rPr>
              <a:t>&gt;</a:t>
            </a:r>
            <a:r>
              <a:rPr lang="zh-CN" altLang="zh-CN" sz="1200" kern="100" dirty="0">
                <a:solidFill>
                  <a:srgbClr val="000000"/>
                </a:solidFill>
                <a:latin typeface="Times New Roman" panose="02020603050405020304" pitchFamily="18" charset="0"/>
                <a:ea typeface="宋体" panose="02010600030101010101" pitchFamily="2" charset="-122"/>
              </a:rPr>
              <a:t>时，</a:t>
            </a:r>
            <a:endParaRPr lang="en-US" altLang="zh-CN" sz="1200" kern="100" dirty="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a:solidFill>
                  <a:srgbClr val="000000"/>
                </a:solidFill>
                <a:latin typeface="Times New Roman" panose="02020603050405020304" pitchFamily="18" charset="0"/>
                <a:ea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 1</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zh-CN" altLang="zh-CN" sz="12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3</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 </a:t>
            </a:r>
            <a:r>
              <a:rPr lang="en-US" altLang="zh-CN" sz="1200" kern="100" dirty="0" smtClean="0">
                <a:solidFill>
                  <a:srgbClr val="000000"/>
                </a:solidFill>
                <a:latin typeface="Times New Roman" panose="02020603050405020304" pitchFamily="18" charset="0"/>
                <a:ea typeface="宋体" panose="02010600030101010101" pitchFamily="2" charset="-122"/>
              </a:rPr>
              <a:t>0</a:t>
            </a:r>
            <a:r>
              <a:rPr lang="zh-CN" altLang="en-US" sz="1200" kern="100" dirty="0" smtClean="0">
                <a:solidFill>
                  <a:srgbClr val="000000"/>
                </a:solidFill>
                <a:latin typeface="Times New Roman" panose="02020603050405020304" pitchFamily="18" charset="0"/>
                <a:ea typeface="宋体" panose="02010600030101010101" pitchFamily="2" charset="-122"/>
              </a:rPr>
              <a:t>，</a:t>
            </a:r>
            <a:endParaRPr lang="en-US" altLang="zh-CN" sz="1200" kern="100" dirty="0">
              <a:solidFill>
                <a:srgbClr val="000000"/>
              </a:solidFill>
              <a:latin typeface="Times New Roman" panose="02020603050405020304" pitchFamily="18" charset="0"/>
              <a:ea typeface="宋体" panose="02010600030101010101" pitchFamily="2" charset="-122"/>
            </a:endParaRPr>
          </a:p>
          <a:p>
            <a:pPr algn="just" fontAlgn="ctr">
              <a:lnSpc>
                <a:spcPts val="2000"/>
              </a:lnSpc>
              <a:spcAft>
                <a:spcPts val="0"/>
              </a:spcAft>
            </a:pPr>
            <a:r>
              <a:rPr lang="zh-CN" altLang="zh-CN" sz="1200" kern="100" dirty="0">
                <a:solidFill>
                  <a:srgbClr val="000000"/>
                </a:solidFill>
                <a:latin typeface="Times New Roman" panose="02020603050405020304" pitchFamily="18" charset="0"/>
                <a:ea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2</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zh-CN" altLang="zh-CN" sz="12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4</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 1</a:t>
            </a:r>
            <a:endParaRPr lang="zh-CN" altLang="zh-CN" sz="1200" kern="100" dirty="0">
              <a:solidFill>
                <a:srgbClr val="000000"/>
              </a:solidFill>
              <a:latin typeface="Times New Roman" panose="02020603050405020304" pitchFamily="18" charset="0"/>
              <a:ea typeface="宋体" panose="02010600030101010101" pitchFamily="2" charset="-122"/>
            </a:endParaRPr>
          </a:p>
          <a:p>
            <a:pPr algn="just" fontAlgn="ctr">
              <a:lnSpc>
                <a:spcPts val="2000"/>
              </a:lnSpc>
            </a:pPr>
            <a:endParaRPr lang="en-US" altLang="zh-CN" sz="1200" kern="100" dirty="0">
              <a:solidFill>
                <a:srgbClr val="000000"/>
              </a:solidFill>
              <a:latin typeface="Times New Roman" panose="02020603050405020304" pitchFamily="18" charset="0"/>
              <a:ea typeface="宋体" panose="02010600030101010101" pitchFamily="2" charset="-122"/>
            </a:endParaRPr>
          </a:p>
          <a:p>
            <a:pPr algn="just" fontAlgn="ctr">
              <a:lnSpc>
                <a:spcPts val="2000"/>
              </a:lnSpc>
            </a:pPr>
            <a:r>
              <a:rPr lang="zh-CN" altLang="zh-CN" sz="1200" kern="100" dirty="0">
                <a:solidFill>
                  <a:srgbClr val="000000"/>
                </a:solidFill>
                <a:latin typeface="Times New Roman" panose="02020603050405020304" pitchFamily="18" charset="0"/>
                <a:ea typeface="宋体" panose="02010600030101010101" pitchFamily="2" charset="-122"/>
              </a:rPr>
              <a:t>当</a:t>
            </a:r>
            <a:r>
              <a:rPr lang="en-US" altLang="zh-CN" sz="1200" kern="100" dirty="0">
                <a:solidFill>
                  <a:srgbClr val="000000"/>
                </a:solidFill>
                <a:latin typeface="Times New Roman" panose="02020603050405020304" pitchFamily="18" charset="0"/>
                <a:ea typeface="宋体" panose="02010600030101010101" pitchFamily="2" charset="-122"/>
              </a:rPr>
              <a:t>TP</a:t>
            </a:r>
            <a:r>
              <a:rPr lang="zh-CN" altLang="zh-CN" sz="1200" kern="100" dirty="0">
                <a:solidFill>
                  <a:srgbClr val="000000"/>
                </a:solidFill>
                <a:latin typeface="Times New Roman" panose="02020603050405020304" pitchFamily="18" charset="0"/>
                <a:ea typeface="宋体" panose="02010600030101010101" pitchFamily="2" charset="-122"/>
              </a:rPr>
              <a:t>的测量结果是</a:t>
            </a:r>
            <a:r>
              <a:rPr lang="en-US" altLang="zh-CN" sz="1200" kern="100" dirty="0">
                <a:solidFill>
                  <a:srgbClr val="000000"/>
                </a:solidFill>
                <a:latin typeface="Times New Roman" panose="02020603050405020304" pitchFamily="18" charset="0"/>
                <a:ea typeface="宋体" panose="02010600030101010101" pitchFamily="2" charset="-122"/>
              </a:rPr>
              <a:t>| </a:t>
            </a:r>
            <a:r>
              <a:rPr lang="en-US" altLang="zh-CN" sz="1200" kern="100" dirty="0" smtClean="0">
                <a:solidFill>
                  <a:srgbClr val="000000"/>
                </a:solidFill>
                <a:latin typeface="Times New Roman" panose="02020603050405020304" pitchFamily="18" charset="0"/>
                <a:ea typeface="宋体" panose="02010600030101010101" pitchFamily="2" charset="-122"/>
              </a:rPr>
              <a:t>ψ</a:t>
            </a:r>
            <a:r>
              <a:rPr lang="en-US" altLang="zh-CN" sz="1200" kern="100" baseline="30000" dirty="0" smtClean="0">
                <a:solidFill>
                  <a:srgbClr val="000000"/>
                </a:solidFill>
                <a:latin typeface="Times New Roman" panose="02020603050405020304" pitchFamily="18" charset="0"/>
                <a:ea typeface="宋体" panose="02010600030101010101" pitchFamily="2" charset="-122"/>
              </a:rPr>
              <a:t>-</a:t>
            </a:r>
            <a:r>
              <a:rPr lang="en-US" altLang="zh-CN" sz="1200" kern="100" dirty="0" smtClean="0">
                <a:solidFill>
                  <a:srgbClr val="000000"/>
                </a:solidFill>
                <a:latin typeface="Times New Roman" panose="02020603050405020304" pitchFamily="18" charset="0"/>
                <a:ea typeface="宋体" panose="02010600030101010101" pitchFamily="2" charset="-122"/>
              </a:rPr>
              <a:t>&gt;</a:t>
            </a:r>
            <a:r>
              <a:rPr lang="zh-CN" altLang="zh-CN" sz="1200" kern="100" dirty="0">
                <a:solidFill>
                  <a:srgbClr val="000000"/>
                </a:solidFill>
                <a:latin typeface="Times New Roman" panose="02020603050405020304" pitchFamily="18" charset="0"/>
                <a:ea typeface="宋体" panose="02010600030101010101" pitchFamily="2" charset="-122"/>
              </a:rPr>
              <a:t>时，</a:t>
            </a:r>
            <a:endParaRPr lang="en-US" altLang="zh-CN" sz="1200" kern="100" dirty="0">
              <a:solidFill>
                <a:srgbClr val="000000"/>
              </a:solidFill>
              <a:latin typeface="Times New Roman" panose="02020603050405020304" pitchFamily="18" charset="0"/>
              <a:ea typeface="宋体" panose="02010600030101010101" pitchFamily="2" charset="-122"/>
            </a:endParaRPr>
          </a:p>
          <a:p>
            <a:pPr algn="just" fontAlgn="ctr">
              <a:lnSpc>
                <a:spcPts val="2000"/>
              </a:lnSpc>
            </a:pPr>
            <a:r>
              <a:rPr lang="zh-CN" altLang="zh-CN" sz="1200" kern="100" dirty="0">
                <a:solidFill>
                  <a:srgbClr val="000000"/>
                </a:solidFill>
                <a:latin typeface="Times New Roman" panose="02020603050405020304" pitchFamily="18" charset="0"/>
                <a:ea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1</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3</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 1</a:t>
            </a:r>
            <a:r>
              <a:rPr lang="zh-CN" altLang="zh-CN" sz="1200" kern="100" dirty="0">
                <a:solidFill>
                  <a:srgbClr val="000000"/>
                </a:solidFill>
                <a:latin typeface="Times New Roman" panose="02020603050405020304" pitchFamily="18" charset="0"/>
                <a:ea typeface="宋体" panose="02010600030101010101" pitchFamily="2" charset="-122"/>
              </a:rPr>
              <a:t>，</a:t>
            </a:r>
            <a:endParaRPr lang="en-US" altLang="zh-CN" sz="1200" kern="100" dirty="0">
              <a:solidFill>
                <a:srgbClr val="000000"/>
              </a:solidFill>
              <a:latin typeface="Times New Roman" panose="02020603050405020304" pitchFamily="18" charset="0"/>
              <a:ea typeface="宋体" panose="02010600030101010101" pitchFamily="2" charset="-122"/>
            </a:endParaRPr>
          </a:p>
          <a:p>
            <a:pPr algn="just" fontAlgn="ctr">
              <a:lnSpc>
                <a:spcPts val="2000"/>
              </a:lnSpc>
            </a:pPr>
            <a:r>
              <a:rPr lang="zh-CN" altLang="zh-CN" sz="1200" kern="100" dirty="0">
                <a:solidFill>
                  <a:srgbClr val="000000"/>
                </a:solidFill>
                <a:latin typeface="Times New Roman" panose="02020603050405020304" pitchFamily="18" charset="0"/>
                <a:ea typeface="宋体" panose="02010600030101010101" pitchFamily="2" charset="-122"/>
              </a:rPr>
              <a:t>（</a:t>
            </a:r>
            <a:r>
              <a:rPr lang="en-US" altLang="zh-CN" sz="1200" kern="100" dirty="0">
                <a:solidFill>
                  <a:srgbClr val="000000"/>
                </a:solidFill>
                <a:latin typeface="Times New Roman" panose="02020603050405020304" pitchFamily="18" charset="0"/>
                <a:ea typeface="宋体" panose="02010600030101010101" pitchFamily="2" charset="-122"/>
              </a:rPr>
              <a:t>2</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4</a:t>
            </a:r>
            <a:r>
              <a:rPr lang="zh-CN" altLang="zh-CN" sz="1200" kern="100" dirty="0">
                <a:solidFill>
                  <a:srgbClr val="000000"/>
                </a:solidFill>
                <a:latin typeface="Times New Roman" panose="02020603050405020304" pitchFamily="18" charset="0"/>
                <a:ea typeface="宋体" panose="02010600030101010101" pitchFamily="2" charset="-122"/>
              </a:rPr>
              <a:t>粒子的值）</a:t>
            </a:r>
            <a:r>
              <a:rPr lang="en-US" altLang="zh-CN" sz="1200" kern="100" dirty="0">
                <a:solidFill>
                  <a:srgbClr val="000000"/>
                </a:solidFill>
                <a:latin typeface="Times New Roman" panose="02020603050405020304" pitchFamily="18" charset="0"/>
                <a:ea typeface="宋体" panose="02010600030101010101" pitchFamily="2" charset="-122"/>
              </a:rPr>
              <a:t>= 0</a:t>
            </a:r>
            <a:endParaRPr lang="zh-CN" altLang="en-US" sz="1200" kern="100" dirty="0">
              <a:solidFill>
                <a:srgbClr val="000000"/>
              </a:solidFill>
              <a:latin typeface="Times New Roman" panose="02020603050405020304" pitchFamily="18" charset="0"/>
              <a:ea typeface="宋体" panose="02010600030101010101" pitchFamily="2" charset="-122"/>
            </a:endParaRPr>
          </a:p>
        </p:txBody>
      </p:sp>
      <p:sp>
        <p:nvSpPr>
          <p:cNvPr id="8" name="文本框 7"/>
          <p:cNvSpPr txBox="1"/>
          <p:nvPr/>
        </p:nvSpPr>
        <p:spPr>
          <a:xfrm>
            <a:off x="1204941" y="1065583"/>
            <a:ext cx="877163" cy="300082"/>
          </a:xfrm>
          <a:prstGeom prst="rect">
            <a:avLst/>
          </a:prstGeom>
          <a:noFill/>
        </p:spPr>
        <p:txBody>
          <a:bodyPr wrap="none" rtlCol="0">
            <a:spAutoFit/>
          </a:bodyPr>
          <a:lstStyle/>
          <a:p>
            <a:r>
              <a:rPr lang="zh-CN" altLang="en-US" dirty="0" smtClean="0"/>
              <a:t>正确性：</a:t>
            </a:r>
            <a:endParaRPr lang="zh-CN" altLang="en-US" dirty="0"/>
          </a:p>
        </p:txBody>
      </p:sp>
      <p:cxnSp>
        <p:nvCxnSpPr>
          <p:cNvPr id="9" name="直接连接符 8"/>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874" y="794723"/>
            <a:ext cx="570942" cy="570942"/>
          </a:xfrm>
          <a:prstGeom prst="rect">
            <a:avLst/>
          </a:prstGeom>
        </p:spPr>
      </p:pic>
      <p:cxnSp>
        <p:nvCxnSpPr>
          <p:cNvPr id="11" name="直接连接符 10"/>
          <p:cNvCxnSpPr/>
          <p:nvPr/>
        </p:nvCxnSpPr>
        <p:spPr>
          <a:xfrm>
            <a:off x="8181474" y="2582779"/>
            <a:ext cx="19250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58903"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98603"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57378"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0253"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068553"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05078"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79728" y="2544679"/>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8953" y="2546183"/>
            <a:ext cx="8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30925"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62687"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12356"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64756"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133056"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270640"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641056"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793456" y="2601829"/>
            <a:ext cx="8789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34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10" presetClass="entr" presetSubtype="0"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3874" y="1538179"/>
            <a:ext cx="1821332" cy="307777"/>
          </a:xfrm>
          <a:prstGeom prst="rect">
            <a:avLst/>
          </a:prstGeom>
        </p:spPr>
        <p:txBody>
          <a:bodyPr wrap="none">
            <a:spAutoFit/>
          </a:bodyPr>
          <a:lstStyle/>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1400" kern="100" dirty="0">
                <a:latin typeface="Times New Roman" panose="02020603050405020304" pitchFamily="18" charset="0"/>
                <a:ea typeface="宋体" panose="02010600030101010101" pitchFamily="2" charset="-122"/>
              </a:rPr>
              <a:t>Alice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a:latin typeface="Times New Roman" panose="02020603050405020304" pitchFamily="18" charset="0"/>
                <a:ea typeface="宋体" panose="02010600030101010101" pitchFamily="2" charset="-122"/>
              </a:rPr>
              <a:t>Charlie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5" name="矩形 4"/>
          <p:cNvSpPr/>
          <p:nvPr/>
        </p:nvSpPr>
        <p:spPr>
          <a:xfrm>
            <a:off x="713874" y="2023858"/>
            <a:ext cx="5807242" cy="2657138"/>
          </a:xfrm>
          <a:prstGeom prst="rect">
            <a:avLst/>
          </a:prstGeom>
        </p:spPr>
        <p:txBody>
          <a:bodyPr wrap="square">
            <a:spAutoFit/>
          </a:bodyPr>
          <a:lstStyle/>
          <a:p>
            <a:pPr algn="just">
              <a:lnSpc>
                <a:spcPts val="2000"/>
              </a:lnSpc>
              <a:spcAft>
                <a:spcPts val="0"/>
              </a:spcAft>
            </a:pP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AC</a:t>
            </a:r>
            <a:r>
              <a:rPr lang="en-US"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en-US" altLang="zh-CN" sz="1400" kern="100" dirty="0">
                <a:solidFill>
                  <a:srgbClr val="000000"/>
                </a:solidFill>
                <a:latin typeface="Times New Roman" panose="02020603050405020304" pitchFamily="18" charset="0"/>
                <a:ea typeface="宋体" panose="02010600030101010101" pitchFamily="2" charset="-122"/>
              </a:rPr>
              <a:t>’</a:t>
            </a:r>
            <a:endParaRPr lang="zh-CN" altLang="zh-CN" sz="1800" kern="100" dirty="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zh-CN"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zh-CN"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en-US" altLang="zh-CN" sz="1400" kern="100" dirty="0" smtClean="0">
                <a:solidFill>
                  <a:srgbClr val="000000"/>
                </a:solidFill>
                <a:latin typeface="Times New Roman" panose="02020603050405020304" pitchFamily="18" charset="0"/>
                <a:ea typeface="宋体" panose="02010600030101010101" pitchFamily="2" charset="-122"/>
              </a:rPr>
              <a:t>’</a:t>
            </a:r>
            <a:endParaRPr lang="en-US" altLang="zh-CN" sz="18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（粒子</a:t>
            </a:r>
            <a:r>
              <a:rPr lang="en-US" altLang="zh-CN" sz="1400" kern="1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rPr>
              <a:t>原序列</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zh-CN" altLang="zh-CN" sz="1400" kern="100" dirty="0" smtClean="0">
                <a:solidFill>
                  <a:srgbClr val="000000"/>
                </a:solidFill>
                <a:latin typeface="Times New Roman" panose="02020603050405020304" pitchFamily="18" charset="0"/>
                <a:ea typeface="宋体" panose="02010600030101010101" pitchFamily="2" charset="-122"/>
              </a:rPr>
              <a:t>）</a:t>
            </a: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 </a:t>
            </a:r>
            <a:r>
              <a:rPr lang="en-US"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    </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粒子</a:t>
            </a:r>
            <a:r>
              <a:rPr lang="en-US" altLang="zh-CN" sz="1400" kern="1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rPr>
              <a:t>原序列</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en-US"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zh-CN"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en-US" altLang="zh-CN" sz="1400" kern="100" dirty="0">
                <a:solidFill>
                  <a:srgbClr val="000000"/>
                </a:solidFill>
                <a:latin typeface="Times New Roman" panose="02020603050405020304" pitchFamily="18" charset="0"/>
                <a:ea typeface="宋体" panose="02010600030101010101" pitchFamily="2" charset="-122"/>
              </a:rPr>
              <a:t>’  </a:t>
            </a:r>
            <a:endParaRPr lang="zh-CN" altLang="zh-CN" sz="18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粒子</a:t>
            </a:r>
            <a:r>
              <a:rPr lang="en-US" altLang="zh-CN" sz="1400" kern="1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rPr>
              <a:t>原序列</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rPr>
              <a:t>粒子</a:t>
            </a:r>
            <a:r>
              <a:rPr lang="en-US" altLang="zh-CN" sz="1400" kern="1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rPr>
              <a:t>原序列</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en-US"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13</a:t>
            </a:r>
            <a:r>
              <a:rPr lang="en-US" altLang="zh-CN" sz="1400" kern="100" dirty="0">
                <a:solidFill>
                  <a:srgbClr val="000000"/>
                </a:solidFill>
                <a:latin typeface="Times New Roman" panose="02020603050405020304" pitchFamily="18" charset="0"/>
                <a:ea typeface="宋体" panose="02010600030101010101" pitchFamily="2" charset="-122"/>
              </a:rPr>
              <a:t>’</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endParaRPr lang="zh-CN" altLang="zh-CN" sz="1800" kern="100" dirty="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G</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endParaRPr lang="zh-CN" altLang="zh-CN" sz="1800" kern="100" dirty="0">
              <a:solidFill>
                <a:srgbClr val="000000"/>
              </a:solidFill>
              <a:effectLst/>
              <a:latin typeface="Times New Roman" panose="02020603050405020304" pitchFamily="18"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059061599"/>
              </p:ext>
            </p:extLst>
          </p:nvPr>
        </p:nvGraphicFramePr>
        <p:xfrm>
          <a:off x="5427968" y="1422177"/>
          <a:ext cx="3236159" cy="1524000"/>
        </p:xfrm>
        <a:graphic>
          <a:graphicData uri="http://schemas.openxmlformats.org/drawingml/2006/table">
            <a:tbl>
              <a:tblPr firstRow="1" firstCol="1" bandRow="1">
                <a:tableStyleId>{5C22544A-7EE6-4342-B048-85BDC9FD1C3A}</a:tableStyleId>
              </a:tblPr>
              <a:tblGrid>
                <a:gridCol w="1105046"/>
                <a:gridCol w="1105046"/>
                <a:gridCol w="1026067"/>
              </a:tblGrid>
              <a:tr h="459394">
                <a:tc>
                  <a:txBody>
                    <a:bodyPr/>
                    <a:lstStyle/>
                    <a:p>
                      <a:pPr algn="ctr">
                        <a:lnSpc>
                          <a:spcPts val="2000"/>
                        </a:lnSpc>
                        <a:spcAft>
                          <a:spcPts val="0"/>
                        </a:spcAft>
                      </a:pPr>
                      <a:r>
                        <a:rPr lang="en-US" sz="1050" kern="100" dirty="0">
                          <a:effectLst/>
                        </a:rPr>
                        <a:t>TP</a:t>
                      </a:r>
                      <a:r>
                        <a:rPr lang="zh-CN" sz="1050" kern="100" dirty="0">
                          <a:effectLst/>
                        </a:rPr>
                        <a:t>测量</a:t>
                      </a:r>
                      <a:r>
                        <a:rPr lang="en-US" sz="1050" kern="100" dirty="0" err="1">
                          <a:effectLst/>
                        </a:rPr>
                        <a:t>i</a:t>
                      </a:r>
                      <a:r>
                        <a:rPr lang="zh-CN" sz="1050" kern="100" dirty="0">
                          <a:effectLst/>
                        </a:rPr>
                        <a:t>组</a:t>
                      </a:r>
                      <a:r>
                        <a:rPr lang="en-US" sz="1050" kern="100" dirty="0">
                          <a:effectLst/>
                        </a:rPr>
                        <a:t>5</a:t>
                      </a:r>
                      <a:r>
                        <a:rPr lang="zh-CN" sz="1050" kern="100" dirty="0">
                          <a:effectLst/>
                        </a:rPr>
                        <a:t>、</a:t>
                      </a:r>
                      <a:r>
                        <a:rPr lang="en-US" sz="1050" kern="100" dirty="0">
                          <a:effectLst/>
                        </a:rPr>
                        <a:t>6</a:t>
                      </a:r>
                      <a:r>
                        <a:rPr lang="zh-CN" sz="1050" kern="100" dirty="0">
                          <a:effectLst/>
                        </a:rPr>
                        <a:t>粒子结果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K</a:t>
                      </a:r>
                      <a:r>
                        <a:rPr lang="en-US" sz="1050" kern="100" baseline="-25000" dirty="0">
                          <a:effectLst/>
                        </a:rPr>
                        <a:t>13</a:t>
                      </a:r>
                      <a:r>
                        <a:rPr lang="zh-CN" sz="1050" kern="100" dirty="0">
                          <a:effectLst/>
                        </a:rPr>
                        <a:t>中第</a:t>
                      </a:r>
                      <a:r>
                        <a:rPr lang="en-US" sz="1050" kern="100" dirty="0" err="1">
                          <a:effectLst/>
                        </a:rPr>
                        <a:t>i</a:t>
                      </a:r>
                      <a:r>
                        <a:rPr lang="zh-CN" sz="1050" kern="100" dirty="0">
                          <a:effectLst/>
                        </a:rPr>
                        <a:t>位表示</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K</a:t>
                      </a:r>
                      <a:r>
                        <a:rPr lang="en-US" sz="1050" kern="100" baseline="-25000" dirty="0">
                          <a:effectLst/>
                        </a:rPr>
                        <a:t>24</a:t>
                      </a:r>
                      <a:r>
                        <a:rPr lang="zh-CN" sz="1050" kern="100" dirty="0">
                          <a:effectLst/>
                        </a:rPr>
                        <a:t>中第</a:t>
                      </a:r>
                      <a:r>
                        <a:rPr lang="en-US" sz="1050" kern="100" dirty="0" err="1">
                          <a:effectLst/>
                        </a:rPr>
                        <a:t>i</a:t>
                      </a:r>
                      <a:r>
                        <a:rPr lang="zh-CN" sz="1050" kern="100" dirty="0">
                          <a:effectLst/>
                        </a:rPr>
                        <a:t>位表示</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r h="229697">
                <a:tc>
                  <a:txBody>
                    <a:bodyPr/>
                    <a:lstStyle/>
                    <a:p>
                      <a:pPr algn="ctr">
                        <a:lnSpc>
                          <a:spcPts val="2000"/>
                        </a:lnSpc>
                        <a:spcAft>
                          <a:spcPts val="0"/>
                        </a:spcAft>
                      </a:pPr>
                      <a:r>
                        <a:rPr lang="en-US" sz="1050" kern="100">
                          <a:effectLst/>
                        </a:rPr>
                        <a:t>|</a:t>
                      </a:r>
                      <a:r>
                        <a:rPr lang="zh-CN" sz="1050" kern="100">
                          <a:effectLst/>
                        </a:rPr>
                        <a:t>φ</a:t>
                      </a:r>
                      <a:r>
                        <a:rPr lang="zh-CN" sz="1050" kern="100" baseline="30000">
                          <a:effectLst/>
                        </a:rPr>
                        <a:t>＋</a:t>
                      </a:r>
                      <a:r>
                        <a:rPr lang="en-US" sz="1050" kern="100">
                          <a:effectLst/>
                        </a:rPr>
                        <a:t>&gt;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r h="229697">
                <a:tc>
                  <a:txBody>
                    <a:bodyPr/>
                    <a:lstStyle/>
                    <a:p>
                      <a:pPr algn="ctr">
                        <a:lnSpc>
                          <a:spcPts val="2000"/>
                        </a:lnSpc>
                        <a:spcAft>
                          <a:spcPts val="0"/>
                        </a:spcAft>
                      </a:pPr>
                      <a:r>
                        <a:rPr lang="en-US" sz="1050" kern="100">
                          <a:effectLst/>
                        </a:rPr>
                        <a:t>|</a:t>
                      </a:r>
                      <a:r>
                        <a:rPr lang="zh-CN" sz="1050" kern="100">
                          <a:effectLst/>
                        </a:rPr>
                        <a:t>φ</a:t>
                      </a:r>
                      <a:r>
                        <a:rPr lang="zh-CN" sz="1050" kern="100" baseline="30000">
                          <a:effectLst/>
                        </a:rPr>
                        <a:t>－</a:t>
                      </a:r>
                      <a:r>
                        <a:rPr lang="en-US" sz="1050" kern="100">
                          <a:effectLst/>
                        </a:rPr>
                        <a:t>&gt;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229697">
                <a:tc>
                  <a:txBody>
                    <a:bodyPr/>
                    <a:lstStyle/>
                    <a:p>
                      <a:pPr algn="ctr">
                        <a:lnSpc>
                          <a:spcPts val="2000"/>
                        </a:lnSpc>
                        <a:spcAft>
                          <a:spcPts val="0"/>
                        </a:spcAft>
                      </a:pPr>
                      <a:r>
                        <a:rPr lang="en-US" sz="1050" kern="100">
                          <a:effectLst/>
                        </a:rPr>
                        <a:t>| ψ</a:t>
                      </a:r>
                      <a:r>
                        <a:rPr lang="zh-CN" sz="1050" kern="100" baseline="30000">
                          <a:effectLst/>
                        </a:rPr>
                        <a:t>＋</a:t>
                      </a:r>
                      <a:r>
                        <a:rPr lang="en-US" sz="1050" kern="100">
                          <a:effectLst/>
                        </a:rPr>
                        <a:t>&gt;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231324">
                <a:tc>
                  <a:txBody>
                    <a:bodyPr/>
                    <a:lstStyle/>
                    <a:p>
                      <a:pPr algn="ctr">
                        <a:lnSpc>
                          <a:spcPts val="2000"/>
                        </a:lnSpc>
                        <a:spcAft>
                          <a:spcPts val="0"/>
                        </a:spcAft>
                      </a:pPr>
                      <a:r>
                        <a:rPr lang="en-US" sz="1050" kern="100" dirty="0">
                          <a:effectLst/>
                        </a:rPr>
                        <a:t>| ψ</a:t>
                      </a:r>
                      <a:r>
                        <a:rPr lang="zh-CN" sz="1050" kern="100" baseline="30000" dirty="0">
                          <a:effectLst/>
                        </a:rPr>
                        <a:t>－</a:t>
                      </a:r>
                      <a:r>
                        <a:rPr lang="en-US" sz="1050" kern="100" dirty="0">
                          <a:effectLst/>
                        </a:rPr>
                        <a:t>&gt;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spcAft>
                          <a:spcPts val="0"/>
                        </a:spcAft>
                      </a:pPr>
                      <a:r>
                        <a:rPr lang="en-US" sz="1050" kern="100" dirty="0">
                          <a:effectLst/>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pic>
        <p:nvPicPr>
          <p:cNvPr id="7" name="图片 6"/>
          <p:cNvPicPr>
            <a:picLocks noChangeAspect="1"/>
          </p:cNvPicPr>
          <p:nvPr/>
        </p:nvPicPr>
        <p:blipFill>
          <a:blip r:embed="rId2"/>
          <a:stretch>
            <a:fillRect/>
          </a:stretch>
        </p:blipFill>
        <p:spPr>
          <a:xfrm>
            <a:off x="5404778" y="3264663"/>
            <a:ext cx="3519607" cy="1015418"/>
          </a:xfrm>
          <a:prstGeom prst="rect">
            <a:avLst/>
          </a:prstGeom>
        </p:spPr>
      </p:pic>
      <p:sp>
        <p:nvSpPr>
          <p:cNvPr id="8" name="文本框 7"/>
          <p:cNvSpPr txBox="1"/>
          <p:nvPr/>
        </p:nvSpPr>
        <p:spPr>
          <a:xfrm>
            <a:off x="1204941" y="1065583"/>
            <a:ext cx="877163" cy="300082"/>
          </a:xfrm>
          <a:prstGeom prst="rect">
            <a:avLst/>
          </a:prstGeom>
          <a:noFill/>
        </p:spPr>
        <p:txBody>
          <a:bodyPr wrap="none" rtlCol="0">
            <a:spAutoFit/>
          </a:bodyPr>
          <a:lstStyle/>
          <a:p>
            <a:r>
              <a:rPr lang="zh-CN" altLang="en-US" dirty="0" smtClean="0"/>
              <a:t>正确性：</a:t>
            </a:r>
            <a:endParaRPr lang="zh-CN" altLang="en-US" dirty="0"/>
          </a:p>
        </p:txBody>
      </p:sp>
      <p:cxnSp>
        <p:nvCxnSpPr>
          <p:cNvPr id="9" name="直接连接符 8"/>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874" y="794723"/>
            <a:ext cx="570942" cy="570942"/>
          </a:xfrm>
          <a:prstGeom prst="rect">
            <a:avLst/>
          </a:prstGeom>
        </p:spPr>
      </p:pic>
      <p:cxnSp>
        <p:nvCxnSpPr>
          <p:cNvPr id="11" name="直接连接符 10"/>
          <p:cNvCxnSpPr/>
          <p:nvPr/>
        </p:nvCxnSpPr>
        <p:spPr>
          <a:xfrm>
            <a:off x="8289870" y="3526811"/>
            <a:ext cx="2783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27903" y="3515000"/>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52787" y="3515000"/>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14737" y="3528144"/>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850204" y="3526811"/>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12154" y="3526811"/>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60321" y="3526811"/>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43438" y="3526811"/>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81022" y="3526811"/>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25889" y="2159445"/>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26544" y="4128247"/>
            <a:ext cx="25024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041356" y="4156109"/>
            <a:ext cx="263214" cy="276999"/>
          </a:xfrm>
          <a:prstGeom prst="rect">
            <a:avLst/>
          </a:prstGeom>
          <a:noFill/>
        </p:spPr>
        <p:txBody>
          <a:bodyPr wrap="none" rtlCol="0">
            <a:spAutoFit/>
          </a:bodyPr>
          <a:lstStyle/>
          <a:p>
            <a:r>
              <a:rPr lang="en-US" altLang="zh-CN" sz="1200" dirty="0" smtClean="0">
                <a:latin typeface="Times New Roman" panose="02020603050405020304" pitchFamily="18" charset="0"/>
                <a:cs typeface="Times New Roman" panose="02020603050405020304" pitchFamily="18" charset="0"/>
              </a:rPr>
              <a:t>0</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9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907840" y="2015907"/>
            <a:ext cx="770038" cy="829916"/>
            <a:chOff x="907840" y="2015907"/>
            <a:chExt cx="770038" cy="82991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43" y="2015907"/>
              <a:ext cx="486833" cy="486833"/>
            </a:xfrm>
            <a:prstGeom prst="rect">
              <a:avLst/>
            </a:prstGeom>
          </p:spPr>
        </p:pic>
        <p:sp>
          <p:nvSpPr>
            <p:cNvPr id="7" name="椭圆 6"/>
            <p:cNvSpPr/>
            <p:nvPr/>
          </p:nvSpPr>
          <p:spPr>
            <a:xfrm>
              <a:off x="907840" y="25812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Alice</a:t>
              </a:r>
              <a:endParaRPr lang="zh-CN" altLang="en-US" dirty="0"/>
            </a:p>
          </p:txBody>
        </p:sp>
      </p:grpSp>
      <p:grpSp>
        <p:nvGrpSpPr>
          <p:cNvPr id="48" name="组合 47"/>
          <p:cNvGrpSpPr/>
          <p:nvPr/>
        </p:nvGrpSpPr>
        <p:grpSpPr>
          <a:xfrm>
            <a:off x="2807124" y="2015907"/>
            <a:ext cx="770038" cy="829916"/>
            <a:chOff x="2807124" y="2015907"/>
            <a:chExt cx="770038" cy="829916"/>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8727" y="2015907"/>
              <a:ext cx="486833" cy="486833"/>
            </a:xfrm>
            <a:prstGeom prst="rect">
              <a:avLst/>
            </a:prstGeom>
          </p:spPr>
        </p:pic>
        <p:sp>
          <p:nvSpPr>
            <p:cNvPr id="8" name="椭圆 7"/>
            <p:cNvSpPr/>
            <p:nvPr/>
          </p:nvSpPr>
          <p:spPr>
            <a:xfrm>
              <a:off x="2807124" y="25812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Bob</a:t>
              </a:r>
              <a:endParaRPr lang="zh-CN" altLang="en-US" dirty="0"/>
            </a:p>
          </p:txBody>
        </p:sp>
      </p:grpSp>
      <p:grpSp>
        <p:nvGrpSpPr>
          <p:cNvPr id="49" name="组合 48"/>
          <p:cNvGrpSpPr/>
          <p:nvPr/>
        </p:nvGrpSpPr>
        <p:grpSpPr>
          <a:xfrm>
            <a:off x="4757210" y="2017176"/>
            <a:ext cx="971547" cy="828647"/>
            <a:chOff x="4757210" y="2017176"/>
            <a:chExt cx="971547" cy="828647"/>
          </a:xfrm>
        </p:grpSpPr>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7290" y="2017176"/>
              <a:ext cx="485565" cy="485565"/>
            </a:xfrm>
            <a:prstGeom prst="rect">
              <a:avLst/>
            </a:prstGeom>
          </p:spPr>
        </p:pic>
        <p:sp>
          <p:nvSpPr>
            <p:cNvPr id="9" name="椭圆 8"/>
            <p:cNvSpPr/>
            <p:nvPr/>
          </p:nvSpPr>
          <p:spPr>
            <a:xfrm>
              <a:off x="4757210" y="2581245"/>
              <a:ext cx="971547"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Charlie</a:t>
              </a:r>
              <a:endParaRPr lang="zh-CN" altLang="en-US" dirty="0"/>
            </a:p>
          </p:txBody>
        </p:sp>
      </p:grpSp>
      <p:grpSp>
        <p:nvGrpSpPr>
          <p:cNvPr id="50" name="组合 49"/>
          <p:cNvGrpSpPr/>
          <p:nvPr/>
        </p:nvGrpSpPr>
        <p:grpSpPr>
          <a:xfrm>
            <a:off x="6970184" y="2015908"/>
            <a:ext cx="836081" cy="829915"/>
            <a:chOff x="6970184" y="2015908"/>
            <a:chExt cx="836081" cy="829915"/>
          </a:xfrm>
        </p:grpSpPr>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8722" y="2015908"/>
              <a:ext cx="486833" cy="486833"/>
            </a:xfrm>
            <a:prstGeom prst="rect">
              <a:avLst/>
            </a:prstGeom>
          </p:spPr>
        </p:pic>
        <p:sp>
          <p:nvSpPr>
            <p:cNvPr id="10" name="椭圆 9"/>
            <p:cNvSpPr/>
            <p:nvPr/>
          </p:nvSpPr>
          <p:spPr>
            <a:xfrm>
              <a:off x="6970184" y="2581245"/>
              <a:ext cx="836081"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David</a:t>
              </a:r>
              <a:endParaRPr lang="zh-CN" altLang="en-US" dirty="0"/>
            </a:p>
          </p:txBody>
        </p:sp>
      </p:grpSp>
      <p:grpSp>
        <p:nvGrpSpPr>
          <p:cNvPr id="46" name="组合 45"/>
          <p:cNvGrpSpPr/>
          <p:nvPr/>
        </p:nvGrpSpPr>
        <p:grpSpPr>
          <a:xfrm>
            <a:off x="3984835" y="505880"/>
            <a:ext cx="1259626" cy="486833"/>
            <a:chOff x="3984835" y="505880"/>
            <a:chExt cx="1259626" cy="486833"/>
          </a:xfrm>
        </p:grpSpPr>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4835" y="505880"/>
              <a:ext cx="486833" cy="486833"/>
            </a:xfrm>
            <a:prstGeom prst="rect">
              <a:avLst/>
            </a:prstGeom>
          </p:spPr>
        </p:pic>
        <p:sp>
          <p:nvSpPr>
            <p:cNvPr id="11" name="椭圆 10"/>
            <p:cNvSpPr/>
            <p:nvPr/>
          </p:nvSpPr>
          <p:spPr>
            <a:xfrm>
              <a:off x="4474423" y="66998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TP</a:t>
              </a:r>
              <a:endParaRPr lang="zh-CN" altLang="en-US" dirty="0"/>
            </a:p>
          </p:txBody>
        </p:sp>
      </p:grpSp>
      <p:cxnSp>
        <p:nvCxnSpPr>
          <p:cNvPr id="13" name="直接箭头连接符 12"/>
          <p:cNvCxnSpPr/>
          <p:nvPr/>
        </p:nvCxnSpPr>
        <p:spPr>
          <a:xfrm flipH="1">
            <a:off x="1536276" y="992713"/>
            <a:ext cx="2448559" cy="88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p:cNvCxnSpPr>
          <p:nvPr/>
        </p:nvCxnSpPr>
        <p:spPr>
          <a:xfrm flipH="1">
            <a:off x="3251200" y="992713"/>
            <a:ext cx="977052" cy="82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360333" y="1066800"/>
            <a:ext cx="821267" cy="73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471668" y="992713"/>
            <a:ext cx="2733465" cy="82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rot="2364652">
            <a:off x="4657338" y="1236819"/>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3</a:t>
            </a:r>
            <a:r>
              <a:rPr lang="en-US" altLang="zh-CN" dirty="0" smtClean="0">
                <a:solidFill>
                  <a:prstClr val="black"/>
                </a:solidFill>
              </a:rPr>
              <a:t>*</a:t>
            </a:r>
            <a:endParaRPr lang="zh-CN" altLang="en-US" dirty="0">
              <a:solidFill>
                <a:prstClr val="black"/>
              </a:solidFill>
            </a:endParaRPr>
          </a:p>
        </p:txBody>
      </p:sp>
      <p:sp>
        <p:nvSpPr>
          <p:cNvPr id="22" name="文本框 21"/>
          <p:cNvSpPr txBox="1"/>
          <p:nvPr/>
        </p:nvSpPr>
        <p:spPr>
          <a:xfrm rot="19186626">
            <a:off x="3069041" y="1303831"/>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2</a:t>
            </a:r>
            <a:r>
              <a:rPr lang="en-US" altLang="zh-CN" dirty="0" smtClean="0">
                <a:solidFill>
                  <a:prstClr val="black"/>
                </a:solidFill>
              </a:rPr>
              <a:t>*</a:t>
            </a:r>
            <a:endParaRPr lang="zh-CN" altLang="en-US" dirty="0">
              <a:solidFill>
                <a:prstClr val="black"/>
              </a:solidFill>
            </a:endParaRPr>
          </a:p>
        </p:txBody>
      </p:sp>
      <p:sp>
        <p:nvSpPr>
          <p:cNvPr id="23" name="文本框 22"/>
          <p:cNvSpPr txBox="1"/>
          <p:nvPr/>
        </p:nvSpPr>
        <p:spPr>
          <a:xfrm rot="20396164">
            <a:off x="2552063" y="1087733"/>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1</a:t>
            </a:r>
            <a:r>
              <a:rPr lang="en-US" altLang="zh-CN" dirty="0" smtClean="0">
                <a:solidFill>
                  <a:prstClr val="black"/>
                </a:solidFill>
              </a:rPr>
              <a:t>*</a:t>
            </a:r>
            <a:endParaRPr lang="zh-CN" altLang="en-US" dirty="0">
              <a:solidFill>
                <a:prstClr val="black"/>
              </a:solidFill>
            </a:endParaRPr>
          </a:p>
        </p:txBody>
      </p:sp>
      <p:sp>
        <p:nvSpPr>
          <p:cNvPr id="24" name="文本框 23"/>
          <p:cNvSpPr txBox="1"/>
          <p:nvPr/>
        </p:nvSpPr>
        <p:spPr>
          <a:xfrm rot="1282912">
            <a:off x="5762027" y="1128842"/>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4</a:t>
            </a:r>
            <a:r>
              <a:rPr lang="en-US" altLang="zh-CN" dirty="0" smtClean="0">
                <a:solidFill>
                  <a:prstClr val="black"/>
                </a:solidFill>
              </a:rPr>
              <a:t>*</a:t>
            </a:r>
            <a:endParaRPr lang="zh-CN" altLang="en-US" dirty="0">
              <a:solidFill>
                <a:prstClr val="black"/>
              </a:solidFill>
            </a:endParaRPr>
          </a:p>
        </p:txBody>
      </p:sp>
      <p:sp>
        <p:nvSpPr>
          <p:cNvPr id="25" name="矩形 24"/>
          <p:cNvSpPr/>
          <p:nvPr/>
        </p:nvSpPr>
        <p:spPr>
          <a:xfrm>
            <a:off x="738059" y="2922514"/>
            <a:ext cx="1334020"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latin typeface="Times New Roman" panose="02020603050405020304" pitchFamily="18" charset="0"/>
                <a:cs typeface="Times New Roman" panose="02020603050405020304" pitchFamily="18" charset="0"/>
              </a:rPr>
              <a:t>G</a:t>
            </a:r>
            <a:r>
              <a:rPr lang="en-US" altLang="zh-CN" sz="1400" i="1" baseline="-25000" dirty="0" smtClean="0">
                <a:latin typeface="Times New Roman" panose="02020603050405020304" pitchFamily="18" charset="0"/>
                <a:cs typeface="Times New Roman" panose="02020603050405020304" pitchFamily="18" charset="0"/>
              </a:rPr>
              <a:t>A</a:t>
            </a:r>
            <a:r>
              <a:rPr lang="en-US" altLang="zh-CN" sz="1400" dirty="0" smtClean="0">
                <a:latin typeface="Times New Roman" panose="02020603050405020304" pitchFamily="18" charset="0"/>
                <a:cs typeface="Times New Roman" panose="02020603050405020304" pitchFamily="18" charset="0"/>
              </a:rPr>
              <a:t>*</a:t>
            </a:r>
            <a:r>
              <a:rPr lang="en-US" altLang="zh-CN" sz="1400" dirty="0" smtClean="0"/>
              <a:t>=</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A</a:t>
            </a:r>
            <a:r>
              <a:rPr lang="zh-CN" altLang="zh-CN" sz="1400" kern="100" dirty="0" smtClean="0">
                <a:ea typeface="宋体" panose="02010600030101010101" pitchFamily="2" charset="-122"/>
                <a:cs typeface="宋体" panose="02010600030101010101" pitchFamily="2" charset="-122"/>
              </a:rPr>
              <a:t>⊕</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A</a:t>
            </a:r>
            <a:endParaRPr lang="zh-CN" altLang="en-US" dirty="0"/>
          </a:p>
        </p:txBody>
      </p:sp>
      <p:sp>
        <p:nvSpPr>
          <p:cNvPr id="26" name="矩形 25"/>
          <p:cNvSpPr/>
          <p:nvPr/>
        </p:nvSpPr>
        <p:spPr>
          <a:xfrm>
            <a:off x="2631733" y="2924028"/>
            <a:ext cx="1345240"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latin typeface="Times New Roman" panose="02020603050405020304" pitchFamily="18" charset="0"/>
                <a:cs typeface="Times New Roman" panose="02020603050405020304" pitchFamily="18" charset="0"/>
              </a:rPr>
              <a:t>G</a:t>
            </a:r>
            <a:r>
              <a:rPr lang="en-US" altLang="zh-CN" sz="1400" i="1" baseline="-25000" dirty="0" smtClean="0">
                <a:latin typeface="Times New Roman" panose="02020603050405020304" pitchFamily="18" charset="0"/>
                <a:cs typeface="Times New Roman" panose="02020603050405020304" pitchFamily="18" charset="0"/>
              </a:rPr>
              <a:t>B</a:t>
            </a:r>
            <a:r>
              <a:rPr lang="en-US" altLang="zh-CN" sz="1400" dirty="0" smtClean="0">
                <a:latin typeface="Times New Roman" panose="02020603050405020304" pitchFamily="18" charset="0"/>
                <a:cs typeface="Times New Roman" panose="02020603050405020304" pitchFamily="18" charset="0"/>
              </a:rPr>
              <a:t>*=</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B</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B</a:t>
            </a:r>
            <a:endParaRPr lang="zh-CN" altLang="en-US" dirty="0"/>
          </a:p>
        </p:txBody>
      </p:sp>
      <p:sp>
        <p:nvSpPr>
          <p:cNvPr id="27" name="矩形 26"/>
          <p:cNvSpPr/>
          <p:nvPr/>
        </p:nvSpPr>
        <p:spPr>
          <a:xfrm>
            <a:off x="4686643" y="2922514"/>
            <a:ext cx="1409360"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latin typeface="Times New Roman" panose="02020603050405020304" pitchFamily="18" charset="0"/>
                <a:cs typeface="Times New Roman" panose="02020603050405020304" pitchFamily="18" charset="0"/>
              </a:rPr>
              <a:t>G</a:t>
            </a:r>
            <a:r>
              <a:rPr lang="en-US" altLang="zh-CN" sz="1400" i="1" baseline="-25000" dirty="0" smtClean="0">
                <a:latin typeface="Times New Roman" panose="02020603050405020304" pitchFamily="18" charset="0"/>
                <a:cs typeface="Times New Roman" panose="02020603050405020304" pitchFamily="18" charset="0"/>
              </a:rPr>
              <a:t>C</a:t>
            </a:r>
            <a:r>
              <a:rPr lang="en-US" altLang="zh-CN" sz="1400" dirty="0" smtClean="0">
                <a:latin typeface="Times New Roman" panose="02020603050405020304" pitchFamily="18" charset="0"/>
                <a:cs typeface="Times New Roman" panose="02020603050405020304" pitchFamily="18" charset="0"/>
              </a:rPr>
              <a:t>*= </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C</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C</a:t>
            </a:r>
            <a:endParaRPr lang="zh-CN" altLang="en-US" dirty="0"/>
          </a:p>
        </p:txBody>
      </p:sp>
      <p:sp>
        <p:nvSpPr>
          <p:cNvPr id="28" name="矩形 27"/>
          <p:cNvSpPr/>
          <p:nvPr/>
        </p:nvSpPr>
        <p:spPr>
          <a:xfrm>
            <a:off x="6812085" y="2906604"/>
            <a:ext cx="142859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latin typeface="Times New Roman" panose="02020603050405020304" pitchFamily="18" charset="0"/>
                <a:cs typeface="Times New Roman" panose="02020603050405020304" pitchFamily="18" charset="0"/>
              </a:rPr>
              <a:t>G</a:t>
            </a:r>
            <a:r>
              <a:rPr lang="en-US" altLang="zh-CN" sz="1400" i="1" baseline="-25000" dirty="0" smtClean="0">
                <a:latin typeface="Times New Roman" panose="02020603050405020304" pitchFamily="18" charset="0"/>
                <a:cs typeface="Times New Roman" panose="02020603050405020304" pitchFamily="18" charset="0"/>
              </a:rPr>
              <a:t>D</a:t>
            </a:r>
            <a:r>
              <a:rPr lang="en-US" altLang="zh-CN" sz="1400" dirty="0" smtClean="0">
                <a:latin typeface="Times New Roman" panose="02020603050405020304" pitchFamily="18" charset="0"/>
                <a:cs typeface="Times New Roman" panose="02020603050405020304" pitchFamily="18" charset="0"/>
              </a:rPr>
              <a:t>*= </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D</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D</a:t>
            </a:r>
            <a:endParaRPr lang="zh-CN" altLang="en-US" dirty="0"/>
          </a:p>
        </p:txBody>
      </p:sp>
      <p:sp>
        <p:nvSpPr>
          <p:cNvPr id="30" name="文本框 29"/>
          <p:cNvSpPr txBox="1"/>
          <p:nvPr/>
        </p:nvSpPr>
        <p:spPr>
          <a:xfrm>
            <a:off x="1027400" y="3306982"/>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31" name="文本框 30"/>
          <p:cNvSpPr txBox="1"/>
          <p:nvPr/>
        </p:nvSpPr>
        <p:spPr>
          <a:xfrm>
            <a:off x="2906842" y="3306982"/>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32" name="文本框 31"/>
          <p:cNvSpPr txBox="1"/>
          <p:nvPr/>
        </p:nvSpPr>
        <p:spPr>
          <a:xfrm>
            <a:off x="4960851" y="3306982"/>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33" name="文本框 32"/>
          <p:cNvSpPr txBox="1"/>
          <p:nvPr/>
        </p:nvSpPr>
        <p:spPr>
          <a:xfrm>
            <a:off x="7106680" y="3263653"/>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34" name="矩形 33"/>
          <p:cNvSpPr/>
          <p:nvPr/>
        </p:nvSpPr>
        <p:spPr>
          <a:xfrm>
            <a:off x="5491766" y="287631"/>
            <a:ext cx="1971504" cy="307777"/>
          </a:xfrm>
          <a:prstGeom prst="rect">
            <a:avLst/>
          </a:prstGeom>
        </p:spPr>
        <p:txBody>
          <a:bodyPr wrap="square">
            <a:spAutoFit/>
          </a:bodyPr>
          <a:lstStyle/>
          <a:p>
            <a:r>
              <a:rPr lang="zh-CN" altLang="zh-CN" sz="1400" kern="100" dirty="0" smtClean="0">
                <a:solidFill>
                  <a:srgbClr val="000000"/>
                </a:solidFill>
                <a:latin typeface="Times New Roman" panose="02020603050405020304" pitchFamily="18" charset="0"/>
                <a:ea typeface="宋体" panose="02010600030101010101" pitchFamily="2" charset="-122"/>
              </a:rPr>
              <a:t>③</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AC</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A</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C</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kern="100" baseline="-25000" dirty="0">
                <a:latin typeface="Times New Roman" panose="02020603050405020304" pitchFamily="18" charset="0"/>
                <a:ea typeface="宋体" panose="02010600030101010101" pitchFamily="2" charset="-122"/>
              </a:rPr>
              <a:t>13</a:t>
            </a:r>
            <a:r>
              <a:rPr lang="en-US" altLang="zh-CN" sz="1400" kern="100" dirty="0">
                <a:latin typeface="Times New Roman" panose="02020603050405020304" pitchFamily="18" charset="0"/>
                <a:ea typeface="宋体" panose="02010600030101010101" pitchFamily="2" charset="-122"/>
              </a:rPr>
              <a:t>’</a:t>
            </a:r>
            <a:endParaRPr lang="zh-CN" altLang="en-US" dirty="0"/>
          </a:p>
        </p:txBody>
      </p:sp>
      <p:sp>
        <p:nvSpPr>
          <p:cNvPr id="35" name="矩形 34"/>
          <p:cNvSpPr/>
          <p:nvPr/>
        </p:nvSpPr>
        <p:spPr>
          <a:xfrm>
            <a:off x="5472855" y="595408"/>
            <a:ext cx="1990415" cy="307777"/>
          </a:xfrm>
          <a:prstGeom prst="rect">
            <a:avLst/>
          </a:prstGeom>
        </p:spPr>
        <p:txBody>
          <a:bodyPr wrap="square">
            <a:spAutoFit/>
          </a:bodyPr>
          <a:lstStyle/>
          <a:p>
            <a:r>
              <a:rPr lang="zh-CN" altLang="zh-CN" sz="1400" kern="100" dirty="0" smtClean="0">
                <a:solidFill>
                  <a:srgbClr val="000000"/>
                </a:solidFill>
                <a:latin typeface="Times New Roman" panose="02020603050405020304" pitchFamily="18" charset="0"/>
                <a:ea typeface="宋体" panose="02010600030101010101" pitchFamily="2" charset="-122"/>
              </a:rPr>
              <a:t>③</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BD</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B</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D</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kern="100" baseline="-25000" dirty="0">
                <a:latin typeface="Times New Roman" panose="02020603050405020304" pitchFamily="18" charset="0"/>
                <a:ea typeface="宋体" panose="02010600030101010101" pitchFamily="2" charset="-122"/>
              </a:rPr>
              <a:t>24</a:t>
            </a:r>
            <a:r>
              <a:rPr lang="en-US" altLang="zh-CN" sz="1400" kern="100" dirty="0">
                <a:latin typeface="Times New Roman" panose="02020603050405020304" pitchFamily="18" charset="0"/>
                <a:ea typeface="宋体" panose="02010600030101010101" pitchFamily="2" charset="-122"/>
              </a:rPr>
              <a:t>’</a:t>
            </a:r>
            <a:endParaRPr lang="zh-CN" altLang="en-US" dirty="0"/>
          </a:p>
        </p:txBody>
      </p:sp>
      <p:pic>
        <p:nvPicPr>
          <p:cNvPr id="37" name="图片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6276" y="3770462"/>
            <a:ext cx="516043" cy="486833"/>
          </a:xfrm>
          <a:prstGeom prst="rect">
            <a:avLst/>
          </a:prstGeom>
        </p:spPr>
      </p:pic>
      <p:sp>
        <p:nvSpPr>
          <p:cNvPr id="38" name="矩形 37"/>
          <p:cNvSpPr/>
          <p:nvPr/>
        </p:nvSpPr>
        <p:spPr>
          <a:xfrm>
            <a:off x="2169254" y="3795630"/>
            <a:ext cx="5442277" cy="461665"/>
          </a:xfrm>
          <a:prstGeom prst="rect">
            <a:avLst/>
          </a:prstGeom>
        </p:spPr>
        <p:txBody>
          <a:bodyPr wrap="square">
            <a:spAutoFit/>
          </a:bodyPr>
          <a:lstStyle/>
          <a:p>
            <a:r>
              <a:rPr lang="zh-CN" altLang="zh-CN" sz="1200" kern="100" dirty="0" smtClean="0">
                <a:solidFill>
                  <a:srgbClr val="000000"/>
                </a:solidFill>
                <a:latin typeface="宋体" panose="02010600030101010101" pitchFamily="2" charset="-122"/>
                <a:ea typeface="宋体" panose="02010600030101010101" pitchFamily="2" charset="-122"/>
              </a:rPr>
              <a:t>①</a:t>
            </a:r>
            <a:r>
              <a:rPr lang="zh-CN" altLang="en-US" sz="1200" kern="100" dirty="0" smtClean="0">
                <a:solidFill>
                  <a:srgbClr val="000000"/>
                </a:solidFill>
                <a:latin typeface="宋体" panose="02010600030101010101" pitchFamily="2" charset="-122"/>
                <a:ea typeface="宋体" panose="02010600030101010101" pitchFamily="2" charset="-122"/>
              </a:rPr>
              <a:t>处获取信息</a:t>
            </a:r>
            <a:r>
              <a:rPr lang="en-US" altLang="zh-CN" sz="1200" dirty="0" smtClean="0">
                <a:latin typeface="宋体" panose="02010600030101010101" pitchFamily="2" charset="-122"/>
                <a:ea typeface="宋体" panose="02010600030101010101" pitchFamily="2" charset="-122"/>
              </a:rPr>
              <a:t>S</a:t>
            </a:r>
            <a:r>
              <a:rPr lang="en-US" altLang="zh-CN" sz="1200" baseline="-25000" dirty="0" smtClean="0">
                <a:latin typeface="宋体" panose="02010600030101010101" pitchFamily="2" charset="-122"/>
                <a:ea typeface="宋体" panose="02010600030101010101" pitchFamily="2" charset="-122"/>
              </a:rPr>
              <a:t>1</a:t>
            </a:r>
            <a:r>
              <a:rPr lang="en-US" altLang="zh-CN" sz="1200" dirty="0" smtClean="0">
                <a:latin typeface="宋体" panose="02010600030101010101" pitchFamily="2" charset="-122"/>
                <a:ea typeface="宋体" panose="02010600030101010101" pitchFamily="2" charset="-122"/>
              </a:rPr>
              <a:t>* S</a:t>
            </a:r>
            <a:r>
              <a:rPr lang="en-US" altLang="zh-CN" sz="1200" baseline="-25000" dirty="0" smtClean="0">
                <a:latin typeface="宋体" panose="02010600030101010101" pitchFamily="2" charset="-122"/>
                <a:ea typeface="宋体" panose="02010600030101010101" pitchFamily="2" charset="-122"/>
              </a:rPr>
              <a:t>2</a:t>
            </a:r>
            <a:r>
              <a:rPr lang="en-US" altLang="zh-CN" sz="1200" dirty="0" smtClean="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 </a:t>
            </a:r>
            <a:r>
              <a:rPr lang="en-US" altLang="zh-CN" sz="1200" dirty="0" smtClean="0">
                <a:latin typeface="宋体" panose="02010600030101010101" pitchFamily="2" charset="-122"/>
                <a:ea typeface="宋体" panose="02010600030101010101" pitchFamily="2" charset="-122"/>
              </a:rPr>
              <a:t>S</a:t>
            </a:r>
            <a:r>
              <a:rPr lang="en-US" altLang="zh-CN" sz="1200" baseline="-25000" dirty="0" smtClean="0">
                <a:latin typeface="宋体" panose="02010600030101010101" pitchFamily="2" charset="-122"/>
                <a:ea typeface="宋体" panose="02010600030101010101" pitchFamily="2" charset="-122"/>
              </a:rPr>
              <a:t>3</a:t>
            </a:r>
            <a:r>
              <a:rPr lang="en-US" altLang="zh-CN" sz="1200" dirty="0" smtClean="0">
                <a:latin typeface="宋体" panose="02010600030101010101" pitchFamily="2" charset="-122"/>
                <a:ea typeface="宋体" panose="02010600030101010101" pitchFamily="2" charset="-122"/>
              </a:rPr>
              <a:t>* S</a:t>
            </a:r>
            <a:r>
              <a:rPr lang="en-US" altLang="zh-CN" sz="1200" baseline="-25000" dirty="0" smtClean="0">
                <a:latin typeface="宋体" panose="02010600030101010101" pitchFamily="2" charset="-122"/>
                <a:ea typeface="宋体" panose="02010600030101010101" pitchFamily="2" charset="-122"/>
              </a:rPr>
              <a:t>4</a:t>
            </a:r>
            <a:r>
              <a:rPr lang="en-US" altLang="zh-CN" sz="1200" dirty="0" smtClean="0">
                <a:latin typeface="宋体" panose="02010600030101010101" pitchFamily="2" charset="-122"/>
                <a:ea typeface="宋体" panose="02010600030101010101" pitchFamily="2" charset="-122"/>
              </a:rPr>
              <a:t>* </a:t>
            </a:r>
            <a:r>
              <a:rPr lang="zh-CN" altLang="en-US" sz="1200" kern="100" dirty="0" smtClean="0">
                <a:solidFill>
                  <a:srgbClr val="000000"/>
                </a:solidFill>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在</a:t>
            </a:r>
            <a:r>
              <a:rPr lang="zh-CN" altLang="en-US" sz="1200" dirty="0">
                <a:latin typeface="宋体" panose="02010600030101010101" pitchFamily="2" charset="-122"/>
                <a:ea typeface="宋体" panose="02010600030101010101" pitchFamily="2" charset="-122"/>
              </a:rPr>
              <a:t>进行量子序列分发时采用了诱骗光子</a:t>
            </a:r>
            <a:r>
              <a:rPr lang="zh-CN" altLang="en-US" sz="1200" dirty="0" smtClean="0">
                <a:latin typeface="宋体" panose="02010600030101010101" pitchFamily="2" charset="-122"/>
                <a:ea typeface="宋体" panose="02010600030101010101" pitchFamily="2" charset="-122"/>
              </a:rPr>
              <a:t>技术可以</a:t>
            </a:r>
            <a:r>
              <a:rPr lang="zh-CN" altLang="en-US" sz="1200" dirty="0">
                <a:latin typeface="宋体" panose="02010600030101010101" pitchFamily="2" charset="-122"/>
                <a:ea typeface="宋体" panose="02010600030101010101" pitchFamily="2" charset="-122"/>
              </a:rPr>
              <a:t>抵御</a:t>
            </a:r>
            <a:r>
              <a:rPr lang="zh-CN" altLang="en-US" sz="1200" dirty="0" smtClean="0">
                <a:latin typeface="宋体" panose="02010600030101010101" pitchFamily="2" charset="-122"/>
                <a:ea typeface="宋体" panose="02010600030101010101" pitchFamily="2" charset="-122"/>
              </a:rPr>
              <a:t>窃听为</a:t>
            </a:r>
            <a:r>
              <a:rPr lang="zh-CN" altLang="en-US" sz="1200" dirty="0">
                <a:latin typeface="宋体" panose="02010600030101010101" pitchFamily="2" charset="-122"/>
                <a:ea typeface="宋体" panose="02010600030101010101" pitchFamily="2" charset="-122"/>
              </a:rPr>
              <a:t>并且能检测出截获</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重发、测量</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重发攻击、纠缠</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测量</a:t>
            </a:r>
            <a:r>
              <a:rPr lang="zh-CN" altLang="en-US" sz="1200" dirty="0" smtClean="0">
                <a:latin typeface="宋体" panose="02010600030101010101" pitchFamily="2" charset="-122"/>
                <a:ea typeface="宋体" panose="02010600030101010101" pitchFamily="2" charset="-122"/>
              </a:rPr>
              <a:t>攻击</a:t>
            </a:r>
            <a:endParaRPr lang="zh-CN" altLang="en-US" dirty="0">
              <a:latin typeface="宋体" panose="02010600030101010101" pitchFamily="2" charset="-122"/>
              <a:ea typeface="宋体" panose="02010600030101010101" pitchFamily="2" charset="-122"/>
            </a:endParaRPr>
          </a:p>
        </p:txBody>
      </p:sp>
      <p:sp>
        <p:nvSpPr>
          <p:cNvPr id="39" name="矩形 38"/>
          <p:cNvSpPr/>
          <p:nvPr/>
        </p:nvSpPr>
        <p:spPr>
          <a:xfrm>
            <a:off x="2169254" y="4376388"/>
            <a:ext cx="5272944" cy="461665"/>
          </a:xfrm>
          <a:prstGeom prst="rect">
            <a:avLst/>
          </a:prstGeom>
        </p:spPr>
        <p:txBody>
          <a:bodyPr wrap="square">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②</a:t>
            </a:r>
            <a:r>
              <a:rPr lang="zh-CN" altLang="zh-CN" sz="1200" dirty="0" smtClean="0">
                <a:latin typeface="宋体" panose="02010600030101010101" pitchFamily="2" charset="-122"/>
                <a:ea typeface="宋体" panose="02010600030101010101" pitchFamily="2" charset="-122"/>
              </a:rPr>
              <a:t>参与者</a:t>
            </a:r>
            <a:r>
              <a:rPr lang="zh-CN" altLang="zh-CN" sz="1200" dirty="0">
                <a:latin typeface="宋体" panose="02010600030101010101" pitchFamily="2" charset="-122"/>
                <a:ea typeface="宋体" panose="02010600030101010101" pitchFamily="2" charset="-122"/>
              </a:rPr>
              <a:t>在向</a:t>
            </a:r>
            <a:r>
              <a:rPr lang="en-US" altLang="zh-CN" sz="1200" dirty="0">
                <a:latin typeface="宋体" panose="02010600030101010101" pitchFamily="2" charset="-122"/>
                <a:ea typeface="宋体" panose="02010600030101010101" pitchFamily="2" charset="-122"/>
              </a:rPr>
              <a:t>TP</a:t>
            </a:r>
            <a:r>
              <a:rPr lang="zh-CN" altLang="zh-CN" sz="1200" dirty="0">
                <a:latin typeface="宋体" panose="02010600030101010101" pitchFamily="2" charset="-122"/>
                <a:ea typeface="宋体" panose="02010600030101010101" pitchFamily="2" charset="-122"/>
              </a:rPr>
              <a:t>公布</a:t>
            </a:r>
            <a:r>
              <a:rPr lang="en-US" altLang="zh-CN" sz="1200" i="1" dirty="0">
                <a:latin typeface="宋体" panose="02010600030101010101" pitchFamily="2" charset="-122"/>
                <a:ea typeface="宋体" panose="02010600030101010101" pitchFamily="2" charset="-122"/>
              </a:rPr>
              <a:t>G</a:t>
            </a:r>
            <a:r>
              <a:rPr lang="en-US" altLang="zh-CN" sz="1200" i="1" baseline="-25000" dirty="0">
                <a:latin typeface="宋体" panose="02010600030101010101" pitchFamily="2" charset="-122"/>
                <a:ea typeface="宋体" panose="02010600030101010101" pitchFamily="2" charset="-122"/>
              </a:rPr>
              <a:t>A</a:t>
            </a:r>
            <a:r>
              <a:rPr lang="en-US" altLang="zh-CN" sz="1200" dirty="0">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G</a:t>
            </a:r>
            <a:r>
              <a:rPr lang="en-US" altLang="zh-CN" sz="1200" i="1" baseline="-25000" dirty="0">
                <a:latin typeface="宋体" panose="02010600030101010101" pitchFamily="2" charset="-122"/>
                <a:ea typeface="宋体" panose="02010600030101010101" pitchFamily="2" charset="-122"/>
              </a:rPr>
              <a:t>B</a:t>
            </a:r>
            <a:r>
              <a:rPr lang="en-US" altLang="zh-CN" sz="1200" dirty="0">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G</a:t>
            </a:r>
            <a:r>
              <a:rPr lang="en-US" altLang="zh-CN" sz="1200" i="1" baseline="-25000" dirty="0">
                <a:latin typeface="宋体" panose="02010600030101010101" pitchFamily="2" charset="-122"/>
                <a:ea typeface="宋体" panose="02010600030101010101" pitchFamily="2" charset="-122"/>
              </a:rPr>
              <a:t>C</a:t>
            </a:r>
            <a:r>
              <a:rPr lang="en-US" altLang="zh-CN" sz="1200" dirty="0">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G</a:t>
            </a:r>
            <a:r>
              <a:rPr lang="en-US" altLang="zh-CN" sz="1200" i="1" baseline="-25000" dirty="0">
                <a:latin typeface="宋体" panose="02010600030101010101" pitchFamily="2" charset="-122"/>
                <a:ea typeface="宋体" panose="02010600030101010101" pitchFamily="2" charset="-122"/>
              </a:rPr>
              <a:t>D</a:t>
            </a:r>
            <a:r>
              <a:rPr lang="en-US" altLang="zh-CN" sz="1200" dirty="0">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时外部攻击者是可以知道的，但这些信息是由随机数字</a:t>
            </a:r>
            <a:r>
              <a:rPr lang="en-US" altLang="zh-CN" sz="1200" i="1" dirty="0">
                <a:latin typeface="宋体" panose="02010600030101010101" pitchFamily="2" charset="-122"/>
                <a:ea typeface="宋体" panose="02010600030101010101" pitchFamily="2" charset="-122"/>
              </a:rPr>
              <a:t>K</a:t>
            </a:r>
            <a:r>
              <a:rPr lang="en-US" altLang="zh-CN" sz="1200" i="1" baseline="-25000" dirty="0">
                <a:latin typeface="宋体" panose="02010600030101010101" pitchFamily="2" charset="-122"/>
                <a:ea typeface="宋体" panose="02010600030101010101" pitchFamily="2" charset="-122"/>
              </a:rPr>
              <a:t>A</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K</a:t>
            </a:r>
            <a:r>
              <a:rPr lang="en-US" altLang="zh-CN" sz="1200" i="1" baseline="-25000" dirty="0">
                <a:latin typeface="宋体" panose="02010600030101010101" pitchFamily="2" charset="-122"/>
                <a:ea typeface="宋体" panose="02010600030101010101" pitchFamily="2" charset="-122"/>
              </a:rPr>
              <a:t>B</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K</a:t>
            </a:r>
            <a:r>
              <a:rPr lang="en-US" altLang="zh-CN" sz="1200" i="1" baseline="-25000" dirty="0">
                <a:latin typeface="宋体" panose="02010600030101010101" pitchFamily="2" charset="-122"/>
                <a:ea typeface="宋体" panose="02010600030101010101" pitchFamily="2" charset="-122"/>
              </a:rPr>
              <a:t>C</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K</a:t>
            </a:r>
            <a:r>
              <a:rPr lang="en-US" altLang="zh-CN" sz="1200" i="1" baseline="-25000" dirty="0">
                <a:latin typeface="宋体" panose="02010600030101010101" pitchFamily="2" charset="-122"/>
                <a:ea typeface="宋体" panose="02010600030101010101" pitchFamily="2" charset="-122"/>
              </a:rPr>
              <a:t>D</a:t>
            </a:r>
            <a:r>
              <a:rPr lang="zh-CN" altLang="zh-CN" sz="1200" dirty="0">
                <a:latin typeface="宋体" panose="02010600030101010101" pitchFamily="2" charset="-122"/>
                <a:ea typeface="宋体" panose="02010600030101010101" pitchFamily="2" charset="-122"/>
              </a:rPr>
              <a:t>一次加密而来</a:t>
            </a:r>
            <a:endParaRPr lang="zh-CN" altLang="en-US" sz="1200" dirty="0">
              <a:latin typeface="宋体" panose="02010600030101010101" pitchFamily="2" charset="-122"/>
              <a:ea typeface="宋体" panose="02010600030101010101" pitchFamily="2" charset="-122"/>
            </a:endParaRPr>
          </a:p>
        </p:txBody>
      </p:sp>
      <p:sp>
        <p:nvSpPr>
          <p:cNvPr id="43" name="文本框 42"/>
          <p:cNvSpPr txBox="1"/>
          <p:nvPr/>
        </p:nvSpPr>
        <p:spPr>
          <a:xfrm>
            <a:off x="1049444" y="545504"/>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44" name="直接连接符 43"/>
          <p:cNvCxnSpPr/>
          <p:nvPr/>
        </p:nvCxnSpPr>
        <p:spPr>
          <a:xfrm>
            <a:off x="504885" y="854851"/>
            <a:ext cx="1442448"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885" y="250571"/>
            <a:ext cx="653980" cy="653980"/>
          </a:xfrm>
          <a:prstGeom prst="rect">
            <a:avLst/>
          </a:prstGeom>
        </p:spPr>
      </p:pic>
    </p:spTree>
    <p:extLst>
      <p:ext uri="{BB962C8B-B14F-4D97-AF65-F5344CB8AC3E}">
        <p14:creationId xmlns:p14="http://schemas.microsoft.com/office/powerpoint/2010/main" val="35074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par>
                                <p:cTn id="39" presetID="22" presetClass="entr" presetSubtype="1"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par>
                                <p:cTn id="45" presetID="22" presetClass="entr" presetSubtype="1"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up)">
                                      <p:cBhvr>
                                        <p:cTn id="50" dur="500"/>
                                        <p:tgtEl>
                                          <p:spTgt spid="21"/>
                                        </p:tgtEl>
                                      </p:cBhvr>
                                    </p:animEffect>
                                  </p:childTnLst>
                                </p:cTn>
                              </p:par>
                              <p:par>
                                <p:cTn id="51" presetID="22" presetClass="entr" presetSubtype="1"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500"/>
                                        <p:tgtEl>
                                          <p:spTgt spid="1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30" grpId="0"/>
      <p:bldP spid="31" grpId="0"/>
      <p:bldP spid="32" grpId="0"/>
      <p:bldP spid="33" grpId="0"/>
      <p:bldP spid="34" grpId="0"/>
      <p:bldP spid="35" grpId="0"/>
      <p:bldP spid="38" grpId="0"/>
      <p:bldP spid="39"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35820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71119" y="1728133"/>
            <a:ext cx="1776448" cy="923330"/>
          </a:xfrm>
          <a:prstGeom prst="rect">
            <a:avLst/>
          </a:prstGeom>
          <a:noFill/>
        </p:spPr>
        <p:txBody>
          <a:bodyPr wrap="none" rtlCol="0">
            <a:spAutoFit/>
          </a:bodyPr>
          <a:lstStyle/>
          <a:p>
            <a:r>
              <a:rPr lang="zh-CN" altLang="en-US" sz="5400" b="1">
                <a:solidFill>
                  <a:schemeClr val="bg1"/>
                </a:solidFill>
                <a:latin typeface="+mj-ea"/>
                <a:ea typeface="+mj-ea"/>
              </a:rPr>
              <a:t>目 录</a:t>
            </a:r>
          </a:p>
        </p:txBody>
      </p:sp>
      <p:sp>
        <p:nvSpPr>
          <p:cNvPr id="7" name="文本框 6"/>
          <p:cNvSpPr txBox="1"/>
          <p:nvPr/>
        </p:nvSpPr>
        <p:spPr>
          <a:xfrm>
            <a:off x="757016" y="2651463"/>
            <a:ext cx="1908664" cy="461665"/>
          </a:xfrm>
          <a:prstGeom prst="rect">
            <a:avLst/>
          </a:prstGeom>
          <a:noFill/>
        </p:spPr>
        <p:txBody>
          <a:bodyPr wrap="none" rtlCol="0">
            <a:spAutoFit/>
          </a:bodyPr>
          <a:lstStyle/>
          <a:p>
            <a:r>
              <a:rPr lang="en-US" altLang="zh-CN" sz="2400" b="1">
                <a:solidFill>
                  <a:schemeClr val="bg1"/>
                </a:solidFill>
                <a:latin typeface="+mj-ea"/>
                <a:ea typeface="+mj-ea"/>
              </a:rPr>
              <a:t>CONTENTS</a:t>
            </a:r>
            <a:endParaRPr lang="zh-CN" altLang="en-US" sz="2400" b="1">
              <a:solidFill>
                <a:schemeClr val="bg1"/>
              </a:solidFill>
              <a:latin typeface="+mj-ea"/>
              <a:ea typeface="+mj-ea"/>
            </a:endParaRPr>
          </a:p>
        </p:txBody>
      </p:sp>
      <p:cxnSp>
        <p:nvCxnSpPr>
          <p:cNvPr id="9" name="直接连接符 8"/>
          <p:cNvCxnSpPr/>
          <p:nvPr/>
        </p:nvCxnSpPr>
        <p:spPr>
          <a:xfrm>
            <a:off x="4572000" y="-503339"/>
            <a:ext cx="285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82592" y="516099"/>
            <a:ext cx="1620957" cy="338554"/>
          </a:xfrm>
          <a:prstGeom prst="rect">
            <a:avLst/>
          </a:prstGeom>
          <a:noFill/>
        </p:spPr>
        <p:txBody>
          <a:bodyPr wrap="none" rtlCol="0">
            <a:spAutoFit/>
          </a:bodyPr>
          <a:lstStyle/>
          <a:p>
            <a:r>
              <a:rPr lang="zh-CN" altLang="en-US" sz="1600" b="1" dirty="0" smtClean="0">
                <a:solidFill>
                  <a:schemeClr val="tx1">
                    <a:lumMod val="75000"/>
                    <a:lumOff val="25000"/>
                  </a:schemeClr>
                </a:solidFill>
                <a:latin typeface="+mj-ea"/>
                <a:ea typeface="+mj-ea"/>
              </a:rPr>
              <a:t>研究背景及意义</a:t>
            </a:r>
            <a:endParaRPr lang="zh-CN" altLang="en-US" sz="1600" b="1" dirty="0">
              <a:solidFill>
                <a:schemeClr val="tx1">
                  <a:lumMod val="75000"/>
                  <a:lumOff val="25000"/>
                </a:schemeClr>
              </a:solidFill>
              <a:latin typeface="+mj-ea"/>
              <a:ea typeface="+mj-ea"/>
            </a:endParaRPr>
          </a:p>
        </p:txBody>
      </p:sp>
      <p:sp>
        <p:nvSpPr>
          <p:cNvPr id="11" name="文本框 10"/>
          <p:cNvSpPr txBox="1"/>
          <p:nvPr/>
        </p:nvSpPr>
        <p:spPr>
          <a:xfrm>
            <a:off x="5382592" y="1213340"/>
            <a:ext cx="1005403" cy="338554"/>
          </a:xfrm>
          <a:prstGeom prst="rect">
            <a:avLst/>
          </a:prstGeom>
          <a:noFill/>
        </p:spPr>
        <p:txBody>
          <a:bodyPr wrap="none" rtlCol="0">
            <a:spAutoFit/>
          </a:bodyPr>
          <a:lstStyle/>
          <a:p>
            <a:r>
              <a:rPr lang="zh-CN" altLang="en-US" sz="1600" b="1" dirty="0" smtClean="0">
                <a:solidFill>
                  <a:schemeClr val="tx1">
                    <a:lumMod val="75000"/>
                    <a:lumOff val="25000"/>
                  </a:schemeClr>
                </a:solidFill>
                <a:latin typeface="+mj-ea"/>
                <a:ea typeface="+mj-ea"/>
              </a:rPr>
              <a:t>研究内容</a:t>
            </a:r>
            <a:endParaRPr lang="zh-CN" altLang="en-US" sz="1600" b="1" dirty="0">
              <a:solidFill>
                <a:schemeClr val="tx1">
                  <a:lumMod val="75000"/>
                  <a:lumOff val="25000"/>
                </a:schemeClr>
              </a:solidFill>
              <a:latin typeface="+mj-ea"/>
              <a:ea typeface="+mj-ea"/>
            </a:endParaRPr>
          </a:p>
        </p:txBody>
      </p:sp>
      <p:sp>
        <p:nvSpPr>
          <p:cNvPr id="12" name="文本框 11"/>
          <p:cNvSpPr txBox="1"/>
          <p:nvPr/>
        </p:nvSpPr>
        <p:spPr>
          <a:xfrm>
            <a:off x="5382592" y="3143406"/>
            <a:ext cx="1210588" cy="338554"/>
          </a:xfrm>
          <a:prstGeom prst="rect">
            <a:avLst/>
          </a:prstGeom>
          <a:noFill/>
        </p:spPr>
        <p:txBody>
          <a:bodyPr wrap="none" rtlCol="0">
            <a:spAutoFit/>
          </a:bodyPr>
          <a:lstStyle/>
          <a:p>
            <a:r>
              <a:rPr lang="zh-CN" altLang="en-US" sz="1600" b="1" dirty="0" smtClean="0">
                <a:solidFill>
                  <a:schemeClr val="tx1">
                    <a:lumMod val="75000"/>
                    <a:lumOff val="25000"/>
                  </a:schemeClr>
                </a:solidFill>
                <a:latin typeface="+mj-ea"/>
                <a:ea typeface="+mj-ea"/>
              </a:rPr>
              <a:t>总结与展望</a:t>
            </a:r>
            <a:endParaRPr lang="zh-CN" altLang="en-US" sz="1600" b="1" dirty="0">
              <a:solidFill>
                <a:schemeClr val="tx1">
                  <a:lumMod val="75000"/>
                  <a:lumOff val="25000"/>
                </a:schemeClr>
              </a:solidFill>
              <a:latin typeface="+mj-ea"/>
              <a:ea typeface="+mj-ea"/>
            </a:endParaRPr>
          </a:p>
        </p:txBody>
      </p:sp>
      <p:sp>
        <p:nvSpPr>
          <p:cNvPr id="15" name="矩形 14"/>
          <p:cNvSpPr/>
          <p:nvPr/>
        </p:nvSpPr>
        <p:spPr>
          <a:xfrm>
            <a:off x="4846956" y="474567"/>
            <a:ext cx="421030" cy="421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16" name="矩形 15"/>
          <p:cNvSpPr/>
          <p:nvPr/>
        </p:nvSpPr>
        <p:spPr>
          <a:xfrm>
            <a:off x="4846956" y="1188859"/>
            <a:ext cx="421030" cy="421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17" name="矩形 16"/>
          <p:cNvSpPr/>
          <p:nvPr/>
        </p:nvSpPr>
        <p:spPr>
          <a:xfrm>
            <a:off x="4846956" y="3102168"/>
            <a:ext cx="421030" cy="421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18" name="矩形 17"/>
          <p:cNvSpPr/>
          <p:nvPr/>
        </p:nvSpPr>
        <p:spPr>
          <a:xfrm>
            <a:off x="4846956" y="3853873"/>
            <a:ext cx="421030" cy="421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20" name="文本框 19"/>
          <p:cNvSpPr txBox="1"/>
          <p:nvPr/>
        </p:nvSpPr>
        <p:spPr>
          <a:xfrm>
            <a:off x="5382592" y="3881463"/>
            <a:ext cx="1415772" cy="338554"/>
          </a:xfrm>
          <a:prstGeom prst="rect">
            <a:avLst/>
          </a:prstGeom>
          <a:noFill/>
        </p:spPr>
        <p:txBody>
          <a:bodyPr wrap="none" rtlCol="0">
            <a:spAutoFit/>
          </a:bodyPr>
          <a:lstStyle/>
          <a:p>
            <a:r>
              <a:rPr lang="zh-CN" altLang="en-US" sz="1600" b="1" dirty="0" smtClean="0">
                <a:solidFill>
                  <a:schemeClr val="tx1">
                    <a:lumMod val="75000"/>
                    <a:lumOff val="25000"/>
                  </a:schemeClr>
                </a:solidFill>
                <a:latin typeface="+mj-ea"/>
                <a:ea typeface="+mj-ea"/>
              </a:rPr>
              <a:t>论文评审意见</a:t>
            </a:r>
            <a:endParaRPr lang="zh-CN" altLang="en-US" sz="1600" b="1" dirty="0">
              <a:solidFill>
                <a:schemeClr val="tx1">
                  <a:lumMod val="75000"/>
                  <a:lumOff val="25000"/>
                </a:schemeClr>
              </a:solidFill>
              <a:latin typeface="+mj-ea"/>
              <a:ea typeface="+mj-ea"/>
            </a:endParaRPr>
          </a:p>
        </p:txBody>
      </p:sp>
      <p:sp>
        <p:nvSpPr>
          <p:cNvPr id="22" name="文本框 21"/>
          <p:cNvSpPr txBox="1"/>
          <p:nvPr/>
        </p:nvSpPr>
        <p:spPr>
          <a:xfrm>
            <a:off x="5411854" y="1700482"/>
            <a:ext cx="3462807" cy="307777"/>
          </a:xfrm>
          <a:prstGeom prst="rect">
            <a:avLst/>
          </a:prstGeom>
          <a:noFill/>
        </p:spPr>
        <p:txBody>
          <a:bodyPr wrap="none" rtlCol="0">
            <a:spAutoFit/>
          </a:bodyPr>
          <a:lstStyle/>
          <a:p>
            <a:r>
              <a:rPr lang="en-US" altLang="zh-CN" sz="1400" dirty="0" smtClean="0">
                <a:latin typeface="华文仿宋" panose="02010600040101010101" pitchFamily="2" charset="-122"/>
                <a:ea typeface="华文仿宋" panose="02010600040101010101" pitchFamily="2" charset="-122"/>
              </a:rPr>
              <a:t>2.1 </a:t>
            </a:r>
            <a:r>
              <a:rPr lang="zh-CN" altLang="zh-CN" sz="1400" dirty="0" smtClean="0">
                <a:latin typeface="华文仿宋" panose="02010600040101010101" pitchFamily="2" charset="-122"/>
                <a:ea typeface="华文仿宋" panose="02010600040101010101" pitchFamily="2" charset="-122"/>
              </a:rPr>
              <a:t>基于</a:t>
            </a:r>
            <a:r>
              <a:rPr lang="zh-CN" altLang="zh-CN" sz="1400" dirty="0">
                <a:latin typeface="华文仿宋" panose="02010600040101010101" pitchFamily="2" charset="-122"/>
                <a:ea typeface="华文仿宋" panose="02010600040101010101" pitchFamily="2" charset="-122"/>
              </a:rPr>
              <a:t>六粒子纠缠态的量子隐私比较协议</a:t>
            </a:r>
            <a:endParaRPr lang="zh-CN" altLang="en-US" sz="1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23" name="文本框 22"/>
          <p:cNvSpPr txBox="1"/>
          <p:nvPr/>
        </p:nvSpPr>
        <p:spPr>
          <a:xfrm>
            <a:off x="5411854" y="2149532"/>
            <a:ext cx="3397084" cy="307777"/>
          </a:xfrm>
          <a:prstGeom prst="rect">
            <a:avLst/>
          </a:prstGeom>
          <a:noFill/>
        </p:spPr>
        <p:txBody>
          <a:bodyPr wrap="none" rtlCol="0">
            <a:spAutoFit/>
          </a:bodyPr>
          <a:lstStyle/>
          <a:p>
            <a:r>
              <a:rPr lang="en-US" altLang="zh-CN" sz="1400" dirty="0" smtClean="0">
                <a:latin typeface="华文仿宋" panose="02010600040101010101" pitchFamily="2" charset="-122"/>
                <a:ea typeface="华文仿宋" panose="02010600040101010101" pitchFamily="2" charset="-122"/>
              </a:rPr>
              <a:t>2.2 </a:t>
            </a:r>
            <a:r>
              <a:rPr lang="zh-CN" altLang="zh-CN" sz="1400" dirty="0" smtClean="0">
                <a:latin typeface="华文仿宋" panose="02010600040101010101" pitchFamily="2" charset="-122"/>
                <a:ea typeface="华文仿宋" panose="02010600040101010101" pitchFamily="2" charset="-122"/>
              </a:rPr>
              <a:t>基于</a:t>
            </a:r>
            <a:r>
              <a:rPr lang="en-US" altLang="zh-CN" sz="1400" dirty="0">
                <a:latin typeface="华文仿宋" panose="02010600040101010101" pitchFamily="2" charset="-122"/>
                <a:ea typeface="华文仿宋" panose="02010600040101010101" pitchFamily="2" charset="-122"/>
              </a:rPr>
              <a:t>χ</a:t>
            </a:r>
            <a:r>
              <a:rPr lang="zh-CN" altLang="zh-CN" sz="1400" dirty="0">
                <a:latin typeface="华文仿宋" panose="02010600040101010101" pitchFamily="2" charset="-122"/>
                <a:ea typeface="华文仿宋" panose="02010600040101010101" pitchFamily="2" charset="-122"/>
              </a:rPr>
              <a:t>型纠缠态的半量子隐私比较协议</a:t>
            </a:r>
            <a:endParaRPr lang="zh-CN" altLang="en-US" sz="1400" dirty="0">
              <a:latin typeface="华文仿宋" panose="02010600040101010101" pitchFamily="2" charset="-122"/>
              <a:ea typeface="华文仿宋" panose="02010600040101010101" pitchFamily="2" charset="-122"/>
            </a:endParaRPr>
          </a:p>
        </p:txBody>
      </p:sp>
      <p:sp>
        <p:nvSpPr>
          <p:cNvPr id="24" name="文本框 23"/>
          <p:cNvSpPr txBox="1"/>
          <p:nvPr/>
        </p:nvSpPr>
        <p:spPr>
          <a:xfrm>
            <a:off x="5411854" y="2598582"/>
            <a:ext cx="2863284" cy="307777"/>
          </a:xfrm>
          <a:prstGeom prst="rect">
            <a:avLst/>
          </a:prstGeom>
          <a:noFill/>
        </p:spPr>
        <p:txBody>
          <a:bodyPr wrap="none" rtlCol="0">
            <a:spAutoFit/>
          </a:bodyPr>
          <a:lstStyle/>
          <a:p>
            <a:r>
              <a:rPr lang="en-US" altLang="zh-CN" sz="1400" dirty="0" smtClean="0">
                <a:latin typeface="华文仿宋" panose="02010600040101010101" pitchFamily="2" charset="-122"/>
                <a:ea typeface="华文仿宋" panose="02010600040101010101" pitchFamily="2" charset="-122"/>
              </a:rPr>
              <a:t>2.3 </a:t>
            </a:r>
            <a:r>
              <a:rPr lang="zh-CN" altLang="zh-CN" sz="1400" dirty="0" smtClean="0">
                <a:latin typeface="华文仿宋" panose="02010600040101010101" pitchFamily="2" charset="-122"/>
                <a:ea typeface="华文仿宋" panose="02010600040101010101" pitchFamily="2" charset="-122"/>
              </a:rPr>
              <a:t>基于</a:t>
            </a:r>
            <a:r>
              <a:rPr lang="en-US" altLang="zh-CN" sz="1400" dirty="0">
                <a:latin typeface="华文仿宋" panose="02010600040101010101" pitchFamily="2" charset="-122"/>
                <a:ea typeface="华文仿宋" panose="02010600040101010101" pitchFamily="2" charset="-122"/>
              </a:rPr>
              <a:t>Bell</a:t>
            </a:r>
            <a:r>
              <a:rPr lang="zh-CN" altLang="zh-CN" sz="1400" dirty="0">
                <a:latin typeface="华文仿宋" panose="02010600040101010101" pitchFamily="2" charset="-122"/>
                <a:ea typeface="华文仿宋" panose="02010600040101010101" pitchFamily="2" charset="-122"/>
              </a:rPr>
              <a:t>纠缠态的量子拍卖协议</a:t>
            </a:r>
            <a:endParaRPr lang="zh-CN" altLang="en-US" sz="1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90349530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727" y="2015907"/>
            <a:ext cx="486833" cy="486833"/>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443" y="2015907"/>
            <a:ext cx="486833" cy="486833"/>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835" y="505880"/>
            <a:ext cx="486833" cy="486833"/>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8722" y="2015908"/>
            <a:ext cx="486833" cy="486833"/>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7290" y="2017176"/>
            <a:ext cx="485565" cy="485565"/>
          </a:xfrm>
          <a:prstGeom prst="rect">
            <a:avLst/>
          </a:prstGeom>
        </p:spPr>
      </p:pic>
      <p:sp>
        <p:nvSpPr>
          <p:cNvPr id="7" name="椭圆 6"/>
          <p:cNvSpPr/>
          <p:nvPr/>
        </p:nvSpPr>
        <p:spPr>
          <a:xfrm>
            <a:off x="907840" y="25812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Alice</a:t>
            </a:r>
            <a:endParaRPr lang="zh-CN" altLang="en-US" dirty="0">
              <a:solidFill>
                <a:prstClr val="white"/>
              </a:solidFill>
            </a:endParaRPr>
          </a:p>
        </p:txBody>
      </p:sp>
      <p:sp>
        <p:nvSpPr>
          <p:cNvPr id="8" name="椭圆 7"/>
          <p:cNvSpPr/>
          <p:nvPr/>
        </p:nvSpPr>
        <p:spPr>
          <a:xfrm>
            <a:off x="2807124" y="25812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Bob</a:t>
            </a:r>
            <a:endParaRPr lang="zh-CN" altLang="en-US" dirty="0">
              <a:solidFill>
                <a:prstClr val="white"/>
              </a:solidFill>
            </a:endParaRPr>
          </a:p>
        </p:txBody>
      </p:sp>
      <p:sp>
        <p:nvSpPr>
          <p:cNvPr id="9" name="椭圆 8"/>
          <p:cNvSpPr/>
          <p:nvPr/>
        </p:nvSpPr>
        <p:spPr>
          <a:xfrm>
            <a:off x="4757210" y="2581245"/>
            <a:ext cx="971547"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Charlie</a:t>
            </a:r>
            <a:endParaRPr lang="zh-CN" altLang="en-US" dirty="0">
              <a:solidFill>
                <a:prstClr val="white"/>
              </a:solidFill>
            </a:endParaRPr>
          </a:p>
        </p:txBody>
      </p:sp>
      <p:sp>
        <p:nvSpPr>
          <p:cNvPr id="10" name="椭圆 9"/>
          <p:cNvSpPr/>
          <p:nvPr/>
        </p:nvSpPr>
        <p:spPr>
          <a:xfrm>
            <a:off x="6970184" y="2581245"/>
            <a:ext cx="836081"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David</a:t>
            </a:r>
            <a:endParaRPr lang="zh-CN" altLang="en-US" dirty="0">
              <a:solidFill>
                <a:prstClr val="white"/>
              </a:solidFill>
            </a:endParaRPr>
          </a:p>
        </p:txBody>
      </p:sp>
      <p:sp>
        <p:nvSpPr>
          <p:cNvPr id="11" name="椭圆 10"/>
          <p:cNvSpPr/>
          <p:nvPr/>
        </p:nvSpPr>
        <p:spPr>
          <a:xfrm>
            <a:off x="4474423" y="66998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TP</a:t>
            </a:r>
            <a:endParaRPr lang="zh-CN" altLang="en-US" dirty="0">
              <a:solidFill>
                <a:prstClr val="white"/>
              </a:solidFill>
            </a:endParaRPr>
          </a:p>
        </p:txBody>
      </p:sp>
      <p:cxnSp>
        <p:nvCxnSpPr>
          <p:cNvPr id="13" name="直接箭头连接符 12"/>
          <p:cNvCxnSpPr/>
          <p:nvPr/>
        </p:nvCxnSpPr>
        <p:spPr>
          <a:xfrm flipH="1">
            <a:off x="1536276" y="992713"/>
            <a:ext cx="2448559" cy="88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p:cNvCxnSpPr>
          <p:nvPr/>
        </p:nvCxnSpPr>
        <p:spPr>
          <a:xfrm flipH="1">
            <a:off x="3251200" y="992713"/>
            <a:ext cx="977052" cy="82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360333" y="1066800"/>
            <a:ext cx="821267" cy="73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471668" y="992713"/>
            <a:ext cx="2733465" cy="82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rot="2364652">
            <a:off x="4657338" y="1236819"/>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3</a:t>
            </a:r>
            <a:r>
              <a:rPr lang="en-US" altLang="zh-CN" dirty="0" smtClean="0">
                <a:solidFill>
                  <a:prstClr val="black"/>
                </a:solidFill>
              </a:rPr>
              <a:t>*</a:t>
            </a:r>
            <a:endParaRPr lang="zh-CN" altLang="en-US" dirty="0">
              <a:solidFill>
                <a:prstClr val="black"/>
              </a:solidFill>
            </a:endParaRPr>
          </a:p>
        </p:txBody>
      </p:sp>
      <p:sp>
        <p:nvSpPr>
          <p:cNvPr id="22" name="文本框 21"/>
          <p:cNvSpPr txBox="1"/>
          <p:nvPr/>
        </p:nvSpPr>
        <p:spPr>
          <a:xfrm rot="19186626">
            <a:off x="3069041" y="1303831"/>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2</a:t>
            </a:r>
            <a:r>
              <a:rPr lang="en-US" altLang="zh-CN" dirty="0" smtClean="0">
                <a:solidFill>
                  <a:prstClr val="black"/>
                </a:solidFill>
              </a:rPr>
              <a:t>*</a:t>
            </a:r>
            <a:endParaRPr lang="zh-CN" altLang="en-US" dirty="0">
              <a:solidFill>
                <a:prstClr val="black"/>
              </a:solidFill>
            </a:endParaRPr>
          </a:p>
        </p:txBody>
      </p:sp>
      <p:sp>
        <p:nvSpPr>
          <p:cNvPr id="23" name="文本框 22"/>
          <p:cNvSpPr txBox="1"/>
          <p:nvPr/>
        </p:nvSpPr>
        <p:spPr>
          <a:xfrm rot="20396164">
            <a:off x="2552063" y="1087733"/>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1</a:t>
            </a:r>
            <a:r>
              <a:rPr lang="en-US" altLang="zh-CN" dirty="0" smtClean="0">
                <a:solidFill>
                  <a:prstClr val="black"/>
                </a:solidFill>
              </a:rPr>
              <a:t>*</a:t>
            </a:r>
            <a:endParaRPr lang="zh-CN" altLang="en-US" dirty="0">
              <a:solidFill>
                <a:prstClr val="black"/>
              </a:solidFill>
            </a:endParaRPr>
          </a:p>
        </p:txBody>
      </p:sp>
      <p:sp>
        <p:nvSpPr>
          <p:cNvPr id="24" name="文本框 23"/>
          <p:cNvSpPr txBox="1"/>
          <p:nvPr/>
        </p:nvSpPr>
        <p:spPr>
          <a:xfrm rot="1282912">
            <a:off x="5762027" y="1128842"/>
            <a:ext cx="607026" cy="300082"/>
          </a:xfrm>
          <a:prstGeom prst="rect">
            <a:avLst/>
          </a:prstGeom>
          <a:noFill/>
        </p:spPr>
        <p:txBody>
          <a:bodyPr wrap="none" rtlCol="0">
            <a:spAutoFit/>
          </a:bodyPr>
          <a:lstStyle/>
          <a:p>
            <a:r>
              <a:rPr lang="zh-CN" altLang="zh-CN" sz="1200" kern="100" dirty="0">
                <a:solidFill>
                  <a:srgbClr val="000000"/>
                </a:solidFill>
                <a:latin typeface="Times New Roman" panose="02020603050405020304" pitchFamily="18" charset="0"/>
                <a:ea typeface="宋体" panose="02010600030101010101" pitchFamily="2" charset="-122"/>
              </a:rPr>
              <a:t>① </a:t>
            </a:r>
            <a:r>
              <a:rPr lang="en-US" altLang="zh-CN" dirty="0" smtClean="0">
                <a:solidFill>
                  <a:prstClr val="black"/>
                </a:solidFill>
              </a:rPr>
              <a:t>S</a:t>
            </a:r>
            <a:r>
              <a:rPr lang="en-US" altLang="zh-CN" baseline="-25000" dirty="0" smtClean="0">
                <a:solidFill>
                  <a:prstClr val="black"/>
                </a:solidFill>
              </a:rPr>
              <a:t>4</a:t>
            </a:r>
            <a:r>
              <a:rPr lang="en-US" altLang="zh-CN" dirty="0" smtClean="0">
                <a:solidFill>
                  <a:prstClr val="black"/>
                </a:solidFill>
              </a:rPr>
              <a:t>*</a:t>
            </a:r>
            <a:endParaRPr lang="zh-CN" altLang="en-US" dirty="0">
              <a:solidFill>
                <a:prstClr val="black"/>
              </a:solidFill>
            </a:endParaRPr>
          </a:p>
        </p:txBody>
      </p:sp>
      <p:sp>
        <p:nvSpPr>
          <p:cNvPr id="25" name="矩形 24"/>
          <p:cNvSpPr/>
          <p:nvPr/>
        </p:nvSpPr>
        <p:spPr>
          <a:xfrm>
            <a:off x="738059" y="2922514"/>
            <a:ext cx="1334020"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solidFill>
                  <a:prstClr val="black"/>
                </a:solidFill>
                <a:latin typeface="Times New Roman" panose="02020603050405020304" pitchFamily="18" charset="0"/>
                <a:cs typeface="Times New Roman" panose="02020603050405020304" pitchFamily="18" charset="0"/>
              </a:rPr>
              <a:t>G</a:t>
            </a:r>
            <a:r>
              <a:rPr lang="en-US" altLang="zh-CN" sz="1400" i="1" baseline="-25000" dirty="0" smtClean="0">
                <a:solidFill>
                  <a:prstClr val="black"/>
                </a:solidFill>
                <a:latin typeface="Times New Roman" panose="02020603050405020304" pitchFamily="18" charset="0"/>
                <a:cs typeface="Times New Roman" panose="02020603050405020304" pitchFamily="18" charset="0"/>
              </a:rPr>
              <a:t>A</a:t>
            </a:r>
            <a:r>
              <a:rPr lang="en-US" altLang="zh-CN" sz="1400" dirty="0" smtClean="0">
                <a:solidFill>
                  <a:prstClr val="black"/>
                </a:solidFill>
                <a:latin typeface="Times New Roman" panose="02020603050405020304" pitchFamily="18" charset="0"/>
                <a:cs typeface="Times New Roman" panose="02020603050405020304" pitchFamily="18" charset="0"/>
              </a:rPr>
              <a:t>*</a:t>
            </a:r>
            <a:r>
              <a:rPr lang="en-US" altLang="zh-CN" sz="1400" dirty="0" smtClean="0">
                <a:solidFill>
                  <a:prstClr val="black"/>
                </a:solidFill>
              </a:rPr>
              <a:t>=</a:t>
            </a:r>
            <a:r>
              <a:rPr lang="en-US" altLang="zh-CN" sz="1400" i="1" kern="100" dirty="0" smtClean="0">
                <a:solidFill>
                  <a:prstClr val="black"/>
                </a:solidFill>
                <a:latin typeface="Times New Roman" panose="02020603050405020304" pitchFamily="18" charset="0"/>
                <a:ea typeface="宋体" panose="02010600030101010101" pitchFamily="2" charset="-122"/>
              </a:rPr>
              <a:t>K</a:t>
            </a:r>
            <a:r>
              <a:rPr lang="en-US" altLang="zh-CN" sz="1400" i="1" kern="100" baseline="-25000" dirty="0" smtClean="0">
                <a:solidFill>
                  <a:prstClr val="black"/>
                </a:solidFill>
                <a:latin typeface="Times New Roman" panose="02020603050405020304" pitchFamily="18" charset="0"/>
                <a:ea typeface="宋体" panose="02010600030101010101" pitchFamily="2" charset="-122"/>
              </a:rPr>
              <a:t>A</a:t>
            </a:r>
            <a:r>
              <a:rPr lang="zh-CN" altLang="zh-CN" sz="1400" kern="100" dirty="0" smtClean="0">
                <a:solidFill>
                  <a:prstClr val="black"/>
                </a:solidFill>
                <a:ea typeface="宋体" panose="02010600030101010101" pitchFamily="2" charset="-122"/>
                <a:cs typeface="宋体" panose="02010600030101010101" pitchFamily="2" charset="-122"/>
              </a:rPr>
              <a:t>⊕</a:t>
            </a:r>
            <a:r>
              <a:rPr lang="en-US" altLang="zh-CN" sz="1400" i="1" kern="100" dirty="0" smtClean="0">
                <a:solidFill>
                  <a:prstClr val="black"/>
                </a:solidFill>
                <a:latin typeface="Times New Roman" panose="02020603050405020304" pitchFamily="18" charset="0"/>
                <a:ea typeface="宋体" panose="02010600030101010101" pitchFamily="2" charset="-122"/>
              </a:rPr>
              <a:t>G</a:t>
            </a:r>
            <a:r>
              <a:rPr lang="en-US" altLang="zh-CN" sz="1400" i="1" kern="100" baseline="-25000" dirty="0" smtClean="0">
                <a:solidFill>
                  <a:prstClr val="black"/>
                </a:solidFill>
                <a:latin typeface="Times New Roman" panose="02020603050405020304" pitchFamily="18" charset="0"/>
                <a:ea typeface="宋体" panose="02010600030101010101" pitchFamily="2" charset="-122"/>
              </a:rPr>
              <a:t>A</a:t>
            </a:r>
            <a:endParaRPr lang="zh-CN" altLang="en-US" dirty="0">
              <a:solidFill>
                <a:prstClr val="black"/>
              </a:solidFill>
            </a:endParaRPr>
          </a:p>
        </p:txBody>
      </p:sp>
      <p:sp>
        <p:nvSpPr>
          <p:cNvPr id="26" name="矩形 25"/>
          <p:cNvSpPr/>
          <p:nvPr/>
        </p:nvSpPr>
        <p:spPr>
          <a:xfrm>
            <a:off x="2631733" y="2924028"/>
            <a:ext cx="1345240"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solidFill>
                  <a:prstClr val="black"/>
                </a:solidFill>
                <a:latin typeface="Times New Roman" panose="02020603050405020304" pitchFamily="18" charset="0"/>
                <a:cs typeface="Times New Roman" panose="02020603050405020304" pitchFamily="18" charset="0"/>
              </a:rPr>
              <a:t>G</a:t>
            </a:r>
            <a:r>
              <a:rPr lang="en-US" altLang="zh-CN" sz="1400" i="1" baseline="-25000" dirty="0" smtClean="0">
                <a:solidFill>
                  <a:prstClr val="black"/>
                </a:solidFill>
                <a:latin typeface="Times New Roman" panose="02020603050405020304" pitchFamily="18" charset="0"/>
                <a:cs typeface="Times New Roman" panose="02020603050405020304" pitchFamily="18" charset="0"/>
              </a:rPr>
              <a:t>B</a:t>
            </a:r>
            <a:r>
              <a:rPr lang="en-US" altLang="zh-CN" sz="1400" dirty="0" smtClean="0">
                <a:solidFill>
                  <a:prstClr val="black"/>
                </a:solidFill>
                <a:latin typeface="Times New Roman" panose="02020603050405020304" pitchFamily="18" charset="0"/>
                <a:cs typeface="Times New Roman" panose="02020603050405020304" pitchFamily="18" charset="0"/>
              </a:rPr>
              <a:t>*=</a:t>
            </a:r>
            <a:r>
              <a:rPr lang="en-US" altLang="zh-CN" sz="1400" i="1" kern="100" dirty="0" smtClean="0">
                <a:solidFill>
                  <a:prstClr val="black"/>
                </a:solidFill>
                <a:latin typeface="Times New Roman" panose="02020603050405020304" pitchFamily="18" charset="0"/>
                <a:ea typeface="宋体" panose="02010600030101010101" pitchFamily="2" charset="-122"/>
              </a:rPr>
              <a:t>K</a:t>
            </a:r>
            <a:r>
              <a:rPr lang="en-US" altLang="zh-CN" sz="1400" i="1" kern="100" baseline="-25000" dirty="0" smtClean="0">
                <a:solidFill>
                  <a:prstClr val="black"/>
                </a:solidFill>
                <a:latin typeface="Times New Roman" panose="02020603050405020304" pitchFamily="18" charset="0"/>
                <a:ea typeface="宋体" panose="02010600030101010101" pitchFamily="2" charset="-122"/>
              </a:rPr>
              <a:t>B</a:t>
            </a:r>
            <a:r>
              <a:rPr lang="zh-CN" altLang="zh-CN" sz="1400" kern="100" dirty="0">
                <a:solidFill>
                  <a:prstClr val="black"/>
                </a:solidFill>
                <a:ea typeface="宋体" panose="02010600030101010101" pitchFamily="2" charset="-122"/>
                <a:cs typeface="宋体" panose="02010600030101010101" pitchFamily="2" charset="-122"/>
              </a:rPr>
              <a:t>⊕</a:t>
            </a:r>
            <a:r>
              <a:rPr lang="en-US" altLang="zh-CN" sz="1400" i="1" kern="100" dirty="0">
                <a:solidFill>
                  <a:prstClr val="black"/>
                </a:solidFill>
                <a:latin typeface="Times New Roman" panose="02020603050405020304" pitchFamily="18" charset="0"/>
                <a:ea typeface="宋体" panose="02010600030101010101" pitchFamily="2" charset="-122"/>
              </a:rPr>
              <a:t>G</a:t>
            </a:r>
            <a:r>
              <a:rPr lang="en-US" altLang="zh-CN" sz="1400" i="1" kern="100" baseline="-25000" dirty="0">
                <a:solidFill>
                  <a:prstClr val="black"/>
                </a:solidFill>
                <a:latin typeface="Times New Roman" panose="02020603050405020304" pitchFamily="18" charset="0"/>
                <a:ea typeface="宋体" panose="02010600030101010101" pitchFamily="2" charset="-122"/>
              </a:rPr>
              <a:t>B</a:t>
            </a:r>
            <a:endParaRPr lang="zh-CN" altLang="en-US" dirty="0">
              <a:solidFill>
                <a:prstClr val="black"/>
              </a:solidFill>
            </a:endParaRPr>
          </a:p>
        </p:txBody>
      </p:sp>
      <p:sp>
        <p:nvSpPr>
          <p:cNvPr id="27" name="矩形 26"/>
          <p:cNvSpPr/>
          <p:nvPr/>
        </p:nvSpPr>
        <p:spPr>
          <a:xfrm>
            <a:off x="4686643" y="2922514"/>
            <a:ext cx="1409360"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solidFill>
                  <a:prstClr val="black"/>
                </a:solidFill>
                <a:latin typeface="Times New Roman" panose="02020603050405020304" pitchFamily="18" charset="0"/>
                <a:cs typeface="Times New Roman" panose="02020603050405020304" pitchFamily="18" charset="0"/>
              </a:rPr>
              <a:t>G</a:t>
            </a:r>
            <a:r>
              <a:rPr lang="en-US" altLang="zh-CN" sz="1400" i="1" baseline="-25000" dirty="0" smtClean="0">
                <a:solidFill>
                  <a:prstClr val="black"/>
                </a:solidFill>
                <a:latin typeface="Times New Roman" panose="02020603050405020304" pitchFamily="18" charset="0"/>
                <a:cs typeface="Times New Roman" panose="02020603050405020304" pitchFamily="18" charset="0"/>
              </a:rPr>
              <a:t>C</a:t>
            </a:r>
            <a:r>
              <a:rPr lang="en-US" altLang="zh-CN" sz="1400" dirty="0" smtClean="0">
                <a:solidFill>
                  <a:prstClr val="black"/>
                </a:solidFill>
                <a:latin typeface="Times New Roman" panose="02020603050405020304" pitchFamily="18" charset="0"/>
                <a:cs typeface="Times New Roman" panose="02020603050405020304" pitchFamily="18" charset="0"/>
              </a:rPr>
              <a:t>*= </a:t>
            </a:r>
            <a:r>
              <a:rPr lang="en-US" altLang="zh-CN" sz="1400" i="1" kern="100" dirty="0" smtClean="0">
                <a:solidFill>
                  <a:prstClr val="black"/>
                </a:solidFill>
                <a:latin typeface="Times New Roman" panose="02020603050405020304" pitchFamily="18" charset="0"/>
                <a:ea typeface="宋体" panose="02010600030101010101" pitchFamily="2" charset="-122"/>
              </a:rPr>
              <a:t>K</a:t>
            </a:r>
            <a:r>
              <a:rPr lang="en-US" altLang="zh-CN" sz="1400" i="1" kern="100" baseline="-25000" dirty="0" smtClean="0">
                <a:solidFill>
                  <a:prstClr val="black"/>
                </a:solidFill>
                <a:latin typeface="Times New Roman" panose="02020603050405020304" pitchFamily="18" charset="0"/>
                <a:ea typeface="宋体" panose="02010600030101010101" pitchFamily="2" charset="-122"/>
              </a:rPr>
              <a:t>C</a:t>
            </a:r>
            <a:r>
              <a:rPr lang="zh-CN" altLang="zh-CN" sz="1400" kern="100" dirty="0">
                <a:solidFill>
                  <a:prstClr val="black"/>
                </a:solidFill>
                <a:ea typeface="宋体" panose="02010600030101010101" pitchFamily="2" charset="-122"/>
                <a:cs typeface="宋体" panose="02010600030101010101" pitchFamily="2" charset="-122"/>
              </a:rPr>
              <a:t>⊕</a:t>
            </a:r>
            <a:r>
              <a:rPr lang="en-US" altLang="zh-CN" sz="1400" i="1" kern="100" dirty="0">
                <a:solidFill>
                  <a:prstClr val="black"/>
                </a:solidFill>
                <a:latin typeface="Times New Roman" panose="02020603050405020304" pitchFamily="18" charset="0"/>
                <a:ea typeface="宋体" panose="02010600030101010101" pitchFamily="2" charset="-122"/>
              </a:rPr>
              <a:t>G</a:t>
            </a:r>
            <a:r>
              <a:rPr lang="en-US" altLang="zh-CN" sz="1400" i="1" kern="100" baseline="-25000" dirty="0">
                <a:solidFill>
                  <a:prstClr val="black"/>
                </a:solidFill>
                <a:latin typeface="Times New Roman" panose="02020603050405020304" pitchFamily="18" charset="0"/>
                <a:ea typeface="宋体" panose="02010600030101010101" pitchFamily="2" charset="-122"/>
              </a:rPr>
              <a:t>C</a:t>
            </a:r>
            <a:endParaRPr lang="zh-CN" altLang="en-US" dirty="0">
              <a:solidFill>
                <a:prstClr val="black"/>
              </a:solidFill>
            </a:endParaRPr>
          </a:p>
        </p:txBody>
      </p:sp>
      <p:sp>
        <p:nvSpPr>
          <p:cNvPr id="28" name="矩形 27"/>
          <p:cNvSpPr/>
          <p:nvPr/>
        </p:nvSpPr>
        <p:spPr>
          <a:xfrm>
            <a:off x="6812085" y="2906604"/>
            <a:ext cx="1428596" cy="307777"/>
          </a:xfrm>
          <a:prstGeom prst="rect">
            <a:avLst/>
          </a:prstGeom>
        </p:spPr>
        <p:txBody>
          <a:bodyPr wrap="none">
            <a:spAutoFit/>
          </a:bodyPr>
          <a:lstStyle/>
          <a:p>
            <a:r>
              <a:rPr lang="zh-CN" altLang="zh-CN" sz="1400" kern="100" dirty="0">
                <a:solidFill>
                  <a:srgbClr val="000000"/>
                </a:solidFill>
                <a:latin typeface="Times New Roman" panose="02020603050405020304" pitchFamily="18" charset="0"/>
                <a:ea typeface="宋体" panose="02010600030101010101" pitchFamily="2" charset="-122"/>
              </a:rPr>
              <a:t>② </a:t>
            </a:r>
            <a:r>
              <a:rPr lang="en-US" altLang="zh-CN" sz="1400" i="1" dirty="0" smtClean="0">
                <a:solidFill>
                  <a:prstClr val="black"/>
                </a:solidFill>
                <a:latin typeface="Times New Roman" panose="02020603050405020304" pitchFamily="18" charset="0"/>
                <a:cs typeface="Times New Roman" panose="02020603050405020304" pitchFamily="18" charset="0"/>
              </a:rPr>
              <a:t>G</a:t>
            </a:r>
            <a:r>
              <a:rPr lang="en-US" altLang="zh-CN" sz="1400" i="1" baseline="-25000" dirty="0" smtClean="0">
                <a:solidFill>
                  <a:prstClr val="black"/>
                </a:solidFill>
                <a:latin typeface="Times New Roman" panose="02020603050405020304" pitchFamily="18" charset="0"/>
                <a:cs typeface="Times New Roman" panose="02020603050405020304" pitchFamily="18" charset="0"/>
              </a:rPr>
              <a:t>D</a:t>
            </a:r>
            <a:r>
              <a:rPr lang="en-US" altLang="zh-CN" sz="1400" dirty="0" smtClean="0">
                <a:solidFill>
                  <a:prstClr val="black"/>
                </a:solidFill>
                <a:latin typeface="Times New Roman" panose="02020603050405020304" pitchFamily="18" charset="0"/>
                <a:cs typeface="Times New Roman" panose="02020603050405020304" pitchFamily="18" charset="0"/>
              </a:rPr>
              <a:t>*= </a:t>
            </a:r>
            <a:r>
              <a:rPr lang="en-US" altLang="zh-CN" sz="1400" i="1" kern="100" dirty="0" smtClean="0">
                <a:solidFill>
                  <a:prstClr val="black"/>
                </a:solidFill>
                <a:latin typeface="Times New Roman" panose="02020603050405020304" pitchFamily="18" charset="0"/>
                <a:ea typeface="宋体" panose="02010600030101010101" pitchFamily="2" charset="-122"/>
              </a:rPr>
              <a:t>K</a:t>
            </a:r>
            <a:r>
              <a:rPr lang="en-US" altLang="zh-CN" sz="1400" i="1" kern="100" baseline="-25000" dirty="0" smtClean="0">
                <a:solidFill>
                  <a:prstClr val="black"/>
                </a:solidFill>
                <a:latin typeface="Times New Roman" panose="02020603050405020304" pitchFamily="18" charset="0"/>
                <a:ea typeface="宋体" panose="02010600030101010101" pitchFamily="2" charset="-122"/>
              </a:rPr>
              <a:t>D</a:t>
            </a:r>
            <a:r>
              <a:rPr lang="zh-CN" altLang="zh-CN" sz="1400" kern="100" dirty="0">
                <a:solidFill>
                  <a:prstClr val="black"/>
                </a:solidFill>
                <a:ea typeface="宋体" panose="02010600030101010101" pitchFamily="2" charset="-122"/>
                <a:cs typeface="宋体" panose="02010600030101010101" pitchFamily="2" charset="-122"/>
              </a:rPr>
              <a:t>⊕</a:t>
            </a:r>
            <a:r>
              <a:rPr lang="en-US" altLang="zh-CN" sz="1400" i="1" kern="100" dirty="0">
                <a:solidFill>
                  <a:prstClr val="black"/>
                </a:solidFill>
                <a:latin typeface="Times New Roman" panose="02020603050405020304" pitchFamily="18" charset="0"/>
                <a:ea typeface="宋体" panose="02010600030101010101" pitchFamily="2" charset="-122"/>
              </a:rPr>
              <a:t>G</a:t>
            </a:r>
            <a:r>
              <a:rPr lang="en-US" altLang="zh-CN" sz="1400" i="1" kern="100" baseline="-25000" dirty="0">
                <a:solidFill>
                  <a:prstClr val="black"/>
                </a:solidFill>
                <a:latin typeface="Times New Roman" panose="02020603050405020304" pitchFamily="18" charset="0"/>
                <a:ea typeface="宋体" panose="02010600030101010101" pitchFamily="2" charset="-122"/>
              </a:rPr>
              <a:t>D</a:t>
            </a:r>
            <a:endParaRPr lang="zh-CN" altLang="en-US" dirty="0">
              <a:solidFill>
                <a:prstClr val="black"/>
              </a:solidFill>
            </a:endParaRPr>
          </a:p>
        </p:txBody>
      </p:sp>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6276" y="3786372"/>
            <a:ext cx="486833" cy="486833"/>
          </a:xfrm>
          <a:prstGeom prst="rect">
            <a:avLst/>
          </a:prstGeom>
        </p:spPr>
      </p:pic>
      <p:sp>
        <p:nvSpPr>
          <p:cNvPr id="12" name="矩形 11"/>
          <p:cNvSpPr/>
          <p:nvPr/>
        </p:nvSpPr>
        <p:spPr>
          <a:xfrm>
            <a:off x="2177761" y="3712675"/>
            <a:ext cx="5566180" cy="276999"/>
          </a:xfrm>
          <a:prstGeom prst="rect">
            <a:avLst/>
          </a:prstGeom>
        </p:spPr>
        <p:txBody>
          <a:bodyPr wrap="square">
            <a:spAutoFit/>
          </a:bodyPr>
          <a:lstStyle/>
          <a:p>
            <a:r>
              <a:rPr lang="en-US" altLang="zh-CN" sz="1200" kern="100" dirty="0">
                <a:latin typeface="Times New Roman" panose="02020603050405020304" pitchFamily="18" charset="0"/>
                <a:ea typeface="宋体" panose="02010600030101010101" pitchFamily="2" charset="-122"/>
              </a:rPr>
              <a:t>TP</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在协议中可以获取到的有自己进行</a:t>
            </a:r>
            <a:r>
              <a:rPr lang="en-US" altLang="zh-CN" sz="1200" kern="100" dirty="0">
                <a:latin typeface="Times New Roman" panose="02020603050405020304" pitchFamily="18" charset="0"/>
                <a:ea typeface="宋体" panose="02010600030101010101" pitchFamily="2" charset="-122"/>
              </a:rPr>
              <a:t>Bell</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测量得到的</a:t>
            </a:r>
            <a:r>
              <a:rPr lang="en-US" altLang="zh-CN" sz="1200" i="1" kern="100" dirty="0">
                <a:latin typeface="Times New Roman" panose="02020603050405020304" pitchFamily="18" charset="0"/>
                <a:ea typeface="宋体" panose="02010600030101010101" pitchFamily="2" charset="-122"/>
              </a:rPr>
              <a:t>K</a:t>
            </a:r>
            <a:r>
              <a:rPr lang="en-US" altLang="zh-CN" sz="1200" kern="100" baseline="-25000" dirty="0">
                <a:latin typeface="Times New Roman" panose="02020603050405020304" pitchFamily="18" charset="0"/>
                <a:ea typeface="宋体" panose="02010600030101010101" pitchFamily="2" charset="-122"/>
              </a:rPr>
              <a:t>13</a:t>
            </a:r>
            <a:r>
              <a:rPr lang="en-US" altLang="zh-CN" sz="1200" kern="100" dirty="0">
                <a:latin typeface="Times New Roman" panose="02020603050405020304" pitchFamily="18" charset="0"/>
                <a:ea typeface="宋体" panose="02010600030101010101" pitchFamily="2" charset="-122"/>
              </a:rPr>
              <a:t> </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rPr>
              <a:t>K</a:t>
            </a:r>
            <a:r>
              <a:rPr lang="en-US" altLang="zh-CN" sz="1200" kern="100" baseline="-25000" dirty="0" smtClean="0">
                <a:latin typeface="Times New Roman" panose="02020603050405020304" pitchFamily="18" charset="0"/>
                <a:ea typeface="宋体" panose="02010600030101010101" pitchFamily="2" charset="-122"/>
              </a:rPr>
              <a:t>24</a:t>
            </a:r>
            <a:r>
              <a:rPr lang="en-US" altLang="zh-CN" sz="1200" kern="100" dirty="0" smtClean="0">
                <a:latin typeface="Times New Roman" panose="02020603050405020304" pitchFamily="18" charset="0"/>
                <a:ea typeface="宋体" panose="02010600030101010101" pitchFamily="2" charset="-122"/>
              </a:rPr>
              <a:t> </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 K</a:t>
            </a:r>
            <a:r>
              <a:rPr lang="en-US" altLang="zh-CN" sz="1200" kern="100" baseline="-25000" dirty="0">
                <a:latin typeface="Times New Roman" panose="02020603050405020304" pitchFamily="18" charset="0"/>
                <a:ea typeface="宋体" panose="02010600030101010101" pitchFamily="2" charset="-122"/>
              </a:rPr>
              <a:t>13</a:t>
            </a:r>
            <a:r>
              <a:rPr lang="en-US" altLang="zh-CN" sz="1200" kern="100" dirty="0">
                <a:latin typeface="Times New Roman" panose="02020603050405020304" pitchFamily="18" charset="0"/>
                <a:ea typeface="宋体" panose="02010600030101010101" pitchFamily="2" charset="-122"/>
              </a:rPr>
              <a:t>’ </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kern="100" dirty="0" smtClean="0">
                <a:latin typeface="Times New Roman" panose="02020603050405020304" pitchFamily="18" charset="0"/>
                <a:ea typeface="宋体" panose="02010600030101010101" pitchFamily="2" charset="-122"/>
              </a:rPr>
              <a:t>K</a:t>
            </a:r>
            <a:r>
              <a:rPr lang="en-US" altLang="zh-CN" sz="1200" kern="100" baseline="-25000" dirty="0" smtClean="0">
                <a:latin typeface="Times New Roman" panose="02020603050405020304" pitchFamily="18" charset="0"/>
                <a:ea typeface="宋体" panose="02010600030101010101" pitchFamily="2" charset="-122"/>
              </a:rPr>
              <a:t>24</a:t>
            </a:r>
            <a:r>
              <a:rPr lang="en-US" altLang="zh-CN" sz="1200" kern="100" dirty="0">
                <a:latin typeface="Times New Roman" panose="02020603050405020304" pitchFamily="18" charset="0"/>
                <a:ea typeface="宋体" panose="02010600030101010101" pitchFamily="2" charset="-122"/>
              </a:rPr>
              <a:t>’</a:t>
            </a:r>
            <a:endParaRPr lang="zh-CN" altLang="en-US" sz="1200" dirty="0"/>
          </a:p>
        </p:txBody>
      </p:sp>
      <p:sp>
        <p:nvSpPr>
          <p:cNvPr id="14" name="矩形 13"/>
          <p:cNvSpPr/>
          <p:nvPr/>
        </p:nvSpPr>
        <p:spPr>
          <a:xfrm>
            <a:off x="2185667" y="4091834"/>
            <a:ext cx="5493599" cy="461665"/>
          </a:xfrm>
          <a:prstGeom prst="rect">
            <a:avLst/>
          </a:prstGeom>
        </p:spPr>
        <p:txBody>
          <a:bodyPr wrap="square">
            <a:spAutoFit/>
          </a:bodyPr>
          <a:lstStyle/>
          <a:p>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参与者公布的信息由</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B</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D</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一次加密，</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B</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D</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又与纠缠态的每个粒子状态有关，</a:t>
            </a:r>
            <a:r>
              <a:rPr lang="en-US" altLang="zh-CN" sz="1200" kern="100" dirty="0">
                <a:latin typeface="Times New Roman" panose="02020603050405020304" pitchFamily="18" charset="0"/>
                <a:ea typeface="宋体" panose="02010600030101010101" pitchFamily="2" charset="-122"/>
              </a:rPr>
              <a:t>TP</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根据自己的测量不能推测其他粒子的状态</a:t>
            </a:r>
            <a:endParaRPr lang="zh-CN" altLang="en-US" sz="1200" dirty="0"/>
          </a:p>
        </p:txBody>
      </p:sp>
      <p:sp>
        <p:nvSpPr>
          <p:cNvPr id="39" name="文本框 38"/>
          <p:cNvSpPr txBox="1"/>
          <p:nvPr/>
        </p:nvSpPr>
        <p:spPr>
          <a:xfrm>
            <a:off x="1049444" y="545504"/>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40" name="直接连接符 39"/>
          <p:cNvCxnSpPr/>
          <p:nvPr/>
        </p:nvCxnSpPr>
        <p:spPr>
          <a:xfrm>
            <a:off x="504885" y="854851"/>
            <a:ext cx="1442448"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4885" y="250571"/>
            <a:ext cx="653980" cy="653980"/>
          </a:xfrm>
          <a:prstGeom prst="rect">
            <a:avLst/>
          </a:prstGeom>
        </p:spPr>
      </p:pic>
      <p:sp>
        <p:nvSpPr>
          <p:cNvPr id="42" name="文本框 41"/>
          <p:cNvSpPr txBox="1"/>
          <p:nvPr/>
        </p:nvSpPr>
        <p:spPr>
          <a:xfrm>
            <a:off x="1027400" y="3306982"/>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43" name="文本框 42"/>
          <p:cNvSpPr txBox="1"/>
          <p:nvPr/>
        </p:nvSpPr>
        <p:spPr>
          <a:xfrm>
            <a:off x="2906842" y="3306982"/>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44" name="文本框 43"/>
          <p:cNvSpPr txBox="1"/>
          <p:nvPr/>
        </p:nvSpPr>
        <p:spPr>
          <a:xfrm>
            <a:off x="4960851" y="3306982"/>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45" name="文本框 44"/>
          <p:cNvSpPr txBox="1"/>
          <p:nvPr/>
        </p:nvSpPr>
        <p:spPr>
          <a:xfrm>
            <a:off x="7106680" y="3263653"/>
            <a:ext cx="530915"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公布</a:t>
            </a:r>
            <a:endParaRPr lang="zh-CN" altLang="en-US" dirty="0">
              <a:latin typeface="宋体" panose="02010600030101010101" pitchFamily="2" charset="-122"/>
              <a:ea typeface="宋体" panose="02010600030101010101" pitchFamily="2" charset="-122"/>
            </a:endParaRPr>
          </a:p>
        </p:txBody>
      </p:sp>
      <p:sp>
        <p:nvSpPr>
          <p:cNvPr id="46" name="矩形 45"/>
          <p:cNvSpPr/>
          <p:nvPr/>
        </p:nvSpPr>
        <p:spPr>
          <a:xfrm>
            <a:off x="5491766" y="287631"/>
            <a:ext cx="1971504" cy="307777"/>
          </a:xfrm>
          <a:prstGeom prst="rect">
            <a:avLst/>
          </a:prstGeom>
        </p:spPr>
        <p:txBody>
          <a:bodyPr wrap="square">
            <a:spAutoFit/>
          </a:bodyPr>
          <a:lstStyle/>
          <a:p>
            <a:r>
              <a:rPr lang="zh-CN" altLang="zh-CN" sz="1400" kern="100" dirty="0" smtClean="0">
                <a:solidFill>
                  <a:srgbClr val="000000"/>
                </a:solidFill>
                <a:latin typeface="Times New Roman" panose="02020603050405020304" pitchFamily="18" charset="0"/>
                <a:ea typeface="宋体" panose="02010600030101010101" pitchFamily="2" charset="-122"/>
              </a:rPr>
              <a:t>③</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AC</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A</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C</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kern="100" baseline="-25000" dirty="0">
                <a:latin typeface="Times New Roman" panose="02020603050405020304" pitchFamily="18" charset="0"/>
                <a:ea typeface="宋体" panose="02010600030101010101" pitchFamily="2" charset="-122"/>
              </a:rPr>
              <a:t>13</a:t>
            </a:r>
            <a:r>
              <a:rPr lang="en-US" altLang="zh-CN" sz="1400" kern="100" dirty="0">
                <a:latin typeface="Times New Roman" panose="02020603050405020304" pitchFamily="18" charset="0"/>
                <a:ea typeface="宋体" panose="02010600030101010101" pitchFamily="2" charset="-122"/>
              </a:rPr>
              <a:t>’</a:t>
            </a:r>
            <a:endParaRPr lang="zh-CN" altLang="en-US" dirty="0"/>
          </a:p>
        </p:txBody>
      </p:sp>
      <p:sp>
        <p:nvSpPr>
          <p:cNvPr id="47" name="矩形 46"/>
          <p:cNvSpPr/>
          <p:nvPr/>
        </p:nvSpPr>
        <p:spPr>
          <a:xfrm>
            <a:off x="5472855" y="595408"/>
            <a:ext cx="1990415" cy="307777"/>
          </a:xfrm>
          <a:prstGeom prst="rect">
            <a:avLst/>
          </a:prstGeom>
        </p:spPr>
        <p:txBody>
          <a:bodyPr wrap="square">
            <a:spAutoFit/>
          </a:bodyPr>
          <a:lstStyle/>
          <a:p>
            <a:r>
              <a:rPr lang="zh-CN" altLang="zh-CN" sz="1400" kern="100" dirty="0" smtClean="0">
                <a:solidFill>
                  <a:srgbClr val="000000"/>
                </a:solidFill>
                <a:latin typeface="Times New Roman" panose="02020603050405020304" pitchFamily="18" charset="0"/>
                <a:ea typeface="宋体" panose="02010600030101010101" pitchFamily="2" charset="-122"/>
              </a:rPr>
              <a:t>③</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BD</a:t>
            </a:r>
            <a:r>
              <a:rPr lang="en-US" altLang="zh-CN" sz="1400" kern="100" dirty="0" smtClean="0">
                <a:latin typeface="Times New Roman" panose="02020603050405020304" pitchFamily="18" charset="0"/>
                <a:ea typeface="宋体" panose="02010600030101010101" pitchFamily="2" charset="-122"/>
              </a:rPr>
              <a:t>=</a:t>
            </a:r>
            <a:r>
              <a:rPr lang="en-US" altLang="zh-CN" sz="1400" i="1" kern="100" dirty="0" smtClean="0">
                <a:latin typeface="Times New Roman" panose="02020603050405020304" pitchFamily="18" charset="0"/>
                <a:ea typeface="宋体" panose="02010600030101010101" pitchFamily="2" charset="-122"/>
              </a:rPr>
              <a:t>G</a:t>
            </a:r>
            <a:r>
              <a:rPr lang="en-US" altLang="zh-CN" sz="1400" i="1" kern="100" baseline="-25000" dirty="0" smtClean="0">
                <a:latin typeface="Times New Roman" panose="02020603050405020304" pitchFamily="18" charset="0"/>
                <a:ea typeface="宋体" panose="02010600030101010101" pitchFamily="2" charset="-122"/>
              </a:rPr>
              <a:t>B</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G</a:t>
            </a:r>
            <a:r>
              <a:rPr lang="en-US" altLang="zh-CN" sz="1400" i="1" kern="100" baseline="-25000" dirty="0">
                <a:latin typeface="Times New Roman" panose="02020603050405020304" pitchFamily="18" charset="0"/>
                <a:ea typeface="宋体" panose="02010600030101010101" pitchFamily="2" charset="-122"/>
              </a:rPr>
              <a:t>D</a:t>
            </a:r>
            <a:r>
              <a:rPr lang="en-US" altLang="zh-CN" sz="1400" kern="100" dirty="0">
                <a:latin typeface="Times New Roman" panose="02020603050405020304" pitchFamily="18" charset="0"/>
                <a:ea typeface="宋体" panose="02010600030101010101" pitchFamily="2" charset="-122"/>
              </a:rPr>
              <a:t>*</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kern="100" baseline="-25000" dirty="0">
                <a:latin typeface="Times New Roman" panose="02020603050405020304" pitchFamily="18" charset="0"/>
                <a:ea typeface="宋体" panose="02010600030101010101" pitchFamily="2" charset="-122"/>
              </a:rPr>
              <a:t>24</a:t>
            </a:r>
            <a:r>
              <a:rPr lang="en-US" altLang="zh-CN" sz="1400" kern="100" dirty="0">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2604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1139" y="1070970"/>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3" name="直接连接符 2"/>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13873" y="1736055"/>
            <a:ext cx="3328737" cy="2913618"/>
          </a:xfrm>
          <a:prstGeom prst="rect">
            <a:avLst/>
          </a:prstGeom>
        </p:spPr>
        <p:txBody>
          <a:bodyPr wrap="square">
            <a:spAutoFit/>
          </a:bodyPr>
          <a:lstStyle/>
          <a:p>
            <a:pPr algn="just">
              <a:lnSpc>
                <a:spcPts val="2000"/>
              </a:lnSpc>
              <a:spcAft>
                <a:spcPts val="0"/>
              </a:spcAft>
            </a:pPr>
            <a:r>
              <a:rPr lang="zh-CN" altLang="en-US" sz="1400" kern="100" dirty="0" smtClean="0">
                <a:solidFill>
                  <a:srgbClr val="000000"/>
                </a:solidFill>
                <a:latin typeface="Times New Roman" panose="02020603050405020304" pitchFamily="18" charset="0"/>
                <a:ea typeface="宋体" panose="02010600030101010101" pitchFamily="2" charset="-122"/>
              </a:rPr>
              <a:t>假设</a:t>
            </a:r>
            <a:r>
              <a:rPr lang="zh-CN" altLang="zh-CN" sz="1400" kern="100" dirty="0" smtClean="0">
                <a:solidFill>
                  <a:srgbClr val="000000"/>
                </a:solidFill>
                <a:latin typeface="Times New Roman" panose="02020603050405020304" pitchFamily="18" charset="0"/>
                <a:ea typeface="宋体" panose="02010600030101010101" pitchFamily="2" charset="-122"/>
              </a:rPr>
              <a:t>参与者</a:t>
            </a:r>
            <a:r>
              <a:rPr lang="zh-CN" altLang="zh-CN" sz="1400" kern="100" dirty="0">
                <a:solidFill>
                  <a:srgbClr val="000000"/>
                </a:solidFill>
                <a:latin typeface="Times New Roman" panose="02020603050405020304" pitchFamily="18" charset="0"/>
                <a:ea typeface="宋体" panose="02010600030101010101" pitchFamily="2" charset="-122"/>
              </a:rPr>
              <a:t>要</a:t>
            </a:r>
            <a:r>
              <a:rPr lang="zh-CN" altLang="zh-CN" sz="1400" kern="100" dirty="0" smtClean="0">
                <a:solidFill>
                  <a:srgbClr val="000000"/>
                </a:solidFill>
                <a:latin typeface="Times New Roman" panose="02020603050405020304" pitchFamily="18" charset="0"/>
                <a:ea typeface="宋体" panose="02010600030101010101" pitchFamily="2" charset="-122"/>
              </a:rPr>
              <a:t>比</a:t>
            </a:r>
            <a:r>
              <a:rPr lang="zh-CN" altLang="en-US" sz="1400" kern="100" dirty="0" smtClean="0">
                <a:solidFill>
                  <a:srgbClr val="000000"/>
                </a:solidFill>
                <a:latin typeface="Times New Roman" panose="02020603050405020304" pitchFamily="18" charset="0"/>
                <a:ea typeface="宋体" panose="02010600030101010101" pitchFamily="2" charset="-122"/>
              </a:rPr>
              <a:t>较</a:t>
            </a:r>
            <a:r>
              <a:rPr lang="zh-CN" altLang="zh-CN" sz="1400" kern="100" dirty="0" smtClean="0">
                <a:solidFill>
                  <a:srgbClr val="000000"/>
                </a:solidFill>
                <a:latin typeface="Times New Roman" panose="02020603050405020304" pitchFamily="18" charset="0"/>
                <a:ea typeface="宋体" panose="02010600030101010101" pitchFamily="2" charset="-122"/>
              </a:rPr>
              <a:t>的</a:t>
            </a:r>
            <a:r>
              <a:rPr lang="zh-CN" altLang="zh-CN" sz="1400" kern="100" dirty="0">
                <a:solidFill>
                  <a:srgbClr val="000000"/>
                </a:solidFill>
                <a:latin typeface="Times New Roman" panose="02020603050405020304" pitchFamily="18" charset="0"/>
                <a:ea typeface="宋体" panose="02010600030101010101" pitchFamily="2" charset="-122"/>
              </a:rPr>
              <a:t>秘密信息长度为</a:t>
            </a:r>
            <a:r>
              <a:rPr lang="en-US" altLang="zh-CN" sz="1400" kern="100" dirty="0">
                <a:solidFill>
                  <a:srgbClr val="000000"/>
                </a:solidFill>
                <a:latin typeface="Times New Roman" panose="02020603050405020304" pitchFamily="18" charset="0"/>
                <a:ea typeface="宋体" panose="02010600030101010101" pitchFamily="2" charset="-122"/>
              </a:rPr>
              <a:t>4</a:t>
            </a:r>
            <a:r>
              <a:rPr lang="zh-CN" altLang="zh-CN" sz="1400" kern="100" dirty="0">
                <a:solidFill>
                  <a:srgbClr val="000000"/>
                </a:solidFill>
                <a:latin typeface="Times New Roman" panose="02020603050405020304" pitchFamily="18" charset="0"/>
                <a:ea typeface="宋体" panose="02010600030101010101" pitchFamily="2" charset="-122"/>
              </a:rPr>
              <a:t>；</a:t>
            </a:r>
          </a:p>
          <a:p>
            <a:pPr algn="just">
              <a:lnSpc>
                <a:spcPts val="2000"/>
              </a:lnSpc>
              <a:spcAft>
                <a:spcPts val="0"/>
              </a:spcAft>
            </a:pPr>
            <a:endParaRPr lang="en-US" altLang="zh-CN" sz="1400" i="1"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i="1" kern="100" dirty="0" smtClean="0">
                <a:solidFill>
                  <a:srgbClr val="000000"/>
                </a:solidFill>
                <a:latin typeface="Times New Roman" panose="02020603050405020304" pitchFamily="18" charset="0"/>
                <a:ea typeface="宋体" panose="02010600030101010101" pitchFamily="2" charset="-122"/>
              </a:rPr>
              <a:t>K</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13</a:t>
            </a:r>
            <a:r>
              <a:rPr lang="zh-CN" altLang="zh-CN" sz="1400" kern="100" dirty="0">
                <a:solidFill>
                  <a:srgbClr val="000000"/>
                </a:solidFill>
                <a:latin typeface="Times New Roman" panose="02020603050405020304" pitchFamily="18" charset="0"/>
                <a:ea typeface="宋体" panose="02010600030101010101" pitchFamily="2" charset="-122"/>
              </a:rPr>
              <a:t>的每一位表示为</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zh-CN" altLang="zh-CN" sz="1400" kern="100" dirty="0" smtClean="0">
                <a:solidFill>
                  <a:srgbClr val="000000"/>
                </a:solidFill>
                <a:latin typeface="Times New Roman" panose="02020603050405020304" pitchFamily="18" charset="0"/>
                <a:ea typeface="宋体" panose="02010600030101010101" pitchFamily="2" charset="-122"/>
              </a:rPr>
              <a:t>；</a:t>
            </a: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zh-CN" altLang="zh-CN" sz="1400" kern="100" dirty="0" smtClean="0">
                <a:solidFill>
                  <a:srgbClr val="000000"/>
                </a:solidFill>
                <a:latin typeface="Times New Roman" panose="02020603050405020304" pitchFamily="18" charset="0"/>
                <a:ea typeface="宋体" panose="02010600030101010101" pitchFamily="2" charset="-122"/>
              </a:rPr>
              <a:t>则</a:t>
            </a:r>
            <a:r>
              <a:rPr lang="en-US" altLang="zh-CN" sz="1400" i="1" kern="100" dirty="0" smtClean="0">
                <a:solidFill>
                  <a:srgbClr val="000000"/>
                </a:solidFill>
                <a:latin typeface="Times New Roman" panose="02020603050405020304" pitchFamily="18" charset="0"/>
                <a:ea typeface="宋体" panose="02010600030101010101" pitchFamily="2" charset="-122"/>
              </a:rPr>
              <a:t>K</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13</a:t>
            </a: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smtClean="0">
                <a:solidFill>
                  <a:srgbClr val="000000"/>
                </a:solidFill>
                <a:latin typeface="Times New Roman" panose="02020603050405020304" pitchFamily="18" charset="0"/>
                <a:ea typeface="宋体" panose="02010600030101010101" pitchFamily="2" charset="-122"/>
              </a:rPr>
              <a:t>的</a:t>
            </a:r>
            <a:r>
              <a:rPr lang="zh-CN" altLang="zh-CN" sz="1400" kern="100" dirty="0">
                <a:solidFill>
                  <a:srgbClr val="000000"/>
                </a:solidFill>
                <a:latin typeface="Times New Roman" panose="02020603050405020304" pitchFamily="18" charset="0"/>
                <a:ea typeface="宋体" panose="02010600030101010101" pitchFamily="2" charset="-122"/>
              </a:rPr>
              <a:t>每一位表示为</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en-US" altLang="zh-CN" sz="1400" kern="100" dirty="0">
                <a:solidFill>
                  <a:srgbClr val="000000"/>
                </a:solidFill>
                <a:latin typeface="Times New Roman" panose="02020603050405020304" pitchFamily="18" charset="0"/>
                <a:ea typeface="宋体" panose="02010600030101010101" pitchFamily="2" charset="-122"/>
              </a:rPr>
              <a:t> </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rPr>
              <a:t>；</a:t>
            </a: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smtClean="0">
                <a:solidFill>
                  <a:srgbClr val="000000"/>
                </a:solidFill>
                <a:latin typeface="Times New Roman" panose="02020603050405020304" pitchFamily="18" charset="0"/>
                <a:ea typeface="宋体" panose="02010600030101010101" pitchFamily="2" charset="-122"/>
              </a:rPr>
              <a:t>K</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A</a:t>
            </a:r>
            <a:r>
              <a:rPr lang="zh-CN" altLang="zh-CN" sz="1400" kern="100" dirty="0">
                <a:solidFill>
                  <a:srgbClr val="000000"/>
                </a:solidFill>
                <a:latin typeface="Times New Roman" panose="02020603050405020304" pitchFamily="18" charset="0"/>
                <a:ea typeface="宋体" panose="02010600030101010101" pitchFamily="2" charset="-122"/>
              </a:rPr>
              <a:t>的每一位表示为</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zh-CN" altLang="zh-CN" sz="1400" kern="100" dirty="0">
                <a:solidFill>
                  <a:srgbClr val="000000"/>
                </a:solidFill>
                <a:latin typeface="Times New Roman" panose="02020603050405020304" pitchFamily="18" charset="0"/>
                <a:ea typeface="宋体" panose="02010600030101010101" pitchFamily="2" charset="-122"/>
              </a:rPr>
              <a:t>；</a:t>
            </a:r>
          </a:p>
          <a:p>
            <a:pPr algn="just">
              <a:lnSpc>
                <a:spcPts val="2000"/>
              </a:lnSpc>
              <a:spcAft>
                <a:spcPts val="0"/>
              </a:spcAft>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gn="just">
              <a:lnSpc>
                <a:spcPts val="2000"/>
              </a:lnSpc>
              <a:spcAft>
                <a:spcPts val="0"/>
              </a:spcAft>
            </a:pPr>
            <a:r>
              <a:rPr lang="en-US" altLang="zh-CN" sz="1400" kern="100" dirty="0" smtClean="0">
                <a:solidFill>
                  <a:srgbClr val="000000"/>
                </a:solidFill>
                <a:latin typeface="Times New Roman" panose="02020603050405020304" pitchFamily="18" charset="0"/>
                <a:ea typeface="宋体" panose="02010600030101010101" pitchFamily="2" charset="-122"/>
              </a:rPr>
              <a:t>K</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B</a:t>
            </a:r>
            <a:r>
              <a:rPr lang="zh-CN" altLang="zh-CN" sz="1400" kern="100" dirty="0">
                <a:solidFill>
                  <a:srgbClr val="000000"/>
                </a:solidFill>
                <a:latin typeface="Times New Roman" panose="02020603050405020304" pitchFamily="18" charset="0"/>
                <a:ea typeface="宋体" panose="02010600030101010101" pitchFamily="2" charset="-122"/>
              </a:rPr>
              <a:t>的每一位表示为</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b</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b</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b</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b</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zh-CN" altLang="zh-CN" sz="1400" kern="100" dirty="0">
                <a:solidFill>
                  <a:srgbClr val="000000"/>
                </a:solidFill>
                <a:latin typeface="Times New Roman" panose="02020603050405020304" pitchFamily="18" charset="0"/>
                <a:ea typeface="宋体" panose="02010600030101010101" pitchFamily="2" charset="-122"/>
              </a:rPr>
              <a:t>；</a:t>
            </a:r>
          </a:p>
          <a:p>
            <a:pPr>
              <a:lnSpc>
                <a:spcPts val="2000"/>
              </a:lnSpc>
            </a:pPr>
            <a:endParaRPr lang="en-US" altLang="zh-CN" sz="1400" kern="100" dirty="0" smtClean="0">
              <a:solidFill>
                <a:srgbClr val="000000"/>
              </a:solidFill>
              <a:latin typeface="Times New Roman" panose="02020603050405020304" pitchFamily="18" charset="0"/>
              <a:ea typeface="宋体" panose="02010600030101010101" pitchFamily="2" charset="-122"/>
            </a:endParaRPr>
          </a:p>
          <a:p>
            <a:pPr>
              <a:lnSpc>
                <a:spcPts val="2000"/>
              </a:lnSpc>
            </a:pPr>
            <a:r>
              <a:rPr lang="en-US" altLang="zh-CN" sz="1400" kern="100" dirty="0" smtClean="0">
                <a:solidFill>
                  <a:srgbClr val="000000"/>
                </a:solidFill>
                <a:latin typeface="Times New Roman" panose="02020603050405020304" pitchFamily="18" charset="0"/>
                <a:ea typeface="宋体" panose="02010600030101010101" pitchFamily="2" charset="-122"/>
              </a:rPr>
              <a:t>Z</a:t>
            </a:r>
            <a:r>
              <a:rPr lang="en-US" altLang="zh-CN" sz="1400" kern="100" baseline="30000" dirty="0" smtClean="0">
                <a:solidFill>
                  <a:srgbClr val="000000"/>
                </a:solidFill>
                <a:latin typeface="Times New Roman" panose="02020603050405020304" pitchFamily="18" charset="0"/>
                <a:ea typeface="宋体" panose="02010600030101010101" pitchFamily="2" charset="-122"/>
              </a:rPr>
              <a:t>i</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j</a:t>
            </a:r>
            <a:r>
              <a:rPr lang="zh-CN" altLang="zh-CN" sz="1400" kern="100" dirty="0">
                <a:solidFill>
                  <a:srgbClr val="000000"/>
                </a:solidFill>
                <a:latin typeface="Times New Roman" panose="02020603050405020304" pitchFamily="18" charset="0"/>
                <a:ea typeface="宋体" panose="02010600030101010101" pitchFamily="2" charset="-122"/>
              </a:rPr>
              <a:t>表示原纠缠态的某一个量子位状态</a:t>
            </a:r>
            <a:endParaRPr lang="zh-CN" altLang="en-US" sz="1400" kern="100" dirty="0">
              <a:solidFill>
                <a:srgbClr val="000000"/>
              </a:solidFill>
              <a:latin typeface="Times New Roman" panose="02020603050405020304" pitchFamily="18" charset="0"/>
              <a:ea typeface="宋体" panose="02010600030101010101" pitchFamily="2" charset="-122"/>
            </a:endParaRPr>
          </a:p>
        </p:txBody>
      </p:sp>
      <p:sp>
        <p:nvSpPr>
          <p:cNvPr id="5" name="矩形 4"/>
          <p:cNvSpPr/>
          <p:nvPr/>
        </p:nvSpPr>
        <p:spPr>
          <a:xfrm>
            <a:off x="4936067" y="1955408"/>
            <a:ext cx="3395133" cy="1867499"/>
          </a:xfrm>
          <a:prstGeom prst="rect">
            <a:avLst/>
          </a:prstGeom>
        </p:spPr>
        <p:txBody>
          <a:bodyPr wrap="square">
            <a:spAutoFit/>
          </a:bodyPr>
          <a:lstStyle/>
          <a:p>
            <a:pPr>
              <a:lnSpc>
                <a:spcPts val="2000"/>
              </a:lnSpc>
            </a:pPr>
            <a:r>
              <a:rPr lang="en-US" altLang="zh-CN" sz="1400" i="1" kern="100" dirty="0">
                <a:latin typeface="Times New Roman" panose="02020603050405020304" pitchFamily="18" charset="0"/>
                <a:ea typeface="宋体" panose="02010600030101010101" pitchFamily="2" charset="-122"/>
              </a:rPr>
              <a:t>Z</a:t>
            </a:r>
            <a:r>
              <a:rPr lang="en-US" altLang="zh-CN" sz="1400" i="1" kern="100" baseline="30000" dirty="0">
                <a:latin typeface="Times New Roman" panose="02020603050405020304" pitchFamily="18" charset="0"/>
                <a:ea typeface="宋体" panose="02010600030101010101" pitchFamily="2" charset="-122"/>
              </a:rPr>
              <a:t>i</a:t>
            </a:r>
            <a:r>
              <a:rPr lang="en-US" altLang="zh-CN" sz="1400" i="1" kern="100" baseline="-25000" dirty="0">
                <a:latin typeface="Times New Roman" panose="02020603050405020304" pitchFamily="18" charset="0"/>
                <a:ea typeface="宋体" panose="02010600030101010101" pitchFamily="2" charset="-122"/>
              </a:rPr>
              <a:t>j</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400" kern="100" dirty="0">
                <a:latin typeface="Times New Roman" panose="02020603050405020304" pitchFamily="18" charset="0"/>
                <a:ea typeface="宋体" panose="02010600030101010101" pitchFamily="2" charset="-122"/>
              </a:rPr>
              <a:t>TP</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和所有参与者都不知道</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ts val="2000"/>
              </a:lnSpc>
            </a:pP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1400" kern="100" dirty="0">
                <a:latin typeface="Times New Roman" panose="02020603050405020304" pitchFamily="18" charset="0"/>
                <a:ea typeface="宋体" panose="02010600030101010101" pitchFamily="2" charset="-122"/>
              </a:rPr>
              <a:t>TP</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1400" kern="100" dirty="0">
                <a:latin typeface="Times New Roman" panose="02020603050405020304" pitchFamily="18" charset="0"/>
                <a:ea typeface="宋体" panose="02010600030101010101" pitchFamily="2" charset="-122"/>
              </a:rPr>
              <a:t>5</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6</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粒子进行联合</a:t>
            </a:r>
            <a:r>
              <a:rPr lang="en-US" altLang="zh-CN" sz="1400" kern="100" dirty="0">
                <a:latin typeface="Times New Roman" panose="02020603050405020304" pitchFamily="18" charset="0"/>
                <a:ea typeface="宋体" panose="02010600030101010101" pitchFamily="2" charset="-122"/>
              </a:rPr>
              <a:t>Bell</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测量后，</a:t>
            </a:r>
            <a:r>
              <a:rPr lang="en-US" altLang="zh-CN" sz="1400" kern="100" dirty="0">
                <a:latin typeface="Times New Roman" panose="02020603050405020304" pitchFamily="18" charset="0"/>
                <a:ea typeface="宋体" panose="02010600030101010101" pitchFamily="2" charset="-122"/>
              </a:rPr>
              <a:t>1</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2</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3</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4</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粒子还处于混合状态，</a:t>
            </a:r>
            <a:r>
              <a:rPr lang="en-US" altLang="zh-CN" sz="1400" kern="100" dirty="0">
                <a:latin typeface="Times New Roman" panose="02020603050405020304" pitchFamily="18" charset="0"/>
                <a:ea typeface="宋体" panose="02010600030101010101" pitchFamily="2" charset="-122"/>
              </a:rPr>
              <a:t>Alice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Bob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Charlie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宋体" panose="02010600030101010101" pitchFamily="2" charset="-122"/>
              </a:rPr>
              <a:t>David</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测量得到的量子序列是</a:t>
            </a:r>
            <a:r>
              <a:rPr lang="en-US" altLang="zh-CN" sz="1400" kern="100" dirty="0">
                <a:latin typeface="Times New Roman" panose="02020603050405020304" pitchFamily="18" charset="0"/>
                <a:ea typeface="宋体" panose="02010600030101010101" pitchFamily="2" charset="-122"/>
              </a:rPr>
              <a:t>TP</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在原状态上进行了酉操作后的序列，而参与者又都不知道</a:t>
            </a:r>
            <a:r>
              <a:rPr lang="en-US" altLang="zh-CN" sz="1400" kern="100" dirty="0">
                <a:latin typeface="Times New Roman" panose="02020603050405020304" pitchFamily="18" charset="0"/>
                <a:ea typeface="宋体" panose="02010600030101010101" pitchFamily="2" charset="-122"/>
              </a:rPr>
              <a:t>TP</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进行的酉操作是什么。</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874" y="717072"/>
            <a:ext cx="653980" cy="653980"/>
          </a:xfrm>
          <a:prstGeom prst="rect">
            <a:avLst/>
          </a:prstGeom>
        </p:spPr>
      </p:pic>
      <p:sp>
        <p:nvSpPr>
          <p:cNvPr id="7" name="直角上箭头 6"/>
          <p:cNvSpPr/>
          <p:nvPr/>
        </p:nvSpPr>
        <p:spPr>
          <a:xfrm>
            <a:off x="3801979" y="3970421"/>
            <a:ext cx="2390273" cy="55838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515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7113" y="381840"/>
            <a:ext cx="486833" cy="486833"/>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7829" y="381840"/>
            <a:ext cx="486833" cy="48683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08" y="381841"/>
            <a:ext cx="486833" cy="486833"/>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5676" y="383109"/>
            <a:ext cx="485565" cy="485565"/>
          </a:xfrm>
          <a:prstGeom prst="rect">
            <a:avLst/>
          </a:prstGeom>
        </p:spPr>
      </p:pic>
      <p:sp>
        <p:nvSpPr>
          <p:cNvPr id="7" name="椭圆 6"/>
          <p:cNvSpPr/>
          <p:nvPr/>
        </p:nvSpPr>
        <p:spPr>
          <a:xfrm>
            <a:off x="1036226" y="947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Alice</a:t>
            </a:r>
            <a:endParaRPr lang="zh-CN" altLang="en-US" dirty="0">
              <a:solidFill>
                <a:prstClr val="white"/>
              </a:solidFill>
            </a:endParaRPr>
          </a:p>
        </p:txBody>
      </p:sp>
      <p:sp>
        <p:nvSpPr>
          <p:cNvPr id="8" name="椭圆 7"/>
          <p:cNvSpPr/>
          <p:nvPr/>
        </p:nvSpPr>
        <p:spPr>
          <a:xfrm>
            <a:off x="2935510" y="947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Bob</a:t>
            </a:r>
            <a:endParaRPr lang="zh-CN" altLang="en-US" dirty="0">
              <a:solidFill>
                <a:prstClr val="white"/>
              </a:solidFill>
            </a:endParaRPr>
          </a:p>
        </p:txBody>
      </p:sp>
      <p:sp>
        <p:nvSpPr>
          <p:cNvPr id="9" name="椭圆 8"/>
          <p:cNvSpPr/>
          <p:nvPr/>
        </p:nvSpPr>
        <p:spPr>
          <a:xfrm>
            <a:off x="4885596" y="947178"/>
            <a:ext cx="971547"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Charlie</a:t>
            </a:r>
            <a:endParaRPr lang="zh-CN" altLang="en-US" dirty="0">
              <a:solidFill>
                <a:prstClr val="white"/>
              </a:solidFill>
            </a:endParaRPr>
          </a:p>
        </p:txBody>
      </p:sp>
      <p:sp>
        <p:nvSpPr>
          <p:cNvPr id="10" name="椭圆 9"/>
          <p:cNvSpPr/>
          <p:nvPr/>
        </p:nvSpPr>
        <p:spPr>
          <a:xfrm>
            <a:off x="7098570" y="947178"/>
            <a:ext cx="836081"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David</a:t>
            </a:r>
            <a:endParaRPr lang="zh-CN" altLang="en-US" dirty="0">
              <a:solidFill>
                <a:prstClr val="white"/>
              </a:solidFill>
            </a:endParaRP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7829" y="1847413"/>
            <a:ext cx="486833" cy="486833"/>
          </a:xfrm>
          <a:prstGeom prst="rect">
            <a:avLst/>
          </a:prstGeom>
        </p:spPr>
      </p:pic>
      <p:sp>
        <p:nvSpPr>
          <p:cNvPr id="16" name="矩形 15"/>
          <p:cNvSpPr/>
          <p:nvPr/>
        </p:nvSpPr>
        <p:spPr>
          <a:xfrm>
            <a:off x="2116668" y="1709530"/>
            <a:ext cx="6155266" cy="461665"/>
          </a:xfrm>
          <a:prstGeom prst="rect">
            <a:avLst/>
          </a:prstGeom>
        </p:spPr>
        <p:txBody>
          <a:bodyPr wrap="square">
            <a:spAutoFit/>
          </a:bodyPr>
          <a:lstStyle/>
          <a:p>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每个参与者之间都没有进行过信息传输，若</a:t>
            </a:r>
            <a:r>
              <a:rPr lang="en-US" altLang="zh-CN" sz="1200" kern="100" dirty="0">
                <a:latin typeface="Times New Roman" panose="02020603050405020304" pitchFamily="18" charset="0"/>
                <a:ea typeface="宋体" panose="02010600030101010101" pitchFamily="2" charset="-122"/>
              </a:rPr>
              <a:t>Alice</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想要在</a:t>
            </a:r>
            <a:r>
              <a:rPr lang="en-US" altLang="zh-CN" sz="1200" kern="100" dirty="0">
                <a:latin typeface="Times New Roman" panose="02020603050405020304" pitchFamily="18" charset="0"/>
                <a:ea typeface="宋体" panose="02010600030101010101" pitchFamily="2" charset="-122"/>
              </a:rPr>
              <a:t>TP</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给参与者分发量子序列时进行窃取，会被当做是外部攻击者被检测到</a:t>
            </a:r>
            <a:endParaRPr lang="zh-CN" altLang="en-US" sz="1200" dirty="0"/>
          </a:p>
        </p:txBody>
      </p:sp>
      <p:sp>
        <p:nvSpPr>
          <p:cNvPr id="18" name="矩形 17"/>
          <p:cNvSpPr/>
          <p:nvPr/>
        </p:nvSpPr>
        <p:spPr>
          <a:xfrm>
            <a:off x="2116668" y="2238617"/>
            <a:ext cx="6079068" cy="461665"/>
          </a:xfrm>
          <a:prstGeom prst="rect">
            <a:avLst/>
          </a:prstGeom>
        </p:spPr>
        <p:txBody>
          <a:bodyPr wrap="square">
            <a:spAutoFit/>
          </a:bodyPr>
          <a:lstStyle/>
          <a:p>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每个参与者各自手中的粒子在未测量前都是出于混合状态，</a:t>
            </a:r>
            <a:r>
              <a:rPr lang="en-US" altLang="zh-CN" sz="1200" kern="100" dirty="0">
                <a:latin typeface="Times New Roman" panose="02020603050405020304" pitchFamily="18" charset="0"/>
                <a:ea typeface="宋体" panose="02010600030101010101" pitchFamily="2" charset="-122"/>
              </a:rPr>
              <a:t>Alice</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不能通过自己的测量结果推测其他参与者的粒子状态</a:t>
            </a:r>
            <a:endParaRPr lang="zh-CN" altLang="en-US" sz="1200" dirty="0"/>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429" y="3359910"/>
            <a:ext cx="486833" cy="486833"/>
          </a:xfrm>
          <a:prstGeom prst="rect">
            <a:avLst/>
          </a:prstGeom>
        </p:spPr>
      </p:pic>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9831" y="3361178"/>
            <a:ext cx="485565" cy="485565"/>
          </a:xfrm>
          <a:prstGeom prst="rect">
            <a:avLst/>
          </a:prstGeom>
        </p:spPr>
      </p:pic>
      <p:sp>
        <p:nvSpPr>
          <p:cNvPr id="20" name="下弧形箭头 19"/>
          <p:cNvSpPr/>
          <p:nvPr/>
        </p:nvSpPr>
        <p:spPr>
          <a:xfrm>
            <a:off x="984057" y="3711276"/>
            <a:ext cx="680605" cy="270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上弧形箭头 31"/>
          <p:cNvSpPr/>
          <p:nvPr/>
        </p:nvSpPr>
        <p:spPr>
          <a:xfrm flipH="1">
            <a:off x="954412" y="3291764"/>
            <a:ext cx="708624" cy="3115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949491" y="4027072"/>
            <a:ext cx="718466"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1</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2</a:t>
            </a:r>
            <a:endParaRPr lang="zh-CN" altLang="en-US" sz="1200" dirty="0"/>
          </a:p>
        </p:txBody>
      </p:sp>
      <p:sp>
        <p:nvSpPr>
          <p:cNvPr id="34" name="矩形 33"/>
          <p:cNvSpPr/>
          <p:nvPr/>
        </p:nvSpPr>
        <p:spPr>
          <a:xfrm>
            <a:off x="984057" y="2969903"/>
            <a:ext cx="705642"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1</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2</a:t>
            </a:r>
            <a:endParaRPr lang="zh-CN" altLang="en-US" sz="1200" dirty="0"/>
          </a:p>
        </p:txBody>
      </p:sp>
      <p:sp>
        <p:nvSpPr>
          <p:cNvPr id="35" name="矩形 34"/>
          <p:cNvSpPr/>
          <p:nvPr/>
        </p:nvSpPr>
        <p:spPr>
          <a:xfrm>
            <a:off x="3077113" y="3505107"/>
            <a:ext cx="5249331" cy="307777"/>
          </a:xfrm>
          <a:prstGeom prst="rect">
            <a:avLst/>
          </a:prstGeom>
        </p:spPr>
        <p:txBody>
          <a:bodyPr wrap="square">
            <a:spAutoFit/>
          </a:bodyPr>
          <a:lstStyle/>
          <a:p>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a:t>
            </a:r>
            <a:r>
              <a:rPr lang="en-US" altLang="zh-CN" sz="1400" kern="100" baseline="-25000" dirty="0">
                <a:latin typeface="Times New Roman" panose="02020603050405020304" pitchFamily="18" charset="0"/>
                <a:ea typeface="宋体" panose="02010600030101010101" pitchFamily="2" charset="-122"/>
              </a:rPr>
              <a:t>2</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c</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c</a:t>
            </a:r>
            <a:r>
              <a:rPr lang="en-US" altLang="zh-CN" sz="1400" kern="100" baseline="-25000" dirty="0">
                <a:latin typeface="Times New Roman" panose="02020603050405020304" pitchFamily="18" charset="0"/>
                <a:ea typeface="宋体" panose="02010600030101010101" pitchFamily="2" charset="-122"/>
              </a:rPr>
              <a:t>2</a:t>
            </a:r>
            <a:r>
              <a:rPr lang="en-US" altLang="zh-CN" sz="1400" kern="100" dirty="0">
                <a:latin typeface="Times New Roman" panose="02020603050405020304" pitchFamily="18" charset="0"/>
                <a:ea typeface="宋体" panose="02010600030101010101" pitchFamily="2" charset="-122"/>
              </a:rPr>
              <a:t> = </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1</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2</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2</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3</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1</a:t>
            </a:r>
            <a:r>
              <a:rPr lang="en-US" altLang="zh-CN" sz="1400" kern="100" baseline="-25000" dirty="0">
                <a:latin typeface="Times New Roman" panose="02020603050405020304" pitchFamily="18" charset="0"/>
                <a:ea typeface="宋体" panose="02010600030101010101" pitchFamily="2" charset="-122"/>
              </a:rPr>
              <a:t>3</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4</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2</a:t>
            </a:r>
            <a:r>
              <a:rPr lang="en-US" altLang="zh-CN" sz="1400" kern="100" baseline="-25000" dirty="0">
                <a:latin typeface="Times New Roman" panose="02020603050405020304" pitchFamily="18" charset="0"/>
                <a:ea typeface="宋体" panose="02010600030101010101" pitchFamily="2" charset="-122"/>
              </a:rPr>
              <a:t>3</a:t>
            </a:r>
            <a:r>
              <a:rPr lang="en-US" altLang="zh-CN" sz="1400" kern="100" dirty="0">
                <a:latin typeface="Times New Roman" panose="02020603050405020304" pitchFamily="18" charset="0"/>
                <a:ea typeface="宋体" panose="02010600030101010101" pitchFamily="2" charset="-122"/>
              </a:rPr>
              <a:t>= </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3</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4</a:t>
            </a:r>
            <a:endParaRPr lang="zh-CN" altLang="en-US" dirty="0"/>
          </a:p>
        </p:txBody>
      </p:sp>
      <p:sp>
        <p:nvSpPr>
          <p:cNvPr id="37" name="右箭头 36"/>
          <p:cNvSpPr/>
          <p:nvPr/>
        </p:nvSpPr>
        <p:spPr>
          <a:xfrm>
            <a:off x="2437654" y="3554216"/>
            <a:ext cx="541867" cy="20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607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circle(in)">
                                      <p:cBhvr>
                                        <p:cTn id="22" dur="2000"/>
                                        <p:tgtEl>
                                          <p:spTgt spid="30"/>
                                        </p:tgtEl>
                                      </p:cBhvr>
                                    </p:animEffect>
                                  </p:childTnLst>
                                </p:cTn>
                              </p:par>
                              <p:par>
                                <p:cTn id="23" presetID="6" presetClass="entr" presetSubtype="16"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circle(in)">
                                      <p:cBhvr>
                                        <p:cTn id="28" dur="2000"/>
                                        <p:tgtEl>
                                          <p:spTgt spid="3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2000"/>
                                        <p:tgtEl>
                                          <p:spTgt spid="20"/>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circle(in)">
                                      <p:cBhvr>
                                        <p:cTn id="37" dur="2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animBg="1"/>
      <p:bldP spid="32" grpId="0" animBg="1"/>
      <p:bldP spid="33" grpId="0"/>
      <p:bldP spid="34" grpId="0"/>
      <p:bldP spid="35" grpId="0"/>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7113" y="381840"/>
            <a:ext cx="486833" cy="486833"/>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7829" y="381840"/>
            <a:ext cx="486833" cy="48683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7108" y="381841"/>
            <a:ext cx="486833" cy="486833"/>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5676" y="383109"/>
            <a:ext cx="485565" cy="485565"/>
          </a:xfrm>
          <a:prstGeom prst="rect">
            <a:avLst/>
          </a:prstGeom>
        </p:spPr>
      </p:pic>
      <p:sp>
        <p:nvSpPr>
          <p:cNvPr id="7" name="椭圆 6"/>
          <p:cNvSpPr/>
          <p:nvPr/>
        </p:nvSpPr>
        <p:spPr>
          <a:xfrm>
            <a:off x="1036226" y="947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Alice</a:t>
            </a:r>
            <a:endParaRPr lang="zh-CN" altLang="en-US" dirty="0">
              <a:solidFill>
                <a:prstClr val="white"/>
              </a:solidFill>
            </a:endParaRPr>
          </a:p>
        </p:txBody>
      </p:sp>
      <p:sp>
        <p:nvSpPr>
          <p:cNvPr id="8" name="椭圆 7"/>
          <p:cNvSpPr/>
          <p:nvPr/>
        </p:nvSpPr>
        <p:spPr>
          <a:xfrm>
            <a:off x="2935510" y="947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Bob</a:t>
            </a:r>
            <a:endParaRPr lang="zh-CN" altLang="en-US" dirty="0">
              <a:solidFill>
                <a:prstClr val="white"/>
              </a:solidFill>
            </a:endParaRPr>
          </a:p>
        </p:txBody>
      </p:sp>
      <p:sp>
        <p:nvSpPr>
          <p:cNvPr id="9" name="椭圆 8"/>
          <p:cNvSpPr/>
          <p:nvPr/>
        </p:nvSpPr>
        <p:spPr>
          <a:xfrm>
            <a:off x="4885596" y="947178"/>
            <a:ext cx="971547"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Charlie</a:t>
            </a:r>
            <a:endParaRPr lang="zh-CN" altLang="en-US" dirty="0">
              <a:solidFill>
                <a:prstClr val="white"/>
              </a:solidFill>
            </a:endParaRPr>
          </a:p>
        </p:txBody>
      </p:sp>
      <p:sp>
        <p:nvSpPr>
          <p:cNvPr id="10" name="椭圆 9"/>
          <p:cNvSpPr/>
          <p:nvPr/>
        </p:nvSpPr>
        <p:spPr>
          <a:xfrm>
            <a:off x="7098570" y="947178"/>
            <a:ext cx="836081"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David</a:t>
            </a:r>
            <a:endParaRPr lang="zh-CN" altLang="en-US" dirty="0">
              <a:solidFill>
                <a:prstClr val="white"/>
              </a:solidFill>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429" y="2056043"/>
            <a:ext cx="486833" cy="486833"/>
          </a:xfrm>
          <a:prstGeom prst="rect">
            <a:avLst/>
          </a:prstGeom>
        </p:spPr>
      </p:pic>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9831" y="2057311"/>
            <a:ext cx="485565" cy="485565"/>
          </a:xfrm>
          <a:prstGeom prst="rect">
            <a:avLst/>
          </a:prstGeom>
        </p:spPr>
      </p:pic>
      <p:sp>
        <p:nvSpPr>
          <p:cNvPr id="20" name="下弧形箭头 19"/>
          <p:cNvSpPr/>
          <p:nvPr/>
        </p:nvSpPr>
        <p:spPr>
          <a:xfrm>
            <a:off x="984057" y="2407409"/>
            <a:ext cx="680605" cy="270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2" name="上弧形箭头 31"/>
          <p:cNvSpPr/>
          <p:nvPr/>
        </p:nvSpPr>
        <p:spPr>
          <a:xfrm flipH="1">
            <a:off x="954412" y="1987897"/>
            <a:ext cx="708624" cy="3115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3" name="矩形 32"/>
          <p:cNvSpPr/>
          <p:nvPr/>
        </p:nvSpPr>
        <p:spPr>
          <a:xfrm>
            <a:off x="949491" y="2703955"/>
            <a:ext cx="718466" cy="276999"/>
          </a:xfrm>
          <a:prstGeom prst="rect">
            <a:avLst/>
          </a:prstGeom>
        </p:spPr>
        <p:txBody>
          <a:bodyPr wrap="none">
            <a:spAutoFit/>
          </a:bodyPr>
          <a:lstStyle/>
          <a:p>
            <a:r>
              <a:rPr lang="en-US" altLang="zh-CN" sz="1200" i="1" kern="100" dirty="0">
                <a:solidFill>
                  <a:prstClr val="black"/>
                </a:solidFill>
                <a:latin typeface="Times New Roman" panose="02020603050405020304" pitchFamily="18" charset="0"/>
                <a:ea typeface="宋体" panose="02010600030101010101" pitchFamily="2" charset="-122"/>
              </a:rPr>
              <a:t>K</a:t>
            </a:r>
            <a:r>
              <a:rPr lang="en-US" altLang="zh-CN" sz="1200" i="1" kern="100" baseline="-25000" dirty="0">
                <a:solidFill>
                  <a:prstClr val="black"/>
                </a:solidFill>
                <a:latin typeface="Times New Roman" panose="02020603050405020304" pitchFamily="18" charset="0"/>
                <a:ea typeface="宋体" panose="02010600030101010101" pitchFamily="2" charset="-122"/>
              </a:rPr>
              <a:t>a</a:t>
            </a:r>
            <a:r>
              <a:rPr lang="en-US" altLang="zh-CN" sz="1200" kern="100" baseline="-25000" dirty="0">
                <a:solidFill>
                  <a:prstClr val="black"/>
                </a:solidFill>
                <a:latin typeface="Times New Roman" panose="02020603050405020304" pitchFamily="18" charset="0"/>
                <a:ea typeface="宋体" panose="02010600030101010101" pitchFamily="2" charset="-122"/>
              </a:rPr>
              <a:t>1</a:t>
            </a:r>
            <a:r>
              <a:rPr lang="zh-CN" altLang="zh-CN" sz="1200" kern="100" dirty="0">
                <a:solidFill>
                  <a:prstClr val="black"/>
                </a:solidFill>
                <a:ea typeface="宋体" panose="02010600030101010101" pitchFamily="2" charset="-122"/>
                <a:cs typeface="宋体" panose="02010600030101010101" pitchFamily="2" charset="-122"/>
              </a:rPr>
              <a:t>⊕</a:t>
            </a:r>
            <a:r>
              <a:rPr lang="en-US" altLang="zh-CN" sz="1200" i="1" kern="100" dirty="0">
                <a:solidFill>
                  <a:prstClr val="black"/>
                </a:solidFill>
                <a:latin typeface="Times New Roman" panose="02020603050405020304" pitchFamily="18" charset="0"/>
                <a:ea typeface="宋体" panose="02010600030101010101" pitchFamily="2" charset="-122"/>
              </a:rPr>
              <a:t>K</a:t>
            </a:r>
            <a:r>
              <a:rPr lang="en-US" altLang="zh-CN" sz="1200" i="1" kern="100" baseline="-25000" dirty="0">
                <a:solidFill>
                  <a:prstClr val="black"/>
                </a:solidFill>
                <a:latin typeface="Times New Roman" panose="02020603050405020304" pitchFamily="18" charset="0"/>
                <a:ea typeface="宋体" panose="02010600030101010101" pitchFamily="2" charset="-122"/>
              </a:rPr>
              <a:t>a</a:t>
            </a:r>
            <a:r>
              <a:rPr lang="en-US" altLang="zh-CN" sz="1200" kern="100" baseline="-25000" dirty="0">
                <a:solidFill>
                  <a:prstClr val="black"/>
                </a:solidFill>
                <a:latin typeface="Times New Roman" panose="02020603050405020304" pitchFamily="18" charset="0"/>
                <a:ea typeface="宋体" panose="02010600030101010101" pitchFamily="2" charset="-122"/>
              </a:rPr>
              <a:t>2</a:t>
            </a:r>
            <a:endParaRPr lang="zh-CN" altLang="en-US" sz="1200" dirty="0">
              <a:solidFill>
                <a:prstClr val="black"/>
              </a:solidFill>
            </a:endParaRPr>
          </a:p>
        </p:txBody>
      </p:sp>
      <p:sp>
        <p:nvSpPr>
          <p:cNvPr id="37" name="右箭头 36"/>
          <p:cNvSpPr/>
          <p:nvPr/>
        </p:nvSpPr>
        <p:spPr>
          <a:xfrm>
            <a:off x="2437654" y="2250349"/>
            <a:ext cx="541867" cy="20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984057" y="1683631"/>
            <a:ext cx="705642"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3</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4</a:t>
            </a:r>
            <a:endParaRPr lang="zh-CN" altLang="en-US" sz="1200" dirty="0"/>
          </a:p>
        </p:txBody>
      </p:sp>
      <p:sp>
        <p:nvSpPr>
          <p:cNvPr id="11" name="矩形 10"/>
          <p:cNvSpPr/>
          <p:nvPr/>
        </p:nvSpPr>
        <p:spPr>
          <a:xfrm>
            <a:off x="3289840" y="2104762"/>
            <a:ext cx="4572000" cy="605294"/>
          </a:xfrm>
          <a:prstGeom prst="rect">
            <a:avLst/>
          </a:prstGeom>
        </p:spPr>
        <p:txBody>
          <a:bodyPr>
            <a:spAutoFit/>
          </a:bodyPr>
          <a:lstStyle/>
          <a:p>
            <a:pPr>
              <a:lnSpc>
                <a:spcPts val="2000"/>
              </a:lnSpc>
              <a:spcAft>
                <a:spcPts val="0"/>
              </a:spcAft>
            </a:pP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kern="100" baseline="-25000" dirty="0">
                <a:solidFill>
                  <a:srgbClr val="000000"/>
                </a:solidFill>
                <a:latin typeface="Times New Roman" panose="02020603050405020304" pitchFamily="18" charset="0"/>
                <a:ea typeface="宋体" panose="02010600030101010101" pitchFamily="2" charset="-122"/>
              </a:rPr>
              <a:t>a2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baseline="-25000" dirty="0">
                <a:solidFill>
                  <a:srgbClr val="000000"/>
                </a:solidFill>
                <a:latin typeface="Times New Roman" panose="02020603050405020304" pitchFamily="18" charset="0"/>
                <a:ea typeface="宋体" panose="02010600030101010101" pitchFamily="2" charset="-122"/>
              </a:rPr>
              <a:t>3 </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en-US" altLang="zh-CN" sz="1400" kern="100" dirty="0">
                <a:solidFill>
                  <a:srgbClr val="000000"/>
                </a:solidFill>
                <a:latin typeface="Times New Roman" panose="02020603050405020304" pitchFamily="18" charset="0"/>
                <a:ea typeface="宋体" panose="02010600030101010101" pitchFamily="2" charset="-122"/>
              </a:rPr>
              <a:t> = </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1</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2</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3</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4</a:t>
            </a:r>
            <a:r>
              <a:rPr lang="en-US" altLang="zh-CN" sz="1400" kern="100" baseline="-25000" dirty="0">
                <a:solidFill>
                  <a:srgbClr val="000000"/>
                </a:solidFill>
                <a:latin typeface="Times New Roman" panose="02020603050405020304" pitchFamily="18" charset="0"/>
                <a:ea typeface="宋体" panose="02010600030101010101" pitchFamily="2" charset="-122"/>
              </a:rPr>
              <a:t>3       </a:t>
            </a:r>
            <a:r>
              <a:rPr lang="en-US" altLang="zh-CN" sz="1400" kern="100" dirty="0" smtClean="0">
                <a:latin typeface="Times New Roman" panose="02020603050405020304" pitchFamily="18" charset="0"/>
                <a:ea typeface="宋体" panose="02010600030101010101" pitchFamily="2" charset="-122"/>
              </a:rPr>
              <a:t>= </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1</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2</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3</a:t>
            </a:r>
            <a:r>
              <a:rPr lang="en-US" altLang="zh-CN" sz="1400" kern="100" baseline="-25000" dirty="0">
                <a:latin typeface="Times New Roman" panose="02020603050405020304" pitchFamily="18" charset="0"/>
                <a:ea typeface="宋体" panose="02010600030101010101" pitchFamily="2" charset="-122"/>
              </a:rPr>
              <a:t>3</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Z</a:t>
            </a:r>
            <a:r>
              <a:rPr lang="en-US" altLang="zh-CN" sz="1400" kern="100" baseline="30000" dirty="0">
                <a:latin typeface="Times New Roman" panose="02020603050405020304" pitchFamily="18" charset="0"/>
                <a:ea typeface="宋体" panose="02010600030101010101" pitchFamily="2" charset="-122"/>
              </a:rPr>
              <a:t>4</a:t>
            </a:r>
            <a:r>
              <a:rPr lang="en-US" altLang="zh-CN" sz="1400" kern="100" baseline="-25000" dirty="0">
                <a:latin typeface="Times New Roman" panose="02020603050405020304" pitchFamily="18" charset="0"/>
                <a:ea typeface="宋体" panose="02010600030101010101" pitchFamily="2" charset="-122"/>
              </a:rPr>
              <a:t>3</a:t>
            </a:r>
            <a:endParaRPr lang="zh-CN" altLang="en-US" sz="1400" dirty="0"/>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429" y="3699930"/>
            <a:ext cx="486833" cy="486833"/>
          </a:xfrm>
          <a:prstGeom prst="rect">
            <a:avLst/>
          </a:prstGeom>
        </p:spPr>
      </p:pic>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9831" y="3701198"/>
            <a:ext cx="485565" cy="485565"/>
          </a:xfrm>
          <a:prstGeom prst="rect">
            <a:avLst/>
          </a:prstGeom>
        </p:spPr>
      </p:pic>
      <p:sp>
        <p:nvSpPr>
          <p:cNvPr id="25" name="下弧形箭头 24"/>
          <p:cNvSpPr/>
          <p:nvPr/>
        </p:nvSpPr>
        <p:spPr>
          <a:xfrm>
            <a:off x="984057" y="4051296"/>
            <a:ext cx="680605" cy="270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6" name="上弧形箭头 25"/>
          <p:cNvSpPr/>
          <p:nvPr/>
        </p:nvSpPr>
        <p:spPr>
          <a:xfrm flipH="1">
            <a:off x="954412" y="3631784"/>
            <a:ext cx="708624" cy="3115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8" name="右箭头 27"/>
          <p:cNvSpPr/>
          <p:nvPr/>
        </p:nvSpPr>
        <p:spPr>
          <a:xfrm>
            <a:off x="2437654" y="3894236"/>
            <a:ext cx="541867" cy="20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733396" y="4340045"/>
            <a:ext cx="1375698"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1</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2</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3</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4</a:t>
            </a:r>
            <a:endParaRPr lang="zh-CN" altLang="en-US" sz="1200" dirty="0"/>
          </a:p>
        </p:txBody>
      </p:sp>
      <p:sp>
        <p:nvSpPr>
          <p:cNvPr id="13" name="矩形 12"/>
          <p:cNvSpPr/>
          <p:nvPr/>
        </p:nvSpPr>
        <p:spPr>
          <a:xfrm>
            <a:off x="759044" y="3326271"/>
            <a:ext cx="1350050"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1</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2</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3</a:t>
            </a:r>
            <a:r>
              <a:rPr lang="zh-CN" altLang="zh-CN" sz="1200" kern="100" dirty="0">
                <a:ea typeface="宋体" panose="02010600030101010101" pitchFamily="2" charset="-122"/>
                <a:cs typeface="宋体" panose="02010600030101010101" pitchFamily="2" charset="-122"/>
              </a:rPr>
              <a:t>⊕</a:t>
            </a:r>
            <a:r>
              <a:rPr lang="en-US" altLang="zh-CN" sz="1200" i="1" kern="100" dirty="0">
                <a:latin typeface="Times New Roman" panose="02020603050405020304" pitchFamily="18" charset="0"/>
                <a:ea typeface="宋体" panose="02010600030101010101" pitchFamily="2" charset="-122"/>
              </a:rPr>
              <a:t>K</a:t>
            </a:r>
            <a:r>
              <a:rPr lang="en-US" altLang="zh-CN" sz="1200" i="1" kern="100" baseline="-25000" dirty="0">
                <a:latin typeface="Times New Roman" panose="02020603050405020304" pitchFamily="18" charset="0"/>
                <a:ea typeface="宋体" panose="02010600030101010101" pitchFamily="2" charset="-122"/>
              </a:rPr>
              <a:t>c</a:t>
            </a:r>
            <a:r>
              <a:rPr lang="en-US" altLang="zh-CN" sz="1200" kern="100" baseline="-25000" dirty="0">
                <a:latin typeface="Times New Roman" panose="02020603050405020304" pitchFamily="18" charset="0"/>
                <a:ea typeface="宋体" panose="02010600030101010101" pitchFamily="2" charset="-122"/>
              </a:rPr>
              <a:t>4</a:t>
            </a:r>
            <a:endParaRPr lang="zh-CN" altLang="en-US" sz="1200" dirty="0"/>
          </a:p>
        </p:txBody>
      </p:sp>
      <p:sp>
        <p:nvSpPr>
          <p:cNvPr id="14" name="矩形 13"/>
          <p:cNvSpPr/>
          <p:nvPr/>
        </p:nvSpPr>
        <p:spPr>
          <a:xfrm>
            <a:off x="3289840" y="3516642"/>
            <a:ext cx="4689900" cy="1077218"/>
          </a:xfrm>
          <a:prstGeom prst="rect">
            <a:avLst/>
          </a:prstGeom>
        </p:spPr>
        <p:txBody>
          <a:bodyPr wrap="square">
            <a:spAutoFit/>
          </a:bodyPr>
          <a:lstStyle/>
          <a:p>
            <a:pPr>
              <a:lnSpc>
                <a:spcPts val="2000"/>
              </a:lnSpc>
              <a:spcAft>
                <a:spcPts val="0"/>
              </a:spcAft>
            </a:pP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a</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K</a:t>
            </a:r>
            <a:r>
              <a:rPr lang="en-US" altLang="zh-CN" sz="1400" i="1" kern="100" baseline="-25000" dirty="0">
                <a:solidFill>
                  <a:srgbClr val="000000"/>
                </a:solidFill>
                <a:latin typeface="Times New Roman" panose="02020603050405020304" pitchFamily="18" charset="0"/>
                <a:ea typeface="宋体" panose="02010600030101010101" pitchFamily="2" charset="-122"/>
              </a:rPr>
              <a:t>c</a:t>
            </a:r>
            <a:r>
              <a:rPr lang="en-US" altLang="zh-CN" sz="1400" kern="100" baseline="-25000" dirty="0">
                <a:solidFill>
                  <a:srgbClr val="000000"/>
                </a:solidFill>
                <a:latin typeface="Times New Roman" panose="02020603050405020304" pitchFamily="18" charset="0"/>
                <a:ea typeface="宋体" panose="02010600030101010101" pitchFamily="2" charset="-122"/>
              </a:rPr>
              <a:t>4 </a:t>
            </a:r>
            <a:endParaRPr lang="zh-CN" altLang="zh-CN" sz="1400" kern="100" dirty="0">
              <a:solidFill>
                <a:srgbClr val="000000"/>
              </a:solidFill>
              <a:latin typeface="Times New Roman" panose="02020603050405020304" pitchFamily="18" charset="0"/>
              <a:ea typeface="宋体" panose="02010600030101010101" pitchFamily="2" charset="-122"/>
            </a:endParaRPr>
          </a:p>
          <a:p>
            <a:pPr>
              <a:lnSpc>
                <a:spcPts val="2000"/>
              </a:lnSpc>
              <a:spcAft>
                <a:spcPts val="0"/>
              </a:spcAft>
            </a:pPr>
            <a:r>
              <a:rPr lang="en-US" altLang="zh-CN" sz="1400" kern="100" dirty="0">
                <a:solidFill>
                  <a:srgbClr val="000000"/>
                </a:solidFill>
                <a:latin typeface="Times New Roman" panose="02020603050405020304" pitchFamily="18" charset="0"/>
                <a:ea typeface="宋体" panose="02010600030101010101" pitchFamily="2" charset="-122"/>
              </a:rPr>
              <a:t>= </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1</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2</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3</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smtClean="0">
                <a:solidFill>
                  <a:srgbClr val="000000"/>
                </a:solidFill>
                <a:latin typeface="Times New Roman" panose="02020603050405020304" pitchFamily="18" charset="0"/>
                <a:ea typeface="宋体" panose="02010600030101010101" pitchFamily="2" charset="-122"/>
              </a:rPr>
              <a:t>x</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4</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smtClean="0">
                <a:solidFill>
                  <a:srgbClr val="000000"/>
                </a:solidFill>
                <a:latin typeface="Times New Roman" panose="02020603050405020304" pitchFamily="18" charset="0"/>
                <a:ea typeface="宋体" panose="02010600030101010101" pitchFamily="2" charset="-122"/>
              </a:rPr>
              <a:t>Z</a:t>
            </a:r>
            <a:r>
              <a:rPr lang="en-US" altLang="zh-CN" sz="1400" kern="100" baseline="30000" dirty="0" smtClean="0">
                <a:solidFill>
                  <a:srgbClr val="000000"/>
                </a:solidFill>
                <a:latin typeface="Times New Roman" panose="02020603050405020304" pitchFamily="18" charset="0"/>
                <a:ea typeface="宋体" panose="02010600030101010101" pitchFamily="2" charset="-122"/>
              </a:rPr>
              <a:t>4</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1</a:t>
            </a:r>
          </a:p>
          <a:p>
            <a:pPr>
              <a:lnSpc>
                <a:spcPts val="2000"/>
              </a:lnSpc>
              <a:spcAft>
                <a:spcPts val="0"/>
              </a:spcAft>
            </a:pP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1</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4</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smtClean="0">
                <a:solidFill>
                  <a:srgbClr val="000000"/>
                </a:solidFill>
                <a:latin typeface="Times New Roman" panose="02020603050405020304" pitchFamily="18" charset="0"/>
                <a:ea typeface="宋体" panose="02010600030101010101" pitchFamily="2" charset="-122"/>
              </a:rPr>
              <a:t>Z</a:t>
            </a:r>
            <a:r>
              <a:rPr lang="en-US" altLang="zh-CN" sz="1400" kern="100" baseline="30000" dirty="0" smtClean="0">
                <a:solidFill>
                  <a:srgbClr val="000000"/>
                </a:solidFill>
                <a:latin typeface="Times New Roman" panose="02020603050405020304" pitchFamily="18" charset="0"/>
                <a:ea typeface="宋体" panose="02010600030101010101" pitchFamily="2" charset="-122"/>
              </a:rPr>
              <a:t>2</a:t>
            </a:r>
            <a:r>
              <a:rPr lang="en-US" altLang="zh-CN" sz="1400" kern="100" baseline="-25000" dirty="0" smtClean="0">
                <a:solidFill>
                  <a:srgbClr val="000000"/>
                </a:solidFill>
                <a:latin typeface="Times New Roman" panose="02020603050405020304" pitchFamily="18" charset="0"/>
                <a:ea typeface="宋体" panose="02010600030101010101" pitchFamily="2" charset="-122"/>
              </a:rPr>
              <a:t>3</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1</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3</a:t>
            </a:r>
            <a:r>
              <a:rPr lang="en-US" altLang="zh-CN" sz="1400" kern="100" baseline="-25000" dirty="0">
                <a:solidFill>
                  <a:srgbClr val="000000"/>
                </a:solidFill>
                <a:latin typeface="Times New Roman" panose="02020603050405020304" pitchFamily="18" charset="0"/>
                <a:ea typeface="宋体" panose="02010600030101010101" pitchFamily="2" charset="-122"/>
              </a:rPr>
              <a:t>3</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x</a:t>
            </a:r>
            <a:r>
              <a:rPr lang="en-US" altLang="zh-CN" sz="1400" kern="100" baseline="-25000" dirty="0">
                <a:solidFill>
                  <a:srgbClr val="000000"/>
                </a:solidFill>
                <a:latin typeface="Times New Roman" panose="02020603050405020304" pitchFamily="18" charset="0"/>
                <a:ea typeface="宋体" panose="02010600030101010101" pitchFamily="2" charset="-122"/>
              </a:rPr>
              <a:t>2</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Z</a:t>
            </a:r>
            <a:r>
              <a:rPr lang="en-US" altLang="zh-CN" sz="1400" kern="100" baseline="30000" dirty="0">
                <a:solidFill>
                  <a:srgbClr val="000000"/>
                </a:solidFill>
                <a:latin typeface="Times New Roman" panose="02020603050405020304" pitchFamily="18" charset="0"/>
                <a:ea typeface="宋体" panose="02010600030101010101" pitchFamily="2" charset="-122"/>
              </a:rPr>
              <a:t>4</a:t>
            </a:r>
            <a:r>
              <a:rPr lang="en-US" altLang="zh-CN" sz="1400" kern="100" baseline="-25000" dirty="0">
                <a:solidFill>
                  <a:srgbClr val="000000"/>
                </a:solidFill>
                <a:latin typeface="Times New Roman" panose="02020603050405020304" pitchFamily="18" charset="0"/>
                <a:ea typeface="宋体" panose="02010600030101010101" pitchFamily="2" charset="-122"/>
              </a:rPr>
              <a:t>3</a:t>
            </a:r>
            <a:endParaRPr lang="zh-CN" altLang="zh-CN" sz="1400" kern="100" dirty="0">
              <a:solidFill>
                <a:srgbClr val="000000"/>
              </a:solidFill>
              <a:latin typeface="Times New Roman" panose="02020603050405020304" pitchFamily="18" charset="0"/>
              <a:ea typeface="宋体" panose="02010600030101010101" pitchFamily="2" charset="-122"/>
            </a:endParaRPr>
          </a:p>
          <a:p>
            <a:r>
              <a:rPr lang="en-US" altLang="zh-CN" sz="1400" kern="100" dirty="0">
                <a:latin typeface="Times New Roman" panose="02020603050405020304" pitchFamily="18" charset="0"/>
                <a:ea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 x</a:t>
            </a:r>
            <a:r>
              <a:rPr lang="en-US" altLang="zh-CN" sz="1400" kern="100" baseline="-25000" dirty="0">
                <a:latin typeface="Times New Roman" panose="02020603050405020304" pitchFamily="18" charset="0"/>
                <a:ea typeface="宋体" panose="02010600030101010101" pitchFamily="2" charset="-122"/>
              </a:rPr>
              <a:t>1</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2</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3</a:t>
            </a:r>
            <a:r>
              <a:rPr lang="zh-CN" altLang="zh-CN" sz="1400" kern="100" dirty="0">
                <a:ea typeface="宋体" panose="02010600030101010101" pitchFamily="2" charset="-122"/>
                <a:cs typeface="宋体" panose="02010600030101010101" pitchFamily="2" charset="-122"/>
              </a:rPr>
              <a:t>⊕</a:t>
            </a:r>
            <a:r>
              <a:rPr lang="en-US" altLang="zh-CN" sz="1400" i="1" kern="100" dirty="0">
                <a:latin typeface="Times New Roman" panose="02020603050405020304" pitchFamily="18" charset="0"/>
                <a:ea typeface="宋体" panose="02010600030101010101" pitchFamily="2" charset="-122"/>
              </a:rPr>
              <a:t>x</a:t>
            </a:r>
            <a:r>
              <a:rPr lang="en-US" altLang="zh-CN" sz="1400" kern="100" baseline="-25000" dirty="0">
                <a:latin typeface="Times New Roman" panose="02020603050405020304" pitchFamily="18" charset="0"/>
                <a:ea typeface="宋体" panose="02010600030101010101" pitchFamily="2" charset="-122"/>
              </a:rPr>
              <a:t>4</a:t>
            </a:r>
            <a:endParaRPr lang="zh-CN" altLang="en-US" sz="1400" dirty="0"/>
          </a:p>
        </p:txBody>
      </p:sp>
    </p:spTree>
    <p:extLst>
      <p:ext uri="{BB962C8B-B14F-4D97-AF65-F5344CB8AC3E}">
        <p14:creationId xmlns:p14="http://schemas.microsoft.com/office/powerpoint/2010/main" val="429160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circle(in)">
                                      <p:cBhvr>
                                        <p:cTn id="13" dur="2000"/>
                                        <p:tgtEl>
                                          <p:spTgt spid="3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ircle(in)">
                                      <p:cBhvr>
                                        <p:cTn id="16" dur="2000"/>
                                        <p:tgtEl>
                                          <p:spTgt spid="2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ircle(in)">
                                      <p:cBhvr>
                                        <p:cTn id="19" dur="2000"/>
                                        <p:tgtEl>
                                          <p:spTgt spid="33"/>
                                        </p:tgtEl>
                                      </p:cBhvr>
                                    </p:animEffect>
                                  </p:childTnLst>
                                </p:cTn>
                              </p:par>
                              <p:par>
                                <p:cTn id="20" presetID="6" presetClass="entr" presetSubtype="16"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ircle(in)">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2000"/>
                                        <p:tgtEl>
                                          <p:spTgt spid="2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ircle(in)">
                                      <p:cBhvr>
                                        <p:cTn id="39" dur="2000"/>
                                        <p:tgtEl>
                                          <p:spTgt spid="1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circle(in)">
                                      <p:cBhvr>
                                        <p:cTn id="42" dur="2000"/>
                                        <p:tgtEl>
                                          <p:spTgt spid="26"/>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circle(in)">
                                      <p:cBhvr>
                                        <p:cTn id="45" dur="2000"/>
                                        <p:tgtEl>
                                          <p:spTgt spid="25"/>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2000"/>
                                        <p:tgtEl>
                                          <p:spTgt spid="12"/>
                                        </p:tgtEl>
                                      </p:cBhvr>
                                    </p:animEffect>
                                  </p:childTnLst>
                                </p:cTn>
                              </p:par>
                              <p:par>
                                <p:cTn id="49" presetID="6" presetClass="entr" presetSubtype="16"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circle(in)">
                                      <p:cBhvr>
                                        <p:cTn id="51" dur="20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2" grpId="0" animBg="1"/>
      <p:bldP spid="33" grpId="0"/>
      <p:bldP spid="37" grpId="0" animBg="1"/>
      <p:bldP spid="4" grpId="0"/>
      <p:bldP spid="11" grpId="0"/>
      <p:bldP spid="25" grpId="0" animBg="1"/>
      <p:bldP spid="26" grpId="0" animBg="1"/>
      <p:bldP spid="28" grpId="0" animBg="1"/>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6115" y="2056043"/>
            <a:ext cx="486833" cy="486833"/>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7829" y="381840"/>
            <a:ext cx="486833" cy="486833"/>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108" y="381841"/>
            <a:ext cx="486833" cy="486833"/>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5676" y="383109"/>
            <a:ext cx="485565" cy="485565"/>
          </a:xfrm>
          <a:prstGeom prst="rect">
            <a:avLst/>
          </a:prstGeom>
        </p:spPr>
      </p:pic>
      <p:sp>
        <p:nvSpPr>
          <p:cNvPr id="7" name="椭圆 6"/>
          <p:cNvSpPr/>
          <p:nvPr/>
        </p:nvSpPr>
        <p:spPr>
          <a:xfrm>
            <a:off x="1036226" y="947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Alice</a:t>
            </a:r>
            <a:endParaRPr lang="zh-CN" altLang="en-US" dirty="0">
              <a:solidFill>
                <a:prstClr val="white"/>
              </a:solidFill>
            </a:endParaRPr>
          </a:p>
        </p:txBody>
      </p:sp>
      <p:sp>
        <p:nvSpPr>
          <p:cNvPr id="8" name="椭圆 7"/>
          <p:cNvSpPr/>
          <p:nvPr/>
        </p:nvSpPr>
        <p:spPr>
          <a:xfrm>
            <a:off x="2935510" y="947178"/>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Bob</a:t>
            </a:r>
            <a:endParaRPr lang="zh-CN" altLang="en-US" dirty="0">
              <a:solidFill>
                <a:prstClr val="white"/>
              </a:solidFill>
            </a:endParaRPr>
          </a:p>
        </p:txBody>
      </p:sp>
      <p:sp>
        <p:nvSpPr>
          <p:cNvPr id="9" name="椭圆 8"/>
          <p:cNvSpPr/>
          <p:nvPr/>
        </p:nvSpPr>
        <p:spPr>
          <a:xfrm>
            <a:off x="4885596" y="947178"/>
            <a:ext cx="971547"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Charlie</a:t>
            </a:r>
            <a:endParaRPr lang="zh-CN" altLang="en-US" dirty="0">
              <a:solidFill>
                <a:prstClr val="white"/>
              </a:solidFill>
            </a:endParaRPr>
          </a:p>
        </p:txBody>
      </p:sp>
      <p:sp>
        <p:nvSpPr>
          <p:cNvPr id="10" name="椭圆 9"/>
          <p:cNvSpPr/>
          <p:nvPr/>
        </p:nvSpPr>
        <p:spPr>
          <a:xfrm>
            <a:off x="7098570" y="947178"/>
            <a:ext cx="836081"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David</a:t>
            </a:r>
            <a:endParaRPr lang="zh-CN" altLang="en-US" dirty="0">
              <a:solidFill>
                <a:prstClr val="white"/>
              </a:solidFill>
            </a:endParaRPr>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429" y="2056043"/>
            <a:ext cx="486833" cy="486833"/>
          </a:xfrm>
          <a:prstGeom prst="rect">
            <a:avLst/>
          </a:prstGeom>
        </p:spPr>
      </p:pic>
      <p:sp>
        <p:nvSpPr>
          <p:cNvPr id="20" name="下弧形箭头 19"/>
          <p:cNvSpPr/>
          <p:nvPr/>
        </p:nvSpPr>
        <p:spPr>
          <a:xfrm>
            <a:off x="984057" y="2407409"/>
            <a:ext cx="680605" cy="270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2" name="上弧形箭头 31"/>
          <p:cNvSpPr/>
          <p:nvPr/>
        </p:nvSpPr>
        <p:spPr>
          <a:xfrm flipH="1">
            <a:off x="954412" y="1987897"/>
            <a:ext cx="708624" cy="3115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429" y="3699930"/>
            <a:ext cx="486833" cy="486833"/>
          </a:xfrm>
          <a:prstGeom prst="rect">
            <a:avLst/>
          </a:prstGeom>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9831" y="3701198"/>
            <a:ext cx="485565" cy="485565"/>
          </a:xfrm>
          <a:prstGeom prst="rect">
            <a:avLst/>
          </a:prstGeom>
        </p:spPr>
      </p:pic>
      <p:sp>
        <p:nvSpPr>
          <p:cNvPr id="25" name="下弧形箭头 24"/>
          <p:cNvSpPr/>
          <p:nvPr/>
        </p:nvSpPr>
        <p:spPr>
          <a:xfrm rot="3325480">
            <a:off x="490721" y="4401641"/>
            <a:ext cx="680605" cy="270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6" name="上弧形箭头 25"/>
          <p:cNvSpPr/>
          <p:nvPr/>
        </p:nvSpPr>
        <p:spPr>
          <a:xfrm flipH="1">
            <a:off x="989720" y="3588127"/>
            <a:ext cx="708624" cy="3115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7112" y="376249"/>
            <a:ext cx="486833" cy="486833"/>
          </a:xfrm>
          <a:prstGeom prst="rect">
            <a:avLst/>
          </a:prstGeom>
        </p:spPr>
      </p:pic>
      <p:sp>
        <p:nvSpPr>
          <p:cNvPr id="15" name="矩形 14"/>
          <p:cNvSpPr/>
          <p:nvPr/>
        </p:nvSpPr>
        <p:spPr>
          <a:xfrm>
            <a:off x="3171941" y="1883960"/>
            <a:ext cx="4572000" cy="830997"/>
          </a:xfrm>
          <a:prstGeom prst="rect">
            <a:avLst/>
          </a:prstGeom>
        </p:spPr>
        <p:txBody>
          <a:bodyPr>
            <a:spAutoFit/>
          </a:bodyPr>
          <a:lstStyle/>
          <a:p>
            <a:r>
              <a:rPr lang="en-US" altLang="zh-CN" sz="1200" kern="100" dirty="0">
                <a:latin typeface="宋体" panose="02010600030101010101" pitchFamily="2" charset="-122"/>
                <a:ea typeface="宋体" panose="02010600030101010101" pitchFamily="2" charset="-122"/>
              </a:rPr>
              <a:t>TP</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在生成</a:t>
            </a:r>
            <a:r>
              <a:rPr lang="en-US" altLang="zh-CN" sz="1200" kern="100" dirty="0">
                <a:latin typeface="宋体" panose="02010600030101010101" pitchFamily="2" charset="-122"/>
                <a:ea typeface="宋体" panose="02010600030101010101" pitchFamily="2" charset="-122"/>
              </a:rPr>
              <a:t>K</a:t>
            </a:r>
            <a:r>
              <a:rPr lang="en-US" altLang="zh-CN" sz="1200" kern="100" baseline="-25000" dirty="0">
                <a:latin typeface="宋体" panose="02010600030101010101" pitchFamily="2" charset="-122"/>
                <a:ea typeface="宋体" panose="02010600030101010101" pitchFamily="2" charset="-122"/>
              </a:rPr>
              <a:t>13</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和</a:t>
            </a:r>
            <a:r>
              <a:rPr lang="en-US" altLang="zh-CN" sz="1200" kern="100" dirty="0">
                <a:latin typeface="宋体" panose="02010600030101010101" pitchFamily="2" charset="-122"/>
                <a:ea typeface="宋体" panose="02010600030101010101" pitchFamily="2" charset="-122"/>
              </a:rPr>
              <a:t>K</a:t>
            </a:r>
            <a:r>
              <a:rPr lang="en-US" altLang="zh-CN" sz="1200" kern="100" baseline="-25000" dirty="0">
                <a:latin typeface="宋体" panose="02010600030101010101" pitchFamily="2" charset="-122"/>
                <a:ea typeface="宋体" panose="02010600030101010101" pitchFamily="2" charset="-122"/>
              </a:rPr>
              <a:t>24</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的规则是不同的，又针对不同的量子序列进行了不同的酉</a:t>
            </a:r>
            <a:r>
              <a:rPr lang="zh-CN" altLang="zh-CN" sz="1200" kern="100" dirty="0" smtClean="0">
                <a:latin typeface="宋体" panose="02010600030101010101" pitchFamily="2" charset="-122"/>
                <a:ea typeface="宋体" panose="02010600030101010101" pitchFamily="2" charset="-122"/>
                <a:cs typeface="Times New Roman" panose="02020603050405020304" pitchFamily="18" charset="0"/>
              </a:rPr>
              <a:t>操作</a:t>
            </a:r>
            <a:r>
              <a:rPr lang="zh-CN" altLang="en-US" sz="1200" kern="1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200" kern="100" dirty="0" smtClean="0">
              <a:latin typeface="宋体" panose="02010600030101010101" pitchFamily="2" charset="-122"/>
              <a:ea typeface="宋体" panose="02010600030101010101" pitchFamily="2" charset="-122"/>
              <a:cs typeface="Times New Roman" panose="02020603050405020304" pitchFamily="18" charset="0"/>
            </a:endParaRPr>
          </a:p>
          <a:p>
            <a:r>
              <a:rPr lang="en-US" altLang="zh-CN" sz="1200" dirty="0">
                <a:latin typeface="宋体" panose="02010600030101010101" pitchFamily="2" charset="-122"/>
                <a:ea typeface="宋体" panose="02010600030101010101" pitchFamily="2" charset="-122"/>
              </a:rPr>
              <a:t>Alice</a:t>
            </a:r>
            <a:r>
              <a:rPr lang="zh-CN" altLang="zh-CN" sz="1200" dirty="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Charlie</a:t>
            </a:r>
            <a:r>
              <a:rPr lang="zh-CN" altLang="zh-CN" sz="1200" dirty="0">
                <a:latin typeface="宋体" panose="02010600030101010101" pitchFamily="2" charset="-122"/>
                <a:ea typeface="宋体" panose="02010600030101010101" pitchFamily="2" charset="-122"/>
              </a:rPr>
              <a:t>在编码规则相同的情况下都不能通过勾结获取其他参与者的秘密信息</a:t>
            </a:r>
            <a:endParaRPr lang="zh-CN" altLang="en-US" sz="1200" dirty="0">
              <a:latin typeface="宋体" panose="02010600030101010101" pitchFamily="2" charset="-122"/>
              <a:ea typeface="宋体" panose="02010600030101010101" pitchFamily="2" charset="-122"/>
            </a:endParaRP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942" y="4394197"/>
            <a:ext cx="486833" cy="486833"/>
          </a:xfrm>
          <a:prstGeom prst="rect">
            <a:avLst/>
          </a:prstGeom>
        </p:spPr>
      </p:pic>
      <p:sp>
        <p:nvSpPr>
          <p:cNvPr id="34" name="下弧形箭头 33"/>
          <p:cNvSpPr/>
          <p:nvPr/>
        </p:nvSpPr>
        <p:spPr>
          <a:xfrm rot="19207962">
            <a:off x="1567065" y="4401641"/>
            <a:ext cx="680605" cy="27093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5" name="矩形 34"/>
          <p:cNvSpPr/>
          <p:nvPr/>
        </p:nvSpPr>
        <p:spPr>
          <a:xfrm>
            <a:off x="3171941" y="3962400"/>
            <a:ext cx="3491326" cy="276999"/>
          </a:xfrm>
          <a:prstGeom prst="rect">
            <a:avLst/>
          </a:prstGeom>
        </p:spPr>
        <p:txBody>
          <a:bodyPr wrap="square">
            <a:spAutoFit/>
          </a:bodyPr>
          <a:lstStyle/>
          <a:p>
            <a:r>
              <a:rPr lang="zh-CN" altLang="en-US" sz="1200" kern="100" dirty="0" smtClean="0">
                <a:latin typeface="Times New Roman" panose="02020603050405020304" pitchFamily="18" charset="0"/>
                <a:ea typeface="宋体" panose="02010600030101010101" pitchFamily="2" charset="-122"/>
              </a:rPr>
              <a:t>不能在不泄露自己信息的前提下获得其他信息</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761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circle(in)">
                                      <p:cBhvr>
                                        <p:cTn id="13" dur="2000"/>
                                        <p:tgtEl>
                                          <p:spTgt spid="20"/>
                                        </p:tgtEl>
                                      </p:cBhvr>
                                    </p:animEffect>
                                  </p:childTnLst>
                                </p:cTn>
                              </p:par>
                              <p:par>
                                <p:cTn id="14" presetID="6"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circle(in)">
                                      <p:cBhvr>
                                        <p:cTn id="26" dur="2000"/>
                                        <p:tgtEl>
                                          <p:spTgt spid="23"/>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circle(in)">
                                      <p:cBhvr>
                                        <p:cTn id="29" dur="2000"/>
                                        <p:tgtEl>
                                          <p:spTgt spid="26"/>
                                        </p:tgtEl>
                                      </p:cBhvr>
                                    </p:animEffect>
                                  </p:childTnLst>
                                </p:cTn>
                              </p:par>
                              <p:par>
                                <p:cTn id="30" presetID="6" presetClass="entr" presetSubtype="16"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2000"/>
                                        <p:tgtEl>
                                          <p:spTgt spid="24"/>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circle(in)">
                                      <p:cBhvr>
                                        <p:cTn id="35" dur="2000"/>
                                        <p:tgtEl>
                                          <p:spTgt spid="34"/>
                                        </p:tgtEl>
                                      </p:cBhvr>
                                    </p:animEffect>
                                  </p:childTnLst>
                                </p:cTn>
                              </p:par>
                              <p:par>
                                <p:cTn id="36" presetID="6" presetClass="entr" presetSubtype="16"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circle(in)">
                                      <p:cBhvr>
                                        <p:cTn id="38" dur="2000"/>
                                        <p:tgtEl>
                                          <p:spTgt spid="2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circle(in)">
                                      <p:cBhvr>
                                        <p:cTn id="41" dur="20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2" grpId="0" animBg="1"/>
      <p:bldP spid="25" grpId="0" animBg="1"/>
      <p:bldP spid="26" grpId="0" animBg="1"/>
      <p:bldP spid="15"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0939" y="248920"/>
            <a:ext cx="5717566" cy="461665"/>
          </a:xfrm>
          <a:prstGeom prst="rect">
            <a:avLst/>
          </a:prstGeom>
        </p:spPr>
        <p:txBody>
          <a:bodyPr wrap="square">
            <a:spAutoFit/>
          </a:bodyPr>
          <a:lstStyle/>
          <a:p>
            <a:r>
              <a:rPr lang="zh-CN" altLang="zh-CN" sz="2400" kern="100" dirty="0">
                <a:latin typeface="+mj-ea"/>
                <a:ea typeface="+mj-ea"/>
                <a:cs typeface="Times New Roman" panose="02020603050405020304" pitchFamily="18" charset="0"/>
              </a:rPr>
              <a:t>基于</a:t>
            </a:r>
            <a:r>
              <a:rPr lang="en-US" altLang="zh-CN" sz="2400" kern="100" dirty="0">
                <a:latin typeface="+mj-ea"/>
                <a:ea typeface="+mj-ea"/>
              </a:rPr>
              <a:t>χ</a:t>
            </a:r>
            <a:r>
              <a:rPr lang="zh-CN" altLang="zh-CN" sz="2400" kern="100" dirty="0">
                <a:latin typeface="+mj-ea"/>
                <a:ea typeface="+mj-ea"/>
                <a:cs typeface="Times New Roman" panose="02020603050405020304" pitchFamily="18" charset="0"/>
              </a:rPr>
              <a:t>型纠缠态的半量子隐私比较协议</a:t>
            </a:r>
            <a:endParaRPr lang="zh-CN" altLang="en-US" sz="2400" b="1" dirty="0">
              <a:solidFill>
                <a:schemeClr val="tx1">
                  <a:lumMod val="75000"/>
                  <a:lumOff val="25000"/>
                </a:schemeClr>
              </a:solidFill>
              <a:latin typeface="+mj-ea"/>
              <a:ea typeface="+mj-ea"/>
            </a:endParaRPr>
          </a:p>
        </p:txBody>
      </p:sp>
      <p:sp>
        <p:nvSpPr>
          <p:cNvPr id="3" name="矩形 2"/>
          <p:cNvSpPr/>
          <p:nvPr/>
        </p:nvSpPr>
        <p:spPr>
          <a:xfrm>
            <a:off x="796488" y="3209328"/>
            <a:ext cx="4249881" cy="307777"/>
          </a:xfrm>
          <a:prstGeom prst="rect">
            <a:avLst/>
          </a:prstGeom>
        </p:spPr>
        <p:txBody>
          <a:bodyPr wrap="non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Alice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要</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比较的信息长度表示为</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二进制长度为</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1" kern="100" dirty="0" smtClean="0">
                <a:latin typeface="Times New Roman" panose="02020603050405020304" pitchFamily="18" charset="0"/>
                <a:ea typeface="宋体" panose="02010600030101010101" pitchFamily="2" charset="-122"/>
              </a:rPr>
              <a:t>N</a:t>
            </a:r>
            <a:endParaRPr lang="zh-CN" altLang="en-US" dirty="0"/>
          </a:p>
        </p:txBody>
      </p:sp>
      <p:pic>
        <p:nvPicPr>
          <p:cNvPr id="4" name="图片 3"/>
          <p:cNvPicPr>
            <a:picLocks noChangeAspect="1"/>
          </p:cNvPicPr>
          <p:nvPr/>
        </p:nvPicPr>
        <p:blipFill>
          <a:blip r:embed="rId2"/>
          <a:stretch>
            <a:fillRect/>
          </a:stretch>
        </p:blipFill>
        <p:spPr>
          <a:xfrm>
            <a:off x="796488" y="1108089"/>
            <a:ext cx="4940829" cy="1703734"/>
          </a:xfrm>
          <a:prstGeom prst="rect">
            <a:avLst/>
          </a:prstGeom>
        </p:spPr>
      </p:pic>
      <p:sp>
        <p:nvSpPr>
          <p:cNvPr id="5" name="矩形 4"/>
          <p:cNvSpPr/>
          <p:nvPr/>
        </p:nvSpPr>
        <p:spPr>
          <a:xfrm>
            <a:off x="796488" y="3665224"/>
            <a:ext cx="4142865" cy="307777"/>
          </a:xfrm>
          <a:prstGeom prst="rect">
            <a:avLst/>
          </a:prstGeom>
        </p:spPr>
        <p:txBody>
          <a:bodyPr wrap="none">
            <a:spAutoFit/>
          </a:bodyPr>
          <a:lstStyle/>
          <a:p>
            <a:r>
              <a:rPr lang="en-US" altLang="zh-CN" sz="1400" kern="100" dirty="0" smtClean="0">
                <a:latin typeface="Times New Roman" panose="02020603050405020304" pitchFamily="18" charset="0"/>
                <a:ea typeface="宋体" panose="02010600030101010101" pitchFamily="2" charset="-122"/>
              </a:rPr>
              <a:t>TP</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kern="100" dirty="0" smtClean="0">
                <a:latin typeface="Times New Roman" panose="02020603050405020304" pitchFamily="18" charset="0"/>
                <a:ea typeface="宋体" panose="02010600030101010101" pitchFamily="2" charset="-122"/>
              </a:rPr>
              <a:t>Alice</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共享密钥</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AT</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smtClean="0">
                <a:latin typeface="Times New Roman" panose="02020603050405020304" pitchFamily="18" charset="0"/>
                <a:ea typeface="宋体" panose="02010600030101010101" pitchFamily="2" charset="-122"/>
              </a:rPr>
              <a:t>TP</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kern="100" dirty="0" smtClean="0">
                <a:latin typeface="Times New Roman" panose="02020603050405020304" pitchFamily="18" charset="0"/>
                <a:ea typeface="宋体" panose="02010600030101010101" pitchFamily="2" charset="-122"/>
              </a:rPr>
              <a:t>Bob</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共享秘密密钥</a:t>
            </a:r>
            <a:r>
              <a:rPr lang="en-US" altLang="zh-CN" sz="1400" i="1" kern="100" dirty="0" smtClean="0">
                <a:latin typeface="Times New Roman" panose="02020603050405020304" pitchFamily="18" charset="0"/>
                <a:ea typeface="宋体" panose="02010600030101010101" pitchFamily="2" charset="-122"/>
              </a:rPr>
              <a:t>K</a:t>
            </a:r>
            <a:r>
              <a:rPr lang="en-US" altLang="zh-CN" sz="1400" i="1" kern="100" baseline="-25000" dirty="0" smtClean="0">
                <a:latin typeface="Times New Roman" panose="02020603050405020304" pitchFamily="18" charset="0"/>
                <a:ea typeface="宋体" panose="02010600030101010101" pitchFamily="2" charset="-122"/>
              </a:rPr>
              <a:t>BT</a:t>
            </a:r>
            <a:endParaRPr lang="zh-CN" altLang="en-US" dirty="0"/>
          </a:p>
        </p:txBody>
      </p:sp>
      <p:sp>
        <p:nvSpPr>
          <p:cNvPr id="6" name="矩形 5"/>
          <p:cNvSpPr/>
          <p:nvPr/>
        </p:nvSpPr>
        <p:spPr>
          <a:xfrm>
            <a:off x="796488" y="4124214"/>
            <a:ext cx="2039341" cy="307777"/>
          </a:xfrm>
          <a:prstGeom prst="rect">
            <a:avLst/>
          </a:prstGeom>
        </p:spPr>
        <p:txBody>
          <a:bodyPr wrap="none">
            <a:spAutoFit/>
          </a:bodyPr>
          <a:lstStyle/>
          <a:p>
            <a:r>
              <a:rPr lang="en-US" altLang="zh-CN" sz="1400" kern="100" dirty="0">
                <a:latin typeface="Times New Roman" panose="02020603050405020304" pitchFamily="18" charset="0"/>
                <a:ea typeface="宋体" panose="02010600030101010101" pitchFamily="2" charset="-122"/>
              </a:rPr>
              <a:t>Alice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kern="100" dirty="0">
                <a:latin typeface="Times New Roman" panose="02020603050405020304" pitchFamily="18" charset="0"/>
                <a:ea typeface="宋体" panose="02010600030101010101" pitchFamily="2" charset="-122"/>
              </a:rPr>
              <a:t>Bob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共享密钥</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AB</a:t>
            </a:r>
            <a:endParaRPr lang="zh-CN" altLang="en-US" dirty="0"/>
          </a:p>
        </p:txBody>
      </p:sp>
      <p:sp>
        <p:nvSpPr>
          <p:cNvPr id="7" name="矩形 6"/>
          <p:cNvSpPr/>
          <p:nvPr/>
        </p:nvSpPr>
        <p:spPr>
          <a:xfrm>
            <a:off x="796488" y="4591566"/>
            <a:ext cx="2432461" cy="307777"/>
          </a:xfrm>
          <a:prstGeom prst="rect">
            <a:avLst/>
          </a:prstGeom>
        </p:spPr>
        <p:txBody>
          <a:bodyPr wrap="none">
            <a:spAutoFit/>
          </a:bodyPr>
          <a:lstStyle/>
          <a:p>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BT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i="1" kern="100" dirty="0">
                <a:latin typeface="Times New Roman" panose="02020603050405020304" pitchFamily="18" charset="0"/>
                <a:ea typeface="宋体" panose="02010600030101010101" pitchFamily="2" charset="-122"/>
              </a:rPr>
              <a:t>K</a:t>
            </a:r>
            <a:r>
              <a:rPr lang="en-US" altLang="zh-CN" sz="1400" i="1" kern="100" baseline="-25000" dirty="0">
                <a:latin typeface="Times New Roman" panose="02020603050405020304" pitchFamily="18" charset="0"/>
                <a:ea typeface="宋体" panose="02010600030101010101" pitchFamily="2" charset="-122"/>
              </a:rPr>
              <a:t>AB</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的长度是</a:t>
            </a:r>
            <a:r>
              <a:rPr lang="en-US" altLang="zh-CN" sz="1400" kern="100" dirty="0">
                <a:latin typeface="Cambria" panose="02040503050406030204" pitchFamily="18" charset="0"/>
                <a:ea typeface="宋体" panose="02010600030101010101" pitchFamily="2" charset="-122"/>
                <a:cs typeface="Cambria" panose="02040503050406030204" pitchFamily="18" charset="0"/>
              </a:rPr>
              <a:t>⌈</a:t>
            </a:r>
            <a:r>
              <a:rPr lang="en-US" altLang="zh-CN" sz="1400" i="1" kern="100" dirty="0">
                <a:latin typeface="Times New Roman" panose="02020603050405020304" pitchFamily="18" charset="0"/>
                <a:ea typeface="宋体" panose="02010600030101010101" pitchFamily="2" charset="-122"/>
              </a:rPr>
              <a:t>N</a:t>
            </a:r>
            <a:r>
              <a:rPr lang="en-US" altLang="zh-CN" sz="1400" kern="100" dirty="0">
                <a:latin typeface="Times New Roman" panose="02020603050405020304" pitchFamily="18" charset="0"/>
                <a:ea typeface="宋体" panose="02010600030101010101" pitchFamily="2" charset="-122"/>
              </a:rPr>
              <a:t>/2</a:t>
            </a:r>
            <a:r>
              <a:rPr lang="en-US" altLang="zh-CN" sz="1400" kern="100" dirty="0">
                <a:latin typeface="Cambria" panose="02040503050406030204" pitchFamily="18" charset="0"/>
                <a:ea typeface="宋体" panose="02010600030101010101" pitchFamily="2" charset="-122"/>
                <a:cs typeface="Cambria" panose="02040503050406030204" pitchFamily="18" charset="0"/>
              </a:rPr>
              <a:t>⌉</a:t>
            </a:r>
            <a:endParaRPr lang="zh-CN" altLang="en-US" dirty="0"/>
          </a:p>
        </p:txBody>
      </p:sp>
      <p:sp>
        <p:nvSpPr>
          <p:cNvPr id="8" name="矩形 7"/>
          <p:cNvSpPr/>
          <p:nvPr/>
        </p:nvSpPr>
        <p:spPr>
          <a:xfrm>
            <a:off x="5358063" y="1555625"/>
            <a:ext cx="3785937" cy="861774"/>
          </a:xfrm>
          <a:prstGeom prst="rect">
            <a:avLst/>
          </a:prstGeom>
        </p:spPr>
        <p:txBody>
          <a:bodyPr wrap="square">
            <a:spAutoFit/>
          </a:bodyPr>
          <a:lstStyle/>
          <a:p>
            <a:pPr indent="304800" algn="just">
              <a:lnSpc>
                <a:spcPts val="2000"/>
              </a:lnSpc>
              <a:spcAft>
                <a:spcPts val="0"/>
              </a:spcAft>
            </a:pP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1</a:t>
            </a: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）在固定正交基础上准备新的量子比特</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 0&gt;</a:t>
            </a: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 1</a:t>
            </a:r>
            <a:r>
              <a:rPr lang="en-US" altLang="zh-CN" sz="1100" kern="100" dirty="0" smtClean="0">
                <a:solidFill>
                  <a:srgbClr val="000000"/>
                </a:solidFill>
                <a:uFill>
                  <a:solidFill>
                    <a:srgbClr val="FF0000"/>
                  </a:solidFill>
                </a:uFill>
                <a:latin typeface="Times New Roman" panose="02020603050405020304" pitchFamily="18" charset="0"/>
                <a:ea typeface="宋体" panose="02010600030101010101" pitchFamily="2" charset="-122"/>
              </a:rPr>
              <a:t>&gt;}</a:t>
            </a:r>
            <a:endParaRPr lang="zh-CN" altLang="zh-CN" sz="1100" kern="100" dirty="0">
              <a:solidFill>
                <a:srgbClr val="000000"/>
              </a:solidFill>
              <a:latin typeface="Times New Roman" panose="02020603050405020304" pitchFamily="18" charset="0"/>
              <a:ea typeface="宋体" panose="02010600030101010101" pitchFamily="2" charset="-122"/>
            </a:endParaRPr>
          </a:p>
          <a:p>
            <a:pPr indent="304800" algn="just">
              <a:lnSpc>
                <a:spcPts val="2000"/>
              </a:lnSpc>
              <a:spcAft>
                <a:spcPts val="0"/>
              </a:spcAft>
            </a:pP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2</a:t>
            </a: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）在固定正交基础上测量量子比特</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 0&gt;</a:t>
            </a: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 1</a:t>
            </a:r>
            <a:r>
              <a:rPr lang="en-US" altLang="zh-CN" sz="1100" kern="100" dirty="0" smtClean="0">
                <a:solidFill>
                  <a:srgbClr val="000000"/>
                </a:solidFill>
                <a:uFill>
                  <a:solidFill>
                    <a:srgbClr val="FF0000"/>
                  </a:solidFill>
                </a:uFill>
                <a:latin typeface="Times New Roman" panose="02020603050405020304" pitchFamily="18" charset="0"/>
                <a:ea typeface="宋体" panose="02010600030101010101" pitchFamily="2" charset="-122"/>
              </a:rPr>
              <a:t>&gt;}</a:t>
            </a:r>
            <a:endParaRPr lang="zh-CN" altLang="zh-CN" sz="1100" kern="100" dirty="0">
              <a:solidFill>
                <a:srgbClr val="000000"/>
              </a:solidFill>
              <a:latin typeface="Times New Roman" panose="02020603050405020304" pitchFamily="18" charset="0"/>
              <a:ea typeface="宋体" panose="02010600030101010101" pitchFamily="2" charset="-122"/>
            </a:endParaRPr>
          </a:p>
          <a:p>
            <a:pPr indent="304800" algn="just">
              <a:lnSpc>
                <a:spcPts val="2000"/>
              </a:lnSpc>
              <a:spcAft>
                <a:spcPts val="0"/>
              </a:spcAft>
            </a:pP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a:t>
            </a:r>
            <a:r>
              <a:rPr lang="en-US"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3</a:t>
            </a:r>
            <a:r>
              <a:rPr lang="zh-CN" altLang="zh-CN" sz="1100" kern="100" dirty="0">
                <a:solidFill>
                  <a:srgbClr val="000000"/>
                </a:solidFill>
                <a:uFill>
                  <a:solidFill>
                    <a:srgbClr val="FF0000"/>
                  </a:solidFill>
                </a:uFill>
                <a:latin typeface="Times New Roman" panose="02020603050405020304" pitchFamily="18" charset="0"/>
                <a:ea typeface="宋体" panose="02010600030101010101" pitchFamily="2" charset="-122"/>
              </a:rPr>
              <a:t>）无干扰地发送或返回量子</a:t>
            </a:r>
            <a:r>
              <a:rPr lang="zh-CN" altLang="zh-CN" sz="1100" kern="100" dirty="0" smtClean="0">
                <a:solidFill>
                  <a:srgbClr val="000000"/>
                </a:solidFill>
                <a:uFill>
                  <a:solidFill>
                    <a:srgbClr val="FF0000"/>
                  </a:solidFill>
                </a:uFill>
                <a:latin typeface="Times New Roman" panose="02020603050405020304" pitchFamily="18" charset="0"/>
                <a:ea typeface="宋体" panose="02010600030101010101" pitchFamily="2" charset="-122"/>
              </a:rPr>
              <a:t>位</a:t>
            </a:r>
            <a:endParaRPr lang="zh-CN" altLang="zh-CN" sz="1100" kern="100" dirty="0">
              <a:solidFill>
                <a:srgbClr val="00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587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3033" y="1018673"/>
            <a:ext cx="2229854" cy="56713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32790" y="1050030"/>
            <a:ext cx="2286002"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TP</a:t>
            </a:r>
            <a:r>
              <a:rPr lang="zh-CN" altLang="zh-CN" sz="1400" dirty="0">
                <a:latin typeface="宋体" panose="02010600030101010101" pitchFamily="2" charset="-122"/>
                <a:ea typeface="宋体" panose="02010600030101010101" pitchFamily="2" charset="-122"/>
              </a:rPr>
              <a:t>制备一组有</a:t>
            </a:r>
            <a:r>
              <a:rPr lang="en-US" altLang="zh-CN" sz="1400" dirty="0" smtClean="0">
                <a:latin typeface="宋体" panose="02010600030101010101" pitchFamily="2" charset="-122"/>
                <a:ea typeface="宋体" panose="02010600030101010101" pitchFamily="2" charset="-122"/>
              </a:rPr>
              <a:t>⌈N/2⌉</a:t>
            </a:r>
            <a:r>
              <a:rPr lang="zh-CN" altLang="en-US" sz="1400" dirty="0" smtClean="0">
                <a:latin typeface="宋体" panose="02010600030101010101" pitchFamily="2" charset="-122"/>
                <a:ea typeface="宋体" panose="02010600030101010101" pitchFamily="2" charset="-122"/>
              </a:rPr>
              <a:t>组</a:t>
            </a:r>
            <a:r>
              <a:rPr lang="en-US" altLang="zh-CN" sz="1400" dirty="0" smtClean="0">
                <a:latin typeface="宋体" panose="02010600030101010101" pitchFamily="2" charset="-122"/>
                <a:ea typeface="宋体" panose="02010600030101010101" pitchFamily="2" charset="-122"/>
              </a:rPr>
              <a:t>χ</a:t>
            </a:r>
            <a:r>
              <a:rPr lang="zh-CN" altLang="en-US" sz="1400" dirty="0" smtClean="0">
                <a:latin typeface="宋体" panose="02010600030101010101" pitchFamily="2" charset="-122"/>
                <a:ea typeface="宋体" panose="02010600030101010101" pitchFamily="2" charset="-122"/>
              </a:rPr>
              <a:t>型的纠缠态，为序列</a:t>
            </a:r>
            <a:r>
              <a:rPr lang="en-US" altLang="zh-CN" sz="1400" dirty="0" smtClean="0">
                <a:latin typeface="宋体" panose="02010600030101010101" pitchFamily="2" charset="-122"/>
                <a:ea typeface="宋体" panose="02010600030101010101" pitchFamily="2" charset="-122"/>
              </a:rPr>
              <a:t>P</a:t>
            </a:r>
            <a:endParaRPr lang="zh-CN" altLang="en-US" sz="1400" dirty="0">
              <a:latin typeface="宋体" panose="02010600030101010101" pitchFamily="2" charset="-122"/>
              <a:ea typeface="宋体" panose="02010600030101010101" pitchFamily="2" charset="-122"/>
            </a:endParaRPr>
          </a:p>
        </p:txBody>
      </p:sp>
      <p:grpSp>
        <p:nvGrpSpPr>
          <p:cNvPr id="2" name="组合 1"/>
          <p:cNvGrpSpPr/>
          <p:nvPr/>
        </p:nvGrpSpPr>
        <p:grpSpPr>
          <a:xfrm>
            <a:off x="393032" y="1780673"/>
            <a:ext cx="1435768" cy="834190"/>
            <a:chOff x="393032" y="1780673"/>
            <a:chExt cx="1435768" cy="834190"/>
          </a:xfrm>
        </p:grpSpPr>
        <p:sp>
          <p:nvSpPr>
            <p:cNvPr id="18" name="矩形 17"/>
            <p:cNvSpPr/>
            <p:nvPr/>
          </p:nvSpPr>
          <p:spPr>
            <a:xfrm>
              <a:off x="393032" y="178067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32790" y="1828436"/>
              <a:ext cx="1356252" cy="738664"/>
            </a:xfrm>
            <a:prstGeom prst="rect">
              <a:avLst/>
            </a:prstGeom>
          </p:spPr>
          <p:txBody>
            <a:bodyPr wrap="square">
              <a:spAutoFit/>
            </a:bodyPr>
            <a:lstStyle/>
            <a:p>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序列</a:t>
              </a:r>
              <a:r>
                <a:rPr lang="en-US" altLang="zh-CN" sz="1400" kern="100" dirty="0" smtClean="0">
                  <a:latin typeface="Times New Roman" panose="02020603050405020304" pitchFamily="18" charset="0"/>
                  <a:ea typeface="宋体" panose="02010600030101010101" pitchFamily="2" charset="-122"/>
                </a:rPr>
                <a:t>P</a:t>
              </a:r>
              <a:r>
                <a:rPr lang="en-US" altLang="zh-CN" sz="1400" kern="100" baseline="-25000" dirty="0" smtClean="0">
                  <a:latin typeface="Times New Roman" panose="02020603050405020304" pitchFamily="18" charset="0"/>
                  <a:ea typeface="宋体" panose="02010600030101010101" pitchFamily="2" charset="-122"/>
                </a:rPr>
                <a:t>A</a:t>
              </a:r>
              <a:r>
                <a:rPr lang="zh-CN" altLang="en-US" sz="1400" kern="100" dirty="0" smtClean="0">
                  <a:latin typeface="Times New Roman" panose="02020603050405020304" pitchFamily="18" charset="0"/>
                  <a:ea typeface="宋体" panose="02010600030101010101" pitchFamily="2" charset="-122"/>
                </a:rPr>
                <a:t>由每个纠缠态的</a:t>
              </a:r>
              <a:r>
                <a:rPr lang="en-US" altLang="zh-CN" sz="1400" kern="100" dirty="0" smtClean="0">
                  <a:latin typeface="Times New Roman" panose="02020603050405020304" pitchFamily="18" charset="0"/>
                  <a:ea typeface="宋体" panose="02010600030101010101" pitchFamily="2" charset="-122"/>
                </a:rPr>
                <a:t>1</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3</a:t>
              </a:r>
              <a:r>
                <a:rPr lang="zh-CN" altLang="en-US" sz="1400" kern="100" dirty="0" smtClean="0">
                  <a:latin typeface="Times New Roman" panose="02020603050405020304" pitchFamily="18" charset="0"/>
                  <a:ea typeface="宋体" panose="02010600030101010101" pitchFamily="2" charset="-122"/>
                </a:rPr>
                <a:t>粒子组成</a:t>
              </a:r>
              <a:endParaRPr lang="zh-CN" altLang="en-US" dirty="0"/>
            </a:p>
          </p:txBody>
        </p:sp>
      </p:grpSp>
      <p:grpSp>
        <p:nvGrpSpPr>
          <p:cNvPr id="3" name="组合 2"/>
          <p:cNvGrpSpPr/>
          <p:nvPr/>
        </p:nvGrpSpPr>
        <p:grpSpPr>
          <a:xfrm>
            <a:off x="393032" y="2775283"/>
            <a:ext cx="1435768" cy="834190"/>
            <a:chOff x="393032" y="2775283"/>
            <a:chExt cx="1435768" cy="834190"/>
          </a:xfrm>
        </p:grpSpPr>
        <p:sp>
          <p:nvSpPr>
            <p:cNvPr id="20" name="矩形 19"/>
            <p:cNvSpPr/>
            <p:nvPr/>
          </p:nvSpPr>
          <p:spPr>
            <a:xfrm>
              <a:off x="393032" y="277528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32790" y="2823046"/>
              <a:ext cx="1356252" cy="738664"/>
            </a:xfrm>
            <a:prstGeom prst="rect">
              <a:avLst/>
            </a:prstGeom>
          </p:spPr>
          <p:txBody>
            <a:bodyPr wrap="square">
              <a:spAutoFit/>
            </a:bodyPr>
            <a:lstStyle/>
            <a:p>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序列</a:t>
              </a:r>
              <a:r>
                <a:rPr lang="en-US" altLang="zh-CN" sz="1400" kern="100" dirty="0" smtClean="0">
                  <a:latin typeface="Times New Roman" panose="02020603050405020304" pitchFamily="18" charset="0"/>
                  <a:ea typeface="宋体" panose="02010600030101010101" pitchFamily="2" charset="-122"/>
                </a:rPr>
                <a:t>P</a:t>
              </a:r>
              <a:r>
                <a:rPr lang="en-US" altLang="zh-CN" sz="1400" kern="100" baseline="-25000" dirty="0" smtClean="0">
                  <a:latin typeface="Times New Roman" panose="02020603050405020304" pitchFamily="18" charset="0"/>
                  <a:ea typeface="宋体" panose="02010600030101010101" pitchFamily="2" charset="-122"/>
                </a:rPr>
                <a:t>B</a:t>
              </a:r>
              <a:r>
                <a:rPr lang="zh-CN" altLang="en-US" sz="1400" kern="100" dirty="0" smtClean="0">
                  <a:latin typeface="Times New Roman" panose="02020603050405020304" pitchFamily="18" charset="0"/>
                  <a:ea typeface="宋体" panose="02010600030101010101" pitchFamily="2" charset="-122"/>
                </a:rPr>
                <a:t>由每个纠缠态的</a:t>
              </a:r>
              <a:r>
                <a:rPr lang="en-US" altLang="zh-CN" sz="1400" kern="100" dirty="0" smtClean="0">
                  <a:latin typeface="Times New Roman" panose="02020603050405020304" pitchFamily="18" charset="0"/>
                  <a:ea typeface="宋体" panose="02010600030101010101" pitchFamily="2" charset="-122"/>
                </a:rPr>
                <a:t>2</a:t>
              </a:r>
              <a:r>
                <a:rPr lang="zh-CN" altLang="en-US" sz="1400" kern="100" dirty="0" smtClean="0">
                  <a:latin typeface="Times New Roman" panose="02020603050405020304" pitchFamily="18" charset="0"/>
                  <a:ea typeface="宋体" panose="02010600030101010101" pitchFamily="2" charset="-122"/>
                </a:rPr>
                <a:t>和</a:t>
              </a:r>
              <a:r>
                <a:rPr lang="en-US" altLang="zh-CN" sz="1400" kern="100" dirty="0" smtClean="0">
                  <a:latin typeface="Times New Roman" panose="02020603050405020304" pitchFamily="18" charset="0"/>
                  <a:ea typeface="宋体" panose="02010600030101010101" pitchFamily="2" charset="-122"/>
                </a:rPr>
                <a:t>4</a:t>
              </a:r>
              <a:r>
                <a:rPr lang="zh-CN" altLang="en-US" sz="1400" kern="100" dirty="0" smtClean="0">
                  <a:latin typeface="Times New Roman" panose="02020603050405020304" pitchFamily="18" charset="0"/>
                  <a:ea typeface="宋体" panose="02010600030101010101" pitchFamily="2" charset="-122"/>
                </a:rPr>
                <a:t>粒子组成</a:t>
              </a:r>
              <a:endParaRPr lang="zh-CN" altLang="en-US" dirty="0"/>
            </a:p>
          </p:txBody>
        </p:sp>
      </p:grpSp>
      <p:cxnSp>
        <p:nvCxnSpPr>
          <p:cNvPr id="28" name="直接箭头连接符 27"/>
          <p:cNvCxnSpPr>
            <a:stCxn id="18" idx="3"/>
            <a:endCxn id="25" idx="1"/>
          </p:cNvCxnSpPr>
          <p:nvPr/>
        </p:nvCxnSpPr>
        <p:spPr>
          <a:xfrm>
            <a:off x="1828800" y="2197768"/>
            <a:ext cx="735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929998" y="1947651"/>
            <a:ext cx="877163" cy="261610"/>
          </a:xfrm>
          <a:prstGeom prst="rect">
            <a:avLst/>
          </a:prstGeom>
          <a:noFill/>
        </p:spPr>
        <p:txBody>
          <a:bodyPr wrap="none" rtlCol="0">
            <a:spAutoFit/>
          </a:bodyPr>
          <a:lstStyle/>
          <a:p>
            <a:r>
              <a:rPr lang="zh-CN" altLang="en-US" sz="1050" dirty="0" smtClean="0"/>
              <a:t>发送给</a:t>
            </a:r>
            <a:r>
              <a:rPr lang="en-US" altLang="zh-CN" sz="1050" dirty="0" smtClean="0"/>
              <a:t>Alice</a:t>
            </a:r>
            <a:endParaRPr lang="zh-CN" altLang="en-US" sz="1050" dirty="0"/>
          </a:p>
        </p:txBody>
      </p:sp>
      <p:cxnSp>
        <p:nvCxnSpPr>
          <p:cNvPr id="30" name="直接箭头连接符 29"/>
          <p:cNvCxnSpPr>
            <a:stCxn id="20" idx="3"/>
            <a:endCxn id="26" idx="1"/>
          </p:cNvCxnSpPr>
          <p:nvPr/>
        </p:nvCxnSpPr>
        <p:spPr>
          <a:xfrm>
            <a:off x="1828800" y="3192378"/>
            <a:ext cx="727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31933" y="2949132"/>
            <a:ext cx="801823" cy="253916"/>
          </a:xfrm>
          <a:prstGeom prst="rect">
            <a:avLst/>
          </a:prstGeom>
          <a:noFill/>
        </p:spPr>
        <p:txBody>
          <a:bodyPr wrap="none" rtlCol="0">
            <a:spAutoFit/>
          </a:bodyPr>
          <a:lstStyle/>
          <a:p>
            <a:r>
              <a:rPr lang="zh-CN" altLang="en-US" sz="1050" dirty="0" smtClean="0"/>
              <a:t>发送给</a:t>
            </a:r>
            <a:r>
              <a:rPr lang="en-US" altLang="zh-CN" sz="1050" dirty="0" smtClean="0"/>
              <a:t>Bob</a:t>
            </a:r>
            <a:endParaRPr lang="zh-CN" altLang="en-US" sz="1050" dirty="0"/>
          </a:p>
        </p:txBody>
      </p:sp>
      <p:grpSp>
        <p:nvGrpSpPr>
          <p:cNvPr id="5" name="组合 4"/>
          <p:cNvGrpSpPr/>
          <p:nvPr/>
        </p:nvGrpSpPr>
        <p:grpSpPr>
          <a:xfrm>
            <a:off x="2564508" y="1780673"/>
            <a:ext cx="1435768" cy="834190"/>
            <a:chOff x="2564508" y="1780673"/>
            <a:chExt cx="1435768" cy="834190"/>
          </a:xfrm>
        </p:grpSpPr>
        <p:sp>
          <p:nvSpPr>
            <p:cNvPr id="25" name="矩形 24"/>
            <p:cNvSpPr/>
            <p:nvPr/>
          </p:nvSpPr>
          <p:spPr>
            <a:xfrm>
              <a:off x="2564508" y="178067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09766" y="1836457"/>
              <a:ext cx="1356252" cy="523220"/>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TP</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将</a:t>
              </a:r>
              <a:r>
                <a:rPr lang="en-US" altLang="zh-CN" sz="1400" kern="100" dirty="0">
                  <a:latin typeface="Times New Roman" panose="02020603050405020304" pitchFamily="18" charset="0"/>
                  <a:ea typeface="宋体" panose="02010600030101010101" pitchFamily="2" charset="-122"/>
                </a:rPr>
                <a:t>P</a:t>
              </a:r>
              <a:r>
                <a:rPr lang="en-US" altLang="zh-CN" sz="1400" kern="100" baseline="-25000" dirty="0">
                  <a:latin typeface="Times New Roman" panose="02020603050405020304" pitchFamily="18" charset="0"/>
                  <a:ea typeface="宋体" panose="02010600030101010101" pitchFamily="2" charset="-122"/>
                </a:rPr>
                <a:t>A</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序列顺序打乱形成</a:t>
              </a:r>
              <a:r>
                <a:rPr lang="en-US" altLang="zh-CN" sz="1200" kern="100" dirty="0" smtClean="0">
                  <a:latin typeface="Times New Roman" panose="02020603050405020304" pitchFamily="18" charset="0"/>
                  <a:ea typeface="宋体" panose="02010600030101010101" pitchFamily="2" charset="-122"/>
                </a:rPr>
                <a:t>P</a:t>
              </a:r>
              <a:r>
                <a:rPr lang="en-US" altLang="zh-CN" sz="1200" kern="100" baseline="-25000" dirty="0" smtClean="0">
                  <a:latin typeface="Times New Roman" panose="02020603050405020304" pitchFamily="18" charset="0"/>
                  <a:ea typeface="宋体" panose="02010600030101010101" pitchFamily="2" charset="-122"/>
                </a:rPr>
                <a:t>A</a:t>
              </a:r>
              <a:r>
                <a:rPr lang="en-US" altLang="zh-CN" sz="1200" kern="100" dirty="0" smtClean="0">
                  <a:latin typeface="Times New Roman" panose="02020603050405020304" pitchFamily="18" charset="0"/>
                  <a:ea typeface="宋体" panose="02010600030101010101" pitchFamily="2" charset="-122"/>
                </a:rPr>
                <a:t>*</a:t>
              </a:r>
              <a:endParaRPr lang="zh-CN" altLang="en-US" dirty="0"/>
            </a:p>
          </p:txBody>
        </p:sp>
      </p:grpSp>
      <p:grpSp>
        <p:nvGrpSpPr>
          <p:cNvPr id="7" name="组合 6"/>
          <p:cNvGrpSpPr/>
          <p:nvPr/>
        </p:nvGrpSpPr>
        <p:grpSpPr>
          <a:xfrm>
            <a:off x="4703014" y="1780673"/>
            <a:ext cx="1435768" cy="994176"/>
            <a:chOff x="4703014" y="1780673"/>
            <a:chExt cx="1435768" cy="994176"/>
          </a:xfrm>
        </p:grpSpPr>
        <p:sp>
          <p:nvSpPr>
            <p:cNvPr id="38" name="矩形 37"/>
            <p:cNvSpPr/>
            <p:nvPr/>
          </p:nvSpPr>
          <p:spPr>
            <a:xfrm>
              <a:off x="4703014" y="178067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781044" y="1828436"/>
              <a:ext cx="1285548" cy="946413"/>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Alice</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将一部分粒子不测量反射</a:t>
              </a:r>
              <a:endParaRPr lang="zh-CN" altLang="en-US" sz="1400" baseline="30000" dirty="0"/>
            </a:p>
            <a:p>
              <a:endParaRPr lang="zh-CN" altLang="en-US" dirty="0"/>
            </a:p>
          </p:txBody>
        </p:sp>
      </p:grpSp>
      <p:cxnSp>
        <p:nvCxnSpPr>
          <p:cNvPr id="42" name="直接箭头连接符 41"/>
          <p:cNvCxnSpPr>
            <a:stCxn id="25" idx="3"/>
            <a:endCxn id="38" idx="1"/>
          </p:cNvCxnSpPr>
          <p:nvPr/>
        </p:nvCxnSpPr>
        <p:spPr>
          <a:xfrm>
            <a:off x="4000276" y="2197768"/>
            <a:ext cx="702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6" idx="3"/>
            <a:endCxn id="40" idx="1"/>
          </p:cNvCxnSpPr>
          <p:nvPr/>
        </p:nvCxnSpPr>
        <p:spPr>
          <a:xfrm flipV="1">
            <a:off x="3991808" y="3191944"/>
            <a:ext cx="711206" cy="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104428" y="2575121"/>
            <a:ext cx="865943" cy="253916"/>
          </a:xfrm>
          <a:prstGeom prst="rect">
            <a:avLst/>
          </a:prstGeom>
          <a:noFill/>
        </p:spPr>
        <p:txBody>
          <a:bodyPr wrap="none" rtlCol="0">
            <a:spAutoFit/>
          </a:bodyPr>
          <a:lstStyle/>
          <a:p>
            <a:r>
              <a:rPr lang="zh-CN" altLang="en-US" sz="1050" dirty="0" smtClean="0">
                <a:solidFill>
                  <a:srgbClr val="3A6EA8"/>
                </a:solidFill>
              </a:rPr>
              <a:t>根据</a:t>
            </a:r>
            <a:r>
              <a:rPr lang="en-US" altLang="zh-CN" sz="1050" dirty="0" smtClean="0">
                <a:solidFill>
                  <a:srgbClr val="3A6EA8"/>
                </a:solidFill>
              </a:rPr>
              <a:t>P</a:t>
            </a:r>
            <a:r>
              <a:rPr lang="en-US" altLang="zh-CN" sz="1050" baseline="-25000" dirty="0" smtClean="0">
                <a:solidFill>
                  <a:srgbClr val="3A6EA8"/>
                </a:solidFill>
              </a:rPr>
              <a:t>1</a:t>
            </a:r>
            <a:r>
              <a:rPr lang="en-US" altLang="zh-CN" sz="1050" baseline="30000" dirty="0" smtClean="0">
                <a:solidFill>
                  <a:srgbClr val="3A6EA8"/>
                </a:solidFill>
              </a:rPr>
              <a:t>i</a:t>
            </a:r>
            <a:r>
              <a:rPr lang="zh-CN" altLang="en-US" sz="1050" dirty="0" smtClean="0">
                <a:solidFill>
                  <a:srgbClr val="3A6EA8"/>
                </a:solidFill>
              </a:rPr>
              <a:t>和</a:t>
            </a:r>
            <a:r>
              <a:rPr lang="en-US" altLang="zh-CN" sz="1050" dirty="0" smtClean="0">
                <a:solidFill>
                  <a:srgbClr val="3A6EA8"/>
                </a:solidFill>
              </a:rPr>
              <a:t>P</a:t>
            </a:r>
            <a:r>
              <a:rPr lang="en-US" altLang="zh-CN" sz="1050" baseline="-25000" dirty="0" smtClean="0">
                <a:solidFill>
                  <a:srgbClr val="3A6EA8"/>
                </a:solidFill>
              </a:rPr>
              <a:t>2</a:t>
            </a:r>
            <a:r>
              <a:rPr lang="en-US" altLang="zh-CN" sz="1050" baseline="30000" dirty="0" smtClean="0">
                <a:solidFill>
                  <a:srgbClr val="3A6EA8"/>
                </a:solidFill>
              </a:rPr>
              <a:t>i</a:t>
            </a:r>
            <a:endParaRPr lang="zh-CN" altLang="en-US" sz="1050" baseline="30000" dirty="0">
              <a:solidFill>
                <a:srgbClr val="3A6EA8"/>
              </a:solidFill>
            </a:endParaRPr>
          </a:p>
        </p:txBody>
      </p:sp>
      <p:grpSp>
        <p:nvGrpSpPr>
          <p:cNvPr id="10" name="组合 9"/>
          <p:cNvGrpSpPr/>
          <p:nvPr/>
        </p:nvGrpSpPr>
        <p:grpSpPr>
          <a:xfrm>
            <a:off x="6202949" y="1780673"/>
            <a:ext cx="1404723" cy="834190"/>
            <a:chOff x="6202949" y="1780673"/>
            <a:chExt cx="1404723" cy="834190"/>
          </a:xfrm>
        </p:grpSpPr>
        <p:sp>
          <p:nvSpPr>
            <p:cNvPr id="46" name="矩形 45"/>
            <p:cNvSpPr/>
            <p:nvPr/>
          </p:nvSpPr>
          <p:spPr>
            <a:xfrm>
              <a:off x="6247066" y="1780673"/>
              <a:ext cx="126732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202949" y="1940244"/>
              <a:ext cx="1404723" cy="523220"/>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基测量剩余的粒子</a:t>
              </a:r>
              <a:endParaRPr lang="zh-CN" altLang="en-US" dirty="0"/>
            </a:p>
          </p:txBody>
        </p:sp>
      </p:grpSp>
      <p:cxnSp>
        <p:nvCxnSpPr>
          <p:cNvPr id="51" name="直接箭头连接符 50"/>
          <p:cNvCxnSpPr/>
          <p:nvPr/>
        </p:nvCxnSpPr>
        <p:spPr>
          <a:xfrm>
            <a:off x="1026695" y="1593176"/>
            <a:ext cx="0" cy="18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706900" y="2043879"/>
            <a:ext cx="1120341" cy="1228710"/>
            <a:chOff x="7706900" y="2043879"/>
            <a:chExt cx="1120341" cy="1228710"/>
          </a:xfrm>
        </p:grpSpPr>
        <p:sp>
          <p:nvSpPr>
            <p:cNvPr id="53" name="矩形 52"/>
            <p:cNvSpPr/>
            <p:nvPr/>
          </p:nvSpPr>
          <p:spPr>
            <a:xfrm>
              <a:off x="7706900" y="2043879"/>
              <a:ext cx="1074821" cy="12287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59405" y="2245531"/>
              <a:ext cx="1067836" cy="738664"/>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根据</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TP</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公布的</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S</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M</a:t>
              </a:r>
              <a:endParaRPr lang="zh-CN" altLang="en-US" dirty="0"/>
            </a:p>
          </p:txBody>
        </p:sp>
      </p:grpSp>
      <p:cxnSp>
        <p:nvCxnSpPr>
          <p:cNvPr id="56" name="直接箭头连接符 55"/>
          <p:cNvCxnSpPr/>
          <p:nvPr/>
        </p:nvCxnSpPr>
        <p:spPr>
          <a:xfrm>
            <a:off x="7514394" y="2392740"/>
            <a:ext cx="19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514394" y="3049160"/>
            <a:ext cx="192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8" idx="3"/>
            <a:endCxn id="46" idx="1"/>
          </p:cNvCxnSpPr>
          <p:nvPr/>
        </p:nvCxnSpPr>
        <p:spPr>
          <a:xfrm>
            <a:off x="6138782" y="2197768"/>
            <a:ext cx="108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0" idx="3"/>
            <a:endCxn id="48" idx="1"/>
          </p:cNvCxnSpPr>
          <p:nvPr/>
        </p:nvCxnSpPr>
        <p:spPr>
          <a:xfrm>
            <a:off x="6138782" y="3191944"/>
            <a:ext cx="108284" cy="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556040" y="2775283"/>
            <a:ext cx="1435768" cy="834190"/>
            <a:chOff x="2556040" y="2775283"/>
            <a:chExt cx="1435768" cy="834190"/>
          </a:xfrm>
        </p:grpSpPr>
        <p:sp>
          <p:nvSpPr>
            <p:cNvPr id="26" name="矩形 25"/>
            <p:cNvSpPr/>
            <p:nvPr/>
          </p:nvSpPr>
          <p:spPr>
            <a:xfrm>
              <a:off x="2556040" y="2775283"/>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601298" y="2879463"/>
              <a:ext cx="1356252" cy="523220"/>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TP</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将</a:t>
              </a:r>
              <a:r>
                <a:rPr lang="en-US" altLang="zh-CN" sz="1400" kern="100" dirty="0" smtClean="0">
                  <a:latin typeface="Times New Roman" panose="02020603050405020304" pitchFamily="18" charset="0"/>
                  <a:ea typeface="宋体" panose="02010600030101010101" pitchFamily="2" charset="-122"/>
                </a:rPr>
                <a:t>P</a:t>
              </a:r>
              <a:r>
                <a:rPr lang="en-US" altLang="zh-CN" sz="1400" kern="100" baseline="-25000" dirty="0" smtClean="0">
                  <a:latin typeface="Times New Roman" panose="02020603050405020304" pitchFamily="18" charset="0"/>
                  <a:ea typeface="宋体" panose="02010600030101010101" pitchFamily="2" charset="-122"/>
                </a:rPr>
                <a:t>B</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序列顺序打乱形成</a:t>
              </a:r>
              <a:r>
                <a:rPr lang="en-US" altLang="zh-CN" sz="1200" kern="100" dirty="0" smtClean="0">
                  <a:latin typeface="Times New Roman" panose="02020603050405020304" pitchFamily="18" charset="0"/>
                  <a:ea typeface="宋体" panose="02010600030101010101" pitchFamily="2" charset="-122"/>
                </a:rPr>
                <a:t>P</a:t>
              </a:r>
              <a:r>
                <a:rPr lang="en-US" altLang="zh-CN" sz="1200" kern="100" baseline="-25000" dirty="0" smtClean="0">
                  <a:latin typeface="Times New Roman" panose="02020603050405020304" pitchFamily="18" charset="0"/>
                  <a:ea typeface="宋体" panose="02010600030101010101" pitchFamily="2" charset="-122"/>
                </a:rPr>
                <a:t>B</a:t>
              </a:r>
              <a:r>
                <a:rPr lang="en-US" altLang="zh-CN" sz="1200" kern="100" dirty="0" smtClean="0">
                  <a:latin typeface="Times New Roman" panose="02020603050405020304" pitchFamily="18" charset="0"/>
                  <a:ea typeface="宋体" panose="02010600030101010101" pitchFamily="2" charset="-122"/>
                </a:rPr>
                <a:t>*</a:t>
              </a:r>
              <a:endParaRPr lang="zh-CN" altLang="en-US" dirty="0"/>
            </a:p>
          </p:txBody>
        </p:sp>
      </p:grpSp>
      <p:grpSp>
        <p:nvGrpSpPr>
          <p:cNvPr id="9" name="组合 8"/>
          <p:cNvGrpSpPr/>
          <p:nvPr/>
        </p:nvGrpSpPr>
        <p:grpSpPr>
          <a:xfrm>
            <a:off x="4703014" y="2774849"/>
            <a:ext cx="1435768" cy="1008717"/>
            <a:chOff x="4703014" y="2774849"/>
            <a:chExt cx="1435768" cy="1008717"/>
          </a:xfrm>
        </p:grpSpPr>
        <p:sp>
          <p:nvSpPr>
            <p:cNvPr id="40" name="矩形 39"/>
            <p:cNvSpPr/>
            <p:nvPr/>
          </p:nvSpPr>
          <p:spPr>
            <a:xfrm>
              <a:off x="4703014" y="2774849"/>
              <a:ext cx="143576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764197" y="2837153"/>
              <a:ext cx="1285548" cy="946413"/>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将一部分粒子不测量反射</a:t>
              </a:r>
              <a:endParaRPr lang="zh-CN" altLang="en-US" sz="1400" baseline="30000" dirty="0"/>
            </a:p>
            <a:p>
              <a:endParaRPr lang="zh-CN" altLang="en-US" dirty="0"/>
            </a:p>
          </p:txBody>
        </p:sp>
      </p:grpSp>
      <p:grpSp>
        <p:nvGrpSpPr>
          <p:cNvPr id="11" name="组合 10"/>
          <p:cNvGrpSpPr/>
          <p:nvPr/>
        </p:nvGrpSpPr>
        <p:grpSpPr>
          <a:xfrm>
            <a:off x="6195091" y="2779604"/>
            <a:ext cx="1404723" cy="834190"/>
            <a:chOff x="6195091" y="2785954"/>
            <a:chExt cx="1404723" cy="834190"/>
          </a:xfrm>
        </p:grpSpPr>
        <p:sp>
          <p:nvSpPr>
            <p:cNvPr id="48" name="矩形 47"/>
            <p:cNvSpPr/>
            <p:nvPr/>
          </p:nvSpPr>
          <p:spPr>
            <a:xfrm>
              <a:off x="6247066" y="2785954"/>
              <a:ext cx="1267328" cy="834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195091" y="2949132"/>
              <a:ext cx="1404723" cy="523220"/>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基测量剩余的粒子</a:t>
              </a:r>
              <a:endParaRPr lang="zh-CN" altLang="en-US" dirty="0"/>
            </a:p>
          </p:txBody>
        </p:sp>
      </p:grpSp>
      <p:grpSp>
        <p:nvGrpSpPr>
          <p:cNvPr id="13" name="组合 12"/>
          <p:cNvGrpSpPr/>
          <p:nvPr/>
        </p:nvGrpSpPr>
        <p:grpSpPr>
          <a:xfrm>
            <a:off x="5539320" y="3806621"/>
            <a:ext cx="2029915" cy="420144"/>
            <a:chOff x="5539320" y="3806621"/>
            <a:chExt cx="2029915" cy="420144"/>
          </a:xfrm>
        </p:grpSpPr>
        <p:sp>
          <p:nvSpPr>
            <p:cNvPr id="41" name="矩形 40"/>
            <p:cNvSpPr/>
            <p:nvPr/>
          </p:nvSpPr>
          <p:spPr>
            <a:xfrm>
              <a:off x="5579871" y="3806621"/>
              <a:ext cx="1934523" cy="42014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539320" y="3862078"/>
              <a:ext cx="2029915" cy="307777"/>
            </a:xfrm>
            <a:prstGeom prst="rect">
              <a:avLst/>
            </a:prstGeom>
          </p:spPr>
          <p:txBody>
            <a:bodyPr wrap="none">
              <a:spAutoFit/>
            </a:bodyPr>
            <a:lstStyle/>
            <a:p>
              <a:r>
                <a:rPr lang="en-US" altLang="zh-CN" sz="1400" i="1" kern="100" dirty="0" err="1">
                  <a:latin typeface="Times New Roman" panose="02020603050405020304" pitchFamily="18" charset="0"/>
                  <a:ea typeface="宋体" panose="02010600030101010101" pitchFamily="2" charset="-122"/>
                </a:rPr>
                <a:t>R</a:t>
              </a:r>
              <a:r>
                <a:rPr lang="en-US" altLang="zh-CN" sz="1400" i="1" kern="100" baseline="-25000" dirty="0" err="1">
                  <a:latin typeface="Times New Roman" panose="02020603050405020304" pitchFamily="18" charset="0"/>
                  <a:ea typeface="宋体" panose="02010600030101010101" pitchFamily="2" charset="-122"/>
                </a:rPr>
                <a:t>A</a:t>
              </a:r>
              <a:r>
                <a:rPr lang="en-US" altLang="zh-CN" sz="1400" i="1" kern="100" baseline="30000" dirty="0" err="1">
                  <a:latin typeface="Times New Roman" panose="02020603050405020304" pitchFamily="18" charset="0"/>
                  <a:ea typeface="宋体" panose="02010600030101010101" pitchFamily="2" charset="-122"/>
                </a:rPr>
                <a:t>i</a:t>
              </a:r>
              <a:r>
                <a:rPr lang="en-US" altLang="zh-CN" sz="1400" kern="100" dirty="0">
                  <a:latin typeface="Times New Roman" panose="02020603050405020304" pitchFamily="18" charset="0"/>
                  <a:ea typeface="宋体" panose="02010600030101010101" pitchFamily="2" charset="-122"/>
                </a:rPr>
                <a:t> = </a:t>
              </a:r>
              <a:r>
                <a:rPr lang="en-US" altLang="zh-CN" sz="1400" i="1" kern="100" dirty="0" err="1">
                  <a:latin typeface="Times New Roman" panose="02020603050405020304" pitchFamily="18" charset="0"/>
                  <a:ea typeface="宋体" panose="02010600030101010101" pitchFamily="2" charset="-122"/>
                </a:rPr>
                <a:t>G</a:t>
              </a:r>
              <a:r>
                <a:rPr lang="en-US" altLang="zh-CN" sz="1400" i="1" kern="100" baseline="-25000" dirty="0" err="1">
                  <a:latin typeface="Times New Roman" panose="02020603050405020304" pitchFamily="18" charset="0"/>
                  <a:ea typeface="宋体" panose="02010600030101010101" pitchFamily="2" charset="-122"/>
                </a:rPr>
                <a:t>A</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M</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K</a:t>
              </a:r>
              <a:r>
                <a:rPr lang="en-US" altLang="zh-CN" sz="1400" i="1" kern="100" baseline="-25000" dirty="0" err="1">
                  <a:latin typeface="Times New Roman" panose="02020603050405020304" pitchFamily="18" charset="0"/>
                  <a:ea typeface="宋体" panose="02010600030101010101" pitchFamily="2" charset="-122"/>
                </a:rPr>
                <a:t>AT</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K</a:t>
              </a:r>
              <a:r>
                <a:rPr lang="en-US" altLang="zh-CN" sz="1400" i="1" kern="100" baseline="-25000" dirty="0" err="1">
                  <a:latin typeface="Times New Roman" panose="02020603050405020304" pitchFamily="18" charset="0"/>
                  <a:ea typeface="宋体" panose="02010600030101010101" pitchFamily="2" charset="-122"/>
                </a:rPr>
                <a:t>AB</a:t>
              </a:r>
              <a:r>
                <a:rPr lang="en-US" altLang="zh-CN" sz="1400" i="1" kern="100" baseline="30000" dirty="0" err="1">
                  <a:latin typeface="Times New Roman" panose="02020603050405020304" pitchFamily="18" charset="0"/>
                  <a:ea typeface="宋体" panose="02010600030101010101" pitchFamily="2" charset="-122"/>
                </a:rPr>
                <a:t>i</a:t>
              </a:r>
              <a:endParaRPr lang="zh-CN" altLang="en-US" dirty="0"/>
            </a:p>
          </p:txBody>
        </p:sp>
      </p:grpSp>
      <p:grpSp>
        <p:nvGrpSpPr>
          <p:cNvPr id="14" name="组合 13"/>
          <p:cNvGrpSpPr/>
          <p:nvPr/>
        </p:nvGrpSpPr>
        <p:grpSpPr>
          <a:xfrm>
            <a:off x="5539320" y="4303118"/>
            <a:ext cx="2029915" cy="420144"/>
            <a:chOff x="5539320" y="4303118"/>
            <a:chExt cx="2029915" cy="420144"/>
          </a:xfrm>
        </p:grpSpPr>
        <p:sp>
          <p:nvSpPr>
            <p:cNvPr id="59" name="矩形 58"/>
            <p:cNvSpPr/>
            <p:nvPr/>
          </p:nvSpPr>
          <p:spPr>
            <a:xfrm>
              <a:off x="5579871" y="4303118"/>
              <a:ext cx="1934523" cy="42014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539320" y="4312638"/>
              <a:ext cx="2029915" cy="307777"/>
            </a:xfrm>
            <a:prstGeom prst="rect">
              <a:avLst/>
            </a:prstGeom>
          </p:spPr>
          <p:txBody>
            <a:bodyPr wrap="none">
              <a:spAutoFit/>
            </a:bodyPr>
            <a:lstStyle/>
            <a:p>
              <a:r>
                <a:rPr lang="en-US" altLang="zh-CN" sz="1400" i="1" kern="100" dirty="0" err="1" smtClean="0">
                  <a:latin typeface="Times New Roman" panose="02020603050405020304" pitchFamily="18" charset="0"/>
                  <a:ea typeface="宋体" panose="02010600030101010101" pitchFamily="2" charset="-122"/>
                </a:rPr>
                <a:t>R</a:t>
              </a:r>
              <a:r>
                <a:rPr lang="en-US" altLang="zh-CN" sz="1400" i="1" kern="100" baseline="-25000" dirty="0" err="1" smtClean="0">
                  <a:latin typeface="Times New Roman" panose="02020603050405020304" pitchFamily="18" charset="0"/>
                  <a:ea typeface="宋体" panose="02010600030101010101" pitchFamily="2" charset="-122"/>
                </a:rPr>
                <a:t>B</a:t>
              </a:r>
              <a:r>
                <a:rPr lang="en-US" altLang="zh-CN" sz="1400" i="1" kern="100" baseline="30000" dirty="0" err="1" smtClean="0">
                  <a:latin typeface="Times New Roman" panose="02020603050405020304" pitchFamily="18" charset="0"/>
                  <a:ea typeface="宋体" panose="02010600030101010101" pitchFamily="2" charset="-122"/>
                </a:rPr>
                <a:t>i</a:t>
              </a:r>
              <a:r>
                <a:rPr lang="en-US" altLang="zh-CN" sz="1400" kern="100" dirty="0" smtClean="0">
                  <a:latin typeface="Times New Roman" panose="02020603050405020304" pitchFamily="18" charset="0"/>
                  <a:ea typeface="宋体" panose="02010600030101010101" pitchFamily="2" charset="-122"/>
                </a:rPr>
                <a:t> </a:t>
              </a:r>
              <a:r>
                <a:rPr lang="en-US" altLang="zh-CN" sz="1400" kern="100" dirty="0">
                  <a:latin typeface="Times New Roman" panose="02020603050405020304" pitchFamily="18" charset="0"/>
                  <a:ea typeface="宋体" panose="02010600030101010101" pitchFamily="2" charset="-122"/>
                </a:rPr>
                <a:t>= </a:t>
              </a:r>
              <a:r>
                <a:rPr lang="en-US" altLang="zh-CN" sz="1400" i="1" kern="100" dirty="0" err="1" smtClean="0">
                  <a:latin typeface="Times New Roman" panose="02020603050405020304" pitchFamily="18" charset="0"/>
                  <a:ea typeface="宋体" panose="02010600030101010101" pitchFamily="2" charset="-122"/>
                </a:rPr>
                <a:t>G</a:t>
              </a:r>
              <a:r>
                <a:rPr lang="en-US" altLang="zh-CN" sz="1400" i="1" kern="100" baseline="-25000" dirty="0" err="1" smtClean="0">
                  <a:latin typeface="Times New Roman" panose="02020603050405020304" pitchFamily="18" charset="0"/>
                  <a:ea typeface="宋体" panose="02010600030101010101" pitchFamily="2" charset="-122"/>
                </a:rPr>
                <a:t>B</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M</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smtClean="0">
                  <a:latin typeface="Times New Roman" panose="02020603050405020304" pitchFamily="18" charset="0"/>
                  <a:ea typeface="宋体" panose="02010600030101010101" pitchFamily="2" charset="-122"/>
                </a:rPr>
                <a:t>K</a:t>
              </a:r>
              <a:r>
                <a:rPr lang="en-US" altLang="zh-CN" sz="1400" i="1" kern="100" baseline="-25000" dirty="0" err="1" smtClean="0">
                  <a:latin typeface="Times New Roman" panose="02020603050405020304" pitchFamily="18" charset="0"/>
                  <a:ea typeface="宋体" panose="02010600030101010101" pitchFamily="2" charset="-122"/>
                </a:rPr>
                <a:t>BT</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K</a:t>
              </a:r>
              <a:r>
                <a:rPr lang="en-US" altLang="zh-CN" sz="1400" i="1" kern="100" baseline="-25000" dirty="0" err="1">
                  <a:latin typeface="Times New Roman" panose="02020603050405020304" pitchFamily="18" charset="0"/>
                  <a:ea typeface="宋体" panose="02010600030101010101" pitchFamily="2" charset="-122"/>
                </a:rPr>
                <a:t>AB</a:t>
              </a:r>
              <a:r>
                <a:rPr lang="en-US" altLang="zh-CN" sz="1400" i="1" kern="100" baseline="30000" dirty="0" err="1">
                  <a:latin typeface="Times New Roman" panose="02020603050405020304" pitchFamily="18" charset="0"/>
                  <a:ea typeface="宋体" panose="02010600030101010101" pitchFamily="2" charset="-122"/>
                </a:rPr>
                <a:t>i</a:t>
              </a:r>
              <a:endParaRPr lang="zh-CN" altLang="en-US" dirty="0"/>
            </a:p>
          </p:txBody>
        </p:sp>
      </p:grpSp>
      <p:cxnSp>
        <p:nvCxnSpPr>
          <p:cNvPr id="34" name="肘形连接符 33"/>
          <p:cNvCxnSpPr>
            <a:stCxn id="53" idx="2"/>
            <a:endCxn id="41" idx="3"/>
          </p:cNvCxnSpPr>
          <p:nvPr/>
        </p:nvCxnSpPr>
        <p:spPr>
          <a:xfrm rot="5400000">
            <a:off x="7507301" y="3279683"/>
            <a:ext cx="744104" cy="7299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53" idx="2"/>
            <a:endCxn id="59" idx="3"/>
          </p:cNvCxnSpPr>
          <p:nvPr/>
        </p:nvCxnSpPr>
        <p:spPr>
          <a:xfrm rot="5400000">
            <a:off x="7259053" y="3527931"/>
            <a:ext cx="1240601" cy="7299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564508" y="4042213"/>
            <a:ext cx="2154172" cy="454043"/>
            <a:chOff x="2564508" y="4042213"/>
            <a:chExt cx="2154172" cy="454043"/>
          </a:xfrm>
        </p:grpSpPr>
        <p:sp>
          <p:nvSpPr>
            <p:cNvPr id="65" name="矩形 64"/>
            <p:cNvSpPr/>
            <p:nvPr/>
          </p:nvSpPr>
          <p:spPr>
            <a:xfrm>
              <a:off x="2564508" y="4042213"/>
              <a:ext cx="2154172" cy="45404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683865" y="4126445"/>
              <a:ext cx="1911101" cy="307777"/>
            </a:xfrm>
            <a:prstGeom prst="rect">
              <a:avLst/>
            </a:prstGeom>
          </p:spPr>
          <p:txBody>
            <a:bodyPr wrap="none">
              <a:spAutoFit/>
            </a:bodyPr>
            <a:lstStyle/>
            <a:p>
              <a:r>
                <a:rPr lang="en-US" altLang="zh-CN" sz="1400" i="1" kern="100" dirty="0" err="1">
                  <a:latin typeface="Times New Roman" panose="02020603050405020304" pitchFamily="18" charset="0"/>
                  <a:ea typeface="宋体" panose="02010600030101010101" pitchFamily="2" charset="-122"/>
                </a:rPr>
                <a:t>R</a:t>
              </a:r>
              <a:r>
                <a:rPr lang="en-US" altLang="zh-CN" sz="1400" i="1" kern="100" baseline="30000" dirty="0" err="1">
                  <a:latin typeface="Times New Roman" panose="02020603050405020304" pitchFamily="18" charset="0"/>
                  <a:ea typeface="宋体" panose="02010600030101010101" pitchFamily="2" charset="-122"/>
                </a:rPr>
                <a:t>i</a:t>
              </a:r>
              <a:r>
                <a:rPr lang="en-US" altLang="zh-CN" sz="1400" kern="100" dirty="0">
                  <a:latin typeface="Times New Roman" panose="02020603050405020304" pitchFamily="18" charset="0"/>
                  <a:ea typeface="宋体" panose="02010600030101010101" pitchFamily="2" charset="-122"/>
                </a:rPr>
                <a:t> =</a:t>
              </a:r>
              <a:r>
                <a:rPr lang="en-US" altLang="zh-CN" sz="1400" i="1" kern="100" dirty="0" err="1">
                  <a:latin typeface="Times New Roman" panose="02020603050405020304" pitchFamily="18" charset="0"/>
                  <a:ea typeface="宋体" panose="02010600030101010101" pitchFamily="2" charset="-122"/>
                </a:rPr>
                <a:t>R</a:t>
              </a:r>
              <a:r>
                <a:rPr lang="en-US" altLang="zh-CN" sz="1400" i="1" kern="100" baseline="-25000" dirty="0" err="1">
                  <a:latin typeface="Times New Roman" panose="02020603050405020304" pitchFamily="18" charset="0"/>
                  <a:ea typeface="宋体" panose="02010600030101010101" pitchFamily="2" charset="-122"/>
                </a:rPr>
                <a:t>A</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R</a:t>
              </a:r>
              <a:r>
                <a:rPr lang="en-US" altLang="zh-CN" sz="1400" i="1" kern="100" baseline="-25000" dirty="0" err="1">
                  <a:latin typeface="Times New Roman" panose="02020603050405020304" pitchFamily="18" charset="0"/>
                  <a:ea typeface="宋体" panose="02010600030101010101" pitchFamily="2" charset="-122"/>
                </a:rPr>
                <a:t>B</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K</a:t>
              </a:r>
              <a:r>
                <a:rPr lang="en-US" altLang="zh-CN" sz="1400" i="1" kern="100" baseline="-25000" dirty="0" err="1">
                  <a:latin typeface="Times New Roman" panose="02020603050405020304" pitchFamily="18" charset="0"/>
                  <a:ea typeface="宋体" panose="02010600030101010101" pitchFamily="2" charset="-122"/>
                </a:rPr>
                <a:t>AT</a:t>
              </a:r>
              <a:r>
                <a:rPr lang="en-US" altLang="zh-CN" sz="1400" i="1" kern="100" baseline="30000" dirty="0" err="1">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K</a:t>
              </a:r>
              <a:r>
                <a:rPr lang="en-US" altLang="zh-CN" sz="1400" i="1" kern="100" baseline="-25000" dirty="0" err="1">
                  <a:latin typeface="Times New Roman" panose="02020603050405020304" pitchFamily="18" charset="0"/>
                  <a:ea typeface="宋体" panose="02010600030101010101" pitchFamily="2" charset="-122"/>
                </a:rPr>
                <a:t>BT</a:t>
              </a:r>
              <a:r>
                <a:rPr lang="en-US" altLang="zh-CN" sz="1400" i="1" kern="100" baseline="30000" dirty="0" err="1">
                  <a:latin typeface="Times New Roman" panose="02020603050405020304" pitchFamily="18" charset="0"/>
                  <a:ea typeface="宋体" panose="02010600030101010101" pitchFamily="2" charset="-122"/>
                </a:rPr>
                <a:t>i</a:t>
              </a:r>
              <a:endParaRPr lang="zh-CN" altLang="en-US" dirty="0"/>
            </a:p>
          </p:txBody>
        </p:sp>
      </p:grpSp>
      <p:sp>
        <p:nvSpPr>
          <p:cNvPr id="67" name="左中括号 66"/>
          <p:cNvSpPr/>
          <p:nvPr/>
        </p:nvSpPr>
        <p:spPr>
          <a:xfrm>
            <a:off x="5367867" y="4016694"/>
            <a:ext cx="171453" cy="49649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9" name="直接箭头连接符 68"/>
          <p:cNvCxnSpPr>
            <a:stCxn id="67" idx="1"/>
            <a:endCxn id="65" idx="3"/>
          </p:cNvCxnSpPr>
          <p:nvPr/>
        </p:nvCxnSpPr>
        <p:spPr>
          <a:xfrm flipH="1">
            <a:off x="4718680" y="4264942"/>
            <a:ext cx="649187" cy="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708413" y="4023630"/>
            <a:ext cx="723275" cy="253916"/>
          </a:xfrm>
          <a:prstGeom prst="rect">
            <a:avLst/>
          </a:prstGeom>
          <a:noFill/>
        </p:spPr>
        <p:txBody>
          <a:bodyPr wrap="none" rtlCol="0">
            <a:spAutoFit/>
          </a:bodyPr>
          <a:lstStyle/>
          <a:p>
            <a:r>
              <a:rPr lang="zh-CN" altLang="en-US" sz="1050" dirty="0" smtClean="0"/>
              <a:t>发送给</a:t>
            </a:r>
            <a:r>
              <a:rPr lang="en-US" altLang="zh-CN" sz="1050" dirty="0" smtClean="0"/>
              <a:t>TP</a:t>
            </a:r>
            <a:endParaRPr lang="zh-CN" altLang="en-US" sz="1050" dirty="0"/>
          </a:p>
        </p:txBody>
      </p:sp>
    </p:spTree>
    <p:extLst>
      <p:ext uri="{BB962C8B-B14F-4D97-AF65-F5344CB8AC3E}">
        <p14:creationId xmlns:p14="http://schemas.microsoft.com/office/powerpoint/2010/main" val="47009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par>
                                <p:cTn id="39" presetID="22" presetClass="entr" presetSubtype="8"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500"/>
                                        <p:tgtEl>
                                          <p:spTgt spid="4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par>
                                <p:cTn id="53" presetID="22" presetClass="entr" presetSubtype="8"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par>
                                <p:cTn id="61" presetID="22" presetClass="entr" presetSubtype="8"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left)">
                                      <p:cBhvr>
                                        <p:cTn id="63" dur="500"/>
                                        <p:tgtEl>
                                          <p:spTgt spid="64"/>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par>
                                <p:cTn id="68" presetID="22" presetClass="entr" presetSubtype="8"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wipe(left)">
                                      <p:cBhvr>
                                        <p:cTn id="75" dur="500"/>
                                        <p:tgtEl>
                                          <p:spTgt spid="56"/>
                                        </p:tgtEl>
                                      </p:cBhvr>
                                    </p:animEffect>
                                  </p:childTnLst>
                                </p:cTn>
                              </p:par>
                              <p:par>
                                <p:cTn id="76" presetID="22" presetClass="entr" presetSubtype="8" fill="hold"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left)">
                                      <p:cBhvr>
                                        <p:cTn id="78" dur="500"/>
                                        <p:tgtEl>
                                          <p:spTgt spid="58"/>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right)">
                                      <p:cBhvr>
                                        <p:cTn id="87" dur="500"/>
                                        <p:tgtEl>
                                          <p:spTgt spid="36"/>
                                        </p:tgtEl>
                                      </p:cBhvr>
                                    </p:animEffect>
                                  </p:childTnLst>
                                </p:cTn>
                              </p:par>
                              <p:par>
                                <p:cTn id="88" presetID="22" presetClass="entr" presetSubtype="2"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right)">
                                      <p:cBhvr>
                                        <p:cTn id="90" dur="500"/>
                                        <p:tgtEl>
                                          <p:spTgt spid="34"/>
                                        </p:tgtEl>
                                      </p:cBhvr>
                                    </p:animEffect>
                                  </p:childTnLst>
                                </p:cTn>
                              </p:par>
                            </p:childTnLst>
                          </p:cTn>
                        </p:par>
                        <p:par>
                          <p:cTn id="91" fill="hold">
                            <p:stCondLst>
                              <p:cond delay="500"/>
                            </p:stCondLst>
                            <p:childTnLst>
                              <p:par>
                                <p:cTn id="92" presetID="22" presetClass="entr" presetSubtype="2" fill="hold" nodeType="after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wipe(right)">
                                      <p:cBhvr>
                                        <p:cTn id="94" dur="500"/>
                                        <p:tgtEl>
                                          <p:spTgt spid="13"/>
                                        </p:tgtEl>
                                      </p:cBhvr>
                                    </p:animEffect>
                                  </p:childTnLst>
                                </p:cTn>
                              </p:par>
                              <p:par>
                                <p:cTn id="95" presetID="22" presetClass="entr" presetSubtype="2"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right)">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wipe(right)">
                                      <p:cBhvr>
                                        <p:cTn id="102" dur="500"/>
                                        <p:tgtEl>
                                          <p:spTgt spid="67"/>
                                        </p:tgtEl>
                                      </p:cBhvr>
                                    </p:animEffect>
                                  </p:childTnLst>
                                </p:cTn>
                              </p:par>
                            </p:childTnLst>
                          </p:cTn>
                        </p:par>
                        <p:par>
                          <p:cTn id="103" fill="hold">
                            <p:stCondLst>
                              <p:cond delay="500"/>
                            </p:stCondLst>
                            <p:childTnLst>
                              <p:par>
                                <p:cTn id="104" presetID="22" presetClass="entr" presetSubtype="2" fill="hold" nodeType="afterEffect">
                                  <p:stCondLst>
                                    <p:cond delay="0"/>
                                  </p:stCondLst>
                                  <p:childTnLst>
                                    <p:set>
                                      <p:cBhvr>
                                        <p:cTn id="105" dur="1" fill="hold">
                                          <p:stCondLst>
                                            <p:cond delay="0"/>
                                          </p:stCondLst>
                                        </p:cTn>
                                        <p:tgtEl>
                                          <p:spTgt spid="69"/>
                                        </p:tgtEl>
                                        <p:attrNameLst>
                                          <p:attrName>style.visibility</p:attrName>
                                        </p:attrNameLst>
                                      </p:cBhvr>
                                      <p:to>
                                        <p:strVal val="visible"/>
                                      </p:to>
                                    </p:set>
                                    <p:animEffect transition="in" filter="wipe(right)">
                                      <p:cBhvr>
                                        <p:cTn id="106" dur="500"/>
                                        <p:tgtEl>
                                          <p:spTgt spid="69"/>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wipe(right)">
                                      <p:cBhvr>
                                        <p:cTn id="109" dur="5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nodeType="clickEffect">
                                  <p:stCondLst>
                                    <p:cond delay="0"/>
                                  </p:stCondLst>
                                  <p:childTnLst>
                                    <p:set>
                                      <p:cBhvr>
                                        <p:cTn id="113" dur="1" fill="hold">
                                          <p:stCondLst>
                                            <p:cond delay="0"/>
                                          </p:stCondLst>
                                        </p:cTn>
                                        <p:tgtEl>
                                          <p:spTgt spid="16"/>
                                        </p:tgtEl>
                                        <p:attrNameLst>
                                          <p:attrName>style.visibility</p:attrName>
                                        </p:attrNameLst>
                                      </p:cBhvr>
                                      <p:to>
                                        <p:strVal val="visible"/>
                                      </p:to>
                                    </p:set>
                                    <p:animEffect transition="in" filter="wipe(right)">
                                      <p:cBhvr>
                                        <p:cTn id="1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45" grpId="0"/>
      <p:bldP spid="67" grpId="0" animBg="1"/>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50246" y="1032136"/>
            <a:ext cx="4580020" cy="1313180"/>
          </a:xfrm>
          <a:prstGeom prst="rect">
            <a:avLst/>
          </a:prstGeom>
          <a:noFill/>
        </p:spPr>
        <p:txBody>
          <a:bodyPr wrap="square" rtlCol="0">
            <a:spAutoFit/>
          </a:bodyPr>
          <a:lstStyle/>
          <a:p>
            <a:r>
              <a:rPr lang="en-US" altLang="zh-CN" sz="1400" i="1" kern="100" dirty="0" err="1" smtClean="0">
                <a:solidFill>
                  <a:srgbClr val="000000"/>
                </a:solidFill>
                <a:latin typeface="Times New Roman" panose="02020603050405020304" pitchFamily="18" charset="0"/>
                <a:ea typeface="宋体" panose="02010600030101010101" pitchFamily="2" charset="-122"/>
              </a:rPr>
              <a:t>R</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R</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R</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B</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 ⊕ </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 </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BT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endParaRPr lang="en-US" altLang="zh-CN" sz="1400" i="1" kern="100" baseline="30000" dirty="0">
              <a:solidFill>
                <a:srgbClr val="000000"/>
              </a:solidFill>
              <a:latin typeface="Times New Roman" panose="02020603050405020304" pitchFamily="18" charset="0"/>
              <a:ea typeface="宋体" panose="02010600030101010101" pitchFamily="2" charset="-122"/>
            </a:endParaRPr>
          </a:p>
          <a:p>
            <a:endParaRPr lang="en-US" altLang="zh-CN" sz="1400" dirty="0" smtClean="0"/>
          </a:p>
          <a:p>
            <a:r>
              <a:rPr lang="en-US" altLang="zh-CN" sz="1400" dirty="0" smtClean="0"/>
              <a:t>=</a:t>
            </a:r>
            <a:r>
              <a:rPr lang="en-US" altLang="zh-CN" sz="1400" kern="100" dirty="0" smtClean="0">
                <a:solidFill>
                  <a:srgbClr val="000000"/>
                </a:solidFill>
                <a:latin typeface="Times New Roman" panose="02020603050405020304" pitchFamily="18" charset="0"/>
                <a:ea typeface="宋体" panose="02010600030101010101" pitchFamily="2" charset="-122"/>
              </a:rPr>
              <a:t> (</a:t>
            </a:r>
            <a:r>
              <a:rPr lang="en-US" altLang="zh-CN" sz="1400" i="1" kern="100" dirty="0" err="1" smtClean="0">
                <a:solidFill>
                  <a:srgbClr val="000000"/>
                </a:solidFill>
                <a:latin typeface="Times New Roman" panose="02020603050405020304" pitchFamily="18" charset="0"/>
                <a:ea typeface="宋体" panose="02010600030101010101" pitchFamily="2" charset="-122"/>
              </a:rPr>
              <a:t>G</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M</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en-US" altLang="zh-CN" sz="1400" kern="100" dirty="0" smtClean="0">
                <a:solidFill>
                  <a:srgbClr val="000000"/>
                </a:solidFill>
                <a:latin typeface="Times New Roman" panose="02020603050405020304" pitchFamily="18" charset="0"/>
                <a:ea typeface="宋体" panose="02010600030101010101" pitchFamily="2" charset="-122"/>
              </a:rPr>
              <a:t> </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 </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 ⊕</a:t>
            </a:r>
            <a:r>
              <a:rPr lang="en-US" altLang="zh-CN" sz="1400" i="1" kern="100" dirty="0">
                <a:solidFill>
                  <a:srgbClr val="000000"/>
                </a:solidFill>
                <a:latin typeface="Times New Roman" panose="02020603050405020304" pitchFamily="18" charset="0"/>
                <a:ea typeface="宋体" panose="02010600030101010101" pitchFamily="2" charset="-122"/>
              </a:rPr>
              <a:t> </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AB</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kern="100" dirty="0" smtClean="0">
                <a:solidFill>
                  <a:srgbClr val="000000"/>
                </a:solidFill>
                <a:latin typeface="Times New Roman" panose="02020603050405020304" pitchFamily="18" charset="0"/>
                <a:ea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G</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B</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a:solidFill>
                  <a:srgbClr val="000000"/>
                </a:solidFill>
                <a:latin typeface="Times New Roman" panose="02020603050405020304" pitchFamily="18" charset="0"/>
                <a:ea typeface="宋体" panose="02010600030101010101" pitchFamily="2" charset="-122"/>
              </a:rPr>
              <a:t>M</a:t>
            </a:r>
            <a:r>
              <a:rPr lang="en-US" altLang="zh-CN" sz="1400" i="1" kern="100" baseline="30000" dirty="0" err="1">
                <a:solidFill>
                  <a:srgbClr val="000000"/>
                </a:solidFill>
                <a:latin typeface="Times New Roman" panose="02020603050405020304" pitchFamily="18" charset="0"/>
                <a:ea typeface="宋体" panose="02010600030101010101" pitchFamily="2" charset="-122"/>
              </a:rPr>
              <a:t>i</a:t>
            </a:r>
            <a:r>
              <a:rPr lang="en-US" altLang="zh-CN" sz="1400" kern="100" dirty="0">
                <a:solidFill>
                  <a:srgbClr val="000000"/>
                </a:solidFill>
                <a:latin typeface="Times New Roman" panose="02020603050405020304" pitchFamily="18" charset="0"/>
                <a:ea typeface="宋体" panose="02010600030101010101" pitchFamily="2" charset="-122"/>
              </a:rPr>
              <a:t> </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 </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BT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 </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a:solidFill>
                  <a:srgbClr val="000000"/>
                </a:solidFill>
                <a:latin typeface="Times New Roman" panose="02020603050405020304" pitchFamily="18" charset="0"/>
                <a:ea typeface="宋体" panose="02010600030101010101" pitchFamily="2" charset="-122"/>
              </a:rPr>
              <a:t> </a:t>
            </a:r>
            <a:r>
              <a:rPr lang="en-US" altLang="zh-CN" sz="1400" i="1" kern="100" dirty="0" err="1">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a:solidFill>
                  <a:srgbClr val="000000"/>
                </a:solidFill>
                <a:latin typeface="Times New Roman" panose="02020603050405020304" pitchFamily="18" charset="0"/>
                <a:ea typeface="宋体" panose="02010600030101010101" pitchFamily="2" charset="-122"/>
              </a:rPr>
              <a:t>AB</a:t>
            </a:r>
            <a:r>
              <a:rPr lang="en-US" altLang="zh-CN" sz="1400" i="1" kern="100" baseline="30000" dirty="0" err="1">
                <a:solidFill>
                  <a:srgbClr val="000000"/>
                </a:solidFill>
                <a:latin typeface="Times New Roman" panose="02020603050405020304" pitchFamily="18" charset="0"/>
                <a:ea typeface="宋体" panose="02010600030101010101" pitchFamily="2" charset="-122"/>
              </a:rPr>
              <a:t>i</a:t>
            </a:r>
            <a:r>
              <a:rPr lang="en-US" altLang="zh-CN" sz="1400" kern="100" dirty="0" smtClean="0">
                <a:solidFill>
                  <a:srgbClr val="000000"/>
                </a:solidFill>
                <a:latin typeface="Times New Roman" panose="02020603050405020304" pitchFamily="18" charset="0"/>
                <a:ea typeface="宋体" panose="02010600030101010101" pitchFamily="2" charset="-122"/>
              </a:rPr>
              <a:t>)</a:t>
            </a:r>
          </a:p>
          <a:p>
            <a:r>
              <a:rPr lang="zh-CN" altLang="zh-CN" sz="1400" kern="100" dirty="0" smtClean="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AT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r>
              <a:rPr lang="zh-CN" altLang="zh-CN" sz="14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en-US" altLang="zh-CN" sz="1400" i="1" kern="100" dirty="0" err="1" smtClean="0">
                <a:solidFill>
                  <a:srgbClr val="000000"/>
                </a:solidFill>
                <a:latin typeface="Times New Roman" panose="02020603050405020304" pitchFamily="18" charset="0"/>
                <a:ea typeface="宋体" panose="02010600030101010101" pitchFamily="2" charset="-122"/>
              </a:rPr>
              <a:t>K</a:t>
            </a:r>
            <a:r>
              <a:rPr lang="en-US" altLang="zh-CN" sz="1400" i="1" kern="100" baseline="-25000" dirty="0" err="1" smtClean="0">
                <a:solidFill>
                  <a:srgbClr val="000000"/>
                </a:solidFill>
                <a:latin typeface="Times New Roman" panose="02020603050405020304" pitchFamily="18" charset="0"/>
                <a:ea typeface="宋体" panose="02010600030101010101" pitchFamily="2" charset="-122"/>
              </a:rPr>
              <a:t>BT</a:t>
            </a:r>
            <a:r>
              <a:rPr lang="en-US" altLang="zh-CN" sz="1400" i="1" kern="100" baseline="30000" dirty="0" err="1" smtClean="0">
                <a:solidFill>
                  <a:srgbClr val="000000"/>
                </a:solidFill>
                <a:latin typeface="Times New Roman" panose="02020603050405020304" pitchFamily="18" charset="0"/>
                <a:ea typeface="宋体" panose="02010600030101010101" pitchFamily="2" charset="-122"/>
              </a:rPr>
              <a:t>i</a:t>
            </a:r>
            <a:endParaRPr lang="en-US" altLang="zh-CN" sz="1400" i="1" kern="100" baseline="30000" dirty="0">
              <a:solidFill>
                <a:srgbClr val="000000"/>
              </a:solidFill>
              <a:latin typeface="Times New Roman" panose="02020603050405020304" pitchFamily="18" charset="0"/>
              <a:ea typeface="宋体" panose="02010600030101010101" pitchFamily="2" charset="-122"/>
            </a:endParaRPr>
          </a:p>
          <a:p>
            <a:endParaRPr lang="en-US" altLang="zh-CN" sz="1400" i="1" kern="100" baseline="30000" dirty="0" smtClean="0">
              <a:solidFill>
                <a:srgbClr val="000000"/>
              </a:solidFill>
              <a:latin typeface="Times New Roman" panose="02020603050405020304" pitchFamily="18" charset="0"/>
              <a:ea typeface="宋体" panose="02010600030101010101" pitchFamily="2" charset="-122"/>
            </a:endParaRPr>
          </a:p>
          <a:p>
            <a:r>
              <a:rPr lang="en-US" altLang="zh-CN" sz="1400" i="1" kern="100" dirty="0" smtClean="0">
                <a:solidFill>
                  <a:srgbClr val="000000"/>
                </a:solidFill>
                <a:latin typeface="Times New Roman" panose="02020603050405020304" pitchFamily="18" charset="0"/>
                <a:ea typeface="宋体" panose="02010600030101010101" pitchFamily="2" charset="-122"/>
              </a:rPr>
              <a:t>=</a:t>
            </a:r>
            <a:r>
              <a:rPr lang="en-US" altLang="zh-CN" sz="1400" i="1" kern="100" dirty="0" err="1" smtClean="0">
                <a:latin typeface="Times New Roman" panose="02020603050405020304" pitchFamily="18" charset="0"/>
                <a:ea typeface="宋体" panose="02010600030101010101" pitchFamily="2" charset="-122"/>
              </a:rPr>
              <a:t>G</a:t>
            </a:r>
            <a:r>
              <a:rPr lang="en-US" altLang="zh-CN" sz="1400" i="1" kern="100" baseline="-25000" dirty="0" err="1" smtClean="0">
                <a:latin typeface="Times New Roman" panose="02020603050405020304" pitchFamily="18" charset="0"/>
                <a:ea typeface="宋体" panose="02010600030101010101" pitchFamily="2" charset="-122"/>
              </a:rPr>
              <a:t>A</a:t>
            </a:r>
            <a:r>
              <a:rPr lang="en-US" altLang="zh-CN" sz="1400" i="1" kern="100" baseline="30000" dirty="0" err="1" smtClean="0">
                <a:latin typeface="Times New Roman" panose="02020603050405020304" pitchFamily="18" charset="0"/>
                <a:ea typeface="宋体" panose="02010600030101010101" pitchFamily="2" charset="-122"/>
              </a:rPr>
              <a:t>i</a:t>
            </a:r>
            <a:r>
              <a:rPr lang="zh-CN" altLang="zh-CN" sz="1400" kern="100" dirty="0">
                <a:ea typeface="宋体" panose="02010600030101010101" pitchFamily="2" charset="-122"/>
                <a:cs typeface="宋体" panose="02010600030101010101" pitchFamily="2" charset="-122"/>
              </a:rPr>
              <a:t>⊕</a:t>
            </a:r>
            <a:r>
              <a:rPr lang="en-US" altLang="zh-CN" sz="1400" i="1" kern="100" dirty="0" err="1">
                <a:latin typeface="Times New Roman" panose="02020603050405020304" pitchFamily="18" charset="0"/>
                <a:ea typeface="宋体" panose="02010600030101010101" pitchFamily="2" charset="-122"/>
              </a:rPr>
              <a:t>G</a:t>
            </a:r>
            <a:r>
              <a:rPr lang="en-US" altLang="zh-CN" sz="1400" i="1" kern="100" baseline="-25000" dirty="0" err="1">
                <a:latin typeface="Times New Roman" panose="02020603050405020304" pitchFamily="18" charset="0"/>
                <a:ea typeface="宋体" panose="02010600030101010101" pitchFamily="2" charset="-122"/>
              </a:rPr>
              <a:t>B</a:t>
            </a:r>
            <a:r>
              <a:rPr lang="en-US" altLang="zh-CN" sz="1400" i="1" kern="100" baseline="30000" dirty="0" err="1">
                <a:latin typeface="Times New Roman" panose="02020603050405020304" pitchFamily="18" charset="0"/>
                <a:ea typeface="宋体" panose="02010600030101010101" pitchFamily="2" charset="-122"/>
              </a:rPr>
              <a:t>i</a:t>
            </a:r>
            <a:endParaRPr lang="zh-CN" altLang="en-US" sz="1400" dirty="0"/>
          </a:p>
        </p:txBody>
      </p:sp>
      <p:sp>
        <p:nvSpPr>
          <p:cNvPr id="8" name="文本框 7"/>
          <p:cNvSpPr txBox="1"/>
          <p:nvPr/>
        </p:nvSpPr>
        <p:spPr>
          <a:xfrm>
            <a:off x="1555196" y="3239457"/>
            <a:ext cx="6632073" cy="646331"/>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第二步，</a:t>
            </a:r>
            <a:r>
              <a:rPr lang="zh-CN" altLang="zh-CN" sz="1200" dirty="0" smtClean="0">
                <a:latin typeface="宋体" panose="02010600030101010101" pitchFamily="2" charset="-122"/>
                <a:ea typeface="宋体" panose="02010600030101010101" pitchFamily="2" charset="-122"/>
              </a:rPr>
              <a:t>在</a:t>
            </a:r>
            <a:r>
              <a:rPr lang="en-US" altLang="zh-CN" sz="1200" dirty="0">
                <a:latin typeface="宋体" panose="02010600030101010101" pitchFamily="2" charset="-122"/>
                <a:ea typeface="宋体" panose="02010600030101010101" pitchFamily="2" charset="-122"/>
              </a:rPr>
              <a:t>TP</a:t>
            </a:r>
            <a:r>
              <a:rPr lang="zh-CN" altLang="zh-CN" sz="1200" dirty="0">
                <a:latin typeface="宋体" panose="02010600030101010101" pitchFamily="2" charset="-122"/>
                <a:ea typeface="宋体" panose="02010600030101010101" pitchFamily="2" charset="-122"/>
              </a:rPr>
              <a:t>将</a:t>
            </a:r>
            <a:r>
              <a:rPr lang="en-US" altLang="zh-CN" sz="1200" i="1" dirty="0">
                <a:latin typeface="宋体" panose="02010600030101010101" pitchFamily="2" charset="-122"/>
                <a:ea typeface="宋体" panose="02010600030101010101" pitchFamily="2" charset="-122"/>
              </a:rPr>
              <a:t>P</a:t>
            </a:r>
            <a:r>
              <a:rPr lang="en-US" altLang="zh-CN" sz="1200" i="1" baseline="-25000" dirty="0">
                <a:latin typeface="宋体" panose="02010600030101010101" pitchFamily="2" charset="-122"/>
                <a:ea typeface="宋体" panose="02010600030101010101" pitchFamily="2" charset="-122"/>
              </a:rPr>
              <a:t>A</a:t>
            </a:r>
            <a:r>
              <a:rPr lang="en-US" altLang="zh-CN" sz="1200" dirty="0">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a:t>
            </a:r>
            <a:r>
              <a:rPr lang="en-US" altLang="zh-CN" sz="1200" i="1" dirty="0">
                <a:latin typeface="宋体" panose="02010600030101010101" pitchFamily="2" charset="-122"/>
                <a:ea typeface="宋体" panose="02010600030101010101" pitchFamily="2" charset="-122"/>
              </a:rPr>
              <a:t>P</a:t>
            </a:r>
            <a:r>
              <a:rPr lang="en-US" altLang="zh-CN" sz="1200" i="1" baseline="-25000" dirty="0">
                <a:latin typeface="宋体" panose="02010600030101010101" pitchFamily="2" charset="-122"/>
                <a:ea typeface="宋体" panose="02010600030101010101" pitchFamily="2" charset="-122"/>
              </a:rPr>
              <a:t>B</a:t>
            </a:r>
            <a:r>
              <a:rPr lang="en-US" altLang="zh-CN" sz="1200" dirty="0">
                <a:latin typeface="宋体" panose="02010600030101010101" pitchFamily="2" charset="-122"/>
                <a:ea typeface="宋体" panose="02010600030101010101" pitchFamily="2" charset="-122"/>
              </a:rPr>
              <a:t>’</a:t>
            </a:r>
            <a:r>
              <a:rPr lang="zh-CN" altLang="zh-CN" sz="1200" dirty="0">
                <a:latin typeface="宋体" panose="02010600030101010101" pitchFamily="2" charset="-122"/>
                <a:ea typeface="宋体" panose="02010600030101010101" pitchFamily="2" charset="-122"/>
              </a:rPr>
              <a:t>）发送给</a:t>
            </a:r>
            <a:r>
              <a:rPr lang="en-US" altLang="zh-CN" sz="1200" dirty="0">
                <a:latin typeface="宋体" panose="02010600030101010101" pitchFamily="2" charset="-122"/>
                <a:ea typeface="宋体" panose="02010600030101010101" pitchFamily="2" charset="-122"/>
              </a:rPr>
              <a:t>Alice</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Bob</a:t>
            </a:r>
            <a:r>
              <a:rPr lang="zh-CN" altLang="zh-CN" sz="1200" dirty="0">
                <a:latin typeface="宋体" panose="02010600030101010101" pitchFamily="2" charset="-122"/>
                <a:ea typeface="宋体" panose="02010600030101010101" pitchFamily="2" charset="-122"/>
              </a:rPr>
              <a:t>）期间发起攻击。 然而，</a:t>
            </a:r>
            <a:r>
              <a:rPr lang="en-US" altLang="zh-CN" sz="1200" dirty="0">
                <a:latin typeface="宋体" panose="02010600030101010101" pitchFamily="2" charset="-122"/>
                <a:ea typeface="宋体" panose="02010600030101010101" pitchFamily="2" charset="-122"/>
              </a:rPr>
              <a:t>Eve</a:t>
            </a:r>
            <a:r>
              <a:rPr lang="zh-CN" altLang="zh-CN" sz="1200" dirty="0">
                <a:latin typeface="宋体" panose="02010600030101010101" pitchFamily="2" charset="-122"/>
                <a:ea typeface="宋体" panose="02010600030101010101" pitchFamily="2" charset="-122"/>
              </a:rPr>
              <a:t>不知道哪些粒子被纠缠在一起以及</a:t>
            </a:r>
            <a:r>
              <a:rPr lang="en-US" altLang="zh-CN" sz="1200" dirty="0">
                <a:latin typeface="宋体" panose="02010600030101010101" pitchFamily="2" charset="-122"/>
                <a:ea typeface="宋体" panose="02010600030101010101" pitchFamily="2" charset="-122"/>
              </a:rPr>
              <a:t>Bell</a:t>
            </a:r>
            <a:r>
              <a:rPr lang="zh-CN" altLang="zh-CN" sz="1200" dirty="0">
                <a:latin typeface="宋体" panose="02010600030101010101" pitchFamily="2" charset="-122"/>
                <a:ea typeface="宋体" panose="02010600030101010101" pitchFamily="2" charset="-122"/>
              </a:rPr>
              <a:t>态是如何准备</a:t>
            </a:r>
            <a:r>
              <a:rPr lang="zh-CN" altLang="zh-CN" sz="1200" dirty="0" smtClean="0">
                <a:latin typeface="宋体" panose="02010600030101010101" pitchFamily="2" charset="-122"/>
                <a:ea typeface="宋体" panose="02010600030101010101" pitchFamily="2" charset="-122"/>
              </a:rPr>
              <a:t>的</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r>
              <a:rPr lang="zh-CN" altLang="en-US" sz="1200" dirty="0" smtClean="0">
                <a:latin typeface="宋体" panose="02010600030101010101" pitchFamily="2" charset="-122"/>
                <a:ea typeface="宋体" panose="02010600030101010101" pitchFamily="2" charset="-122"/>
              </a:rPr>
              <a:t>第六步，</a:t>
            </a:r>
            <a:r>
              <a:rPr lang="en-US" altLang="zh-CN" sz="1200" dirty="0" err="1">
                <a:latin typeface="宋体" panose="02010600030101010101" pitchFamily="2" charset="-122"/>
                <a:ea typeface="宋体" panose="02010600030101010101" pitchFamily="2" charset="-122"/>
              </a:rPr>
              <a:t>K</a:t>
            </a:r>
            <a:r>
              <a:rPr lang="en-US" altLang="zh-CN" sz="1200" baseline="-25000" dirty="0" err="1">
                <a:latin typeface="宋体" panose="02010600030101010101" pitchFamily="2" charset="-122"/>
                <a:ea typeface="宋体" panose="02010600030101010101" pitchFamily="2" charset="-122"/>
              </a:rPr>
              <a:t>AB</a:t>
            </a:r>
            <a:r>
              <a:rPr lang="en-US" altLang="zh-CN" sz="1200" baseline="30000" dirty="0" err="1">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a:t>
            </a:r>
            <a:r>
              <a:rPr lang="en-US" altLang="zh-CN" sz="1200" dirty="0" err="1">
                <a:latin typeface="宋体" panose="02010600030101010101" pitchFamily="2" charset="-122"/>
                <a:ea typeface="宋体" panose="02010600030101010101" pitchFamily="2" charset="-122"/>
              </a:rPr>
              <a:t>K</a:t>
            </a:r>
            <a:r>
              <a:rPr lang="en-US" altLang="zh-CN" sz="1200" baseline="-25000" dirty="0" err="1">
                <a:latin typeface="宋体" panose="02010600030101010101" pitchFamily="2" charset="-122"/>
                <a:ea typeface="宋体" panose="02010600030101010101" pitchFamily="2" charset="-122"/>
              </a:rPr>
              <a:t>AT</a:t>
            </a:r>
            <a:r>
              <a:rPr lang="en-US" altLang="zh-CN" sz="1200" baseline="30000" dirty="0" err="1">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a:t>
            </a:r>
            <a:r>
              <a:rPr lang="en-US" altLang="zh-CN" sz="1200" dirty="0" err="1">
                <a:latin typeface="宋体" panose="02010600030101010101" pitchFamily="2" charset="-122"/>
                <a:ea typeface="宋体" panose="02010600030101010101" pitchFamily="2" charset="-122"/>
              </a:rPr>
              <a:t>K</a:t>
            </a:r>
            <a:r>
              <a:rPr lang="en-US" altLang="zh-CN" sz="1200" baseline="-25000" dirty="0" err="1">
                <a:latin typeface="宋体" panose="02010600030101010101" pitchFamily="2" charset="-122"/>
                <a:ea typeface="宋体" panose="02010600030101010101" pitchFamily="2" charset="-122"/>
              </a:rPr>
              <a:t>BT</a:t>
            </a:r>
            <a:r>
              <a:rPr lang="en-US" altLang="zh-CN" sz="1200" baseline="30000" dirty="0" err="1">
                <a:latin typeface="宋体" panose="02010600030101010101" pitchFamily="2" charset="-122"/>
                <a:ea typeface="宋体" panose="02010600030101010101" pitchFamily="2" charset="-122"/>
              </a:rPr>
              <a:t>i</a:t>
            </a:r>
            <a:r>
              <a:rPr lang="zh-CN" altLang="zh-CN" sz="1200" dirty="0">
                <a:latin typeface="宋体" panose="02010600030101010101" pitchFamily="2" charset="-122"/>
                <a:ea typeface="宋体" panose="02010600030101010101" pitchFamily="2" charset="-122"/>
              </a:rPr>
              <a:t>都是一次性密钥，</a:t>
            </a:r>
            <a:r>
              <a:rPr lang="en-US" altLang="zh-CN" sz="1200" dirty="0">
                <a:latin typeface="宋体" panose="02010600030101010101" pitchFamily="2" charset="-122"/>
                <a:ea typeface="宋体" panose="02010600030101010101" pitchFamily="2" charset="-122"/>
              </a:rPr>
              <a:t>Eve</a:t>
            </a:r>
            <a:r>
              <a:rPr lang="zh-CN" altLang="zh-CN" sz="1200" dirty="0">
                <a:latin typeface="宋体" panose="02010600030101010101" pitchFamily="2" charset="-122"/>
                <a:ea typeface="宋体" panose="02010600030101010101" pitchFamily="2" charset="-122"/>
              </a:rPr>
              <a:t>对这是未知</a:t>
            </a:r>
            <a:r>
              <a:rPr lang="zh-CN" altLang="zh-CN" sz="1200" dirty="0" smtClean="0">
                <a:latin typeface="宋体" panose="02010600030101010101" pitchFamily="2" charset="-122"/>
                <a:ea typeface="宋体" panose="02010600030101010101" pitchFamily="2" charset="-122"/>
              </a:rPr>
              <a:t>的</a:t>
            </a:r>
            <a:r>
              <a:rPr lang="zh-CN" altLang="en-US" sz="1200" dirty="0" smtClean="0">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p:txBody>
      </p:sp>
      <p:sp>
        <p:nvSpPr>
          <p:cNvPr id="9" name="文本框 8"/>
          <p:cNvSpPr txBox="1"/>
          <p:nvPr/>
        </p:nvSpPr>
        <p:spPr>
          <a:xfrm>
            <a:off x="1591037" y="4242595"/>
            <a:ext cx="2877711" cy="276999"/>
          </a:xfrm>
          <a:prstGeom prst="rect">
            <a:avLst/>
          </a:prstGeom>
          <a:noFill/>
        </p:spPr>
        <p:txBody>
          <a:bodyPr wrap="none" rtlCol="0">
            <a:spAutoFit/>
          </a:bodyPr>
          <a:lstStyle/>
          <a:p>
            <a:r>
              <a:rPr lang="en-US" altLang="zh-CN" sz="1200" dirty="0" smtClean="0">
                <a:latin typeface="宋体" panose="02010600030101010101" pitchFamily="2" charset="-122"/>
                <a:ea typeface="宋体" panose="02010600030101010101" pitchFamily="2" charset="-122"/>
              </a:rPr>
              <a:t>K</a:t>
            </a:r>
            <a:r>
              <a:rPr lang="en-US" altLang="zh-CN" sz="1200" baseline="-25000" dirty="0" smtClean="0">
                <a:latin typeface="宋体" panose="02010600030101010101" pitchFamily="2" charset="-122"/>
                <a:ea typeface="宋体" panose="02010600030101010101" pitchFamily="2" charset="-122"/>
              </a:rPr>
              <a:t>AT</a:t>
            </a:r>
            <a:r>
              <a:rPr lang="zh-CN" altLang="en-US" sz="1200" dirty="0" smtClean="0">
                <a:latin typeface="宋体" panose="02010600030101010101" pitchFamily="2" charset="-122"/>
                <a:ea typeface="宋体" panose="02010600030101010101" pitchFamily="2" charset="-122"/>
              </a:rPr>
              <a:t>、</a:t>
            </a:r>
            <a:r>
              <a:rPr lang="en-US" altLang="zh-CN" sz="1200" dirty="0" smtClean="0">
                <a:latin typeface="宋体" panose="02010600030101010101" pitchFamily="2" charset="-122"/>
                <a:ea typeface="宋体" panose="02010600030101010101" pitchFamily="2" charset="-122"/>
              </a:rPr>
              <a:t>K</a:t>
            </a:r>
            <a:r>
              <a:rPr lang="en-US" altLang="zh-CN" sz="1200" baseline="-25000" dirty="0" smtClean="0">
                <a:latin typeface="宋体" panose="02010600030101010101" pitchFamily="2" charset="-122"/>
                <a:ea typeface="宋体" panose="02010600030101010101" pitchFamily="2" charset="-122"/>
              </a:rPr>
              <a:t>BT</a:t>
            </a:r>
            <a:r>
              <a:rPr lang="zh-CN" altLang="en-US" sz="1200" dirty="0" smtClean="0">
                <a:latin typeface="宋体" panose="02010600030101010101" pitchFamily="2" charset="-122"/>
                <a:ea typeface="宋体" panose="02010600030101010101" pitchFamily="2" charset="-122"/>
              </a:rPr>
              <a:t>、</a:t>
            </a:r>
            <a:r>
              <a:rPr lang="en-US" altLang="zh-CN" sz="1200" dirty="0" smtClean="0">
                <a:latin typeface="宋体" panose="02010600030101010101" pitchFamily="2" charset="-122"/>
                <a:ea typeface="宋体" panose="02010600030101010101" pitchFamily="2" charset="-122"/>
              </a:rPr>
              <a:t>K</a:t>
            </a:r>
            <a:r>
              <a:rPr lang="en-US" altLang="zh-CN" sz="1200" baseline="-25000" dirty="0" smtClean="0">
                <a:latin typeface="宋体" panose="02010600030101010101" pitchFamily="2" charset="-122"/>
                <a:ea typeface="宋体" panose="02010600030101010101" pitchFamily="2" charset="-122"/>
              </a:rPr>
              <a:t>AB</a:t>
            </a:r>
            <a:r>
              <a:rPr lang="zh-CN" altLang="en-US" sz="1200" dirty="0" smtClean="0">
                <a:latin typeface="宋体" panose="02010600030101010101" pitchFamily="2" charset="-122"/>
                <a:ea typeface="宋体" panose="02010600030101010101" pitchFamily="2" charset="-122"/>
              </a:rPr>
              <a:t>可以保障各部分信息的安全</a:t>
            </a:r>
            <a:endParaRPr lang="zh-CN" altLang="en-US" sz="12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217" y="3341990"/>
            <a:ext cx="516043" cy="486833"/>
          </a:xfrm>
          <a:prstGeom prst="rect">
            <a:avLst/>
          </a:prstGeom>
        </p:spPr>
      </p:pic>
      <p:sp>
        <p:nvSpPr>
          <p:cNvPr id="11" name="文本框 10"/>
          <p:cNvSpPr txBox="1"/>
          <p:nvPr/>
        </p:nvSpPr>
        <p:spPr>
          <a:xfrm>
            <a:off x="1281139" y="2779267"/>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12" name="直接连接符 11"/>
          <p:cNvCxnSpPr/>
          <p:nvPr/>
        </p:nvCxnSpPr>
        <p:spPr>
          <a:xfrm>
            <a:off x="713874" y="3079349"/>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874" y="2425369"/>
            <a:ext cx="653980" cy="653980"/>
          </a:xfrm>
          <a:prstGeom prst="rect">
            <a:avLst/>
          </a:prstGeom>
        </p:spPr>
      </p:pic>
      <p:sp>
        <p:nvSpPr>
          <p:cNvPr id="14" name="文本框 13"/>
          <p:cNvSpPr txBox="1"/>
          <p:nvPr/>
        </p:nvSpPr>
        <p:spPr>
          <a:xfrm>
            <a:off x="1263670" y="559796"/>
            <a:ext cx="877163" cy="300082"/>
          </a:xfrm>
          <a:prstGeom prst="rect">
            <a:avLst/>
          </a:prstGeom>
          <a:noFill/>
        </p:spPr>
        <p:txBody>
          <a:bodyPr wrap="none" rtlCol="0">
            <a:spAutoFit/>
          </a:bodyPr>
          <a:lstStyle/>
          <a:p>
            <a:r>
              <a:rPr lang="zh-CN" altLang="en-US" dirty="0" smtClean="0"/>
              <a:t>正确性：</a:t>
            </a:r>
            <a:endParaRPr lang="zh-CN" altLang="en-US" dirty="0"/>
          </a:p>
        </p:txBody>
      </p:sp>
      <p:cxnSp>
        <p:nvCxnSpPr>
          <p:cNvPr id="15" name="直接连接符 14"/>
          <p:cNvCxnSpPr/>
          <p:nvPr/>
        </p:nvCxnSpPr>
        <p:spPr>
          <a:xfrm>
            <a:off x="772603" y="865265"/>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603" y="288936"/>
            <a:ext cx="570942" cy="570942"/>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4128550699"/>
              </p:ext>
            </p:extLst>
          </p:nvPr>
        </p:nvGraphicFramePr>
        <p:xfrm>
          <a:off x="4803008" y="869503"/>
          <a:ext cx="4186988" cy="1886453"/>
        </p:xfrm>
        <a:graphic>
          <a:graphicData uri="http://schemas.openxmlformats.org/drawingml/2006/table">
            <a:tbl>
              <a:tblPr firstRow="1" firstCol="1" bandRow="1">
                <a:tableStyleId>{5C22544A-7EE6-4342-B048-85BDC9FD1C3A}</a:tableStyleId>
              </a:tblPr>
              <a:tblGrid>
                <a:gridCol w="924026"/>
                <a:gridCol w="635267"/>
                <a:gridCol w="606392"/>
                <a:gridCol w="539015"/>
                <a:gridCol w="771071"/>
                <a:gridCol w="711217"/>
              </a:tblGrid>
              <a:tr h="675206">
                <a:tc>
                  <a:txBody>
                    <a:bodyPr/>
                    <a:lstStyle/>
                    <a:p>
                      <a:pPr indent="0" algn="l" fontAlgn="ctr">
                        <a:lnSpc>
                          <a:spcPts val="2000"/>
                        </a:lnSpc>
                        <a:spcAft>
                          <a:spcPts val="0"/>
                        </a:spcAft>
                      </a:pPr>
                      <a:r>
                        <a:rPr lang="en-US" sz="900" dirty="0">
                          <a:effectLst/>
                        </a:rPr>
                        <a:t>Alice </a:t>
                      </a:r>
                      <a:r>
                        <a:rPr lang="zh-CN" sz="900" dirty="0">
                          <a:effectLst/>
                        </a:rPr>
                        <a:t>的测量结果 </a:t>
                      </a:r>
                      <a:r>
                        <a:rPr lang="en-US" sz="900" dirty="0">
                          <a:effectLst/>
                        </a:rPr>
                        <a:t>P</a:t>
                      </a:r>
                      <a:r>
                        <a:rPr lang="en-US" sz="900" baseline="-25000" dirty="0">
                          <a:effectLst/>
                        </a:rPr>
                        <a:t>3</a:t>
                      </a:r>
                      <a:r>
                        <a:rPr lang="en-US" sz="900" baseline="30000" dirty="0">
                          <a:effectLst/>
                        </a:rPr>
                        <a:t>i</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M</a:t>
                      </a:r>
                      <a:r>
                        <a:rPr lang="en-US" sz="900" baseline="-25000" dirty="0">
                          <a:effectLst/>
                        </a:rPr>
                        <a:t>A</a:t>
                      </a:r>
                      <a:r>
                        <a:rPr lang="en-US" sz="900" baseline="30000" dirty="0">
                          <a:effectLst/>
                        </a:rPr>
                        <a:t>i</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0" algn="l" fontAlgn="ctr">
                        <a:lnSpc>
                          <a:spcPts val="2000"/>
                        </a:lnSpc>
                        <a:spcAft>
                          <a:spcPts val="0"/>
                        </a:spcAft>
                      </a:pPr>
                      <a:r>
                        <a:rPr lang="en-US" sz="900" dirty="0">
                          <a:effectLst/>
                        </a:rPr>
                        <a:t>Bob </a:t>
                      </a:r>
                      <a:r>
                        <a:rPr lang="zh-CN" sz="900" dirty="0">
                          <a:effectLst/>
                        </a:rPr>
                        <a:t>的测量结果 </a:t>
                      </a:r>
                      <a:r>
                        <a:rPr lang="en-US" sz="900" dirty="0">
                          <a:effectLst/>
                        </a:rPr>
                        <a:t>P</a:t>
                      </a:r>
                      <a:r>
                        <a:rPr lang="en-US" sz="900" baseline="-25000" dirty="0">
                          <a:effectLst/>
                        </a:rPr>
                        <a:t>4</a:t>
                      </a:r>
                      <a:r>
                        <a:rPr lang="en-US" sz="900" baseline="30000" dirty="0">
                          <a:effectLst/>
                        </a:rPr>
                        <a:t>i</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0" algn="ctr" fontAlgn="ctr">
                        <a:lnSpc>
                          <a:spcPts val="2000"/>
                        </a:lnSpc>
                        <a:spcAft>
                          <a:spcPts val="0"/>
                        </a:spcAft>
                      </a:pPr>
                      <a:r>
                        <a:rPr lang="en-US" sz="900" dirty="0">
                          <a:effectLst/>
                        </a:rPr>
                        <a:t>M</a:t>
                      </a:r>
                      <a:r>
                        <a:rPr lang="en-US" sz="900" baseline="-25000" dirty="0">
                          <a:effectLst/>
                        </a:rPr>
                        <a:t>B</a:t>
                      </a:r>
                      <a:r>
                        <a:rPr lang="en-US" sz="900" baseline="30000" dirty="0">
                          <a:effectLst/>
                        </a:rPr>
                        <a:t>i</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0" algn="l" fontAlgn="ctr">
                        <a:lnSpc>
                          <a:spcPts val="2000"/>
                        </a:lnSpc>
                        <a:spcAft>
                          <a:spcPts val="0"/>
                        </a:spcAft>
                      </a:pPr>
                      <a:r>
                        <a:rPr lang="en-US" sz="900" dirty="0">
                          <a:effectLst/>
                        </a:rPr>
                        <a:t>TP </a:t>
                      </a:r>
                      <a:r>
                        <a:rPr lang="zh-CN" sz="900" dirty="0">
                          <a:effectLst/>
                        </a:rPr>
                        <a:t>公布的信息</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err="1">
                          <a:effectLst/>
                        </a:rPr>
                        <a:t>M</a:t>
                      </a:r>
                      <a:r>
                        <a:rPr lang="en-US" sz="900" baseline="30000" dirty="0" err="1">
                          <a:effectLst/>
                        </a:rPr>
                        <a:t>i</a:t>
                      </a:r>
                      <a:r>
                        <a:rPr lang="en-US" sz="900" dirty="0">
                          <a:effectLst/>
                        </a:rPr>
                        <a:t> (Alice</a:t>
                      </a:r>
                      <a:r>
                        <a:rPr lang="zh-CN" sz="900" dirty="0">
                          <a:effectLst/>
                        </a:rPr>
                        <a:t>和</a:t>
                      </a:r>
                      <a:r>
                        <a:rPr lang="en-US" sz="900" dirty="0">
                          <a:effectLst/>
                        </a:rPr>
                        <a:t>Bob</a:t>
                      </a:r>
                      <a:r>
                        <a:rPr lang="zh-CN" sz="900" dirty="0">
                          <a:effectLst/>
                        </a:rPr>
                        <a:t>共同知道</a:t>
                      </a:r>
                      <a:r>
                        <a:rPr lang="en-US" sz="900" dirty="0">
                          <a:effectLst/>
                        </a:rPr>
                        <a:t>)</a:t>
                      </a:r>
                      <a:endParaRPr lang="zh-CN" sz="800" dirty="0">
                        <a:effectLst/>
                        <a:latin typeface="Times New Roman" panose="02020603050405020304" pitchFamily="18" charset="0"/>
                        <a:ea typeface="宋体" panose="02010600030101010101" pitchFamily="2" charset="-122"/>
                      </a:endParaRPr>
                    </a:p>
                  </a:txBody>
                  <a:tcPr marL="60769" marR="60769" marT="0" marB="0"/>
                </a:tc>
              </a:tr>
              <a:tr h="317347">
                <a:tc>
                  <a:txBody>
                    <a:bodyPr/>
                    <a:lstStyle/>
                    <a:p>
                      <a:pPr indent="228600" algn="l" fontAlgn="ctr">
                        <a:lnSpc>
                          <a:spcPts val="2000"/>
                        </a:lnSpc>
                        <a:spcAft>
                          <a:spcPts val="0"/>
                        </a:spcAft>
                      </a:pPr>
                      <a:r>
                        <a:rPr lang="en-US" sz="900" dirty="0">
                          <a:effectLst/>
                        </a:rPr>
                        <a:t>| 0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 0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a:t>
                      </a:r>
                      <a:r>
                        <a:rPr lang="en-US" sz="800" dirty="0">
                          <a:effectLst/>
                        </a:rPr>
                        <a:t>|</a:t>
                      </a:r>
                      <a:r>
                        <a:rPr lang="zh-CN" sz="800" dirty="0">
                          <a:effectLst/>
                        </a:rPr>
                        <a:t>φ</a:t>
                      </a:r>
                      <a:r>
                        <a:rPr lang="zh-CN" sz="800" baseline="30000" dirty="0">
                          <a:effectLst/>
                        </a:rPr>
                        <a:t>＋</a:t>
                      </a:r>
                      <a:r>
                        <a:rPr lang="en-US" sz="800" dirty="0">
                          <a:effectLst/>
                        </a:rPr>
                        <a:t>&gt;</a:t>
                      </a:r>
                      <a:r>
                        <a:rPr lang="en-US" sz="900" dirty="0">
                          <a:effectLst/>
                        </a:rPr>
                        <a: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00</a:t>
                      </a:r>
                      <a:endParaRPr lang="zh-CN" sz="800" dirty="0">
                        <a:effectLst/>
                        <a:latin typeface="Times New Roman" panose="02020603050405020304" pitchFamily="18" charset="0"/>
                        <a:ea typeface="宋体" panose="02010600030101010101" pitchFamily="2" charset="-122"/>
                      </a:endParaRPr>
                    </a:p>
                  </a:txBody>
                  <a:tcPr marL="60769" marR="60769" marT="0" marB="0"/>
                </a:tc>
              </a:tr>
              <a:tr h="273458">
                <a:tc>
                  <a:txBody>
                    <a:bodyPr/>
                    <a:lstStyle/>
                    <a:p>
                      <a:pPr indent="228600" algn="l" fontAlgn="ctr">
                        <a:lnSpc>
                          <a:spcPts val="2000"/>
                        </a:lnSpc>
                        <a:spcAft>
                          <a:spcPts val="0"/>
                        </a:spcAft>
                      </a:pPr>
                      <a:r>
                        <a:rPr lang="en-US" sz="900">
                          <a:effectLst/>
                        </a:rPr>
                        <a:t>| 0 &gt;</a:t>
                      </a:r>
                      <a:endParaRPr lang="zh-CN" sz="80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 1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a:t>
                      </a:r>
                      <a:r>
                        <a:rPr lang="en-US" sz="800" dirty="0">
                          <a:effectLst/>
                        </a:rPr>
                        <a:t>| ψ</a:t>
                      </a:r>
                      <a:r>
                        <a:rPr lang="zh-CN" sz="800" baseline="30000" dirty="0">
                          <a:effectLst/>
                        </a:rPr>
                        <a:t>－</a:t>
                      </a:r>
                      <a:r>
                        <a:rPr lang="en-US" sz="800" dirty="0">
                          <a:effectLst/>
                        </a:rPr>
                        <a:t>&gt;</a:t>
                      </a:r>
                      <a:r>
                        <a:rPr lang="en-US" sz="900" dirty="0">
                          <a:effectLst/>
                        </a:rPr>
                        <a: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01</a:t>
                      </a:r>
                      <a:endParaRPr lang="zh-CN" sz="800" dirty="0">
                        <a:effectLst/>
                        <a:latin typeface="Times New Roman" panose="02020603050405020304" pitchFamily="18" charset="0"/>
                        <a:ea typeface="宋体" panose="02010600030101010101" pitchFamily="2" charset="-122"/>
                      </a:endParaRPr>
                    </a:p>
                  </a:txBody>
                  <a:tcPr marL="60769" marR="60769" marT="0" marB="0"/>
                </a:tc>
              </a:tr>
              <a:tr h="279648">
                <a:tc>
                  <a:txBody>
                    <a:bodyPr/>
                    <a:lstStyle/>
                    <a:p>
                      <a:pPr indent="228600" algn="l" fontAlgn="ctr">
                        <a:lnSpc>
                          <a:spcPts val="2000"/>
                        </a:lnSpc>
                        <a:spcAft>
                          <a:spcPts val="0"/>
                        </a:spcAft>
                      </a:pPr>
                      <a:r>
                        <a:rPr lang="en-US" sz="900" dirty="0">
                          <a:effectLst/>
                        </a:rPr>
                        <a:t>| 1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 0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0(</a:t>
                      </a:r>
                      <a:r>
                        <a:rPr lang="en-US" sz="800" dirty="0">
                          <a:effectLst/>
                        </a:rPr>
                        <a:t>| ψ</a:t>
                      </a:r>
                      <a:r>
                        <a:rPr lang="zh-CN" sz="800" baseline="30000" dirty="0">
                          <a:effectLst/>
                        </a:rPr>
                        <a:t>＋</a:t>
                      </a:r>
                      <a:r>
                        <a:rPr lang="en-US" sz="800" dirty="0">
                          <a:effectLst/>
                        </a:rPr>
                        <a:t>&gt;</a:t>
                      </a:r>
                      <a:r>
                        <a:rPr lang="en-US" sz="900" dirty="0">
                          <a:effectLst/>
                        </a:rPr>
                        <a: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10</a:t>
                      </a:r>
                      <a:endParaRPr lang="zh-CN" sz="800" dirty="0">
                        <a:effectLst/>
                        <a:latin typeface="Times New Roman" panose="02020603050405020304" pitchFamily="18" charset="0"/>
                        <a:ea typeface="宋体" panose="02010600030101010101" pitchFamily="2" charset="-122"/>
                      </a:endParaRPr>
                    </a:p>
                  </a:txBody>
                  <a:tcPr marL="60769" marR="60769" marT="0" marB="0"/>
                </a:tc>
              </a:tr>
              <a:tr h="225069">
                <a:tc>
                  <a:txBody>
                    <a:bodyPr/>
                    <a:lstStyle/>
                    <a:p>
                      <a:pPr indent="228600" algn="l" fontAlgn="ctr">
                        <a:lnSpc>
                          <a:spcPts val="2000"/>
                        </a:lnSpc>
                        <a:spcAft>
                          <a:spcPts val="0"/>
                        </a:spcAft>
                      </a:pPr>
                      <a:r>
                        <a:rPr lang="en-US" sz="900" dirty="0">
                          <a:effectLst/>
                        </a:rPr>
                        <a:t>| 1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 1 &gt;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a:t>
                      </a:r>
                      <a:r>
                        <a:rPr lang="en-US" sz="800" dirty="0">
                          <a:effectLst/>
                        </a:rPr>
                        <a:t>|</a:t>
                      </a:r>
                      <a:r>
                        <a:rPr lang="zh-CN" sz="800" dirty="0">
                          <a:effectLst/>
                        </a:rPr>
                        <a:t>φ</a:t>
                      </a:r>
                      <a:r>
                        <a:rPr lang="zh-CN" sz="800" baseline="30000" dirty="0">
                          <a:effectLst/>
                        </a:rPr>
                        <a:t>－</a:t>
                      </a:r>
                      <a:r>
                        <a:rPr lang="en-US" sz="800" dirty="0">
                          <a:effectLst/>
                        </a:rPr>
                        <a:t>&gt;</a:t>
                      </a:r>
                      <a:r>
                        <a:rPr lang="en-US" sz="900" dirty="0">
                          <a:effectLst/>
                        </a:rPr>
                        <a:t>)</a:t>
                      </a:r>
                      <a:endParaRPr lang="zh-CN" sz="800" dirty="0">
                        <a:effectLst/>
                        <a:latin typeface="Times New Roman" panose="02020603050405020304" pitchFamily="18" charset="0"/>
                        <a:ea typeface="宋体" panose="02010600030101010101" pitchFamily="2" charset="-122"/>
                      </a:endParaRPr>
                    </a:p>
                  </a:txBody>
                  <a:tcPr marL="60769" marR="60769" marT="0" marB="0"/>
                </a:tc>
                <a:tc>
                  <a:txBody>
                    <a:bodyPr/>
                    <a:lstStyle/>
                    <a:p>
                      <a:pPr indent="228600" algn="l" fontAlgn="ctr">
                        <a:lnSpc>
                          <a:spcPts val="2000"/>
                        </a:lnSpc>
                        <a:spcAft>
                          <a:spcPts val="0"/>
                        </a:spcAft>
                      </a:pPr>
                      <a:r>
                        <a:rPr lang="en-US" sz="900" dirty="0">
                          <a:effectLst/>
                        </a:rPr>
                        <a:t>11</a:t>
                      </a:r>
                      <a:endParaRPr lang="zh-CN" sz="800" dirty="0">
                        <a:effectLst/>
                        <a:latin typeface="Times New Roman" panose="02020603050405020304" pitchFamily="18" charset="0"/>
                        <a:ea typeface="宋体" panose="02010600030101010101" pitchFamily="2" charset="-122"/>
                      </a:endParaRPr>
                    </a:p>
                  </a:txBody>
                  <a:tcPr marL="60769" marR="60769" marT="0" marB="0"/>
                </a:tc>
              </a:tr>
            </a:tbl>
          </a:graphicData>
        </a:graphic>
      </p:graphicFrame>
    </p:spTree>
    <p:extLst>
      <p:ext uri="{BB962C8B-B14F-4D97-AF65-F5344CB8AC3E}">
        <p14:creationId xmlns:p14="http://schemas.microsoft.com/office/powerpoint/2010/main" val="433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761499" y="847507"/>
            <a:ext cx="770038" cy="829916"/>
            <a:chOff x="761499" y="847507"/>
            <a:chExt cx="770038" cy="829916"/>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102" y="847507"/>
              <a:ext cx="486833" cy="486833"/>
            </a:xfrm>
            <a:prstGeom prst="rect">
              <a:avLst/>
            </a:prstGeom>
          </p:spPr>
        </p:pic>
        <p:sp>
          <p:nvSpPr>
            <p:cNvPr id="7" name="椭圆 6"/>
            <p:cNvSpPr/>
            <p:nvPr/>
          </p:nvSpPr>
          <p:spPr>
            <a:xfrm>
              <a:off x="761499" y="14128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Alice</a:t>
              </a:r>
              <a:endParaRPr lang="zh-CN" altLang="en-US" dirty="0">
                <a:solidFill>
                  <a:prstClr val="white"/>
                </a:solidFill>
              </a:endParaRPr>
            </a:p>
          </p:txBody>
        </p:sp>
      </p:grpSp>
      <p:grpSp>
        <p:nvGrpSpPr>
          <p:cNvPr id="84" name="组合 83"/>
          <p:cNvGrpSpPr/>
          <p:nvPr/>
        </p:nvGrpSpPr>
        <p:grpSpPr>
          <a:xfrm>
            <a:off x="4754879" y="847507"/>
            <a:ext cx="770038" cy="829916"/>
            <a:chOff x="4754879" y="847507"/>
            <a:chExt cx="770038" cy="829916"/>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6482" y="847507"/>
              <a:ext cx="486833" cy="486833"/>
            </a:xfrm>
            <a:prstGeom prst="rect">
              <a:avLst/>
            </a:prstGeom>
          </p:spPr>
        </p:pic>
        <p:sp>
          <p:nvSpPr>
            <p:cNvPr id="8" name="椭圆 7"/>
            <p:cNvSpPr/>
            <p:nvPr/>
          </p:nvSpPr>
          <p:spPr>
            <a:xfrm>
              <a:off x="4754879" y="14128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Bob</a:t>
              </a:r>
              <a:endParaRPr lang="zh-CN" altLang="en-US" dirty="0">
                <a:solidFill>
                  <a:prstClr val="white"/>
                </a:solidFill>
              </a:endParaRPr>
            </a:p>
          </p:txBody>
        </p:sp>
      </p:grpSp>
      <p:grpSp>
        <p:nvGrpSpPr>
          <p:cNvPr id="83" name="组合 82"/>
          <p:cNvGrpSpPr/>
          <p:nvPr/>
        </p:nvGrpSpPr>
        <p:grpSpPr>
          <a:xfrm>
            <a:off x="2758189" y="847507"/>
            <a:ext cx="770038" cy="829916"/>
            <a:chOff x="2758189" y="847507"/>
            <a:chExt cx="770038" cy="829916"/>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792" y="847507"/>
              <a:ext cx="486833" cy="486833"/>
            </a:xfrm>
            <a:prstGeom prst="rect">
              <a:avLst/>
            </a:prstGeom>
          </p:spPr>
        </p:pic>
        <p:sp>
          <p:nvSpPr>
            <p:cNvPr id="11" name="椭圆 10"/>
            <p:cNvSpPr/>
            <p:nvPr/>
          </p:nvSpPr>
          <p:spPr>
            <a:xfrm>
              <a:off x="2758189" y="1412845"/>
              <a:ext cx="770038" cy="26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white"/>
                  </a:solidFill>
                </a:rPr>
                <a:t>TP</a:t>
              </a:r>
              <a:endParaRPr lang="zh-CN" altLang="en-US" dirty="0">
                <a:solidFill>
                  <a:prstClr val="white"/>
                </a:solidFill>
              </a:endParaRPr>
            </a:p>
          </p:txBody>
        </p:sp>
      </p:grpSp>
      <p:sp>
        <p:nvSpPr>
          <p:cNvPr id="29" name="矩形 28"/>
          <p:cNvSpPr/>
          <p:nvPr/>
        </p:nvSpPr>
        <p:spPr>
          <a:xfrm>
            <a:off x="570940" y="248920"/>
            <a:ext cx="856808" cy="461665"/>
          </a:xfrm>
          <a:prstGeom prst="rect">
            <a:avLst/>
          </a:prstGeom>
        </p:spPr>
        <p:txBody>
          <a:bodyPr wrap="square">
            <a:spAutoFit/>
          </a:bodyPr>
          <a:lstStyle/>
          <a:p>
            <a:r>
              <a:rPr lang="zh-CN" altLang="en-US" sz="2400" kern="100" dirty="0" smtClean="0">
                <a:latin typeface="+mj-ea"/>
                <a:ea typeface="+mj-ea"/>
                <a:cs typeface="Times New Roman" panose="02020603050405020304" pitchFamily="18" charset="0"/>
              </a:rPr>
              <a:t>举例</a:t>
            </a:r>
            <a:endParaRPr lang="zh-CN" altLang="en-US" sz="2400" b="1" dirty="0">
              <a:solidFill>
                <a:schemeClr val="tx1">
                  <a:lumMod val="75000"/>
                  <a:lumOff val="25000"/>
                </a:schemeClr>
              </a:solidFill>
              <a:latin typeface="+mj-ea"/>
              <a:ea typeface="+mj-ea"/>
            </a:endParaRPr>
          </a:p>
        </p:txBody>
      </p:sp>
      <p:sp>
        <p:nvSpPr>
          <p:cNvPr id="30" name="矩形 29"/>
          <p:cNvSpPr/>
          <p:nvPr/>
        </p:nvSpPr>
        <p:spPr>
          <a:xfrm>
            <a:off x="826205" y="1755928"/>
            <a:ext cx="640625" cy="276999"/>
          </a:xfrm>
          <a:prstGeom prst="rect">
            <a:avLst/>
          </a:prstGeom>
        </p:spPr>
        <p:txBody>
          <a:bodyPr wrap="none">
            <a:spAutoFit/>
          </a:bodyPr>
          <a:lstStyle/>
          <a:p>
            <a:r>
              <a:rPr lang="en-US" altLang="zh-CN" sz="1200" kern="100" dirty="0" smtClean="0">
                <a:latin typeface="Times New Roman" panose="02020603050405020304" pitchFamily="18" charset="0"/>
                <a:ea typeface="宋体" panose="02010600030101010101" pitchFamily="2" charset="-122"/>
              </a:rPr>
              <a:t>010110</a:t>
            </a:r>
            <a:endParaRPr lang="zh-CN" altLang="en-US" sz="1200" dirty="0"/>
          </a:p>
        </p:txBody>
      </p:sp>
      <p:sp>
        <p:nvSpPr>
          <p:cNvPr id="31" name="矩形 30"/>
          <p:cNvSpPr/>
          <p:nvPr/>
        </p:nvSpPr>
        <p:spPr>
          <a:xfrm>
            <a:off x="4819585" y="1755928"/>
            <a:ext cx="634917" cy="276999"/>
          </a:xfrm>
          <a:prstGeom prst="rect">
            <a:avLst/>
          </a:prstGeom>
        </p:spPr>
        <p:txBody>
          <a:bodyPr wrap="none">
            <a:spAutoFit/>
          </a:bodyPr>
          <a:lstStyle/>
          <a:p>
            <a:r>
              <a:rPr lang="en-US" altLang="zh-CN" sz="1200" kern="100" dirty="0" smtClean="0">
                <a:latin typeface="Times New Roman" panose="02020603050405020304" pitchFamily="18" charset="0"/>
                <a:ea typeface="宋体" panose="02010600030101010101" pitchFamily="2" charset="-122"/>
              </a:rPr>
              <a:t>011101</a:t>
            </a:r>
            <a:endParaRPr lang="zh-CN" altLang="en-US" sz="1200" dirty="0"/>
          </a:p>
        </p:txBody>
      </p:sp>
      <p:cxnSp>
        <p:nvCxnSpPr>
          <p:cNvPr id="32" name="直接箭头连接符 31"/>
          <p:cNvCxnSpPr/>
          <p:nvPr/>
        </p:nvCxnSpPr>
        <p:spPr>
          <a:xfrm>
            <a:off x="1531537" y="1261533"/>
            <a:ext cx="11354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528227" y="1261533"/>
            <a:ext cx="11354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778953" y="1334340"/>
            <a:ext cx="660630" cy="276999"/>
          </a:xfrm>
          <a:prstGeom prst="rect">
            <a:avLst/>
          </a:prstGeom>
        </p:spPr>
        <p:txBody>
          <a:bodyPr wrap="none">
            <a:spAutoFit/>
          </a:bodyPr>
          <a:lstStyle/>
          <a:p>
            <a:r>
              <a:rPr lang="en-US" altLang="zh-CN" sz="1200" kern="100" dirty="0" smtClean="0">
                <a:latin typeface="Times New Roman" panose="02020603050405020304" pitchFamily="18" charset="0"/>
                <a:ea typeface="宋体" panose="02010600030101010101" pitchFamily="2" charset="-122"/>
              </a:rPr>
              <a:t>K</a:t>
            </a:r>
            <a:r>
              <a:rPr lang="en-US" altLang="zh-CN" sz="1200" kern="100" baseline="-25000" dirty="0" smtClean="0">
                <a:latin typeface="Times New Roman" panose="02020603050405020304" pitchFamily="18" charset="0"/>
                <a:ea typeface="宋体" panose="02010600030101010101" pitchFamily="2" charset="-122"/>
              </a:rPr>
              <a:t>AT</a:t>
            </a:r>
            <a:r>
              <a:rPr lang="en-US" altLang="zh-CN" sz="1200" kern="100" dirty="0" smtClean="0">
                <a:latin typeface="Times New Roman" panose="02020603050405020304" pitchFamily="18" charset="0"/>
                <a:ea typeface="宋体" panose="02010600030101010101" pitchFamily="2" charset="-122"/>
              </a:rPr>
              <a:t>=01</a:t>
            </a:r>
            <a:endParaRPr lang="zh-CN" altLang="en-US" sz="1200" dirty="0"/>
          </a:p>
        </p:txBody>
      </p:sp>
      <p:sp>
        <p:nvSpPr>
          <p:cNvPr id="41" name="矩形 40"/>
          <p:cNvSpPr/>
          <p:nvPr/>
        </p:nvSpPr>
        <p:spPr>
          <a:xfrm>
            <a:off x="3831446" y="1334340"/>
            <a:ext cx="667170" cy="276999"/>
          </a:xfrm>
          <a:prstGeom prst="rect">
            <a:avLst/>
          </a:prstGeom>
        </p:spPr>
        <p:txBody>
          <a:bodyPr wrap="none">
            <a:spAutoFit/>
          </a:bodyPr>
          <a:lstStyle/>
          <a:p>
            <a:r>
              <a:rPr lang="en-US" altLang="zh-CN" sz="1200" kern="100" dirty="0" smtClean="0">
                <a:latin typeface="Times New Roman" panose="02020603050405020304" pitchFamily="18" charset="0"/>
                <a:ea typeface="宋体" panose="02010600030101010101" pitchFamily="2" charset="-122"/>
              </a:rPr>
              <a:t>K</a:t>
            </a:r>
            <a:r>
              <a:rPr lang="en-US" altLang="zh-CN" sz="1200" kern="100" baseline="-25000" dirty="0" smtClean="0">
                <a:latin typeface="Times New Roman" panose="02020603050405020304" pitchFamily="18" charset="0"/>
                <a:ea typeface="宋体" panose="02010600030101010101" pitchFamily="2" charset="-122"/>
              </a:rPr>
              <a:t>BT</a:t>
            </a:r>
            <a:r>
              <a:rPr lang="en-US" altLang="zh-CN" sz="1200" kern="100" dirty="0" smtClean="0">
                <a:latin typeface="Times New Roman" panose="02020603050405020304" pitchFamily="18" charset="0"/>
                <a:ea typeface="宋体" panose="02010600030101010101" pitchFamily="2" charset="-122"/>
              </a:rPr>
              <a:t>=11</a:t>
            </a:r>
            <a:endParaRPr lang="zh-CN" altLang="en-US" sz="1200" dirty="0"/>
          </a:p>
        </p:txBody>
      </p:sp>
      <p:cxnSp>
        <p:nvCxnSpPr>
          <p:cNvPr id="34" name="肘形连接符 33"/>
          <p:cNvCxnSpPr>
            <a:stCxn id="30" idx="2"/>
            <a:endCxn id="31" idx="2"/>
          </p:cNvCxnSpPr>
          <p:nvPr/>
        </p:nvCxnSpPr>
        <p:spPr>
          <a:xfrm rot="16200000" flipH="1">
            <a:off x="3141781" y="37664"/>
            <a:ext cx="12700" cy="3990526"/>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772892" y="1999070"/>
            <a:ext cx="755335" cy="276999"/>
          </a:xfrm>
          <a:prstGeom prst="rect">
            <a:avLst/>
          </a:prstGeom>
        </p:spPr>
        <p:txBody>
          <a:bodyPr wrap="none">
            <a:spAutoFit/>
          </a:bodyPr>
          <a:lstStyle/>
          <a:p>
            <a:r>
              <a:rPr lang="en-US" altLang="zh-CN" sz="1200" kern="100" dirty="0" smtClean="0">
                <a:latin typeface="Times New Roman" panose="02020603050405020304" pitchFamily="18" charset="0"/>
                <a:ea typeface="宋体" panose="02010600030101010101" pitchFamily="2" charset="-122"/>
              </a:rPr>
              <a:t>K</a:t>
            </a:r>
            <a:r>
              <a:rPr lang="en-US" altLang="zh-CN" sz="1200" kern="100" baseline="-25000" dirty="0" smtClean="0">
                <a:latin typeface="Times New Roman" panose="02020603050405020304" pitchFamily="18" charset="0"/>
                <a:ea typeface="宋体" panose="02010600030101010101" pitchFamily="2" charset="-122"/>
              </a:rPr>
              <a:t>AB</a:t>
            </a:r>
            <a:r>
              <a:rPr lang="en-US" altLang="zh-CN" sz="1200" kern="100" dirty="0" smtClean="0">
                <a:latin typeface="Times New Roman" panose="02020603050405020304" pitchFamily="18" charset="0"/>
                <a:ea typeface="宋体" panose="02010600030101010101" pitchFamily="2" charset="-122"/>
              </a:rPr>
              <a:t>=101</a:t>
            </a:r>
            <a:endParaRPr lang="zh-CN" altLang="en-US" sz="1200" dirty="0"/>
          </a:p>
        </p:txBody>
      </p:sp>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6892" y="3235819"/>
            <a:ext cx="486833" cy="486833"/>
          </a:xfrm>
          <a:prstGeom prst="rect">
            <a:avLst/>
          </a:prstGeom>
        </p:spPr>
      </p:pic>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0390" y="2409213"/>
            <a:ext cx="486833" cy="486833"/>
          </a:xfrm>
          <a:prstGeom prst="rect">
            <a:avLst/>
          </a:prstGeom>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389" y="4027451"/>
            <a:ext cx="486833" cy="486833"/>
          </a:xfrm>
          <a:prstGeom prst="rect">
            <a:avLst/>
          </a:prstGeom>
        </p:spPr>
      </p:pic>
      <p:sp>
        <p:nvSpPr>
          <p:cNvPr id="35" name="矩形 34"/>
          <p:cNvSpPr/>
          <p:nvPr/>
        </p:nvSpPr>
        <p:spPr>
          <a:xfrm>
            <a:off x="2496630" y="3751828"/>
            <a:ext cx="1013378" cy="461665"/>
          </a:xfrm>
          <a:prstGeom prst="rect">
            <a:avLst/>
          </a:prstGeom>
        </p:spPr>
        <p:txBody>
          <a:bodyPr wrap="square">
            <a:spAutoFit/>
          </a:bodyPr>
          <a:lstStyle/>
          <a:p>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制备两个六粒子纠缠态</a:t>
            </a:r>
            <a:endParaRPr lang="zh-CN" altLang="en-US" dirty="0"/>
          </a:p>
        </p:txBody>
      </p:sp>
      <p:cxnSp>
        <p:nvCxnSpPr>
          <p:cNvPr id="47" name="直接箭头连接符 46"/>
          <p:cNvCxnSpPr/>
          <p:nvPr/>
        </p:nvCxnSpPr>
        <p:spPr>
          <a:xfrm flipV="1">
            <a:off x="3335885" y="2820111"/>
            <a:ext cx="597610" cy="64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3335885" y="3488978"/>
            <a:ext cx="532904" cy="76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344352" y="2896046"/>
            <a:ext cx="401072"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rPr>
              <a:t>S</a:t>
            </a:r>
            <a:r>
              <a:rPr lang="en-US" altLang="zh-CN" sz="1200" i="1" kern="100" baseline="-25000" dirty="0">
                <a:latin typeface="Times New Roman" panose="02020603050405020304" pitchFamily="18" charset="0"/>
                <a:ea typeface="宋体" panose="02010600030101010101" pitchFamily="2" charset="-122"/>
              </a:rPr>
              <a:t>A</a:t>
            </a:r>
            <a:r>
              <a:rPr lang="zh-CN" altLang="en-US" sz="1200" i="1" kern="100" dirty="0" smtClean="0">
                <a:latin typeface="Times New Roman" panose="02020603050405020304" pitchFamily="18" charset="0"/>
                <a:ea typeface="宋体" panose="02010600030101010101" pitchFamily="2" charset="-122"/>
              </a:rPr>
              <a:t>*</a:t>
            </a:r>
            <a:endParaRPr lang="zh-CN" altLang="en-US" dirty="0"/>
          </a:p>
        </p:txBody>
      </p:sp>
      <p:sp>
        <p:nvSpPr>
          <p:cNvPr id="53" name="矩形 52"/>
          <p:cNvSpPr/>
          <p:nvPr/>
        </p:nvSpPr>
        <p:spPr>
          <a:xfrm>
            <a:off x="3401801" y="3979819"/>
            <a:ext cx="401072"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rPr>
              <a:t>S</a:t>
            </a:r>
            <a:r>
              <a:rPr lang="en-US" altLang="zh-CN" sz="1200" i="1" kern="100" baseline="-25000" dirty="0" smtClean="0">
                <a:latin typeface="Times New Roman" panose="02020603050405020304" pitchFamily="18" charset="0"/>
                <a:ea typeface="宋体" panose="02010600030101010101" pitchFamily="2" charset="-122"/>
              </a:rPr>
              <a:t>B</a:t>
            </a:r>
            <a:r>
              <a:rPr lang="zh-CN" altLang="en-US" sz="1200" i="1" kern="100" dirty="0" smtClean="0">
                <a:latin typeface="Times New Roman" panose="02020603050405020304" pitchFamily="18" charset="0"/>
                <a:ea typeface="宋体" panose="02010600030101010101" pitchFamily="2" charset="-122"/>
              </a:rPr>
              <a:t>*</a:t>
            </a:r>
            <a:endParaRPr lang="zh-CN" altLang="en-US" dirty="0"/>
          </a:p>
        </p:txBody>
      </p:sp>
      <p:pic>
        <p:nvPicPr>
          <p:cNvPr id="54" name="图片 53"/>
          <p:cNvPicPr>
            <a:picLocks noChangeAspect="1"/>
          </p:cNvPicPr>
          <p:nvPr/>
        </p:nvPicPr>
        <p:blipFill>
          <a:blip r:embed="rId6"/>
          <a:stretch>
            <a:fillRect/>
          </a:stretch>
        </p:blipFill>
        <p:spPr>
          <a:xfrm>
            <a:off x="5701478" y="909364"/>
            <a:ext cx="3176194" cy="1129914"/>
          </a:xfrm>
          <a:prstGeom prst="rect">
            <a:avLst/>
          </a:prstGeom>
        </p:spPr>
      </p:pic>
      <p:sp>
        <p:nvSpPr>
          <p:cNvPr id="55" name="矩形 54"/>
          <p:cNvSpPr/>
          <p:nvPr/>
        </p:nvSpPr>
        <p:spPr>
          <a:xfrm>
            <a:off x="4497222" y="2486723"/>
            <a:ext cx="1083606" cy="276999"/>
          </a:xfrm>
          <a:prstGeom prst="rect">
            <a:avLst/>
          </a:prstGeom>
        </p:spPr>
        <p:txBody>
          <a:bodyPr wrap="square">
            <a:spAutoFit/>
          </a:bodyPr>
          <a:lstStyle/>
          <a:p>
            <a:r>
              <a:rPr lang="zh-CN" altLang="en-US" sz="1200" kern="100" dirty="0" smtClean="0">
                <a:latin typeface="Times New Roman" panose="02020603050405020304" pitchFamily="18" charset="0"/>
                <a:ea typeface="宋体" panose="02010600030101010101" pitchFamily="2" charset="-122"/>
                <a:cs typeface="Times New Roman" panose="02020603050405020304" pitchFamily="18" charset="0"/>
              </a:rPr>
              <a:t>测得</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S</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=0000</a:t>
            </a:r>
            <a:endParaRPr lang="zh-CN" altLang="en-US" dirty="0"/>
          </a:p>
        </p:txBody>
      </p:sp>
      <p:sp>
        <p:nvSpPr>
          <p:cNvPr id="56" name="矩形 55"/>
          <p:cNvSpPr/>
          <p:nvPr/>
        </p:nvSpPr>
        <p:spPr>
          <a:xfrm>
            <a:off x="4470249" y="4132367"/>
            <a:ext cx="1083606" cy="276999"/>
          </a:xfrm>
          <a:prstGeom prst="rect">
            <a:avLst/>
          </a:prstGeom>
        </p:spPr>
        <p:txBody>
          <a:bodyPr wrap="square">
            <a:spAutoFit/>
          </a:bodyPr>
          <a:lstStyle/>
          <a:p>
            <a:r>
              <a:rPr lang="zh-CN" altLang="en-US" sz="1200" kern="100" dirty="0" smtClean="0">
                <a:latin typeface="Times New Roman" panose="02020603050405020304" pitchFamily="18" charset="0"/>
                <a:ea typeface="宋体" panose="02010600030101010101" pitchFamily="2" charset="-122"/>
                <a:cs typeface="Times New Roman" panose="02020603050405020304" pitchFamily="18" charset="0"/>
              </a:rPr>
              <a:t>测得</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S</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=0111</a:t>
            </a:r>
            <a:endParaRPr lang="zh-CN" altLang="en-US" dirty="0"/>
          </a:p>
        </p:txBody>
      </p:sp>
      <p:sp>
        <p:nvSpPr>
          <p:cNvPr id="57" name="矩形 56"/>
          <p:cNvSpPr/>
          <p:nvPr/>
        </p:nvSpPr>
        <p:spPr>
          <a:xfrm>
            <a:off x="3983998" y="2834505"/>
            <a:ext cx="1495922"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M</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1</a:t>
            </a:r>
            <a:r>
              <a:rPr lang="en-US" altLang="zh-CN" sz="1200" kern="100" dirty="0">
                <a:latin typeface="Times New Roman" panose="02020603050405020304" pitchFamily="18" charset="0"/>
                <a:ea typeface="宋体" panose="02010600030101010101" pitchFamily="2" charset="-122"/>
              </a:rPr>
              <a:t>=000</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rPr>
              <a:t>M</a:t>
            </a:r>
            <a:r>
              <a:rPr lang="en-US" altLang="zh-CN" sz="1200" i="1" kern="100" baseline="-25000" dirty="0" smtClean="0">
                <a:latin typeface="Times New Roman" panose="02020603050405020304" pitchFamily="18" charset="0"/>
                <a:ea typeface="宋体" panose="02010600030101010101" pitchFamily="2" charset="-122"/>
              </a:rPr>
              <a:t>A</a:t>
            </a:r>
            <a:r>
              <a:rPr lang="en-US" altLang="zh-CN" sz="1200" kern="100" baseline="-25000" dirty="0" smtClean="0">
                <a:latin typeface="Times New Roman" panose="02020603050405020304" pitchFamily="18" charset="0"/>
                <a:ea typeface="宋体" panose="02010600030101010101" pitchFamily="2" charset="-122"/>
              </a:rPr>
              <a:t>2</a:t>
            </a:r>
            <a:r>
              <a:rPr lang="en-US" altLang="zh-CN" sz="1200" kern="100" dirty="0" smtClean="0">
                <a:latin typeface="Times New Roman" panose="02020603050405020304" pitchFamily="18" charset="0"/>
                <a:ea typeface="宋体" panose="02010600030101010101" pitchFamily="2" charset="-122"/>
              </a:rPr>
              <a:t>=100</a:t>
            </a:r>
            <a:r>
              <a:rPr lang="en-US" altLang="zh-CN" sz="1200" i="1" kern="100" dirty="0">
                <a:latin typeface="Times New Roman" panose="02020603050405020304" pitchFamily="18" charset="0"/>
                <a:ea typeface="宋体" panose="02010600030101010101" pitchFamily="2" charset="-122"/>
              </a:rPr>
              <a:t> </a:t>
            </a:r>
            <a:endParaRPr lang="en-US" altLang="zh-CN" sz="1200" i="1" kern="100" dirty="0" smtClean="0">
              <a:latin typeface="Times New Roman" panose="02020603050405020304" pitchFamily="18" charset="0"/>
              <a:ea typeface="宋体" panose="02010600030101010101" pitchFamily="2" charset="-122"/>
            </a:endParaRPr>
          </a:p>
        </p:txBody>
      </p:sp>
      <p:sp>
        <p:nvSpPr>
          <p:cNvPr id="58" name="矩形 57"/>
          <p:cNvSpPr/>
          <p:nvPr/>
        </p:nvSpPr>
        <p:spPr>
          <a:xfrm>
            <a:off x="3924883" y="4512357"/>
            <a:ext cx="1446037"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M</a:t>
            </a:r>
            <a:r>
              <a:rPr lang="en-US" altLang="zh-CN" sz="1200" i="1" kern="100" baseline="-25000" dirty="0">
                <a:latin typeface="Times New Roman" panose="02020603050405020304" pitchFamily="18" charset="0"/>
                <a:ea typeface="宋体" panose="02010600030101010101" pitchFamily="2" charset="-122"/>
              </a:rPr>
              <a:t>B</a:t>
            </a:r>
            <a:r>
              <a:rPr lang="en-US" altLang="zh-CN" sz="1200" kern="100" baseline="-25000" dirty="0">
                <a:latin typeface="Times New Roman" panose="02020603050405020304" pitchFamily="18" charset="0"/>
                <a:ea typeface="宋体" panose="02010600030101010101" pitchFamily="2" charset="-122"/>
              </a:rPr>
              <a:t>1</a:t>
            </a:r>
            <a:r>
              <a:rPr lang="en-US" altLang="zh-CN" sz="1200" kern="100" dirty="0">
                <a:latin typeface="Times New Roman" panose="02020603050405020304" pitchFamily="18" charset="0"/>
                <a:ea typeface="宋体" panose="02010600030101010101" pitchFamily="2" charset="-122"/>
              </a:rPr>
              <a:t>=101</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M</a:t>
            </a:r>
            <a:r>
              <a:rPr lang="en-US" altLang="zh-CN" sz="1200" i="1" kern="100" baseline="-25000" dirty="0">
                <a:latin typeface="Times New Roman" panose="02020603050405020304" pitchFamily="18" charset="0"/>
                <a:ea typeface="宋体" panose="02010600030101010101" pitchFamily="2" charset="-122"/>
              </a:rPr>
              <a:t>B</a:t>
            </a:r>
            <a:r>
              <a:rPr lang="en-US" altLang="zh-CN" sz="1200" kern="100" baseline="-25000" dirty="0">
                <a:latin typeface="Times New Roman" panose="02020603050405020304" pitchFamily="18" charset="0"/>
                <a:ea typeface="宋体" panose="02010600030101010101" pitchFamily="2" charset="-122"/>
              </a:rPr>
              <a:t>2</a:t>
            </a:r>
            <a:r>
              <a:rPr lang="en-US" altLang="zh-CN" sz="1200" kern="100" dirty="0">
                <a:latin typeface="Times New Roman" panose="02020603050405020304" pitchFamily="18" charset="0"/>
                <a:ea typeface="宋体" panose="02010600030101010101" pitchFamily="2" charset="-122"/>
              </a:rPr>
              <a:t>=111</a:t>
            </a:r>
            <a:endParaRPr lang="zh-CN" altLang="en-US" dirty="0"/>
          </a:p>
        </p:txBody>
      </p:sp>
      <p:sp>
        <p:nvSpPr>
          <p:cNvPr id="59" name="矩形 58"/>
          <p:cNvSpPr/>
          <p:nvPr/>
        </p:nvSpPr>
        <p:spPr>
          <a:xfrm>
            <a:off x="3946438" y="4723279"/>
            <a:ext cx="1410771"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G</a:t>
            </a:r>
            <a:r>
              <a:rPr lang="en-US" altLang="zh-CN" sz="1200" i="1" kern="100" baseline="-25000" dirty="0">
                <a:latin typeface="Times New Roman" panose="02020603050405020304" pitchFamily="18" charset="0"/>
                <a:ea typeface="宋体" panose="02010600030101010101" pitchFamily="2" charset="-122"/>
              </a:rPr>
              <a:t>B</a:t>
            </a:r>
            <a:r>
              <a:rPr lang="en-US" altLang="zh-CN" sz="1200" kern="100" baseline="-25000" dirty="0">
                <a:latin typeface="Times New Roman" panose="02020603050405020304" pitchFamily="18" charset="0"/>
                <a:ea typeface="宋体" panose="02010600030101010101" pitchFamily="2" charset="-122"/>
              </a:rPr>
              <a:t>1</a:t>
            </a:r>
            <a:r>
              <a:rPr lang="en-US" altLang="zh-CN" sz="1200" kern="100" dirty="0">
                <a:latin typeface="Times New Roman" panose="02020603050405020304" pitchFamily="18" charset="0"/>
                <a:ea typeface="宋体" panose="02010600030101010101" pitchFamily="2" charset="-122"/>
              </a:rPr>
              <a:t>=111</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G</a:t>
            </a:r>
            <a:r>
              <a:rPr lang="en-US" altLang="zh-CN" sz="1200" i="1" kern="100" baseline="-25000" dirty="0">
                <a:latin typeface="Times New Roman" panose="02020603050405020304" pitchFamily="18" charset="0"/>
                <a:ea typeface="宋体" panose="02010600030101010101" pitchFamily="2" charset="-122"/>
              </a:rPr>
              <a:t>B</a:t>
            </a:r>
            <a:r>
              <a:rPr lang="en-US" altLang="zh-CN" sz="1200" kern="100" baseline="-25000" dirty="0">
                <a:latin typeface="Times New Roman" panose="02020603050405020304" pitchFamily="18" charset="0"/>
                <a:ea typeface="宋体" panose="02010600030101010101" pitchFamily="2" charset="-122"/>
              </a:rPr>
              <a:t>2</a:t>
            </a:r>
            <a:r>
              <a:rPr lang="en-US" altLang="zh-CN" sz="1200" kern="100" dirty="0">
                <a:latin typeface="Times New Roman" panose="02020603050405020304" pitchFamily="18" charset="0"/>
                <a:ea typeface="宋体" panose="02010600030101010101" pitchFamily="2" charset="-122"/>
              </a:rPr>
              <a:t>=010</a:t>
            </a:r>
            <a:endParaRPr lang="zh-CN" altLang="en-US" dirty="0"/>
          </a:p>
        </p:txBody>
      </p:sp>
      <p:sp>
        <p:nvSpPr>
          <p:cNvPr id="60" name="矩形 59"/>
          <p:cNvSpPr/>
          <p:nvPr/>
        </p:nvSpPr>
        <p:spPr>
          <a:xfrm>
            <a:off x="4010389" y="3079096"/>
            <a:ext cx="1422184"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G</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1</a:t>
            </a:r>
            <a:r>
              <a:rPr lang="en-US" altLang="zh-CN" sz="1200" kern="100" dirty="0">
                <a:latin typeface="Times New Roman" panose="02020603050405020304" pitchFamily="18" charset="0"/>
                <a:ea typeface="宋体" panose="02010600030101010101" pitchFamily="2" charset="-122"/>
              </a:rPr>
              <a:t>=101</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G</a:t>
            </a:r>
            <a:r>
              <a:rPr lang="en-US" altLang="zh-CN" sz="1200" i="1" kern="100" baseline="-25000" dirty="0">
                <a:latin typeface="Times New Roman" panose="02020603050405020304" pitchFamily="18" charset="0"/>
                <a:ea typeface="宋体" panose="02010600030101010101" pitchFamily="2" charset="-122"/>
              </a:rPr>
              <a:t>A</a:t>
            </a:r>
            <a:r>
              <a:rPr lang="en-US" altLang="zh-CN" sz="1200" kern="100" baseline="-25000" dirty="0">
                <a:latin typeface="Times New Roman" panose="02020603050405020304" pitchFamily="18" charset="0"/>
                <a:ea typeface="宋体" panose="02010600030101010101" pitchFamily="2" charset="-122"/>
              </a:rPr>
              <a:t>2</a:t>
            </a:r>
            <a:r>
              <a:rPr lang="en-US" altLang="zh-CN" sz="1200" kern="100" dirty="0">
                <a:latin typeface="Times New Roman" panose="02020603050405020304" pitchFamily="18" charset="0"/>
                <a:ea typeface="宋体" panose="02010600030101010101" pitchFamily="2" charset="-122"/>
              </a:rPr>
              <a:t>=100</a:t>
            </a:r>
            <a:endParaRPr lang="zh-CN" altLang="en-US" sz="1200" dirty="0"/>
          </a:p>
        </p:txBody>
      </p:sp>
      <p:cxnSp>
        <p:nvCxnSpPr>
          <p:cNvPr id="62" name="直接箭头连接符 61"/>
          <p:cNvCxnSpPr/>
          <p:nvPr/>
        </p:nvCxnSpPr>
        <p:spPr>
          <a:xfrm>
            <a:off x="5638817" y="2834505"/>
            <a:ext cx="550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5638817" y="4501349"/>
            <a:ext cx="550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271908" y="2486722"/>
            <a:ext cx="2157963"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A1</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A1</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sz="1200" i="1" kern="100" baseline="-250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200" kern="1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101</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000=101</a:t>
            </a:r>
            <a:endParaRPr lang="zh-CN" altLang="en-US" dirty="0">
              <a:latin typeface="Times New Roman" panose="02020603050405020304" pitchFamily="18" charset="0"/>
              <a:cs typeface="Times New Roman" panose="02020603050405020304" pitchFamily="18" charset="0"/>
            </a:endParaRPr>
          </a:p>
        </p:txBody>
      </p:sp>
      <p:sp>
        <p:nvSpPr>
          <p:cNvPr id="65" name="矩形 64"/>
          <p:cNvSpPr/>
          <p:nvPr/>
        </p:nvSpPr>
        <p:spPr>
          <a:xfrm>
            <a:off x="6271908" y="2802097"/>
            <a:ext cx="2157963"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A2</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A2</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sz="1200" i="1" kern="100" baseline="-250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1200" kern="1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100</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100=100</a:t>
            </a:r>
            <a:endParaRPr lang="zh-CN" altLang="en-US" dirty="0">
              <a:latin typeface="Times New Roman" panose="02020603050405020304" pitchFamily="18" charset="0"/>
              <a:cs typeface="Times New Roman" panose="02020603050405020304" pitchFamily="18" charset="0"/>
            </a:endParaRPr>
          </a:p>
        </p:txBody>
      </p:sp>
      <p:sp>
        <p:nvSpPr>
          <p:cNvPr id="66" name="矩形 65"/>
          <p:cNvSpPr/>
          <p:nvPr/>
        </p:nvSpPr>
        <p:spPr>
          <a:xfrm>
            <a:off x="6271908" y="4223809"/>
            <a:ext cx="2146550"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B1</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B1</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111</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101=010</a:t>
            </a:r>
            <a:endParaRPr lang="zh-CN" altLang="en-US" dirty="0">
              <a:latin typeface="Times New Roman" panose="02020603050405020304" pitchFamily="18" charset="0"/>
              <a:cs typeface="Times New Roman" panose="02020603050405020304" pitchFamily="18" charset="0"/>
            </a:endParaRPr>
          </a:p>
        </p:txBody>
      </p:sp>
      <p:sp>
        <p:nvSpPr>
          <p:cNvPr id="67" name="矩形 66"/>
          <p:cNvSpPr/>
          <p:nvPr/>
        </p:nvSpPr>
        <p:spPr>
          <a:xfrm>
            <a:off x="6271908" y="4539184"/>
            <a:ext cx="2146550"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B2</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B2</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010</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111=101</a:t>
            </a:r>
            <a:endParaRPr lang="zh-CN" altLang="en-US" dirty="0">
              <a:latin typeface="Times New Roman" panose="02020603050405020304" pitchFamily="18" charset="0"/>
              <a:cs typeface="Times New Roman" panose="02020603050405020304" pitchFamily="18" charset="0"/>
            </a:endParaRPr>
          </a:p>
        </p:txBody>
      </p:sp>
      <p:cxnSp>
        <p:nvCxnSpPr>
          <p:cNvPr id="69" name="直接箭头连接符 68"/>
          <p:cNvCxnSpPr/>
          <p:nvPr/>
        </p:nvCxnSpPr>
        <p:spPr>
          <a:xfrm>
            <a:off x="6392352" y="3173045"/>
            <a:ext cx="0" cy="9593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446996" y="3288594"/>
            <a:ext cx="1444434"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AB</a:t>
            </a:r>
            <a:r>
              <a:rPr lang="en-US" altLang="zh-CN" sz="1200" kern="100" baseline="30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1200" kern="1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=111</a:t>
            </a:r>
            <a:endParaRPr lang="zh-CN" altLang="en-US" dirty="0">
              <a:latin typeface="Times New Roman" panose="02020603050405020304" pitchFamily="18" charset="0"/>
              <a:cs typeface="Times New Roman" panose="02020603050405020304" pitchFamily="18" charset="0"/>
            </a:endParaRPr>
          </a:p>
        </p:txBody>
      </p:sp>
      <p:sp>
        <p:nvSpPr>
          <p:cNvPr id="71" name="矩形 70"/>
          <p:cNvSpPr/>
          <p:nvPr/>
        </p:nvSpPr>
        <p:spPr>
          <a:xfrm>
            <a:off x="6461230" y="3584152"/>
            <a:ext cx="1430200" cy="276999"/>
          </a:xfrm>
          <a:prstGeom prst="rect">
            <a:avLst/>
          </a:prstGeom>
        </p:spPr>
        <p:txBody>
          <a:bodyPr wrap="none">
            <a:spAutoFit/>
          </a:bodyPr>
          <a:lstStyle/>
          <a:p>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AB</a:t>
            </a:r>
            <a:r>
              <a:rPr lang="en-US" altLang="zh-CN" sz="1200" kern="100" baseline="300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sz="1200" i="1" kern="100" baseline="-25000"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1200" kern="1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=001</a:t>
            </a:r>
            <a:endParaRPr lang="zh-CN" altLang="en-US" dirty="0">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flipH="1">
            <a:off x="3745425" y="3565593"/>
            <a:ext cx="2443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215886" y="3270856"/>
            <a:ext cx="1850186" cy="276999"/>
          </a:xfrm>
          <a:prstGeom prst="rect">
            <a:avLst/>
          </a:prstGeom>
        </p:spPr>
        <p:txBody>
          <a:bodyPr wrap="none">
            <a:spAutoFit/>
          </a:bodyPr>
          <a:lstStyle/>
          <a:p>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TP</a:t>
            </a:r>
            <a:r>
              <a:rPr lang="zh-CN" altLang="en-US" sz="1200" kern="100" dirty="0" smtClean="0">
                <a:latin typeface="Times New Roman" panose="02020603050405020304" pitchFamily="18" charset="0"/>
                <a:ea typeface="宋体" panose="02010600030101010101" pitchFamily="2" charset="-122"/>
                <a:cs typeface="Times New Roman" panose="02020603050405020304" pitchFamily="18" charset="0"/>
              </a:rPr>
              <a:t>测量得到</a:t>
            </a:r>
            <a:r>
              <a:rPr lang="en-US" altLang="zh-CN" sz="1200" i="1"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ψ</a:t>
            </a:r>
            <a:r>
              <a:rPr lang="zh-CN" altLang="zh-CN" sz="1200" i="1" kern="100" baseline="30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&gt;</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200" i="1" kern="100" dirty="0">
                <a:latin typeface="Times New Roman" panose="02020603050405020304" pitchFamily="18" charset="0"/>
                <a:ea typeface="宋体" panose="02010600030101010101" pitchFamily="2" charset="-122"/>
                <a:cs typeface="Times New Roman" panose="02020603050405020304" pitchFamily="18" charset="0"/>
              </a:rPr>
              <a:t>φ</a:t>
            </a:r>
            <a:r>
              <a:rPr lang="zh-CN" altLang="zh-CN" sz="1200" i="1" kern="100" baseline="30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&gt;</a:t>
            </a:r>
            <a:endParaRPr lang="zh-CN" altLang="en-US" dirty="0">
              <a:latin typeface="Times New Roman" panose="02020603050405020304" pitchFamily="18" charset="0"/>
              <a:cs typeface="Times New Roman" panose="02020603050405020304" pitchFamily="18" charset="0"/>
            </a:endParaRPr>
          </a:p>
        </p:txBody>
      </p:sp>
      <p:sp>
        <p:nvSpPr>
          <p:cNvPr id="79" name="矩形 78"/>
          <p:cNvSpPr/>
          <p:nvPr/>
        </p:nvSpPr>
        <p:spPr>
          <a:xfrm>
            <a:off x="215886" y="3649062"/>
            <a:ext cx="1942263" cy="276999"/>
          </a:xfrm>
          <a:prstGeom prst="rect">
            <a:avLst/>
          </a:prstGeom>
        </p:spPr>
        <p:txBody>
          <a:bodyPr wrap="none">
            <a:spAutoFit/>
          </a:bodyPr>
          <a:lstStyle/>
          <a:p>
            <a:r>
              <a:rPr lang="zh-CN" altLang="en-US" sz="1200" kern="100" dirty="0" smtClean="0">
                <a:latin typeface="Times New Roman" panose="02020603050405020304" pitchFamily="18" charset="0"/>
                <a:ea typeface="宋体" panose="02010600030101010101" pitchFamily="2" charset="-122"/>
              </a:rPr>
              <a:t>查表得</a:t>
            </a:r>
            <a:r>
              <a:rPr lang="en-US" altLang="zh-CN" sz="1200" i="1" kern="100" dirty="0" smtClean="0">
                <a:latin typeface="Times New Roman" panose="02020603050405020304" pitchFamily="18" charset="0"/>
                <a:ea typeface="宋体" panose="02010600030101010101" pitchFamily="2" charset="-122"/>
              </a:rPr>
              <a:t>M</a:t>
            </a:r>
            <a:r>
              <a:rPr lang="en-US" altLang="zh-CN" sz="1200" i="1" kern="100" baseline="-25000" dirty="0" smtClean="0">
                <a:latin typeface="Times New Roman" panose="02020603050405020304" pitchFamily="18" charset="0"/>
                <a:ea typeface="宋体" panose="02010600030101010101" pitchFamily="2" charset="-122"/>
              </a:rPr>
              <a:t>T</a:t>
            </a:r>
            <a:r>
              <a:rPr lang="en-US" altLang="zh-CN" sz="1200" kern="100" baseline="30000" dirty="0" smtClean="0">
                <a:latin typeface="Times New Roman" panose="02020603050405020304" pitchFamily="18" charset="0"/>
                <a:ea typeface="宋体" panose="02010600030101010101" pitchFamily="2" charset="-122"/>
              </a:rPr>
              <a:t>1</a:t>
            </a:r>
            <a:r>
              <a:rPr lang="en-US" altLang="zh-CN" sz="1200" kern="100" dirty="0" smtClean="0">
                <a:latin typeface="Times New Roman" panose="02020603050405020304" pitchFamily="18" charset="0"/>
                <a:ea typeface="宋体" panose="02010600030101010101" pitchFamily="2" charset="-122"/>
              </a:rPr>
              <a:t>=101</a:t>
            </a:r>
            <a:r>
              <a:rPr lang="en-US" altLang="zh-CN" sz="1200" kern="100" dirty="0">
                <a:latin typeface="Times New Roman" panose="02020603050405020304" pitchFamily="18" charset="0"/>
                <a:ea typeface="宋体" panose="02010600030101010101" pitchFamily="2" charset="-122"/>
              </a:rPr>
              <a:t>,</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M</a:t>
            </a:r>
            <a:r>
              <a:rPr lang="en-US" altLang="zh-CN" sz="1200" i="1" kern="100" baseline="-25000" dirty="0">
                <a:latin typeface="Times New Roman" panose="02020603050405020304" pitchFamily="18" charset="0"/>
                <a:ea typeface="宋体" panose="02010600030101010101" pitchFamily="2" charset="-122"/>
              </a:rPr>
              <a:t>T</a:t>
            </a:r>
            <a:r>
              <a:rPr lang="en-US" altLang="zh-CN" sz="1200" kern="100" baseline="30000" dirty="0">
                <a:latin typeface="Times New Roman" panose="02020603050405020304" pitchFamily="18" charset="0"/>
                <a:ea typeface="宋体" panose="02010600030101010101" pitchFamily="2" charset="-122"/>
              </a:rPr>
              <a:t>2</a:t>
            </a:r>
            <a:r>
              <a:rPr lang="en-US" altLang="zh-CN" sz="1200" kern="100" dirty="0">
                <a:latin typeface="Times New Roman" panose="02020603050405020304" pitchFamily="18" charset="0"/>
                <a:ea typeface="宋体" panose="02010600030101010101" pitchFamily="2" charset="-122"/>
              </a:rPr>
              <a:t>=011</a:t>
            </a:r>
            <a:endParaRPr lang="zh-CN" altLang="en-US" dirty="0"/>
          </a:p>
        </p:txBody>
      </p:sp>
      <p:sp>
        <p:nvSpPr>
          <p:cNvPr id="80" name="矩形 79"/>
          <p:cNvSpPr/>
          <p:nvPr/>
        </p:nvSpPr>
        <p:spPr>
          <a:xfrm>
            <a:off x="235982" y="4041702"/>
            <a:ext cx="2177006" cy="276999"/>
          </a:xfrm>
          <a:prstGeom prst="rect">
            <a:avLst/>
          </a:prstGeom>
        </p:spPr>
        <p:txBody>
          <a:bodyPr wrap="none">
            <a:spAutoFit/>
          </a:bodyPr>
          <a:lstStyle/>
          <a:p>
            <a:r>
              <a:rPr lang="en-US" altLang="zh-CN" sz="1200" i="1" kern="100" dirty="0">
                <a:latin typeface="Times New Roman" panose="02020603050405020304" pitchFamily="18" charset="0"/>
                <a:ea typeface="宋体" panose="02010600030101010101" pitchFamily="2" charset="-122"/>
              </a:rPr>
              <a:t>R</a:t>
            </a:r>
            <a:r>
              <a:rPr lang="en-US" altLang="zh-CN" sz="1200" kern="100" baseline="30000" dirty="0">
                <a:latin typeface="Times New Roman" panose="02020603050405020304" pitchFamily="18" charset="0"/>
                <a:ea typeface="宋体" panose="02010600030101010101" pitchFamily="2" charset="-122"/>
              </a:rPr>
              <a:t>1 </a:t>
            </a:r>
            <a:r>
              <a:rPr lang="en-US" altLang="zh-CN" sz="1200" kern="100" dirty="0">
                <a:latin typeface="Times New Roman" panose="02020603050405020304" pitchFamily="18" charset="0"/>
                <a:ea typeface="宋体" panose="02010600030101010101" pitchFamily="2" charset="-122"/>
              </a:rPr>
              <a:t>= </a:t>
            </a:r>
            <a:r>
              <a:rPr lang="en-US" altLang="zh-CN" sz="1200" i="1" kern="100" dirty="0">
                <a:latin typeface="Times New Roman" panose="02020603050405020304" pitchFamily="18" charset="0"/>
                <a:ea typeface="宋体" panose="02010600030101010101" pitchFamily="2" charset="-122"/>
              </a:rPr>
              <a:t>R</a:t>
            </a:r>
            <a:r>
              <a:rPr lang="en-US" altLang="zh-CN" sz="1200" i="1" kern="100" baseline="-25000" dirty="0">
                <a:latin typeface="Times New Roman" panose="02020603050405020304" pitchFamily="18" charset="0"/>
                <a:ea typeface="宋体" panose="02010600030101010101" pitchFamily="2" charset="-122"/>
              </a:rPr>
              <a:t>AB</a:t>
            </a:r>
            <a:r>
              <a:rPr lang="en-US" altLang="zh-CN" sz="1200" kern="100" baseline="300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latin typeface="Times New Roman" panose="02020603050405020304" pitchFamily="18" charset="0"/>
                <a:ea typeface="宋体" panose="02010600030101010101" pitchFamily="2" charset="-122"/>
              </a:rPr>
              <a:t>M</a:t>
            </a:r>
            <a:r>
              <a:rPr lang="en-US" altLang="zh-CN" sz="1200" i="1" kern="100" baseline="-25000" dirty="0">
                <a:latin typeface="Times New Roman" panose="02020603050405020304" pitchFamily="18" charset="0"/>
                <a:ea typeface="宋体" panose="02010600030101010101" pitchFamily="2" charset="-122"/>
              </a:rPr>
              <a:t>T</a:t>
            </a:r>
            <a:r>
              <a:rPr lang="en-US" altLang="zh-CN" sz="1200" kern="100" baseline="30000" dirty="0">
                <a:latin typeface="Times New Roman" panose="02020603050405020304" pitchFamily="18" charset="0"/>
                <a:ea typeface="宋体" panose="02010600030101010101" pitchFamily="2" charset="-122"/>
              </a:rPr>
              <a:t>1 </a:t>
            </a:r>
            <a:r>
              <a:rPr lang="en-US" altLang="zh-CN" sz="1200" kern="100" dirty="0">
                <a:latin typeface="Times New Roman" panose="02020603050405020304" pitchFamily="18" charset="0"/>
                <a:ea typeface="宋体" panose="02010600030101010101" pitchFamily="2" charset="-122"/>
              </a:rPr>
              <a:t>=111</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latin typeface="Times New Roman" panose="02020603050405020304" pitchFamily="18" charset="0"/>
                <a:ea typeface="宋体" panose="02010600030101010101" pitchFamily="2" charset="-122"/>
              </a:rPr>
              <a:t>101=010</a:t>
            </a:r>
            <a:endParaRPr lang="zh-CN" altLang="en-US" dirty="0"/>
          </a:p>
        </p:txBody>
      </p:sp>
      <p:sp>
        <p:nvSpPr>
          <p:cNvPr id="81" name="椭圆形标注 80"/>
          <p:cNvSpPr/>
          <p:nvPr/>
        </p:nvSpPr>
        <p:spPr>
          <a:xfrm flipH="1">
            <a:off x="2066072" y="2732580"/>
            <a:ext cx="958147" cy="453874"/>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不相等</a:t>
            </a:r>
            <a:endParaRPr lang="zh-CN" altLang="en-US" sz="1200" dirty="0">
              <a:solidFill>
                <a:schemeClr val="tx1"/>
              </a:solidFill>
            </a:endParaRPr>
          </a:p>
        </p:txBody>
      </p:sp>
      <p:cxnSp>
        <p:nvCxnSpPr>
          <p:cNvPr id="50" name="直接连接符 49"/>
          <p:cNvCxnSpPr/>
          <p:nvPr/>
        </p:nvCxnSpPr>
        <p:spPr>
          <a:xfrm>
            <a:off x="2158149" y="1592734"/>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382018" y="3058930"/>
            <a:ext cx="882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278799" y="1592734"/>
            <a:ext cx="8823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099278" y="3057814"/>
            <a:ext cx="8823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88303" y="1972932"/>
            <a:ext cx="655949" cy="276999"/>
          </a:xfrm>
          <a:prstGeom prst="rect">
            <a:avLst/>
          </a:prstGeom>
          <a:noFill/>
        </p:spPr>
        <p:txBody>
          <a:bodyPr wrap="none" rtlCol="0">
            <a:spAutoFit/>
          </a:bodyPr>
          <a:lstStyle/>
          <a:p>
            <a:r>
              <a:rPr lang="en-US" altLang="zh-CN" sz="1200" dirty="0" smtClean="0">
                <a:solidFill>
                  <a:srgbClr val="FF0000"/>
                </a:solidFill>
                <a:latin typeface="Times New Roman" panose="02020603050405020304" pitchFamily="18" charset="0"/>
                <a:cs typeface="Times New Roman" panose="02020603050405020304" pitchFamily="18" charset="0"/>
              </a:rPr>
              <a:t>101100</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72" name="文本框 71"/>
          <p:cNvSpPr txBox="1"/>
          <p:nvPr/>
        </p:nvSpPr>
        <p:spPr>
          <a:xfrm>
            <a:off x="4444098" y="1986001"/>
            <a:ext cx="634917" cy="276999"/>
          </a:xfrm>
          <a:prstGeom prst="rect">
            <a:avLst/>
          </a:prstGeom>
          <a:noFill/>
        </p:spPr>
        <p:txBody>
          <a:bodyPr wrap="none" rtlCol="0">
            <a:spAutoFit/>
          </a:bodyPr>
          <a:lstStyle/>
          <a:p>
            <a:r>
              <a:rPr lang="en-US" altLang="zh-CN" sz="1200" dirty="0" smtClean="0">
                <a:solidFill>
                  <a:srgbClr val="FF0000"/>
                </a:solidFill>
                <a:latin typeface="Times New Roman" panose="02020603050405020304" pitchFamily="18" charset="0"/>
                <a:cs typeface="Times New Roman" panose="02020603050405020304" pitchFamily="18" charset="0"/>
              </a:rPr>
              <a:t>111010</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93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arn(outVertical)">
                                      <p:cBhvr>
                                        <p:cTn id="26" dur="500"/>
                                        <p:tgtEl>
                                          <p:spTgt spid="32"/>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arn(outVertical)">
                                      <p:cBhvr>
                                        <p:cTn id="29" dur="500"/>
                                        <p:tgtEl>
                                          <p:spTgt spid="40"/>
                                        </p:tgtEl>
                                      </p:cBhvr>
                                    </p:animEffect>
                                  </p:childTnLst>
                                </p:cTn>
                              </p:par>
                              <p:par>
                                <p:cTn id="30" presetID="16" presetClass="entr" presetSubtype="37"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arn(outVertical)">
                                      <p:cBhvr>
                                        <p:cTn id="32" dur="500"/>
                                        <p:tgtEl>
                                          <p:spTgt spid="39"/>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outVertical)">
                                      <p:cBhvr>
                                        <p:cTn id="35" dur="500"/>
                                        <p:tgtEl>
                                          <p:spTgt spid="41"/>
                                        </p:tgtEl>
                                      </p:cBhvr>
                                    </p:animEffect>
                                  </p:childTnLst>
                                </p:cTn>
                              </p:par>
                              <p:par>
                                <p:cTn id="36" presetID="16" presetClass="entr" presetSubtype="37"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arn(outVertical)">
                                      <p:cBhvr>
                                        <p:cTn id="38" dur="500"/>
                                        <p:tgtEl>
                                          <p:spTgt spid="42"/>
                                        </p:tgtEl>
                                      </p:cBhvr>
                                    </p:animEffect>
                                  </p:childTnLst>
                                </p:cTn>
                              </p:par>
                              <p:par>
                                <p:cTn id="39" presetID="16" presetClass="entr" presetSubtype="37"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barn(outVertical)">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500"/>
                                        <p:tgtEl>
                                          <p:spTgt spid="5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fade">
                                      <p:cBhvr>
                                        <p:cTn id="93" dur="500"/>
                                        <p:tgtEl>
                                          <p:spTgt spid="5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fade">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left)">
                                      <p:cBhvr>
                                        <p:cTn id="126" dur="500"/>
                                        <p:tgtEl>
                                          <p:spTgt spid="62"/>
                                        </p:tgtEl>
                                      </p:cBhvr>
                                    </p:animEffect>
                                  </p:childTnLst>
                                </p:cTn>
                              </p:par>
                              <p:par>
                                <p:cTn id="127" presetID="22" presetClass="entr" presetSubtype="8" fill="hold"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wipe(left)">
                                      <p:cBhvr>
                                        <p:cTn id="129" dur="500"/>
                                        <p:tgtEl>
                                          <p:spTgt spid="63"/>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64"/>
                                        </p:tgtEl>
                                        <p:attrNameLst>
                                          <p:attrName>style.visibility</p:attrName>
                                        </p:attrNameLst>
                                      </p:cBhvr>
                                      <p:to>
                                        <p:strVal val="visible"/>
                                      </p:to>
                                    </p:set>
                                    <p:animEffect transition="in" filter="wipe(left)">
                                      <p:cBhvr>
                                        <p:cTn id="133" dur="500"/>
                                        <p:tgtEl>
                                          <p:spTgt spid="6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65"/>
                                        </p:tgtEl>
                                        <p:attrNameLst>
                                          <p:attrName>style.visibility</p:attrName>
                                        </p:attrNameLst>
                                      </p:cBhvr>
                                      <p:to>
                                        <p:strVal val="visible"/>
                                      </p:to>
                                    </p:set>
                                    <p:animEffect transition="in" filter="wipe(left)">
                                      <p:cBhvr>
                                        <p:cTn id="136" dur="500"/>
                                        <p:tgtEl>
                                          <p:spTgt spid="65"/>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wipe(left)">
                                      <p:cBhvr>
                                        <p:cTn id="139" dur="500"/>
                                        <p:tgtEl>
                                          <p:spTgt spid="6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67"/>
                                        </p:tgtEl>
                                        <p:attrNameLst>
                                          <p:attrName>style.visibility</p:attrName>
                                        </p:attrNameLst>
                                      </p:cBhvr>
                                      <p:to>
                                        <p:strVal val="visible"/>
                                      </p:to>
                                    </p:set>
                                    <p:animEffect transition="in" filter="wipe(left)">
                                      <p:cBhvr>
                                        <p:cTn id="142" dur="500"/>
                                        <p:tgtEl>
                                          <p:spTgt spid="67"/>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42" fill="hold" nodeType="click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barn(outHorizontal)">
                                      <p:cBhvr>
                                        <p:cTn id="147" dur="500"/>
                                        <p:tgtEl>
                                          <p:spTgt spid="69"/>
                                        </p:tgtEl>
                                      </p:cBhvr>
                                    </p:animEffect>
                                  </p:childTnLst>
                                </p:cTn>
                              </p:par>
                            </p:childTnLst>
                          </p:cTn>
                        </p:par>
                        <p:par>
                          <p:cTn id="148" fill="hold">
                            <p:stCondLst>
                              <p:cond delay="500"/>
                            </p:stCondLst>
                            <p:childTnLst>
                              <p:par>
                                <p:cTn id="149" presetID="10" presetClass="entr" presetSubtype="0" fill="hold" grpId="0" nodeType="after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fade">
                                      <p:cBhvr>
                                        <p:cTn id="151" dur="500"/>
                                        <p:tgtEl>
                                          <p:spTgt spid="7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71"/>
                                        </p:tgtEl>
                                        <p:attrNameLst>
                                          <p:attrName>style.visibility</p:attrName>
                                        </p:attrNameLst>
                                      </p:cBhvr>
                                      <p:to>
                                        <p:strVal val="visible"/>
                                      </p:to>
                                    </p:set>
                                    <p:animEffect transition="in" filter="fade">
                                      <p:cBhvr>
                                        <p:cTn id="154" dur="500"/>
                                        <p:tgtEl>
                                          <p:spTgt spid="71"/>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2" fill="hold" nodeType="clickEffect">
                                  <p:stCondLst>
                                    <p:cond delay="0"/>
                                  </p:stCondLst>
                                  <p:childTnLst>
                                    <p:set>
                                      <p:cBhvr>
                                        <p:cTn id="158" dur="1" fill="hold">
                                          <p:stCondLst>
                                            <p:cond delay="0"/>
                                          </p:stCondLst>
                                        </p:cTn>
                                        <p:tgtEl>
                                          <p:spTgt spid="73"/>
                                        </p:tgtEl>
                                        <p:attrNameLst>
                                          <p:attrName>style.visibility</p:attrName>
                                        </p:attrNameLst>
                                      </p:cBhvr>
                                      <p:to>
                                        <p:strVal val="visible"/>
                                      </p:to>
                                    </p:set>
                                    <p:animEffect transition="in" filter="wipe(right)">
                                      <p:cBhvr>
                                        <p:cTn id="159" dur="500"/>
                                        <p:tgtEl>
                                          <p:spTgt spid="73"/>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74"/>
                                        </p:tgtEl>
                                        <p:attrNameLst>
                                          <p:attrName>style.visibility</p:attrName>
                                        </p:attrNameLst>
                                      </p:cBhvr>
                                      <p:to>
                                        <p:strVal val="visible"/>
                                      </p:to>
                                    </p:set>
                                    <p:animEffect transition="in" filter="fade">
                                      <p:cBhvr>
                                        <p:cTn id="164" dur="500"/>
                                        <p:tgtEl>
                                          <p:spTgt spid="7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fade">
                                      <p:cBhvr>
                                        <p:cTn id="174" dur="500"/>
                                        <p:tgtEl>
                                          <p:spTgt spid="80"/>
                                        </p:tgtEl>
                                      </p:cBhvr>
                                    </p:animEffect>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81"/>
                                        </p:tgtEl>
                                        <p:attrNameLst>
                                          <p:attrName>style.visibility</p:attrName>
                                        </p:attrNameLst>
                                      </p:cBhvr>
                                      <p:to>
                                        <p:strVal val="visible"/>
                                      </p:to>
                                    </p:set>
                                    <p:animEffect transition="in" filter="fade">
                                      <p:cBhvr>
                                        <p:cTn id="179" dur="1000"/>
                                        <p:tgtEl>
                                          <p:spTgt spid="81"/>
                                        </p:tgtEl>
                                      </p:cBhvr>
                                    </p:animEffect>
                                    <p:anim calcmode="lin" valueType="num">
                                      <p:cBhvr>
                                        <p:cTn id="180" dur="1000" fill="hold"/>
                                        <p:tgtEl>
                                          <p:spTgt spid="81"/>
                                        </p:tgtEl>
                                        <p:attrNameLst>
                                          <p:attrName>ppt_x</p:attrName>
                                        </p:attrNameLst>
                                      </p:cBhvr>
                                      <p:tavLst>
                                        <p:tav tm="0">
                                          <p:val>
                                            <p:strVal val="#ppt_x"/>
                                          </p:val>
                                        </p:tav>
                                        <p:tav tm="100000">
                                          <p:val>
                                            <p:strVal val="#ppt_x"/>
                                          </p:val>
                                        </p:tav>
                                      </p:tavLst>
                                    </p:anim>
                                    <p:anim calcmode="lin" valueType="num">
                                      <p:cBhvr>
                                        <p:cTn id="181"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40" grpId="0"/>
      <p:bldP spid="41" grpId="0"/>
      <p:bldP spid="42" grpId="0"/>
      <p:bldP spid="35" grpId="0"/>
      <p:bldP spid="52" grpId="0"/>
      <p:bldP spid="53" grpId="0"/>
      <p:bldP spid="55" grpId="0"/>
      <p:bldP spid="56" grpId="0"/>
      <p:bldP spid="57" grpId="0"/>
      <p:bldP spid="58" grpId="0"/>
      <p:bldP spid="59" grpId="0"/>
      <p:bldP spid="60" grpId="0"/>
      <p:bldP spid="64" grpId="0"/>
      <p:bldP spid="65" grpId="0"/>
      <p:bldP spid="66" grpId="0"/>
      <p:bldP spid="67" grpId="0"/>
      <p:bldP spid="70" grpId="0"/>
      <p:bldP spid="71" grpId="0"/>
      <p:bldP spid="74" grpId="0"/>
      <p:bldP spid="79" grpId="0"/>
      <p:bldP spid="80" grpId="0"/>
      <p:bldP spid="81" grpId="0" animBg="1"/>
      <p:bldP spid="6" grpId="0"/>
      <p:bldP spid="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393032" y="1018673"/>
            <a:ext cx="2462809" cy="567135"/>
            <a:chOff x="393032" y="1018673"/>
            <a:chExt cx="2462809" cy="567135"/>
          </a:xfrm>
        </p:grpSpPr>
        <p:sp>
          <p:nvSpPr>
            <p:cNvPr id="2" name="矩形 1"/>
            <p:cNvSpPr/>
            <p:nvPr/>
          </p:nvSpPr>
          <p:spPr>
            <a:xfrm>
              <a:off x="393033" y="1018673"/>
              <a:ext cx="2462808" cy="56713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93032" y="1042809"/>
              <a:ext cx="2462809" cy="523220"/>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Alice</a:t>
              </a:r>
              <a:r>
                <a:rPr lang="zh-CN" altLang="zh-CN" sz="1400" dirty="0" smtClean="0">
                  <a:latin typeface="宋体" panose="02010600030101010101" pitchFamily="2" charset="-122"/>
                  <a:ea typeface="宋体" panose="02010600030101010101" pitchFamily="2" charset="-122"/>
                </a:rPr>
                <a:t>制备</a:t>
              </a:r>
              <a:r>
                <a:rPr lang="en-US" altLang="zh-CN" sz="1400" dirty="0" smtClean="0">
                  <a:latin typeface="宋体" panose="02010600030101010101" pitchFamily="2" charset="-122"/>
                  <a:ea typeface="宋体" panose="02010600030101010101" pitchFamily="2" charset="-122"/>
                </a:rPr>
                <a:t>(N-1)</a:t>
              </a:r>
              <a:r>
                <a:rPr lang="zh-CN" altLang="zh-CN" sz="1400" dirty="0" smtClean="0">
                  <a:latin typeface="宋体" panose="02010600030101010101" pitchFamily="2" charset="-122"/>
                  <a:ea typeface="宋体" panose="02010600030101010101" pitchFamily="2" charset="-122"/>
                </a:rPr>
                <a:t>组</a:t>
              </a:r>
              <a:r>
                <a:rPr lang="en-US" altLang="zh-CN" sz="1400" dirty="0" smtClean="0">
                  <a:latin typeface="宋体" panose="02010600030101010101" pitchFamily="2" charset="-122"/>
                  <a:ea typeface="宋体" panose="02010600030101010101" pitchFamily="2" charset="-122"/>
                </a:rPr>
                <a:t>Bell</a:t>
              </a:r>
              <a:r>
                <a:rPr lang="zh-CN" altLang="en-US" sz="1400" dirty="0" smtClean="0">
                  <a:latin typeface="宋体" panose="02010600030101010101" pitchFamily="2" charset="-122"/>
                  <a:ea typeface="宋体" panose="02010600030101010101" pitchFamily="2" charset="-122"/>
                </a:rPr>
                <a:t>序列，每一组包含</a:t>
              </a:r>
              <a:r>
                <a:rPr lang="en-US" altLang="zh-CN" sz="1400" dirty="0" smtClean="0">
                  <a:latin typeface="宋体" panose="02010600030101010101" pitchFamily="2" charset="-122"/>
                  <a:ea typeface="宋体" panose="02010600030101010101" pitchFamily="2" charset="-122"/>
                </a:rPr>
                <a:t>⌈m/2⌉</a:t>
              </a:r>
              <a:r>
                <a:rPr lang="zh-CN" altLang="en-US" sz="1400" dirty="0" smtClean="0">
                  <a:latin typeface="宋体" panose="02010600030101010101" pitchFamily="2" charset="-122"/>
                  <a:ea typeface="宋体" panose="02010600030101010101" pitchFamily="2" charset="-122"/>
                </a:rPr>
                <a:t>个</a:t>
              </a:r>
              <a:r>
                <a:rPr lang="en-US" altLang="zh-CN" sz="1400" dirty="0" smtClean="0">
                  <a:latin typeface="宋体" panose="02010600030101010101" pitchFamily="2" charset="-122"/>
                  <a:ea typeface="宋体" panose="02010600030101010101" pitchFamily="2" charset="-122"/>
                </a:rPr>
                <a:t>Bell</a:t>
              </a:r>
              <a:r>
                <a:rPr lang="zh-CN" altLang="en-US" sz="1400" dirty="0" smtClean="0">
                  <a:latin typeface="宋体" panose="02010600030101010101" pitchFamily="2" charset="-122"/>
                  <a:ea typeface="宋体" panose="02010600030101010101" pitchFamily="2" charset="-122"/>
                </a:rPr>
                <a:t>态</a:t>
              </a:r>
              <a:endParaRPr lang="zh-CN" altLang="en-US" sz="1400" dirty="0">
                <a:latin typeface="宋体" panose="02010600030101010101" pitchFamily="2" charset="-122"/>
                <a:ea typeface="宋体" panose="02010600030101010101" pitchFamily="2" charset="-122"/>
              </a:endParaRPr>
            </a:p>
          </p:txBody>
        </p:sp>
      </p:grpSp>
      <p:grpSp>
        <p:nvGrpSpPr>
          <p:cNvPr id="119" name="组合 118"/>
          <p:cNvGrpSpPr/>
          <p:nvPr/>
        </p:nvGrpSpPr>
        <p:grpSpPr>
          <a:xfrm>
            <a:off x="393032" y="1804554"/>
            <a:ext cx="1283715" cy="570983"/>
            <a:chOff x="393032" y="1804554"/>
            <a:chExt cx="1283715" cy="570983"/>
          </a:xfrm>
        </p:grpSpPr>
        <p:sp>
          <p:nvSpPr>
            <p:cNvPr id="4" name="矩形 3"/>
            <p:cNvSpPr/>
            <p:nvPr/>
          </p:nvSpPr>
          <p:spPr>
            <a:xfrm>
              <a:off x="393032" y="1804554"/>
              <a:ext cx="1179094" cy="5709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3032" y="1828435"/>
              <a:ext cx="1283715" cy="523220"/>
            </a:xfrm>
            <a:prstGeom prst="rect">
              <a:avLst/>
            </a:prstGeom>
          </p:spPr>
          <p:txBody>
            <a:bodyPr wrap="square">
              <a:spAutoFit/>
            </a:bodyPr>
            <a:lstStyle/>
            <a:p>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每一</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组</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Bell</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态的第一位粒子</a:t>
              </a:r>
              <a:endParaRPr lang="zh-CN" altLang="en-US" dirty="0"/>
            </a:p>
          </p:txBody>
        </p:sp>
      </p:grpSp>
      <p:cxnSp>
        <p:nvCxnSpPr>
          <p:cNvPr id="24" name="直接箭头连接符 23"/>
          <p:cNvCxnSpPr/>
          <p:nvPr/>
        </p:nvCxnSpPr>
        <p:spPr>
          <a:xfrm>
            <a:off x="1026695" y="1593176"/>
            <a:ext cx="0" cy="18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1676747" y="1796350"/>
            <a:ext cx="1283715" cy="570983"/>
            <a:chOff x="1676747" y="1796350"/>
            <a:chExt cx="1283715" cy="570983"/>
          </a:xfrm>
        </p:grpSpPr>
        <p:sp>
          <p:nvSpPr>
            <p:cNvPr id="44" name="矩形 43"/>
            <p:cNvSpPr/>
            <p:nvPr/>
          </p:nvSpPr>
          <p:spPr>
            <a:xfrm>
              <a:off x="1676747" y="1796350"/>
              <a:ext cx="1179094" cy="5709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676747" y="1820231"/>
              <a:ext cx="1283715" cy="523220"/>
            </a:xfrm>
            <a:prstGeom prst="rect">
              <a:avLst/>
            </a:prstGeom>
          </p:spPr>
          <p:txBody>
            <a:bodyPr wrap="square">
              <a:spAutoFit/>
            </a:bodyPr>
            <a:lstStyle/>
            <a:p>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每一</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组</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Bell</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态的第二位粒子</a:t>
              </a:r>
              <a:endParaRPr lang="zh-CN" altLang="en-US" dirty="0"/>
            </a:p>
          </p:txBody>
        </p:sp>
      </p:grpSp>
      <p:cxnSp>
        <p:nvCxnSpPr>
          <p:cNvPr id="47" name="直接箭头连接符 46"/>
          <p:cNvCxnSpPr/>
          <p:nvPr/>
        </p:nvCxnSpPr>
        <p:spPr>
          <a:xfrm>
            <a:off x="2334126" y="1593176"/>
            <a:ext cx="0" cy="211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1" name="组合 120"/>
          <p:cNvGrpSpPr/>
          <p:nvPr/>
        </p:nvGrpSpPr>
        <p:grpSpPr>
          <a:xfrm>
            <a:off x="4764852" y="1171072"/>
            <a:ext cx="737590" cy="331658"/>
            <a:chOff x="4764852" y="1171072"/>
            <a:chExt cx="737590" cy="331658"/>
          </a:xfrm>
        </p:grpSpPr>
        <p:sp>
          <p:nvSpPr>
            <p:cNvPr id="48" name="矩形 47"/>
            <p:cNvSpPr/>
            <p:nvPr/>
          </p:nvSpPr>
          <p:spPr>
            <a:xfrm>
              <a:off x="4764852" y="1171072"/>
              <a:ext cx="737590"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872790" y="1187114"/>
              <a:ext cx="521714" cy="307777"/>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Bob</a:t>
              </a:r>
              <a:endParaRPr lang="zh-CN" altLang="en-US" dirty="0"/>
            </a:p>
          </p:txBody>
        </p:sp>
      </p:grpSp>
      <p:grpSp>
        <p:nvGrpSpPr>
          <p:cNvPr id="122" name="组合 121"/>
          <p:cNvGrpSpPr/>
          <p:nvPr/>
        </p:nvGrpSpPr>
        <p:grpSpPr>
          <a:xfrm>
            <a:off x="4772873" y="1943705"/>
            <a:ext cx="793738" cy="331658"/>
            <a:chOff x="4772873" y="1943705"/>
            <a:chExt cx="793738" cy="331658"/>
          </a:xfrm>
        </p:grpSpPr>
        <p:sp>
          <p:nvSpPr>
            <p:cNvPr id="51" name="矩形 50"/>
            <p:cNvSpPr/>
            <p:nvPr/>
          </p:nvSpPr>
          <p:spPr>
            <a:xfrm>
              <a:off x="4772873" y="1943705"/>
              <a:ext cx="729569"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780895" y="1959747"/>
              <a:ext cx="785716" cy="307777"/>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Charlie</a:t>
              </a:r>
              <a:endParaRPr lang="zh-CN" altLang="en-US" dirty="0"/>
            </a:p>
          </p:txBody>
        </p:sp>
      </p:grpSp>
      <p:sp>
        <p:nvSpPr>
          <p:cNvPr id="53" name="文本框 52"/>
          <p:cNvSpPr txBox="1"/>
          <p:nvPr/>
        </p:nvSpPr>
        <p:spPr>
          <a:xfrm>
            <a:off x="4977545" y="2653329"/>
            <a:ext cx="392415" cy="342401"/>
          </a:xfrm>
          <a:prstGeom prst="rect">
            <a:avLst/>
          </a:prstGeom>
          <a:noFill/>
        </p:spPr>
        <p:txBody>
          <a:bodyPr vert="eaVert" wrap="none" rtlCol="0">
            <a:spAutoFit/>
          </a:bodyPr>
          <a:lstStyle/>
          <a:p>
            <a:r>
              <a:rPr lang="en-US" altLang="zh-CN" dirty="0" smtClean="0"/>
              <a:t>......</a:t>
            </a:r>
            <a:endParaRPr lang="zh-CN" altLang="en-US" dirty="0"/>
          </a:p>
        </p:txBody>
      </p:sp>
      <p:grpSp>
        <p:nvGrpSpPr>
          <p:cNvPr id="123" name="组合 122"/>
          <p:cNvGrpSpPr/>
          <p:nvPr/>
        </p:nvGrpSpPr>
        <p:grpSpPr>
          <a:xfrm>
            <a:off x="4780896" y="3315303"/>
            <a:ext cx="877610" cy="331658"/>
            <a:chOff x="4780896" y="3315303"/>
            <a:chExt cx="877610" cy="331658"/>
          </a:xfrm>
        </p:grpSpPr>
        <p:sp>
          <p:nvSpPr>
            <p:cNvPr id="54" name="矩形 53"/>
            <p:cNvSpPr/>
            <p:nvPr/>
          </p:nvSpPr>
          <p:spPr>
            <a:xfrm>
              <a:off x="4780896" y="3315303"/>
              <a:ext cx="729569"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872790" y="3327243"/>
              <a:ext cx="785716" cy="307777"/>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Zach</a:t>
              </a:r>
              <a:endParaRPr lang="zh-CN" altLang="en-US" dirty="0"/>
            </a:p>
          </p:txBody>
        </p:sp>
      </p:grpSp>
      <p:cxnSp>
        <p:nvCxnSpPr>
          <p:cNvPr id="57" name="直接箭头连接符 56"/>
          <p:cNvCxnSpPr>
            <a:stCxn id="44" idx="3"/>
            <a:endCxn id="48" idx="1"/>
          </p:cNvCxnSpPr>
          <p:nvPr/>
        </p:nvCxnSpPr>
        <p:spPr>
          <a:xfrm flipV="1">
            <a:off x="2855841" y="1336901"/>
            <a:ext cx="1909011" cy="74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4" idx="3"/>
            <a:endCxn id="51" idx="1"/>
          </p:cNvCxnSpPr>
          <p:nvPr/>
        </p:nvCxnSpPr>
        <p:spPr>
          <a:xfrm>
            <a:off x="2855841" y="2081842"/>
            <a:ext cx="1917032" cy="27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4" idx="3"/>
            <a:endCxn id="54" idx="1"/>
          </p:cNvCxnSpPr>
          <p:nvPr/>
        </p:nvCxnSpPr>
        <p:spPr>
          <a:xfrm>
            <a:off x="2855841" y="2081842"/>
            <a:ext cx="1925055" cy="1399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393032" y="4074875"/>
            <a:ext cx="1817117" cy="331658"/>
            <a:chOff x="393032" y="4074875"/>
            <a:chExt cx="1817117" cy="331658"/>
          </a:xfrm>
        </p:grpSpPr>
        <p:sp>
          <p:nvSpPr>
            <p:cNvPr id="62" name="矩形 61"/>
            <p:cNvSpPr/>
            <p:nvPr/>
          </p:nvSpPr>
          <p:spPr>
            <a:xfrm>
              <a:off x="425114" y="4074875"/>
              <a:ext cx="1785035"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93032" y="4098756"/>
              <a:ext cx="1817117" cy="307777"/>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通过酉操作加密信息</a:t>
              </a:r>
              <a:endParaRPr lang="zh-CN" altLang="en-US" dirty="0"/>
            </a:p>
          </p:txBody>
        </p:sp>
      </p:grpSp>
      <p:cxnSp>
        <p:nvCxnSpPr>
          <p:cNvPr id="69" name="曲线连接符 68"/>
          <p:cNvCxnSpPr>
            <a:stCxn id="48" idx="3"/>
            <a:endCxn id="51" idx="3"/>
          </p:cNvCxnSpPr>
          <p:nvPr/>
        </p:nvCxnSpPr>
        <p:spPr>
          <a:xfrm>
            <a:off x="5502442" y="1336901"/>
            <a:ext cx="12700" cy="77263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48" idx="3"/>
            <a:endCxn id="54" idx="3"/>
          </p:cNvCxnSpPr>
          <p:nvPr/>
        </p:nvCxnSpPr>
        <p:spPr>
          <a:xfrm>
            <a:off x="5502442" y="1336901"/>
            <a:ext cx="8023" cy="2144231"/>
          </a:xfrm>
          <a:prstGeom prst="curvedConnector3">
            <a:avLst>
              <a:gd name="adj1" fmla="val 58485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51" idx="3"/>
            <a:endCxn id="48" idx="3"/>
          </p:cNvCxnSpPr>
          <p:nvPr/>
        </p:nvCxnSpPr>
        <p:spPr>
          <a:xfrm flipV="1">
            <a:off x="5502442" y="1336901"/>
            <a:ext cx="12700" cy="772633"/>
          </a:xfrm>
          <a:prstGeom prst="curvedConnector3">
            <a:avLst>
              <a:gd name="adj1" fmla="val 49578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曲线连接符 79"/>
          <p:cNvCxnSpPr>
            <a:stCxn id="51" idx="3"/>
            <a:endCxn id="54" idx="3"/>
          </p:cNvCxnSpPr>
          <p:nvPr/>
        </p:nvCxnSpPr>
        <p:spPr>
          <a:xfrm>
            <a:off x="5502442" y="2109534"/>
            <a:ext cx="8023" cy="1371598"/>
          </a:xfrm>
          <a:prstGeom prst="curvedConnector3">
            <a:avLst>
              <a:gd name="adj1" fmla="val 92477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曲线连接符 83"/>
          <p:cNvCxnSpPr>
            <a:stCxn id="54" idx="3"/>
            <a:endCxn id="48" idx="3"/>
          </p:cNvCxnSpPr>
          <p:nvPr/>
        </p:nvCxnSpPr>
        <p:spPr>
          <a:xfrm flipH="1" flipV="1">
            <a:off x="5502442" y="1336901"/>
            <a:ext cx="8023" cy="2144231"/>
          </a:xfrm>
          <a:prstGeom prst="curvedConnector3">
            <a:avLst>
              <a:gd name="adj1" fmla="val -222445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曲线连接符 87"/>
          <p:cNvCxnSpPr>
            <a:stCxn id="54" idx="3"/>
            <a:endCxn id="51" idx="3"/>
          </p:cNvCxnSpPr>
          <p:nvPr/>
        </p:nvCxnSpPr>
        <p:spPr>
          <a:xfrm flipH="1" flipV="1">
            <a:off x="5502442" y="2109534"/>
            <a:ext cx="8023" cy="1371598"/>
          </a:xfrm>
          <a:prstGeom prst="curvedConnector3">
            <a:avLst>
              <a:gd name="adj1" fmla="val -1614608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394504" y="1554606"/>
            <a:ext cx="388846" cy="246221"/>
          </a:xfrm>
          <a:prstGeom prst="rect">
            <a:avLst/>
          </a:prstGeom>
        </p:spPr>
        <p:txBody>
          <a:bodyPr wrap="square">
            <a:spAutoFit/>
          </a:bodyPr>
          <a:lstStyle/>
          <a:p>
            <a:r>
              <a:rPr lang="en-US" altLang="zh-CN" sz="1000" kern="1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000" kern="100" baseline="-250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1000" baseline="-25000" dirty="0">
              <a:solidFill>
                <a:srgbClr val="3A6EA8"/>
              </a:solidFill>
            </a:endParaRPr>
          </a:p>
        </p:txBody>
      </p:sp>
      <p:sp>
        <p:nvSpPr>
          <p:cNvPr id="94" name="矩形 93"/>
          <p:cNvSpPr/>
          <p:nvPr/>
        </p:nvSpPr>
        <p:spPr>
          <a:xfrm>
            <a:off x="5506453" y="2752134"/>
            <a:ext cx="388846" cy="246221"/>
          </a:xfrm>
          <a:prstGeom prst="rect">
            <a:avLst/>
          </a:prstGeom>
        </p:spPr>
        <p:txBody>
          <a:bodyPr wrap="square">
            <a:spAutoFit/>
          </a:bodyPr>
          <a:lstStyle/>
          <a:p>
            <a:r>
              <a:rPr lang="en-US" altLang="zh-CN" sz="1000" kern="1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000" kern="100" baseline="-250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1000" baseline="-25000" dirty="0">
              <a:solidFill>
                <a:srgbClr val="3A6EA8"/>
              </a:solidFill>
            </a:endParaRPr>
          </a:p>
        </p:txBody>
      </p:sp>
      <p:sp>
        <p:nvSpPr>
          <p:cNvPr id="99" name="矩形 98"/>
          <p:cNvSpPr/>
          <p:nvPr/>
        </p:nvSpPr>
        <p:spPr>
          <a:xfrm>
            <a:off x="6103847" y="1600106"/>
            <a:ext cx="388846" cy="246221"/>
          </a:xfrm>
          <a:prstGeom prst="rect">
            <a:avLst/>
          </a:prstGeom>
        </p:spPr>
        <p:txBody>
          <a:bodyPr wrap="square">
            <a:spAutoFit/>
          </a:bodyPr>
          <a:lstStyle/>
          <a:p>
            <a:r>
              <a:rPr lang="en-US" altLang="zh-CN" sz="1000" kern="1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000" kern="100" baseline="-25000" dirty="0">
                <a:solidFill>
                  <a:srgbClr val="3A6EA8"/>
                </a:solidFill>
                <a:latin typeface="Times New Roman" panose="02020603050405020304" pitchFamily="18" charset="0"/>
                <a:ea typeface="宋体" panose="02010600030101010101" pitchFamily="2" charset="-122"/>
                <a:cs typeface="Times New Roman" panose="02020603050405020304" pitchFamily="18" charset="0"/>
              </a:rPr>
              <a:t>C</a:t>
            </a:r>
            <a:endParaRPr lang="zh-CN" altLang="en-US" sz="1000" baseline="-25000" dirty="0">
              <a:solidFill>
                <a:srgbClr val="3A6EA8"/>
              </a:solidFill>
            </a:endParaRPr>
          </a:p>
        </p:txBody>
      </p:sp>
      <p:sp>
        <p:nvSpPr>
          <p:cNvPr id="100" name="矩形 99"/>
          <p:cNvSpPr/>
          <p:nvPr/>
        </p:nvSpPr>
        <p:spPr>
          <a:xfrm>
            <a:off x="6223814" y="2764135"/>
            <a:ext cx="388846" cy="246221"/>
          </a:xfrm>
          <a:prstGeom prst="rect">
            <a:avLst/>
          </a:prstGeom>
        </p:spPr>
        <p:txBody>
          <a:bodyPr wrap="square">
            <a:spAutoFit/>
          </a:bodyPr>
          <a:lstStyle/>
          <a:p>
            <a:r>
              <a:rPr lang="en-US" altLang="zh-CN" sz="1000" kern="1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000" kern="100" baseline="-25000" dirty="0">
                <a:solidFill>
                  <a:srgbClr val="3A6EA8"/>
                </a:solidFill>
                <a:latin typeface="Times New Roman" panose="02020603050405020304" pitchFamily="18" charset="0"/>
                <a:ea typeface="宋体" panose="02010600030101010101" pitchFamily="2" charset="-122"/>
                <a:cs typeface="Times New Roman" panose="02020603050405020304" pitchFamily="18" charset="0"/>
              </a:rPr>
              <a:t>C</a:t>
            </a:r>
            <a:endParaRPr lang="zh-CN" altLang="en-US" sz="1000" baseline="-25000" dirty="0">
              <a:solidFill>
                <a:srgbClr val="3A6EA8"/>
              </a:solidFill>
            </a:endParaRPr>
          </a:p>
        </p:txBody>
      </p:sp>
      <p:sp>
        <p:nvSpPr>
          <p:cNvPr id="101" name="矩形 100"/>
          <p:cNvSpPr/>
          <p:nvPr/>
        </p:nvSpPr>
        <p:spPr>
          <a:xfrm>
            <a:off x="7227660" y="2021303"/>
            <a:ext cx="388846" cy="246221"/>
          </a:xfrm>
          <a:prstGeom prst="rect">
            <a:avLst/>
          </a:prstGeom>
        </p:spPr>
        <p:txBody>
          <a:bodyPr wrap="square">
            <a:spAutoFit/>
          </a:bodyPr>
          <a:lstStyle/>
          <a:p>
            <a:r>
              <a:rPr lang="en-US" altLang="zh-CN" sz="1000" kern="1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000" kern="100" baseline="-250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Z</a:t>
            </a:r>
            <a:endParaRPr lang="zh-CN" altLang="en-US" sz="1000" baseline="-25000" dirty="0">
              <a:solidFill>
                <a:srgbClr val="3A6EA8"/>
              </a:solidFill>
            </a:endParaRPr>
          </a:p>
        </p:txBody>
      </p:sp>
      <p:sp>
        <p:nvSpPr>
          <p:cNvPr id="102" name="矩形 101"/>
          <p:cNvSpPr/>
          <p:nvPr/>
        </p:nvSpPr>
        <p:spPr>
          <a:xfrm>
            <a:off x="6745707" y="2379485"/>
            <a:ext cx="388846" cy="246221"/>
          </a:xfrm>
          <a:prstGeom prst="rect">
            <a:avLst/>
          </a:prstGeom>
        </p:spPr>
        <p:txBody>
          <a:bodyPr wrap="square">
            <a:spAutoFit/>
          </a:bodyPr>
          <a:lstStyle/>
          <a:p>
            <a:r>
              <a:rPr lang="en-US" altLang="zh-CN" sz="1000" kern="1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000" kern="100" baseline="-25000" dirty="0" smtClean="0">
                <a:solidFill>
                  <a:srgbClr val="3A6EA8"/>
                </a:solidFill>
                <a:latin typeface="Times New Roman" panose="02020603050405020304" pitchFamily="18" charset="0"/>
                <a:ea typeface="宋体" panose="02010600030101010101" pitchFamily="2" charset="-122"/>
                <a:cs typeface="Times New Roman" panose="02020603050405020304" pitchFamily="18" charset="0"/>
              </a:rPr>
              <a:t>Z</a:t>
            </a:r>
            <a:endParaRPr lang="zh-CN" altLang="en-US" sz="1000" baseline="-25000" dirty="0">
              <a:solidFill>
                <a:srgbClr val="3A6EA8"/>
              </a:solidFill>
            </a:endParaRPr>
          </a:p>
        </p:txBody>
      </p:sp>
      <p:grpSp>
        <p:nvGrpSpPr>
          <p:cNvPr id="126" name="组合 125"/>
          <p:cNvGrpSpPr/>
          <p:nvPr/>
        </p:nvGrpSpPr>
        <p:grpSpPr>
          <a:xfrm>
            <a:off x="2615211" y="4074875"/>
            <a:ext cx="1817117" cy="331658"/>
            <a:chOff x="2615211" y="4074875"/>
            <a:chExt cx="1817117" cy="331658"/>
          </a:xfrm>
        </p:grpSpPr>
        <p:sp>
          <p:nvSpPr>
            <p:cNvPr id="103" name="矩形 102"/>
            <p:cNvSpPr/>
            <p:nvPr/>
          </p:nvSpPr>
          <p:spPr>
            <a:xfrm>
              <a:off x="2647293" y="4074875"/>
              <a:ext cx="1785035"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2615211" y="4098756"/>
              <a:ext cx="1817117" cy="307777"/>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TP</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进行联合</a:t>
              </a: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Bell</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测量</a:t>
              </a:r>
              <a:endParaRPr lang="zh-CN" altLang="en-US" dirty="0"/>
            </a:p>
          </p:txBody>
        </p:sp>
      </p:grpSp>
      <p:grpSp>
        <p:nvGrpSpPr>
          <p:cNvPr id="127" name="组合 126"/>
          <p:cNvGrpSpPr/>
          <p:nvPr/>
        </p:nvGrpSpPr>
        <p:grpSpPr>
          <a:xfrm>
            <a:off x="4805789" y="4074875"/>
            <a:ext cx="1817117" cy="331658"/>
            <a:chOff x="4805789" y="4074875"/>
            <a:chExt cx="1817117" cy="331658"/>
          </a:xfrm>
        </p:grpSpPr>
        <p:sp>
          <p:nvSpPr>
            <p:cNvPr id="105" name="矩形 104"/>
            <p:cNvSpPr/>
            <p:nvPr/>
          </p:nvSpPr>
          <p:spPr>
            <a:xfrm>
              <a:off x="4837871" y="4074875"/>
              <a:ext cx="1785035"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4805789" y="4089131"/>
              <a:ext cx="1817117" cy="307777"/>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公布最高者及其数值</a:t>
              </a:r>
              <a:endParaRPr lang="zh-CN" altLang="en-US" dirty="0"/>
            </a:p>
          </p:txBody>
        </p:sp>
      </p:grpSp>
      <p:grpSp>
        <p:nvGrpSpPr>
          <p:cNvPr id="128" name="组合 127"/>
          <p:cNvGrpSpPr/>
          <p:nvPr/>
        </p:nvGrpSpPr>
        <p:grpSpPr>
          <a:xfrm>
            <a:off x="6940994" y="4074875"/>
            <a:ext cx="572844" cy="331658"/>
            <a:chOff x="6940994" y="4074875"/>
            <a:chExt cx="572844" cy="331658"/>
          </a:xfrm>
        </p:grpSpPr>
        <p:sp>
          <p:nvSpPr>
            <p:cNvPr id="107" name="矩形 106"/>
            <p:cNvSpPr/>
            <p:nvPr/>
          </p:nvSpPr>
          <p:spPr>
            <a:xfrm>
              <a:off x="6944201" y="4074875"/>
              <a:ext cx="540762" cy="3316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6940994" y="4074876"/>
              <a:ext cx="572844" cy="307777"/>
            </a:xfrm>
            <a:prstGeom prst="rect">
              <a:avLst/>
            </a:prstGeom>
          </p:spPr>
          <p:txBody>
            <a:bodyPr wrap="square">
              <a:spAutoFit/>
            </a:bodyPr>
            <a:lstStyle/>
            <a:p>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检验</a:t>
              </a:r>
              <a:endParaRPr lang="zh-CN" altLang="en-US" dirty="0"/>
            </a:p>
          </p:txBody>
        </p:sp>
      </p:grpSp>
      <p:cxnSp>
        <p:nvCxnSpPr>
          <p:cNvPr id="110" name="直接箭头连接符 109"/>
          <p:cNvCxnSpPr>
            <a:stCxn id="62" idx="3"/>
            <a:endCxn id="103" idx="1"/>
          </p:cNvCxnSpPr>
          <p:nvPr/>
        </p:nvCxnSpPr>
        <p:spPr>
          <a:xfrm>
            <a:off x="2210149" y="4240704"/>
            <a:ext cx="437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3" idx="3"/>
            <a:endCxn id="105" idx="1"/>
          </p:cNvCxnSpPr>
          <p:nvPr/>
        </p:nvCxnSpPr>
        <p:spPr>
          <a:xfrm>
            <a:off x="4432328" y="4240704"/>
            <a:ext cx="405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5" idx="3"/>
            <a:endCxn id="107" idx="1"/>
          </p:cNvCxnSpPr>
          <p:nvPr/>
        </p:nvCxnSpPr>
        <p:spPr>
          <a:xfrm>
            <a:off x="6622906" y="4240704"/>
            <a:ext cx="321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97708" y="3136698"/>
            <a:ext cx="3709767" cy="492443"/>
          </a:xfrm>
          <a:prstGeom prst="rect">
            <a:avLst/>
          </a:prstGeom>
        </p:spPr>
        <p:txBody>
          <a:bodyPr wrap="square">
            <a:spAutoFit/>
          </a:bodyPr>
          <a:lstStyle/>
          <a:p>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竞拍者都</a:t>
            </a:r>
            <a:r>
              <a:rPr lang="zh-CN" altLang="zh-CN" sz="1200" kern="100" dirty="0" smtClean="0">
                <a:latin typeface="宋体" panose="02010600030101010101" pitchFamily="2" charset="-122"/>
                <a:ea typeface="宋体" panose="02010600030101010101" pitchFamily="2" charset="-122"/>
                <a:cs typeface="Times New Roman" panose="02020603050405020304" pitchFamily="18" charset="0"/>
              </a:rPr>
              <a:t>同意执行</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四种酉操作</a:t>
            </a:r>
            <a:r>
              <a:rPr lang="en-US" altLang="zh-CN" sz="1200" kern="100" dirty="0">
                <a:latin typeface="宋体" panose="02010600030101010101" pitchFamily="2" charset="-122"/>
                <a:ea typeface="宋体" panose="02010600030101010101" pitchFamily="2" charset="-122"/>
              </a:rPr>
              <a:t>{</a:t>
            </a:r>
            <a:r>
              <a:rPr lang="en-US" altLang="zh-CN" sz="1200" i="1" kern="100" dirty="0">
                <a:latin typeface="宋体" panose="02010600030101010101" pitchFamily="2" charset="-122"/>
                <a:ea typeface="宋体" panose="02010600030101010101" pitchFamily="2" charset="-122"/>
              </a:rPr>
              <a:t>I</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i="1" kern="100" dirty="0" err="1">
                <a:latin typeface="宋体" panose="02010600030101010101" pitchFamily="2" charset="-122"/>
                <a:ea typeface="宋体" panose="02010600030101010101" pitchFamily="2" charset="-122"/>
              </a:rPr>
              <a:t>σ</a:t>
            </a:r>
            <a:r>
              <a:rPr lang="en-US" altLang="zh-CN" sz="1200" i="1" kern="100" baseline="-25000" dirty="0" err="1">
                <a:latin typeface="宋体" panose="02010600030101010101" pitchFamily="2" charset="-122"/>
                <a:ea typeface="宋体" panose="02010600030101010101" pitchFamily="2" charset="-122"/>
              </a:rPr>
              <a:t>x</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i="1" kern="100" dirty="0" err="1">
                <a:latin typeface="宋体" panose="02010600030101010101" pitchFamily="2" charset="-122"/>
                <a:ea typeface="宋体" panose="02010600030101010101" pitchFamily="2" charset="-122"/>
              </a:rPr>
              <a:t>iσ</a:t>
            </a:r>
            <a:r>
              <a:rPr lang="en-US" altLang="zh-CN" sz="1200" i="1" kern="100" baseline="-25000" dirty="0" err="1">
                <a:latin typeface="宋体" panose="02010600030101010101" pitchFamily="2" charset="-122"/>
                <a:ea typeface="宋体" panose="02010600030101010101" pitchFamily="2" charset="-122"/>
              </a:rPr>
              <a:t>y</a:t>
            </a:r>
            <a:r>
              <a:rPr lang="en-US" altLang="zh-CN" sz="1200" kern="100" dirty="0">
                <a:latin typeface="宋体" panose="02010600030101010101" pitchFamily="2" charset="-122"/>
                <a:ea typeface="宋体" panose="02010600030101010101" pitchFamily="2" charset="-122"/>
              </a:rPr>
              <a:t> </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i="1" kern="100" dirty="0" err="1">
                <a:latin typeface="宋体" panose="02010600030101010101" pitchFamily="2" charset="-122"/>
                <a:ea typeface="宋体" panose="02010600030101010101" pitchFamily="2" charset="-122"/>
              </a:rPr>
              <a:t>σ</a:t>
            </a:r>
            <a:r>
              <a:rPr lang="en-US" altLang="zh-CN" sz="1200" i="1" kern="100" baseline="-25000" dirty="0" err="1">
                <a:latin typeface="宋体" panose="02010600030101010101" pitchFamily="2" charset="-122"/>
                <a:ea typeface="宋体" panose="02010600030101010101" pitchFamily="2" charset="-122"/>
              </a:rPr>
              <a:t>z</a:t>
            </a:r>
            <a:r>
              <a:rPr lang="en-US" altLang="zh-CN" sz="1200" kern="100" dirty="0">
                <a:latin typeface="宋体" panose="02010600030101010101" pitchFamily="2" charset="-122"/>
                <a:ea typeface="宋体" panose="02010600030101010101" pitchFamily="2" charset="-122"/>
              </a:rPr>
              <a:t> }</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对应于经典信息</a:t>
            </a:r>
            <a:r>
              <a:rPr lang="en-US" altLang="zh-CN" sz="1200" kern="100" dirty="0">
                <a:latin typeface="宋体" panose="02010600030101010101" pitchFamily="2" charset="-122"/>
                <a:ea typeface="宋体" panose="02010600030101010101" pitchFamily="2" charset="-122"/>
              </a:rPr>
              <a:t>{00,01,10,11</a:t>
            </a:r>
            <a:r>
              <a:rPr lang="en-US" altLang="zh-CN" sz="1400" kern="100" dirty="0">
                <a:latin typeface="Times New Roman" panose="02020603050405020304" pitchFamily="18" charset="0"/>
                <a:ea typeface="宋体" panose="02010600030101010101" pitchFamily="2" charset="-122"/>
              </a:rPr>
              <a:t>}</a:t>
            </a:r>
            <a:endParaRPr lang="zh-CN" altLang="en-US" dirty="0"/>
          </a:p>
        </p:txBody>
      </p:sp>
      <p:sp>
        <p:nvSpPr>
          <p:cNvPr id="116" name="矩形 115"/>
          <p:cNvSpPr/>
          <p:nvPr/>
        </p:nvSpPr>
        <p:spPr>
          <a:xfrm>
            <a:off x="570939" y="248920"/>
            <a:ext cx="4534461" cy="461665"/>
          </a:xfrm>
          <a:prstGeom prst="rect">
            <a:avLst/>
          </a:prstGeom>
        </p:spPr>
        <p:txBody>
          <a:bodyPr wrap="square">
            <a:spAutoFit/>
          </a:bodyPr>
          <a:lstStyle/>
          <a:p>
            <a:r>
              <a:rPr lang="zh-CN" altLang="en-US" sz="2400" kern="100" dirty="0" smtClean="0">
                <a:latin typeface="+mj-ea"/>
                <a:ea typeface="+mj-ea"/>
                <a:cs typeface="Times New Roman" panose="02020603050405020304" pitchFamily="18" charset="0"/>
              </a:rPr>
              <a:t>基于</a:t>
            </a:r>
            <a:r>
              <a:rPr lang="en-US" altLang="zh-CN" sz="2400" kern="100" dirty="0">
                <a:latin typeface="+mj-ea"/>
                <a:ea typeface="+mj-ea"/>
                <a:cs typeface="Times New Roman" panose="02020603050405020304" pitchFamily="18" charset="0"/>
              </a:rPr>
              <a:t>Bell</a:t>
            </a:r>
            <a:r>
              <a:rPr lang="zh-CN" altLang="en-US" sz="2400" kern="100" dirty="0">
                <a:latin typeface="+mj-ea"/>
                <a:ea typeface="+mj-ea"/>
                <a:cs typeface="Times New Roman" panose="02020603050405020304" pitchFamily="18" charset="0"/>
              </a:rPr>
              <a:t>纠缠态的量子拍卖协议</a:t>
            </a:r>
            <a:endParaRPr lang="zh-CN" altLang="en-US" sz="2400" b="1" dirty="0">
              <a:solidFill>
                <a:schemeClr val="tx1">
                  <a:lumMod val="75000"/>
                  <a:lumOff val="25000"/>
                </a:schemeClr>
              </a:solidFill>
              <a:latin typeface="+mj-ea"/>
              <a:ea typeface="+mj-ea"/>
            </a:endParaRPr>
          </a:p>
        </p:txBody>
      </p:sp>
      <p:sp>
        <p:nvSpPr>
          <p:cNvPr id="117" name="矩形 116"/>
          <p:cNvSpPr/>
          <p:nvPr/>
        </p:nvSpPr>
        <p:spPr>
          <a:xfrm>
            <a:off x="393032" y="2644411"/>
            <a:ext cx="1817117" cy="461665"/>
          </a:xfrm>
          <a:prstGeom prst="rect">
            <a:avLst/>
          </a:prstGeom>
        </p:spPr>
        <p:txBody>
          <a:bodyPr wrap="square">
            <a:spAutoFit/>
          </a:bodyPr>
          <a:lstStyle/>
          <a:p>
            <a:r>
              <a:rPr lang="en-US"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(N-1)</a:t>
            </a:r>
            <a:r>
              <a:rPr lang="zh-CN" altLang="en-US" sz="1200" kern="100" dirty="0" smtClean="0">
                <a:latin typeface="Times New Roman" panose="02020603050405020304" pitchFamily="18" charset="0"/>
                <a:ea typeface="宋体" panose="02010600030101010101" pitchFamily="2" charset="-122"/>
                <a:cs typeface="Times New Roman" panose="02020603050405020304" pitchFamily="18" charset="0"/>
              </a:rPr>
              <a:t>个</a:t>
            </a:r>
            <a:r>
              <a:rPr lang="zh-CN" altLang="zh-CN" sz="1200" kern="100" dirty="0" smtClean="0">
                <a:latin typeface="Times New Roman" panose="02020603050405020304" pitchFamily="18" charset="0"/>
                <a:ea typeface="宋体" panose="02010600030101010101" pitchFamily="2" charset="-122"/>
                <a:cs typeface="Times New Roman" panose="02020603050405020304" pitchFamily="18" charset="0"/>
              </a:rPr>
              <a:t>竞</a:t>
            </a:r>
            <a:r>
              <a:rPr lang="zh-CN" altLang="zh-CN" sz="1200" kern="100" dirty="0">
                <a:latin typeface="Times New Roman" panose="02020603050405020304" pitchFamily="18" charset="0"/>
                <a:ea typeface="宋体" panose="02010600030101010101" pitchFamily="2" charset="-122"/>
                <a:cs typeface="Times New Roman" panose="02020603050405020304" pitchFamily="18" charset="0"/>
              </a:rPr>
              <a:t>拍者的二进制信息是相同的长度</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m</a:t>
            </a:r>
            <a:endParaRPr lang="zh-CN" altLang="en-US" dirty="0"/>
          </a:p>
        </p:txBody>
      </p:sp>
      <p:sp>
        <p:nvSpPr>
          <p:cNvPr id="124" name="矩形 123"/>
          <p:cNvSpPr/>
          <p:nvPr/>
        </p:nvSpPr>
        <p:spPr>
          <a:xfrm>
            <a:off x="6673863" y="1033226"/>
            <a:ext cx="2350378" cy="461665"/>
          </a:xfrm>
          <a:prstGeom prst="rect">
            <a:avLst/>
          </a:prstGeom>
        </p:spPr>
        <p:txBody>
          <a:bodyPr wrap="square">
            <a:spAutoFit/>
          </a:bodyPr>
          <a:lstStyle/>
          <a:p>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如果信息为“</a:t>
            </a:r>
            <a:r>
              <a:rPr lang="en-US" altLang="zh-CN" sz="1200" kern="100" dirty="0">
                <a:latin typeface="宋体" panose="02010600030101010101" pitchFamily="2" charset="-122"/>
                <a:ea typeface="宋体" panose="02010600030101010101" pitchFamily="2" charset="-122"/>
              </a:rPr>
              <a:t>0</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”，则制备</a:t>
            </a:r>
            <a:r>
              <a:rPr lang="en-US" altLang="zh-CN" sz="1200" kern="100" dirty="0">
                <a:latin typeface="宋体" panose="02010600030101010101" pitchFamily="2" charset="-122"/>
                <a:ea typeface="宋体" panose="02010600030101010101" pitchFamily="2" charset="-122"/>
              </a:rPr>
              <a:t>|-&gt;</a:t>
            </a:r>
            <a:r>
              <a:rPr lang="zh-CN" altLang="zh-CN" sz="1200" kern="100" dirty="0" smtClean="0">
                <a:latin typeface="宋体" panose="02010600030101010101" pitchFamily="2" charset="-122"/>
                <a:ea typeface="宋体" panose="02010600030101010101" pitchFamily="2" charset="-122"/>
                <a:cs typeface="Times New Roman" panose="02020603050405020304" pitchFamily="18" charset="0"/>
              </a:rPr>
              <a:t>态</a:t>
            </a:r>
            <a:endParaRPr lang="en-US" altLang="zh-CN" sz="1200" kern="100" dirty="0" smtClean="0">
              <a:latin typeface="宋体" panose="02010600030101010101" pitchFamily="2" charset="-122"/>
              <a:ea typeface="宋体" panose="02010600030101010101" pitchFamily="2" charset="-122"/>
              <a:cs typeface="Times New Roman" panose="02020603050405020304" pitchFamily="18" charset="0"/>
            </a:endParaRPr>
          </a:p>
          <a:p>
            <a:r>
              <a:rPr lang="zh-CN" altLang="zh-CN" sz="1200" kern="100" dirty="0" smtClean="0">
                <a:latin typeface="宋体" panose="02010600030101010101" pitchFamily="2" charset="-122"/>
                <a:ea typeface="宋体" panose="02010600030101010101" pitchFamily="2" charset="-122"/>
                <a:cs typeface="Times New Roman" panose="02020603050405020304" pitchFamily="18" charset="0"/>
              </a:rPr>
              <a:t>如果</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信息为“</a:t>
            </a:r>
            <a:r>
              <a:rPr lang="en-US" altLang="zh-CN" sz="1200" kern="100" dirty="0">
                <a:latin typeface="宋体" panose="02010600030101010101" pitchFamily="2" charset="-122"/>
                <a:ea typeface="宋体" panose="02010600030101010101" pitchFamily="2" charset="-122"/>
              </a:rPr>
              <a:t>1</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”，则制备</a:t>
            </a:r>
            <a:r>
              <a:rPr lang="en-US" altLang="zh-CN" sz="1200" kern="100" dirty="0">
                <a:latin typeface="宋体" panose="02010600030101010101" pitchFamily="2" charset="-122"/>
                <a:ea typeface="宋体" panose="02010600030101010101" pitchFamily="2" charset="-122"/>
              </a:rPr>
              <a:t>|1&gt;</a:t>
            </a:r>
            <a:r>
              <a:rPr lang="zh-CN" altLang="zh-CN" sz="1200" kern="100" dirty="0">
                <a:latin typeface="宋体" panose="02010600030101010101" pitchFamily="2" charset="-122"/>
                <a:ea typeface="宋体" panose="02010600030101010101" pitchFamily="2" charset="-122"/>
                <a:cs typeface="Times New Roman" panose="02020603050405020304" pitchFamily="18" charset="0"/>
              </a:rPr>
              <a:t>态</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446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fade">
                                      <p:cBhvr>
                                        <p:cTn id="15" dur="500"/>
                                        <p:tgtEl>
                                          <p:spTgt spid="1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par>
                                <p:cTn id="21" presetID="22" presetClass="entr" presetSubtype="1"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1" fill="hold"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wipe(up)">
                                      <p:cBhvr>
                                        <p:cTn id="26" dur="500"/>
                                        <p:tgtEl>
                                          <p:spTgt spid="119"/>
                                        </p:tgtEl>
                                      </p:cBhvr>
                                    </p:animEffect>
                                  </p:childTnLst>
                                </p:cTn>
                              </p:par>
                              <p:par>
                                <p:cTn id="27" presetID="22" presetClass="entr" presetSubtype="1"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wipe(up)">
                                      <p:cBhvr>
                                        <p:cTn id="29" dur="500"/>
                                        <p:tgtEl>
                                          <p:spTgt spid="1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par>
                                <p:cTn id="35" presetID="22" presetClass="entr" presetSubtype="8"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par>
                                <p:cTn id="38" presetID="22" presetClass="entr" presetSubtype="8"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left)">
                                      <p:cBhvr>
                                        <p:cTn id="40" dur="500"/>
                                        <p:tgtEl>
                                          <p:spTgt spid="61"/>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21"/>
                                        </p:tgtEl>
                                        <p:attrNameLst>
                                          <p:attrName>style.visibility</p:attrName>
                                        </p:attrNameLst>
                                      </p:cBhvr>
                                      <p:to>
                                        <p:strVal val="visible"/>
                                      </p:to>
                                    </p:set>
                                    <p:animEffect transition="in" filter="wipe(left)">
                                      <p:cBhvr>
                                        <p:cTn id="44" dur="500"/>
                                        <p:tgtEl>
                                          <p:spTgt spid="121"/>
                                        </p:tgtEl>
                                      </p:cBhvr>
                                    </p:animEffect>
                                  </p:childTnLst>
                                </p:cTn>
                              </p:par>
                              <p:par>
                                <p:cTn id="45" presetID="22" presetClass="entr" presetSubtype="8"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left)">
                                      <p:cBhvr>
                                        <p:cTn id="47" dur="500"/>
                                        <p:tgtEl>
                                          <p:spTgt spid="12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left)">
                                      <p:cBhvr>
                                        <p:cTn id="50" dur="500"/>
                                        <p:tgtEl>
                                          <p:spTgt spid="53"/>
                                        </p:tgtEl>
                                      </p:cBhvr>
                                    </p:animEffect>
                                  </p:childTnLst>
                                </p:cTn>
                              </p:par>
                              <p:par>
                                <p:cTn id="51" presetID="22" presetClass="entr" presetSubtype="8" fill="hold" nodeType="withEffect">
                                  <p:stCondLst>
                                    <p:cond delay="0"/>
                                  </p:stCondLst>
                                  <p:childTnLst>
                                    <p:set>
                                      <p:cBhvr>
                                        <p:cTn id="52" dur="1" fill="hold">
                                          <p:stCondLst>
                                            <p:cond delay="0"/>
                                          </p:stCondLst>
                                        </p:cTn>
                                        <p:tgtEl>
                                          <p:spTgt spid="123"/>
                                        </p:tgtEl>
                                        <p:attrNameLst>
                                          <p:attrName>style.visibility</p:attrName>
                                        </p:attrNameLst>
                                      </p:cBhvr>
                                      <p:to>
                                        <p:strVal val="visible"/>
                                      </p:to>
                                    </p:set>
                                    <p:animEffect transition="in" filter="wipe(left)">
                                      <p:cBhvr>
                                        <p:cTn id="53" dur="500"/>
                                        <p:tgtEl>
                                          <p:spTgt spid="1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500"/>
                                        <p:tgtEl>
                                          <p:spTgt spid="1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up)">
                                      <p:cBhvr>
                                        <p:cTn id="63" dur="500"/>
                                        <p:tgtEl>
                                          <p:spTgt spid="69"/>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3"/>
                                        </p:tgtEl>
                                        <p:attrNameLst>
                                          <p:attrName>style.visibility</p:attrName>
                                        </p:attrNameLst>
                                      </p:cBhvr>
                                      <p:to>
                                        <p:strVal val="visible"/>
                                      </p:to>
                                    </p:set>
                                    <p:animEffect transition="in" filter="wipe(up)">
                                      <p:cBhvr>
                                        <p:cTn id="66" dur="500"/>
                                        <p:tgtEl>
                                          <p:spTgt spid="93"/>
                                        </p:tgtEl>
                                      </p:cBhvr>
                                    </p:animEffect>
                                  </p:childTnLst>
                                </p:cTn>
                              </p:par>
                              <p:par>
                                <p:cTn id="67" presetID="22" presetClass="entr" presetSubtype="1"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wipe(up)">
                                      <p:cBhvr>
                                        <p:cTn id="69" dur="500"/>
                                        <p:tgtEl>
                                          <p:spTgt spid="72"/>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up)">
                                      <p:cBhvr>
                                        <p:cTn id="72" dur="500"/>
                                        <p:tgtEl>
                                          <p:spTgt spid="9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down)">
                                      <p:cBhvr>
                                        <p:cTn id="77" dur="500"/>
                                        <p:tgtEl>
                                          <p:spTgt spid="76"/>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99"/>
                                        </p:tgtEl>
                                        <p:attrNameLst>
                                          <p:attrName>style.visibility</p:attrName>
                                        </p:attrNameLst>
                                      </p:cBhvr>
                                      <p:to>
                                        <p:strVal val="visible"/>
                                      </p:to>
                                    </p:set>
                                    <p:animEffect transition="in" filter="wipe(down)">
                                      <p:cBhvr>
                                        <p:cTn id="80" dur="500"/>
                                        <p:tgtEl>
                                          <p:spTgt spid="99"/>
                                        </p:tgtEl>
                                      </p:cBhvr>
                                    </p:animEffect>
                                  </p:childTnLst>
                                </p:cTn>
                              </p:par>
                              <p:par>
                                <p:cTn id="81" presetID="22" presetClass="entr" presetSubtype="1" fill="hold"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wipe(up)">
                                      <p:cBhvr>
                                        <p:cTn id="86" dur="500"/>
                                        <p:tgtEl>
                                          <p:spTgt spid="10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wipe(down)">
                                      <p:cBhvr>
                                        <p:cTn id="91" dur="500"/>
                                        <p:tgtEl>
                                          <p:spTgt spid="102"/>
                                        </p:tgtEl>
                                      </p:cBhvr>
                                    </p:animEffect>
                                  </p:childTnLst>
                                </p:cTn>
                              </p:par>
                              <p:par>
                                <p:cTn id="92" presetID="22" presetClass="entr" presetSubtype="4" fill="hold" nodeType="with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down)">
                                      <p:cBhvr>
                                        <p:cTn id="94" dur="500"/>
                                        <p:tgtEl>
                                          <p:spTgt spid="88"/>
                                        </p:tgtEl>
                                      </p:cBhvr>
                                    </p:animEffect>
                                  </p:childTnLst>
                                </p:cTn>
                              </p:par>
                              <p:par>
                                <p:cTn id="95" presetID="22" presetClass="entr" presetSubtype="4" fill="hold" nodeType="with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wipe(down)">
                                      <p:cBhvr>
                                        <p:cTn id="97" dur="500"/>
                                        <p:tgtEl>
                                          <p:spTgt spid="8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1"/>
                                        </p:tgtEl>
                                        <p:attrNameLst>
                                          <p:attrName>style.visibility</p:attrName>
                                        </p:attrNameLst>
                                      </p:cBhvr>
                                      <p:to>
                                        <p:strVal val="visible"/>
                                      </p:to>
                                    </p:set>
                                    <p:animEffect transition="in" filter="wipe(down)">
                                      <p:cBhvr>
                                        <p:cTn id="100" dur="500"/>
                                        <p:tgtEl>
                                          <p:spTgt spid="10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25"/>
                                        </p:tgtEl>
                                        <p:attrNameLst>
                                          <p:attrName>style.visibility</p:attrName>
                                        </p:attrNameLst>
                                      </p:cBhvr>
                                      <p:to>
                                        <p:strVal val="visible"/>
                                      </p:to>
                                    </p:set>
                                    <p:animEffect transition="in" filter="fade">
                                      <p:cBhvr>
                                        <p:cTn id="105" dur="500"/>
                                        <p:tgtEl>
                                          <p:spTgt spid="12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wipe(left)">
                                      <p:cBhvr>
                                        <p:cTn id="110" dur="500"/>
                                        <p:tgtEl>
                                          <p:spTgt spid="110"/>
                                        </p:tgtEl>
                                      </p:cBhvr>
                                    </p:animEffec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126"/>
                                        </p:tgtEl>
                                        <p:attrNameLst>
                                          <p:attrName>style.visibility</p:attrName>
                                        </p:attrNameLst>
                                      </p:cBhvr>
                                      <p:to>
                                        <p:strVal val="visible"/>
                                      </p:to>
                                    </p:set>
                                    <p:animEffect transition="in" filter="wipe(left)">
                                      <p:cBhvr>
                                        <p:cTn id="114" dur="500"/>
                                        <p:tgtEl>
                                          <p:spTgt spid="12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wipe(left)">
                                      <p:cBhvr>
                                        <p:cTn id="119" dur="500"/>
                                        <p:tgtEl>
                                          <p:spTgt spid="112"/>
                                        </p:tgtEl>
                                      </p:cBhvr>
                                    </p:animEffect>
                                  </p:childTnLst>
                                </p:cTn>
                              </p:par>
                            </p:childTnLst>
                          </p:cTn>
                        </p:par>
                        <p:par>
                          <p:cTn id="120" fill="hold">
                            <p:stCondLst>
                              <p:cond delay="500"/>
                            </p:stCondLst>
                            <p:childTnLst>
                              <p:par>
                                <p:cTn id="121" presetID="22" presetClass="entr" presetSubtype="8" fill="hold" nodeType="afterEffect">
                                  <p:stCondLst>
                                    <p:cond delay="0"/>
                                  </p:stCondLst>
                                  <p:childTnLst>
                                    <p:set>
                                      <p:cBhvr>
                                        <p:cTn id="122" dur="1" fill="hold">
                                          <p:stCondLst>
                                            <p:cond delay="0"/>
                                          </p:stCondLst>
                                        </p:cTn>
                                        <p:tgtEl>
                                          <p:spTgt spid="127"/>
                                        </p:tgtEl>
                                        <p:attrNameLst>
                                          <p:attrName>style.visibility</p:attrName>
                                        </p:attrNameLst>
                                      </p:cBhvr>
                                      <p:to>
                                        <p:strVal val="visible"/>
                                      </p:to>
                                    </p:set>
                                    <p:animEffect transition="in" filter="wipe(left)">
                                      <p:cBhvr>
                                        <p:cTn id="123" dur="500"/>
                                        <p:tgtEl>
                                          <p:spTgt spid="12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14"/>
                                        </p:tgtEl>
                                        <p:attrNameLst>
                                          <p:attrName>style.visibility</p:attrName>
                                        </p:attrNameLst>
                                      </p:cBhvr>
                                      <p:to>
                                        <p:strVal val="visible"/>
                                      </p:to>
                                    </p:set>
                                    <p:animEffect transition="in" filter="wipe(left)">
                                      <p:cBhvr>
                                        <p:cTn id="128" dur="500"/>
                                        <p:tgtEl>
                                          <p:spTgt spid="114"/>
                                        </p:tgtEl>
                                      </p:cBhvr>
                                    </p:animEffect>
                                  </p:childTnLst>
                                </p:cTn>
                              </p:par>
                            </p:childTnLst>
                          </p:cTn>
                        </p:par>
                        <p:par>
                          <p:cTn id="129" fill="hold">
                            <p:stCondLst>
                              <p:cond delay="500"/>
                            </p:stCondLst>
                            <p:childTnLst>
                              <p:par>
                                <p:cTn id="130" presetID="22" presetClass="entr" presetSubtype="8" fill="hold" nodeType="afterEffect">
                                  <p:stCondLst>
                                    <p:cond delay="0"/>
                                  </p:stCondLst>
                                  <p:childTnLst>
                                    <p:set>
                                      <p:cBhvr>
                                        <p:cTn id="131" dur="1" fill="hold">
                                          <p:stCondLst>
                                            <p:cond delay="0"/>
                                          </p:stCondLst>
                                        </p:cTn>
                                        <p:tgtEl>
                                          <p:spTgt spid="128"/>
                                        </p:tgtEl>
                                        <p:attrNameLst>
                                          <p:attrName>style.visibility</p:attrName>
                                        </p:attrNameLst>
                                      </p:cBhvr>
                                      <p:to>
                                        <p:strVal val="visible"/>
                                      </p:to>
                                    </p:set>
                                    <p:animEffect transition="in" filter="wipe(left)">
                                      <p:cBhvr>
                                        <p:cTn id="13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93" grpId="0"/>
      <p:bldP spid="94" grpId="0"/>
      <p:bldP spid="99" grpId="0"/>
      <p:bldP spid="100" grpId="0"/>
      <p:bldP spid="101" grpId="0"/>
      <p:bldP spid="102" grpId="0"/>
      <p:bldP spid="115" grpId="0"/>
      <p:bldP spid="117" grpId="0"/>
      <p:bldP spid="1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2573561" y="2105463"/>
            <a:ext cx="3775393" cy="707886"/>
          </a:xfrm>
          <a:prstGeom prst="rect">
            <a:avLst/>
          </a:prstGeom>
        </p:spPr>
        <p:txBody>
          <a:bodyPr wrap="none">
            <a:spAutoFit/>
          </a:bodyPr>
          <a:lstStyle/>
          <a:p>
            <a:pPr algn="ctr"/>
            <a:r>
              <a:rPr lang="zh-CN" altLang="en-US" sz="4000" dirty="0" smtClean="0">
                <a:solidFill>
                  <a:schemeClr val="bg1"/>
                </a:solidFill>
                <a:latin typeface="+mj-ea"/>
                <a:ea typeface="+mj-ea"/>
              </a:rPr>
              <a:t>研究背景及意义</a:t>
            </a:r>
            <a:endParaRPr lang="zh-CN" altLang="en-US" sz="4000" dirty="0">
              <a:solidFill>
                <a:schemeClr val="bg1"/>
              </a:solidFill>
              <a:latin typeface="+mj-ea"/>
              <a:ea typeface="+mj-ea"/>
            </a:endParaRPr>
          </a:p>
        </p:txBody>
      </p:sp>
      <p:sp>
        <p:nvSpPr>
          <p:cNvPr id="19" name="矩形 18"/>
          <p:cNvSpPr/>
          <p:nvPr/>
        </p:nvSpPr>
        <p:spPr>
          <a:xfrm>
            <a:off x="2757105" y="2846629"/>
            <a:ext cx="3408305" cy="261610"/>
          </a:xfrm>
          <a:prstGeom prst="rect">
            <a:avLst/>
          </a:prstGeom>
        </p:spPr>
        <p:txBody>
          <a:bodyPr wrap="none">
            <a:spAutoFit/>
          </a:bodyPr>
          <a:lstStyle/>
          <a:p>
            <a:pPr algn="ctr"/>
            <a:r>
              <a:rPr lang="en-US" altLang="zh-CN" sz="1100" cap="all" dirty="0">
                <a:solidFill>
                  <a:schemeClr val="bg1"/>
                </a:solidFill>
                <a:latin typeface="+mj-lt"/>
                <a:ea typeface="+mj-ea"/>
              </a:rPr>
              <a:t>Research background and significance</a:t>
            </a:r>
            <a:endParaRPr lang="zh-CN" altLang="en-US" sz="1100" cap="all" dirty="0">
              <a:solidFill>
                <a:schemeClr val="bg1"/>
              </a:solidFill>
              <a:latin typeface="+mj-lt"/>
              <a:ea typeface="+mj-ea"/>
            </a:endParaRPr>
          </a:p>
        </p:txBody>
      </p:sp>
      <p:cxnSp>
        <p:nvCxnSpPr>
          <p:cNvPr id="3" name="直接连接符 2"/>
          <p:cNvCxnSpPr/>
          <p:nvPr/>
        </p:nvCxnSpPr>
        <p:spPr>
          <a:xfrm>
            <a:off x="1879134" y="1837189"/>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24315" y="3226345"/>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248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713873" y="2053389"/>
            <a:ext cx="4459215" cy="1900989"/>
          </a:xfrm>
          <a:prstGeom prst="rect">
            <a:avLst/>
          </a:prstGeom>
        </p:spPr>
      </p:pic>
      <p:pic>
        <p:nvPicPr>
          <p:cNvPr id="5" name="图片 4"/>
          <p:cNvPicPr>
            <a:picLocks noChangeAspect="1"/>
          </p:cNvPicPr>
          <p:nvPr/>
        </p:nvPicPr>
        <p:blipFill>
          <a:blip r:embed="rId3"/>
          <a:stretch>
            <a:fillRect/>
          </a:stretch>
        </p:blipFill>
        <p:spPr>
          <a:xfrm>
            <a:off x="5463190" y="2053389"/>
            <a:ext cx="3126326" cy="1900989"/>
          </a:xfrm>
          <a:prstGeom prst="rect">
            <a:avLst/>
          </a:prstGeom>
        </p:spPr>
      </p:pic>
      <p:sp>
        <p:nvSpPr>
          <p:cNvPr id="6" name="文本框 5"/>
          <p:cNvSpPr txBox="1"/>
          <p:nvPr/>
        </p:nvSpPr>
        <p:spPr>
          <a:xfrm>
            <a:off x="1204941" y="1065583"/>
            <a:ext cx="877163" cy="300082"/>
          </a:xfrm>
          <a:prstGeom prst="rect">
            <a:avLst/>
          </a:prstGeom>
          <a:noFill/>
        </p:spPr>
        <p:txBody>
          <a:bodyPr wrap="none" rtlCol="0">
            <a:spAutoFit/>
          </a:bodyPr>
          <a:lstStyle/>
          <a:p>
            <a:r>
              <a:rPr lang="zh-CN" altLang="en-US" dirty="0" smtClean="0"/>
              <a:t>正确性：</a:t>
            </a:r>
            <a:endParaRPr lang="zh-CN" altLang="en-US" dirty="0"/>
          </a:p>
        </p:txBody>
      </p:sp>
      <p:cxnSp>
        <p:nvCxnSpPr>
          <p:cNvPr id="7" name="直接连接符 6"/>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874" y="794723"/>
            <a:ext cx="570942" cy="570942"/>
          </a:xfrm>
          <a:prstGeom prst="rect">
            <a:avLst/>
          </a:prstGeom>
        </p:spPr>
      </p:pic>
    </p:spTree>
    <p:extLst>
      <p:ext uri="{BB962C8B-B14F-4D97-AF65-F5344CB8AC3E}">
        <p14:creationId xmlns:p14="http://schemas.microsoft.com/office/powerpoint/2010/main" val="3256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3874" y="1661560"/>
            <a:ext cx="7130715" cy="738664"/>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诱骗光子技术可以有效地抵制外部窃听</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攻击</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。另外，传输过程</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只是</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纠缠对中的一个粒子组成的，因此不携带粒子对的整体状态，窃听者就算可以进行窃听，也得不到粒子对的状态，这是纠缠量子系统的特征局限了外部攻击者对秘密信息的窃听</a:t>
            </a:r>
            <a:endParaRPr lang="zh-CN" altLang="en-US" dirty="0"/>
          </a:p>
        </p:txBody>
      </p:sp>
      <p:sp>
        <p:nvSpPr>
          <p:cNvPr id="5" name="矩形 4"/>
          <p:cNvSpPr/>
          <p:nvPr/>
        </p:nvSpPr>
        <p:spPr>
          <a:xfrm>
            <a:off x="713874" y="2776486"/>
            <a:ext cx="7226968" cy="738664"/>
          </a:xfrm>
          <a:prstGeom prst="rect">
            <a:avLst/>
          </a:prstGeom>
        </p:spPr>
        <p:txBody>
          <a:bodyPr wrap="square">
            <a:spAutoFit/>
          </a:bodyPr>
          <a:lstStyle/>
          <a:p>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存在拍卖商和恶意竞拍者勾结的情况，存在非忠诚的拍卖商会帮助恶意竞拍者赢得拍卖，只有在步骤（</a:t>
            </a:r>
            <a:r>
              <a:rPr lang="en-US" altLang="zh-CN" sz="1400" kern="100" dirty="0">
                <a:latin typeface="Times New Roman" panose="02020603050405020304" pitchFamily="18" charset="0"/>
                <a:ea typeface="宋体" panose="02010600030101010101" pitchFamily="2" charset="-122"/>
              </a:rPr>
              <a:t>7</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）中得到所有竞拍者的报价信息，并发现胜利者是其他竞拍者时，宣布胜利者是与他合谋的恶意竞拍</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者</a:t>
            </a:r>
            <a:r>
              <a:rPr lang="zh-CN" altLang="en-US" sz="1400" kern="100" dirty="0" smtClean="0">
                <a:latin typeface="Times New Roman" panose="02020603050405020304" pitchFamily="18" charset="0"/>
                <a:ea typeface="宋体" panose="02010600030101010101" pitchFamily="2" charset="-122"/>
                <a:cs typeface="Times New Roman" panose="02020603050405020304" pitchFamily="18" charset="0"/>
              </a:rPr>
              <a:t>。后确认机制可以进行检测。</a:t>
            </a:r>
            <a:endParaRPr lang="zh-CN" altLang="en-US" dirty="0"/>
          </a:p>
        </p:txBody>
      </p:sp>
      <p:sp>
        <p:nvSpPr>
          <p:cNvPr id="6" name="文本框 5"/>
          <p:cNvSpPr txBox="1"/>
          <p:nvPr/>
        </p:nvSpPr>
        <p:spPr>
          <a:xfrm>
            <a:off x="1281139" y="1070970"/>
            <a:ext cx="877163" cy="300082"/>
          </a:xfrm>
          <a:prstGeom prst="rect">
            <a:avLst/>
          </a:prstGeom>
          <a:noFill/>
        </p:spPr>
        <p:txBody>
          <a:bodyPr wrap="none" rtlCol="0">
            <a:spAutoFit/>
          </a:bodyPr>
          <a:lstStyle/>
          <a:p>
            <a:r>
              <a:rPr lang="zh-CN" altLang="en-US" dirty="0" smtClean="0"/>
              <a:t>安全性：</a:t>
            </a:r>
            <a:endParaRPr lang="zh-CN" altLang="en-US" dirty="0"/>
          </a:p>
        </p:txBody>
      </p:sp>
      <p:cxnSp>
        <p:nvCxnSpPr>
          <p:cNvPr id="7" name="直接连接符 6"/>
          <p:cNvCxnSpPr/>
          <p:nvPr/>
        </p:nvCxnSpPr>
        <p:spPr>
          <a:xfrm>
            <a:off x="713874" y="1371052"/>
            <a:ext cx="3328737"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874" y="717072"/>
            <a:ext cx="653980" cy="653980"/>
          </a:xfrm>
          <a:prstGeom prst="rect">
            <a:avLst/>
          </a:prstGeom>
        </p:spPr>
      </p:pic>
    </p:spTree>
    <p:extLst>
      <p:ext uri="{BB962C8B-B14F-4D97-AF65-F5344CB8AC3E}">
        <p14:creationId xmlns:p14="http://schemas.microsoft.com/office/powerpoint/2010/main" val="321022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3086523" y="2105463"/>
            <a:ext cx="2749472" cy="707886"/>
          </a:xfrm>
          <a:prstGeom prst="rect">
            <a:avLst/>
          </a:prstGeom>
        </p:spPr>
        <p:txBody>
          <a:bodyPr wrap="none">
            <a:spAutoFit/>
          </a:bodyPr>
          <a:lstStyle/>
          <a:p>
            <a:pPr algn="ctr"/>
            <a:r>
              <a:rPr lang="zh-CN" altLang="en-US" sz="4000" dirty="0" smtClean="0">
                <a:solidFill>
                  <a:prstClr val="white"/>
                </a:solidFill>
                <a:latin typeface="微软雅黑"/>
                <a:ea typeface="微软雅黑"/>
              </a:rPr>
              <a:t>总结与展望</a:t>
            </a:r>
            <a:endParaRPr lang="zh-CN" altLang="en-US" sz="4000" dirty="0">
              <a:solidFill>
                <a:prstClr val="white"/>
              </a:solidFill>
              <a:latin typeface="微软雅黑"/>
              <a:ea typeface="微软雅黑"/>
            </a:endParaRPr>
          </a:p>
        </p:txBody>
      </p:sp>
      <p:sp>
        <p:nvSpPr>
          <p:cNvPr id="19" name="矩形 18"/>
          <p:cNvSpPr/>
          <p:nvPr/>
        </p:nvSpPr>
        <p:spPr>
          <a:xfrm>
            <a:off x="3474453" y="2846629"/>
            <a:ext cx="1973617" cy="261610"/>
          </a:xfrm>
          <a:prstGeom prst="rect">
            <a:avLst/>
          </a:prstGeom>
        </p:spPr>
        <p:txBody>
          <a:bodyPr wrap="none">
            <a:spAutoFit/>
          </a:bodyPr>
          <a:lstStyle/>
          <a:p>
            <a:pPr algn="ctr"/>
            <a:r>
              <a:rPr lang="en-US" altLang="zh-CN" sz="1100" cap="all" dirty="0" smtClean="0">
                <a:solidFill>
                  <a:prstClr val="white"/>
                </a:solidFill>
                <a:latin typeface="Arial"/>
                <a:ea typeface="微软雅黑"/>
              </a:rPr>
              <a:t>SUMMARY AND OUTLOOK</a:t>
            </a:r>
            <a:endParaRPr lang="zh-CN" altLang="en-US" sz="1100" cap="all" dirty="0">
              <a:solidFill>
                <a:prstClr val="white"/>
              </a:solidFill>
              <a:latin typeface="Arial"/>
              <a:ea typeface="微软雅黑"/>
            </a:endParaRPr>
          </a:p>
        </p:txBody>
      </p:sp>
      <p:cxnSp>
        <p:nvCxnSpPr>
          <p:cNvPr id="3" name="直接连接符 2"/>
          <p:cNvCxnSpPr/>
          <p:nvPr/>
        </p:nvCxnSpPr>
        <p:spPr>
          <a:xfrm>
            <a:off x="1879134" y="1837189"/>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24315" y="3226345"/>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933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0939" y="248920"/>
            <a:ext cx="1939650" cy="461665"/>
          </a:xfrm>
          <a:prstGeom prst="rect">
            <a:avLst/>
          </a:prstGeom>
        </p:spPr>
        <p:txBody>
          <a:bodyPr wrap="square">
            <a:spAutoFit/>
          </a:bodyPr>
          <a:lstStyle/>
          <a:p>
            <a:r>
              <a:rPr lang="zh-CN" altLang="en-US" sz="2400" kern="100" dirty="0" smtClean="0">
                <a:latin typeface="+mj-ea"/>
                <a:ea typeface="+mj-ea"/>
                <a:cs typeface="Times New Roman" panose="02020603050405020304" pitchFamily="18" charset="0"/>
              </a:rPr>
              <a:t>总结与展望</a:t>
            </a:r>
            <a:endParaRPr lang="zh-CN" altLang="en-US" sz="2400" b="1" dirty="0">
              <a:solidFill>
                <a:schemeClr val="tx1">
                  <a:lumMod val="75000"/>
                  <a:lumOff val="25000"/>
                </a:schemeClr>
              </a:solidFill>
              <a:latin typeface="+mj-ea"/>
              <a:ea typeface="+mj-ea"/>
            </a:endParaRPr>
          </a:p>
        </p:txBody>
      </p:sp>
      <p:sp>
        <p:nvSpPr>
          <p:cNvPr id="5" name="矩形 4"/>
          <p:cNvSpPr/>
          <p:nvPr/>
        </p:nvSpPr>
        <p:spPr>
          <a:xfrm>
            <a:off x="786063" y="1532021"/>
            <a:ext cx="2895600" cy="2847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86063" y="1155032"/>
            <a:ext cx="2895600" cy="753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工作总结</a:t>
            </a:r>
            <a:endParaRPr lang="zh-CN" altLang="en-US" b="1" dirty="0"/>
          </a:p>
        </p:txBody>
      </p:sp>
      <p:sp>
        <p:nvSpPr>
          <p:cNvPr id="6" name="文本框 5"/>
          <p:cNvSpPr txBox="1"/>
          <p:nvPr/>
        </p:nvSpPr>
        <p:spPr>
          <a:xfrm>
            <a:off x="1098884" y="2182415"/>
            <a:ext cx="2269958" cy="1754326"/>
          </a:xfrm>
          <a:prstGeom prst="rect">
            <a:avLst/>
          </a:prstGeom>
          <a:noFill/>
        </p:spPr>
        <p:txBody>
          <a:bodyPr wrap="square" rtlCol="0">
            <a:spAutoFit/>
          </a:bodyPr>
          <a:lstStyle/>
          <a:p>
            <a:r>
              <a:rPr lang="en-US" altLang="zh-CN" dirty="0" smtClean="0"/>
              <a:t>1</a:t>
            </a:r>
            <a:r>
              <a:rPr lang="zh-CN" altLang="en-US" dirty="0" smtClean="0"/>
              <a:t>、提出基于六粒子纠缠态的量子隐私比较协议</a:t>
            </a:r>
            <a:endParaRPr lang="en-US" altLang="zh-CN" dirty="0" smtClean="0"/>
          </a:p>
          <a:p>
            <a:endParaRPr lang="en-US" altLang="zh-CN" dirty="0" smtClean="0"/>
          </a:p>
          <a:p>
            <a:r>
              <a:rPr lang="en-US" altLang="zh-CN" dirty="0" smtClean="0"/>
              <a:t>2</a:t>
            </a:r>
            <a:r>
              <a:rPr lang="zh-CN" altLang="en-US" dirty="0" smtClean="0"/>
              <a:t>、提出基于</a:t>
            </a:r>
            <a:r>
              <a:rPr lang="en-US" altLang="zh-CN" dirty="0" smtClean="0"/>
              <a:t>χ</a:t>
            </a:r>
            <a:r>
              <a:rPr lang="zh-CN" altLang="en-US" dirty="0" smtClean="0"/>
              <a:t>型纠缠态的半量子隐私比较协议</a:t>
            </a:r>
            <a:endParaRPr lang="en-US" altLang="zh-CN" dirty="0" smtClean="0"/>
          </a:p>
          <a:p>
            <a:endParaRPr lang="en-US" altLang="zh-CN" dirty="0" smtClean="0"/>
          </a:p>
          <a:p>
            <a:r>
              <a:rPr lang="en-US" altLang="zh-CN" dirty="0" smtClean="0"/>
              <a:t>3</a:t>
            </a:r>
            <a:r>
              <a:rPr lang="zh-CN" altLang="en-US" dirty="0" smtClean="0"/>
              <a:t>、改进了已有的基于</a:t>
            </a:r>
            <a:r>
              <a:rPr lang="en-US" altLang="zh-CN" dirty="0" smtClean="0"/>
              <a:t>Bell</a:t>
            </a:r>
            <a:r>
              <a:rPr lang="zh-CN" altLang="en-US" dirty="0" smtClean="0"/>
              <a:t>纠缠态的量子拍卖协议</a:t>
            </a:r>
            <a:endParaRPr lang="zh-CN" altLang="en-US" dirty="0"/>
          </a:p>
        </p:txBody>
      </p:sp>
      <p:sp>
        <p:nvSpPr>
          <p:cNvPr id="7" name="矩形 6"/>
          <p:cNvSpPr/>
          <p:nvPr/>
        </p:nvSpPr>
        <p:spPr>
          <a:xfrm>
            <a:off x="4714596" y="1532020"/>
            <a:ext cx="2895600" cy="2847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714596" y="1155031"/>
            <a:ext cx="2895600" cy="753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未来展望</a:t>
            </a:r>
            <a:endParaRPr lang="zh-CN" altLang="en-US" b="1" dirty="0"/>
          </a:p>
        </p:txBody>
      </p:sp>
      <p:sp>
        <p:nvSpPr>
          <p:cNvPr id="9" name="文本框 8"/>
          <p:cNvSpPr txBox="1"/>
          <p:nvPr/>
        </p:nvSpPr>
        <p:spPr>
          <a:xfrm>
            <a:off x="5027417" y="2317164"/>
            <a:ext cx="2269958" cy="1546577"/>
          </a:xfrm>
          <a:prstGeom prst="rect">
            <a:avLst/>
          </a:prstGeom>
          <a:noFill/>
        </p:spPr>
        <p:txBody>
          <a:bodyPr wrap="square" rtlCol="0">
            <a:spAutoFit/>
          </a:bodyPr>
          <a:lstStyle/>
          <a:p>
            <a:r>
              <a:rPr lang="en-US" altLang="zh-CN" dirty="0" smtClean="0"/>
              <a:t>1</a:t>
            </a:r>
            <a:r>
              <a:rPr lang="zh-CN" altLang="en-US" dirty="0" smtClean="0"/>
              <a:t>、量子两方隐私比较模型</a:t>
            </a:r>
            <a:endParaRPr lang="en-US" altLang="zh-CN" dirty="0" smtClean="0"/>
          </a:p>
          <a:p>
            <a:endParaRPr lang="en-US" altLang="zh-CN" dirty="0" smtClean="0"/>
          </a:p>
          <a:p>
            <a:r>
              <a:rPr lang="en-US" altLang="zh-CN" dirty="0" smtClean="0"/>
              <a:t>2</a:t>
            </a:r>
            <a:r>
              <a:rPr lang="zh-CN" altLang="en-US" dirty="0" smtClean="0"/>
              <a:t>、去除量子拍卖中的后确认机制</a:t>
            </a:r>
            <a:endParaRPr lang="en-US" altLang="zh-CN" dirty="0" smtClean="0"/>
          </a:p>
          <a:p>
            <a:endParaRPr lang="en-US" altLang="zh-CN" dirty="0" smtClean="0"/>
          </a:p>
          <a:p>
            <a:r>
              <a:rPr lang="en-US" altLang="zh-CN" dirty="0" smtClean="0"/>
              <a:t>3</a:t>
            </a:r>
            <a:r>
              <a:rPr lang="zh-CN" altLang="en-US" dirty="0" smtClean="0"/>
              <a:t>、量子安全多方计算在其他场景的应用</a:t>
            </a:r>
            <a:endParaRPr lang="zh-CN" altLang="en-US" dirty="0"/>
          </a:p>
        </p:txBody>
      </p:sp>
    </p:spTree>
    <p:extLst>
      <p:ext uri="{BB962C8B-B14F-4D97-AF65-F5344CB8AC3E}">
        <p14:creationId xmlns:p14="http://schemas.microsoft.com/office/powerpoint/2010/main" val="154747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p:bldP spid="7" grpId="0" animBg="1"/>
      <p:bldP spid="8"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2830043" y="2105463"/>
            <a:ext cx="3262433" cy="707886"/>
          </a:xfrm>
          <a:prstGeom prst="rect">
            <a:avLst/>
          </a:prstGeom>
        </p:spPr>
        <p:txBody>
          <a:bodyPr wrap="none">
            <a:spAutoFit/>
          </a:bodyPr>
          <a:lstStyle/>
          <a:p>
            <a:pPr algn="ctr"/>
            <a:r>
              <a:rPr lang="zh-CN" altLang="en-US" sz="4000" dirty="0" smtClean="0">
                <a:solidFill>
                  <a:prstClr val="white"/>
                </a:solidFill>
                <a:latin typeface="微软雅黑"/>
                <a:ea typeface="微软雅黑"/>
              </a:rPr>
              <a:t>论文评审意见</a:t>
            </a:r>
            <a:endParaRPr lang="zh-CN" altLang="en-US" sz="4000" dirty="0">
              <a:solidFill>
                <a:prstClr val="white"/>
              </a:solidFill>
              <a:latin typeface="微软雅黑"/>
              <a:ea typeface="微软雅黑"/>
            </a:endParaRPr>
          </a:p>
        </p:txBody>
      </p:sp>
      <p:sp>
        <p:nvSpPr>
          <p:cNvPr id="19" name="矩形 18"/>
          <p:cNvSpPr/>
          <p:nvPr/>
        </p:nvSpPr>
        <p:spPr>
          <a:xfrm>
            <a:off x="3726125" y="2846629"/>
            <a:ext cx="1470275" cy="261610"/>
          </a:xfrm>
          <a:prstGeom prst="rect">
            <a:avLst/>
          </a:prstGeom>
        </p:spPr>
        <p:txBody>
          <a:bodyPr wrap="none">
            <a:spAutoFit/>
          </a:bodyPr>
          <a:lstStyle/>
          <a:p>
            <a:pPr algn="ctr"/>
            <a:r>
              <a:rPr lang="en-US" altLang="zh-CN" sz="1100" cap="all" dirty="0" smtClean="0">
                <a:solidFill>
                  <a:prstClr val="white"/>
                </a:solidFill>
                <a:latin typeface="Arial"/>
                <a:ea typeface="微软雅黑"/>
              </a:rPr>
              <a:t>REVIEW OPINIONS</a:t>
            </a:r>
            <a:endParaRPr lang="zh-CN" altLang="en-US" sz="1100" cap="all" dirty="0">
              <a:solidFill>
                <a:prstClr val="white"/>
              </a:solidFill>
              <a:latin typeface="Arial"/>
              <a:ea typeface="微软雅黑"/>
            </a:endParaRPr>
          </a:p>
        </p:txBody>
      </p:sp>
      <p:cxnSp>
        <p:nvCxnSpPr>
          <p:cNvPr id="3" name="直接连接符 2"/>
          <p:cNvCxnSpPr/>
          <p:nvPr/>
        </p:nvCxnSpPr>
        <p:spPr>
          <a:xfrm>
            <a:off x="1879134" y="1837189"/>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24315" y="3226345"/>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77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4664" y="88657"/>
            <a:ext cx="4848633" cy="4658738"/>
          </a:xfrm>
          <a:prstGeom prst="rect">
            <a:avLst/>
          </a:prstGeom>
        </p:spPr>
      </p:pic>
      <p:pic>
        <p:nvPicPr>
          <p:cNvPr id="3" name="图片 2"/>
          <p:cNvPicPr>
            <a:picLocks noChangeAspect="1"/>
          </p:cNvPicPr>
          <p:nvPr/>
        </p:nvPicPr>
        <p:blipFill>
          <a:blip r:embed="rId3"/>
          <a:stretch>
            <a:fillRect/>
          </a:stretch>
        </p:blipFill>
        <p:spPr>
          <a:xfrm>
            <a:off x="5055659" y="1302427"/>
            <a:ext cx="3910541" cy="2282000"/>
          </a:xfrm>
          <a:prstGeom prst="rect">
            <a:avLst/>
          </a:prstGeom>
        </p:spPr>
      </p:pic>
    </p:spTree>
    <p:extLst>
      <p:ext uri="{BB962C8B-B14F-4D97-AF65-F5344CB8AC3E}">
        <p14:creationId xmlns:p14="http://schemas.microsoft.com/office/powerpoint/2010/main" val="221215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6467" y="491901"/>
            <a:ext cx="8398932" cy="4154984"/>
          </a:xfrm>
          <a:prstGeom prst="rect">
            <a:avLst/>
          </a:prstGeom>
        </p:spPr>
        <p:txBody>
          <a:bodyPr wrap="square">
            <a:spAutoFit/>
          </a:bodyPr>
          <a:lstStyle/>
          <a:p>
            <a:pPr algn="just">
              <a:spcAft>
                <a:spcPts val="0"/>
              </a:spcAft>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）论文“</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1.2.1</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量子通信网络的研究现状”的中国研究现状部分，没有完全按时间顺序列写。</a:t>
            </a:r>
          </a:p>
          <a:p>
            <a:pPr algn="just">
              <a:spcAft>
                <a:spcPts val="0"/>
              </a:spcAft>
            </a:pP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修改说明：已按时间顺序对研究现状部分进行了修改。</a:t>
            </a:r>
          </a:p>
          <a:p>
            <a:pPr algn="just">
              <a:spcAft>
                <a:spcPts val="0"/>
              </a:spcAft>
            </a:pP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）论文第三章提出了两个量子隐私比较协议，它们分别实现一组参与者的信息比较和两组参与者的信息比较。但这两个协议分别在表</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3-2</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和表</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3-4</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中却都和同一组协议比较。这是否合理，需要解释。</a:t>
            </a:r>
          </a:p>
          <a:p>
            <a:pPr algn="just">
              <a:spcAft>
                <a:spcPts val="0"/>
              </a:spcAft>
            </a:pP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说明：在表</a:t>
            </a:r>
            <a:r>
              <a:rPr lang="en-US"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3-2</a:t>
            </a: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和表</a:t>
            </a:r>
            <a:r>
              <a:rPr lang="en-US"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3-4</a:t>
            </a: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中都和同一组协议比较，表</a:t>
            </a:r>
            <a:r>
              <a:rPr lang="en-US"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3-2</a:t>
            </a: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想表达在两方量子隐私比较协议中，文中所提协议提升了效率，表</a:t>
            </a:r>
            <a:r>
              <a:rPr lang="en-US"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3-4</a:t>
            </a: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想表达在保证效率的情况下，实现两组两方量子隐私比较协议。</a:t>
            </a:r>
          </a:p>
          <a:p>
            <a:pPr algn="just">
              <a:spcAft>
                <a:spcPts val="0"/>
              </a:spcAft>
            </a:pP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）论文“</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4.4.2</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方案描述”中，双方参与者如果选择相同的地点不就知道对方的选择了吗？这种情况如何保护双方的隐私呢，不好理解，需要解释。</a:t>
            </a:r>
          </a:p>
          <a:p>
            <a:pPr algn="just">
              <a:spcAft>
                <a:spcPts val="0"/>
              </a:spcAft>
            </a:pP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修改说明：文中的方案存在考虑不周的问题，已将方案进行修改。</a:t>
            </a:r>
          </a:p>
          <a:p>
            <a:pPr algn="just">
              <a:spcAft>
                <a:spcPts val="0"/>
              </a:spcAft>
            </a:pP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）论文“</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5.3.2</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协议安全性分析”的分析比较薄弱。应该按照“</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5.1</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引言”列写的安全要求，逐条结合协议分析评估。</a:t>
            </a:r>
          </a:p>
          <a:p>
            <a:pPr algn="just">
              <a:spcAft>
                <a:spcPts val="0"/>
              </a:spcAft>
            </a:pPr>
            <a:r>
              <a:rPr lang="zh-CN" altLang="zh-CN" sz="12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修改说明：安全性分析部分已逐条对照引言所列的安全要求进行分析。</a:t>
            </a:r>
          </a:p>
          <a:p>
            <a:pPr algn="just">
              <a:spcAft>
                <a:spcPts val="0"/>
              </a:spcAft>
            </a:pP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5</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）论文写作质量需要提高，文字还需要仔细校订。例如，英文摘要中有“</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each</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user</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who</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does not</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trust</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each</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other</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through</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the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common</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premise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without</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disclosing</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their private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data</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Cooperate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to</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calculate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function</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and</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get</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the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calculation result</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Compared</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with</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the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existing</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two</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protocols</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The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protocols</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have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improved quantum</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efficiency</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”；第</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页“另外，为了降低成本和提升可操作性性”；第</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15</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页“在量子通信网络在具体传输过程中，由于在会出现基于量子密钥分配等量子安全通信和对经典信息的加密控制”；第</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35</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页“</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Alice</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Bob</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）以</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Z</a:t>
            </a:r>
            <a:r>
              <a:rPr lang="zh-CN" altLang="zh-CN" sz="1200" kern="100" dirty="0">
                <a:latin typeface="Calibri" panose="020F0502020204030204" pitchFamily="34" charset="0"/>
                <a:ea typeface="宋体" panose="02010600030101010101" pitchFamily="2" charset="-122"/>
                <a:cs typeface="Times New Roman" panose="02020603050405020304" pitchFamily="18" charset="0"/>
              </a:rPr>
              <a:t>基为基础测量测量剩余粒子以获得测量结果”等等。</a:t>
            </a:r>
          </a:p>
          <a:p>
            <a:r>
              <a:rPr lang="zh-CN" altLang="zh-CN" sz="12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修改说明：之前在对论文进行检查时还不够仔细，现在已经对文字进行校订。</a:t>
            </a:r>
            <a:endParaRPr lang="zh-CN" altLang="en-US" sz="1200" dirty="0">
              <a:solidFill>
                <a:srgbClr val="FF0000"/>
              </a:solidFill>
            </a:endParaRPr>
          </a:p>
        </p:txBody>
      </p:sp>
    </p:spTree>
    <p:extLst>
      <p:ext uri="{BB962C8B-B14F-4D97-AF65-F5344CB8AC3E}">
        <p14:creationId xmlns:p14="http://schemas.microsoft.com/office/powerpoint/2010/main" val="24364697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60538" y="708793"/>
            <a:ext cx="4656571" cy="1255473"/>
          </a:xfrm>
          <a:prstGeom prst="rect">
            <a:avLst/>
          </a:prstGeom>
        </p:spPr>
      </p:pic>
      <p:pic>
        <p:nvPicPr>
          <p:cNvPr id="3" name="图片 2"/>
          <p:cNvPicPr>
            <a:picLocks noChangeAspect="1"/>
          </p:cNvPicPr>
          <p:nvPr/>
        </p:nvPicPr>
        <p:blipFill>
          <a:blip r:embed="rId3"/>
          <a:stretch>
            <a:fillRect/>
          </a:stretch>
        </p:blipFill>
        <p:spPr>
          <a:xfrm>
            <a:off x="1770496" y="2109397"/>
            <a:ext cx="4646613" cy="2805502"/>
          </a:xfrm>
          <a:prstGeom prst="rect">
            <a:avLst/>
          </a:prstGeom>
        </p:spPr>
      </p:pic>
    </p:spTree>
    <p:extLst>
      <p:ext uri="{BB962C8B-B14F-4D97-AF65-F5344CB8AC3E}">
        <p14:creationId xmlns:p14="http://schemas.microsoft.com/office/powerpoint/2010/main" val="38619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46226" y="995167"/>
            <a:ext cx="5256616" cy="3458300"/>
          </a:xfrm>
          <a:prstGeom prst="rect">
            <a:avLst/>
          </a:prstGeom>
        </p:spPr>
      </p:pic>
    </p:spTree>
    <p:extLst>
      <p:ext uri="{BB962C8B-B14F-4D97-AF65-F5344CB8AC3E}">
        <p14:creationId xmlns:p14="http://schemas.microsoft.com/office/powerpoint/2010/main" val="1686556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43106" y="287867"/>
            <a:ext cx="5576747" cy="2218833"/>
          </a:xfrm>
          <a:prstGeom prst="rect">
            <a:avLst/>
          </a:prstGeom>
        </p:spPr>
      </p:pic>
      <p:pic>
        <p:nvPicPr>
          <p:cNvPr id="3" name="图片 2"/>
          <p:cNvPicPr>
            <a:picLocks noChangeAspect="1"/>
          </p:cNvPicPr>
          <p:nvPr/>
        </p:nvPicPr>
        <p:blipFill>
          <a:blip r:embed="rId3"/>
          <a:stretch>
            <a:fillRect/>
          </a:stretch>
        </p:blipFill>
        <p:spPr>
          <a:xfrm>
            <a:off x="1443106" y="2642167"/>
            <a:ext cx="5576747" cy="2274315"/>
          </a:xfrm>
          <a:prstGeom prst="rect">
            <a:avLst/>
          </a:prstGeom>
        </p:spPr>
      </p:pic>
    </p:spTree>
    <p:extLst>
      <p:ext uri="{BB962C8B-B14F-4D97-AF65-F5344CB8AC3E}">
        <p14:creationId xmlns:p14="http://schemas.microsoft.com/office/powerpoint/2010/main" val="304472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0939" y="240899"/>
            <a:ext cx="2339102" cy="461665"/>
          </a:xfrm>
          <a:prstGeom prst="rect">
            <a:avLst/>
          </a:prstGeom>
        </p:spPr>
        <p:txBody>
          <a:bodyPr wrap="none">
            <a:spAutoFit/>
          </a:bodyPr>
          <a:lstStyle/>
          <a:p>
            <a:r>
              <a:rPr lang="zh-CN" altLang="en-US" sz="2400" dirty="0">
                <a:solidFill>
                  <a:schemeClr val="tx1">
                    <a:lumMod val="75000"/>
                    <a:lumOff val="25000"/>
                  </a:schemeClr>
                </a:solidFill>
                <a:latin typeface="+mj-ea"/>
                <a:ea typeface="+mj-ea"/>
              </a:rPr>
              <a:t>研究背景及意义</a:t>
            </a:r>
          </a:p>
        </p:txBody>
      </p:sp>
      <p:sp>
        <p:nvSpPr>
          <p:cNvPr id="4" name="矩形 3"/>
          <p:cNvSpPr/>
          <p:nvPr/>
        </p:nvSpPr>
        <p:spPr>
          <a:xfrm>
            <a:off x="485664" y="938989"/>
            <a:ext cx="8085130" cy="392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5B860AC1-6E66-4E6F-87EF-D7AF0A0FADCB}"/>
              </a:ext>
            </a:extLst>
          </p:cNvPr>
          <p:cNvSpPr/>
          <p:nvPr/>
        </p:nvSpPr>
        <p:spPr>
          <a:xfrm>
            <a:off x="608493" y="1129550"/>
            <a:ext cx="7839472" cy="1631216"/>
          </a:xfrm>
          <a:prstGeom prst="rect">
            <a:avLst/>
          </a:prstGeom>
        </p:spPr>
        <p:txBody>
          <a:bodyPr wrap="square">
            <a:spAutoFit/>
          </a:bodyPr>
          <a:lstStyle/>
          <a:p>
            <a:pPr>
              <a:lnSpc>
                <a:spcPts val="2000"/>
              </a:lnSpc>
            </a:pPr>
            <a:r>
              <a:rPr lang="en-US" altLang="zh-CN" sz="1400" dirty="0">
                <a:solidFill>
                  <a:schemeClr val="bg1"/>
                </a:solidFill>
                <a:latin typeface="宋体" panose="02010600030101010101" pitchFamily="2" charset="-122"/>
                <a:ea typeface="宋体" panose="02010600030101010101" pitchFamily="2" charset="-122"/>
              </a:rPr>
              <a:t> </a:t>
            </a:r>
            <a:r>
              <a:rPr lang="en-US" altLang="zh-CN" sz="1400" dirty="0" smtClean="0">
                <a:solidFill>
                  <a:schemeClr val="bg1"/>
                </a:solidFill>
                <a:latin typeface="宋体" panose="02010600030101010101" pitchFamily="2" charset="-122"/>
                <a:ea typeface="宋体" panose="02010600030101010101" pitchFamily="2" charset="-122"/>
              </a:rPr>
              <a:t>   </a:t>
            </a:r>
            <a:r>
              <a:rPr lang="zh-CN" altLang="zh-CN" sz="1400" dirty="0" smtClean="0">
                <a:solidFill>
                  <a:schemeClr val="bg1"/>
                </a:solidFill>
                <a:latin typeface="宋体" panose="02010600030101010101" pitchFamily="2" charset="-122"/>
                <a:ea typeface="宋体" panose="02010600030101010101" pitchFamily="2" charset="-122"/>
              </a:rPr>
              <a:t>本文</a:t>
            </a:r>
            <a:r>
              <a:rPr lang="zh-CN" altLang="zh-CN" sz="1400" dirty="0">
                <a:solidFill>
                  <a:schemeClr val="bg1"/>
                </a:solidFill>
                <a:latin typeface="宋体" panose="02010600030101010101" pitchFamily="2" charset="-122"/>
                <a:ea typeface="宋体" panose="02010600030101010101" pitchFamily="2" charset="-122"/>
              </a:rPr>
              <a:t>是在国家自然科学基金“量子通信网络环境下信任管理模型研究（批准号：</a:t>
            </a:r>
            <a:r>
              <a:rPr lang="en-US" altLang="zh-CN" sz="1400" dirty="0">
                <a:solidFill>
                  <a:schemeClr val="bg1"/>
                </a:solidFill>
                <a:latin typeface="宋体" panose="02010600030101010101" pitchFamily="2" charset="-122"/>
                <a:ea typeface="宋体" panose="02010600030101010101" pitchFamily="2" charset="-122"/>
              </a:rPr>
              <a:t>61572086</a:t>
            </a:r>
            <a:r>
              <a:rPr lang="zh-CN" altLang="zh-CN" sz="1400" dirty="0">
                <a:solidFill>
                  <a:schemeClr val="bg1"/>
                </a:solidFill>
                <a:latin typeface="宋体" panose="02010600030101010101" pitchFamily="2" charset="-122"/>
                <a:ea typeface="宋体" panose="02010600030101010101" pitchFamily="2" charset="-122"/>
              </a:rPr>
              <a:t>）”的支持下</a:t>
            </a:r>
            <a:r>
              <a:rPr lang="zh-CN" altLang="zh-CN" sz="1400" dirty="0" smtClean="0">
                <a:solidFill>
                  <a:schemeClr val="bg1"/>
                </a:solidFill>
                <a:latin typeface="宋体" panose="02010600030101010101" pitchFamily="2" charset="-122"/>
                <a:ea typeface="宋体" panose="02010600030101010101" pitchFamily="2" charset="-122"/>
              </a:rPr>
              <a:t>完成</a:t>
            </a:r>
            <a:r>
              <a:rPr lang="zh-CN" altLang="en-US" sz="1400" dirty="0" smtClean="0">
                <a:solidFill>
                  <a:schemeClr val="bg1"/>
                </a:solidFill>
                <a:latin typeface="宋体" panose="02010600030101010101" pitchFamily="2" charset="-122"/>
                <a:ea typeface="宋体" panose="02010600030101010101" pitchFamily="2" charset="-122"/>
              </a:rPr>
              <a:t>。</a:t>
            </a:r>
            <a:endParaRPr lang="en-US" altLang="zh-CN" sz="1400" dirty="0" smtClean="0">
              <a:solidFill>
                <a:schemeClr val="bg1"/>
              </a:solidFill>
              <a:latin typeface="宋体" panose="02010600030101010101" pitchFamily="2" charset="-122"/>
              <a:ea typeface="宋体" panose="02010600030101010101" pitchFamily="2" charset="-122"/>
            </a:endParaRPr>
          </a:p>
          <a:p>
            <a:pPr>
              <a:lnSpc>
                <a:spcPts val="2000"/>
              </a:lnSpc>
            </a:pPr>
            <a:r>
              <a:rPr lang="en-US" altLang="zh-CN" sz="1400" dirty="0" smtClean="0">
                <a:solidFill>
                  <a:schemeClr val="bg1"/>
                </a:solidFill>
                <a:latin typeface="宋体" panose="02010600030101010101" pitchFamily="2" charset="-122"/>
                <a:ea typeface="宋体" panose="02010600030101010101" pitchFamily="2" charset="-122"/>
              </a:rPr>
              <a:t>    </a:t>
            </a:r>
            <a:r>
              <a:rPr lang="zh-CN" altLang="zh-CN" sz="1400" dirty="0" smtClean="0">
                <a:solidFill>
                  <a:schemeClr val="bg1"/>
                </a:solidFill>
                <a:latin typeface="宋体" panose="02010600030101010101" pitchFamily="2" charset="-122"/>
                <a:ea typeface="宋体" panose="02010600030101010101" pitchFamily="2" charset="-122"/>
              </a:rPr>
              <a:t>信息</a:t>
            </a:r>
            <a:r>
              <a:rPr lang="zh-CN" altLang="zh-CN" sz="1400" dirty="0">
                <a:solidFill>
                  <a:schemeClr val="bg1"/>
                </a:solidFill>
                <a:latin typeface="宋体" panose="02010600030101010101" pitchFamily="2" charset="-122"/>
                <a:ea typeface="宋体" panose="02010600030101010101" pitchFamily="2" charset="-122"/>
              </a:rPr>
              <a:t>在计算机中传输时如何保证信息安全性？如何判断信息的完整性？如何判断传输过程中是否存在窃听？一些非法获取信息的事件不断发生，让人们对信息的保护变得越来越重视</a:t>
            </a:r>
            <a:r>
              <a:rPr lang="zh-CN" altLang="en-US" sz="1400" dirty="0" smtClean="0">
                <a:solidFill>
                  <a:schemeClr val="bg1"/>
                </a:solidFill>
                <a:latin typeface="宋体" panose="02010600030101010101" pitchFamily="2" charset="-122"/>
                <a:ea typeface="宋体" panose="02010600030101010101" pitchFamily="2" charset="-122"/>
              </a:rPr>
              <a:t>。</a:t>
            </a:r>
            <a:r>
              <a:rPr lang="zh-CN" altLang="zh-CN" sz="1400" dirty="0">
                <a:solidFill>
                  <a:schemeClr val="bg1"/>
                </a:solidFill>
                <a:latin typeface="宋体" panose="02010600030101010101" pitchFamily="2" charset="-122"/>
                <a:ea typeface="宋体" panose="02010600030101010101" pitchFamily="2" charset="-122"/>
              </a:rPr>
              <a:t>众多的科学家加入了研究这一难题的行列，成功地将信息科学技术与量子理论相结合，产生了一门新的交叉性学科——量子信息技术</a:t>
            </a:r>
            <a:endParaRPr lang="en-US" altLang="zh-CN" sz="1400" b="1" dirty="0">
              <a:solidFill>
                <a:schemeClr val="bg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 xmlns:a16="http://schemas.microsoft.com/office/drawing/2014/main" id="{5B860AC1-6E66-4E6F-87EF-D7AF0A0FADCB}"/>
              </a:ext>
            </a:extLst>
          </p:cNvPr>
          <p:cNvSpPr/>
          <p:nvPr/>
        </p:nvSpPr>
        <p:spPr>
          <a:xfrm>
            <a:off x="608493" y="2951327"/>
            <a:ext cx="7839472" cy="1597425"/>
          </a:xfrm>
          <a:prstGeom prst="rect">
            <a:avLst/>
          </a:prstGeom>
        </p:spPr>
        <p:txBody>
          <a:bodyPr wrap="square">
            <a:spAutoFit/>
          </a:bodyPr>
          <a:lstStyle/>
          <a:p>
            <a:pPr>
              <a:lnSpc>
                <a:spcPts val="2000"/>
              </a:lnSpc>
            </a:pPr>
            <a:r>
              <a:rPr lang="en-US" altLang="zh-CN" sz="1400" dirty="0">
                <a:solidFill>
                  <a:schemeClr val="bg1"/>
                </a:solidFill>
              </a:rPr>
              <a:t> </a:t>
            </a:r>
            <a:r>
              <a:rPr lang="en-US" altLang="zh-CN" sz="1400" dirty="0" smtClean="0">
                <a:solidFill>
                  <a:schemeClr val="bg1"/>
                </a:solidFill>
              </a:rPr>
              <a:t>        </a:t>
            </a:r>
            <a:r>
              <a:rPr lang="zh-CN" altLang="en-US" sz="1400" dirty="0" smtClean="0">
                <a:solidFill>
                  <a:schemeClr val="bg1"/>
                </a:solidFill>
                <a:latin typeface="宋体" panose="02010600030101010101" pitchFamily="2" charset="-122"/>
                <a:ea typeface="宋体" panose="02010600030101010101" pitchFamily="2" charset="-122"/>
              </a:rPr>
              <a:t>随着对量子信息学的不断研究，量子力学的优越性也越发明显。将量子信息技术与安全多方计算相互融合，产生了新的交叉学科</a:t>
            </a:r>
            <a:r>
              <a:rPr lang="en-US" altLang="zh-CN" sz="1400" dirty="0" smtClean="0">
                <a:solidFill>
                  <a:schemeClr val="bg1"/>
                </a:solidFill>
                <a:latin typeface="宋体" panose="02010600030101010101" pitchFamily="2" charset="-122"/>
                <a:ea typeface="宋体" panose="02010600030101010101" pitchFamily="2" charset="-122"/>
              </a:rPr>
              <a:t>——</a:t>
            </a:r>
            <a:r>
              <a:rPr lang="zh-CN" altLang="en-US" sz="1400" dirty="0" smtClean="0">
                <a:solidFill>
                  <a:schemeClr val="bg1"/>
                </a:solidFill>
                <a:latin typeface="宋体" panose="02010600030101010101" pitchFamily="2" charset="-122"/>
                <a:ea typeface="宋体" panose="02010600030101010101" pitchFamily="2" charset="-122"/>
              </a:rPr>
              <a:t>量子安全多方计算（</a:t>
            </a:r>
            <a:r>
              <a:rPr lang="en-US" altLang="zh-CN" sz="1400" dirty="0" smtClean="0">
                <a:solidFill>
                  <a:schemeClr val="bg1"/>
                </a:solidFill>
                <a:latin typeface="宋体" panose="02010600030101010101" pitchFamily="2" charset="-122"/>
                <a:ea typeface="宋体" panose="02010600030101010101" pitchFamily="2" charset="-122"/>
              </a:rPr>
              <a:t>QSMC</a:t>
            </a:r>
            <a:r>
              <a:rPr lang="zh-CN" altLang="en-US" sz="1400" dirty="0" smtClean="0">
                <a:solidFill>
                  <a:schemeClr val="bg1"/>
                </a:solidFill>
                <a:latin typeface="宋体" panose="02010600030101010101" pitchFamily="2" charset="-122"/>
                <a:ea typeface="宋体" panose="02010600030101010101" pitchFamily="2" charset="-122"/>
              </a:rPr>
              <a:t>），将基于微观粒子物理客观规律的量子力学应用于经典安全多方计算中，能够无条件保证私有信息的安全性。所谓量子安全多方计算，指在互不信任的分布式网络中，以量子资源（即量子态）作为信息载体，在确保大部分参与者能够忠诚地执行协议的前提下，正确地、安全地计算约定函数的值，且各参与方的私有输入值是保密的。</a:t>
            </a:r>
            <a:endParaRPr lang="en-US" altLang="zh-CN" sz="14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628358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0564" y="248920"/>
            <a:ext cx="1001187" cy="461665"/>
          </a:xfrm>
          <a:prstGeom prst="rect">
            <a:avLst/>
          </a:prstGeom>
        </p:spPr>
        <p:txBody>
          <a:bodyPr wrap="square">
            <a:spAutoFit/>
          </a:bodyPr>
          <a:lstStyle/>
          <a:p>
            <a:r>
              <a:rPr lang="zh-CN" altLang="en-US" sz="2400" kern="100" dirty="0" smtClean="0">
                <a:latin typeface="+mj-ea"/>
                <a:ea typeface="+mj-ea"/>
                <a:cs typeface="Times New Roman" panose="02020603050405020304" pitchFamily="18" charset="0"/>
              </a:rPr>
              <a:t>致谢</a:t>
            </a:r>
            <a:endParaRPr lang="zh-CN" altLang="en-US" sz="2400" b="1" dirty="0">
              <a:solidFill>
                <a:schemeClr val="tx1">
                  <a:lumMod val="75000"/>
                  <a:lumOff val="25000"/>
                </a:schemeClr>
              </a:solidFill>
              <a:latin typeface="+mj-ea"/>
              <a:ea typeface="+mj-ea"/>
            </a:endParaRPr>
          </a:p>
        </p:txBody>
      </p:sp>
      <p:sp>
        <p:nvSpPr>
          <p:cNvPr id="3" name="矩形 2">
            <a:extLst>
              <a:ext uri="{FF2B5EF4-FFF2-40B4-BE49-F238E27FC236}">
                <a16:creationId xmlns="" xmlns:a16="http://schemas.microsoft.com/office/drawing/2014/main" id="{943908D2-41C4-1B46-B57C-C90CA5AE1310}"/>
              </a:ext>
            </a:extLst>
          </p:cNvPr>
          <p:cNvSpPr/>
          <p:nvPr/>
        </p:nvSpPr>
        <p:spPr>
          <a:xfrm>
            <a:off x="1071532" y="1718502"/>
            <a:ext cx="6565401" cy="1477328"/>
          </a:xfrm>
          <a:prstGeom prst="rect">
            <a:avLst/>
          </a:prstGeom>
        </p:spPr>
        <p:txBody>
          <a:bodyPr wrap="square">
            <a:spAutoFit/>
          </a:bodyPr>
          <a:lstStyle/>
          <a:p>
            <a:pPr indent="709200">
              <a:lnSpc>
                <a:spcPct val="150000"/>
              </a:lnSpc>
            </a:pPr>
            <a:r>
              <a:rPr lang="zh-CN" altLang="zh-CN" sz="2000" kern="0" dirty="0">
                <a:solidFill>
                  <a:srgbClr val="000000"/>
                </a:solidFill>
                <a:ea typeface="宋体" panose="02010600030101010101" pitchFamily="2" charset="-122"/>
                <a:cs typeface="Times New Roman" panose="02020603050405020304" pitchFamily="18" charset="0"/>
              </a:rPr>
              <a:t>此论文是在我的</a:t>
            </a:r>
            <a:r>
              <a:rPr lang="zh-CN" altLang="zh-CN" sz="2000" kern="0" dirty="0" smtClean="0">
                <a:solidFill>
                  <a:srgbClr val="000000"/>
                </a:solidFill>
                <a:ea typeface="宋体" panose="02010600030101010101" pitchFamily="2" charset="-122"/>
                <a:cs typeface="Times New Roman" panose="02020603050405020304" pitchFamily="18" charset="0"/>
              </a:rPr>
              <a:t>导师</a:t>
            </a:r>
            <a:r>
              <a:rPr lang="zh-CN" altLang="en-US" sz="2000" kern="0" dirty="0" smtClean="0">
                <a:solidFill>
                  <a:srgbClr val="000000"/>
                </a:solidFill>
                <a:ea typeface="宋体" panose="02010600030101010101" pitchFamily="2" charset="-122"/>
                <a:cs typeface="Times New Roman" panose="02020603050405020304" pitchFamily="18" charset="0"/>
              </a:rPr>
              <a:t>张仕斌</a:t>
            </a:r>
            <a:r>
              <a:rPr lang="zh-CN" altLang="zh-CN" sz="2000" kern="0" dirty="0" smtClean="0">
                <a:solidFill>
                  <a:srgbClr val="000000"/>
                </a:solidFill>
                <a:ea typeface="宋体" panose="02010600030101010101" pitchFamily="2" charset="-122"/>
                <a:cs typeface="Times New Roman" panose="02020603050405020304" pitchFamily="18" charset="0"/>
              </a:rPr>
              <a:t>教授</a:t>
            </a:r>
            <a:r>
              <a:rPr lang="zh-CN" altLang="zh-CN" sz="2000" kern="0" dirty="0">
                <a:solidFill>
                  <a:srgbClr val="000000"/>
                </a:solidFill>
                <a:ea typeface="宋体" panose="02010600030101010101" pitchFamily="2" charset="-122"/>
                <a:cs typeface="Times New Roman" panose="02020603050405020304" pitchFamily="18" charset="0"/>
              </a:rPr>
              <a:t>的精心指导下完成的，非常感谢</a:t>
            </a:r>
            <a:r>
              <a:rPr lang="zh-CN" altLang="zh-CN" sz="2000" kern="0" dirty="0" smtClean="0">
                <a:solidFill>
                  <a:srgbClr val="000000"/>
                </a:solidFill>
                <a:ea typeface="宋体" panose="02010600030101010101" pitchFamily="2" charset="-122"/>
                <a:cs typeface="Times New Roman" panose="02020603050405020304" pitchFamily="18" charset="0"/>
              </a:rPr>
              <a:t>这三年来</a:t>
            </a:r>
            <a:r>
              <a:rPr lang="zh-CN" altLang="en-US" sz="2000" kern="0" dirty="0" smtClean="0">
                <a:solidFill>
                  <a:srgbClr val="000000"/>
                </a:solidFill>
                <a:ea typeface="宋体" panose="02010600030101010101" pitchFamily="2" charset="-122"/>
                <a:cs typeface="Times New Roman" panose="02020603050405020304" pitchFamily="18" charset="0"/>
              </a:rPr>
              <a:t>张</a:t>
            </a:r>
            <a:r>
              <a:rPr lang="zh-CN" altLang="zh-CN" sz="2000" kern="0" dirty="0" smtClean="0">
                <a:solidFill>
                  <a:srgbClr val="000000"/>
                </a:solidFill>
                <a:ea typeface="宋体" panose="02010600030101010101" pitchFamily="2" charset="-122"/>
                <a:cs typeface="Times New Roman" panose="02020603050405020304" pitchFamily="18" charset="0"/>
              </a:rPr>
              <a:t>老师</a:t>
            </a:r>
            <a:r>
              <a:rPr lang="zh-CN" altLang="zh-CN" sz="2000" kern="0" dirty="0">
                <a:solidFill>
                  <a:srgbClr val="000000"/>
                </a:solidFill>
                <a:ea typeface="宋体" panose="02010600030101010101" pitchFamily="2" charset="-122"/>
                <a:cs typeface="Times New Roman" panose="02020603050405020304" pitchFamily="18" charset="0"/>
              </a:rPr>
              <a:t>对我的</a:t>
            </a:r>
            <a:r>
              <a:rPr lang="zh-CN" altLang="zh-CN" sz="2000" kern="0" dirty="0" smtClean="0">
                <a:solidFill>
                  <a:srgbClr val="000000"/>
                </a:solidFill>
                <a:ea typeface="宋体" panose="02010600030101010101" pitchFamily="2" charset="-122"/>
                <a:cs typeface="Times New Roman" panose="02020603050405020304" pitchFamily="18" charset="0"/>
              </a:rPr>
              <a:t>教导和</a:t>
            </a:r>
            <a:r>
              <a:rPr lang="zh-CN" altLang="en-US" sz="2000" kern="0" dirty="0" smtClean="0">
                <a:solidFill>
                  <a:srgbClr val="000000"/>
                </a:solidFill>
                <a:ea typeface="宋体" panose="02010600030101010101" pitchFamily="2" charset="-122"/>
                <a:cs typeface="Times New Roman" panose="02020603050405020304" pitchFamily="18" charset="0"/>
              </a:rPr>
              <a:t>帮助</a:t>
            </a:r>
            <a:r>
              <a:rPr lang="zh-CN" altLang="zh-CN" sz="2000" kern="0" dirty="0" smtClean="0">
                <a:solidFill>
                  <a:srgbClr val="000000"/>
                </a:solidFill>
                <a:ea typeface="宋体" panose="02010600030101010101" pitchFamily="2" charset="-122"/>
                <a:cs typeface="Times New Roman" panose="02020603050405020304" pitchFamily="18" charset="0"/>
              </a:rPr>
              <a:t>，</a:t>
            </a:r>
            <a:r>
              <a:rPr lang="zh-CN" altLang="zh-CN" sz="2000" kern="0" dirty="0">
                <a:solidFill>
                  <a:srgbClr val="000000"/>
                </a:solidFill>
                <a:ea typeface="宋体" panose="02010600030101010101" pitchFamily="2" charset="-122"/>
                <a:cs typeface="Times New Roman" panose="02020603050405020304" pitchFamily="18" charset="0"/>
              </a:rPr>
              <a:t>以及平时对我的严格要求。</a:t>
            </a:r>
            <a:r>
              <a:rPr lang="zh-CN" altLang="zh-CN" sz="2000" dirty="0"/>
              <a:t> </a:t>
            </a:r>
            <a:endParaRPr lang="en-US" altLang="zh-CN" sz="2000" dirty="0"/>
          </a:p>
        </p:txBody>
      </p:sp>
    </p:spTree>
    <p:extLst>
      <p:ext uri="{BB962C8B-B14F-4D97-AF65-F5344CB8AC3E}">
        <p14:creationId xmlns:p14="http://schemas.microsoft.com/office/powerpoint/2010/main" val="19945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2)">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2030804" y="1756639"/>
            <a:ext cx="4801314" cy="707886"/>
          </a:xfrm>
          <a:prstGeom prst="rect">
            <a:avLst/>
          </a:prstGeom>
        </p:spPr>
        <p:txBody>
          <a:bodyPr wrap="none">
            <a:spAutoFit/>
          </a:bodyPr>
          <a:lstStyle/>
          <a:p>
            <a:pPr algn="ctr"/>
            <a:r>
              <a:rPr lang="zh-CN" altLang="en-US" sz="4000" dirty="0">
                <a:solidFill>
                  <a:prstClr val="white"/>
                </a:solidFill>
                <a:latin typeface="微软雅黑"/>
                <a:ea typeface="微软雅黑"/>
              </a:rPr>
              <a:t>请各位老师批评指正</a:t>
            </a:r>
          </a:p>
        </p:txBody>
      </p:sp>
      <p:cxnSp>
        <p:nvCxnSpPr>
          <p:cNvPr id="8" name="直接连接符 7">
            <a:extLst>
              <a:ext uri="{FF2B5EF4-FFF2-40B4-BE49-F238E27FC236}">
                <a16:creationId xmlns="" xmlns:a16="http://schemas.microsoft.com/office/drawing/2014/main" id="{CF3A8B31-6E44-4C33-990E-9C86ACE33E11}"/>
              </a:ext>
            </a:extLst>
          </p:cNvPr>
          <p:cNvCxnSpPr/>
          <p:nvPr/>
        </p:nvCxnSpPr>
        <p:spPr>
          <a:xfrm>
            <a:off x="4289804" y="2742865"/>
            <a:ext cx="26125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18725" y="2442490"/>
            <a:ext cx="3847528" cy="261610"/>
          </a:xfrm>
          <a:prstGeom prst="rect">
            <a:avLst/>
          </a:prstGeom>
        </p:spPr>
        <p:txBody>
          <a:bodyPr wrap="none">
            <a:spAutoFit/>
          </a:bodyPr>
          <a:lstStyle/>
          <a:p>
            <a:pPr algn="ctr"/>
            <a:r>
              <a:rPr lang="en-US" altLang="zh-CN" sz="1100" spc="600" dirty="0">
                <a:solidFill>
                  <a:prstClr val="white"/>
                </a:solidFill>
                <a:latin typeface="Arial"/>
                <a:ea typeface="微软雅黑"/>
              </a:rPr>
              <a:t>THANK YOU FOR WATCHING</a:t>
            </a:r>
          </a:p>
        </p:txBody>
      </p:sp>
      <p:sp>
        <p:nvSpPr>
          <p:cNvPr id="15" name="文本框 14">
            <a:extLst>
              <a:ext uri="{FF2B5EF4-FFF2-40B4-BE49-F238E27FC236}">
                <a16:creationId xmlns="" xmlns:a16="http://schemas.microsoft.com/office/drawing/2014/main" id="{B25A8CF9-6A0D-4189-BB1C-931276747604}"/>
              </a:ext>
            </a:extLst>
          </p:cNvPr>
          <p:cNvSpPr txBox="1"/>
          <p:nvPr/>
        </p:nvSpPr>
        <p:spPr>
          <a:xfrm>
            <a:off x="2709415" y="3931748"/>
            <a:ext cx="3626314" cy="307777"/>
          </a:xfrm>
          <a:prstGeom prst="rect">
            <a:avLst/>
          </a:prstGeom>
          <a:noFill/>
        </p:spPr>
        <p:txBody>
          <a:bodyPr wrap="none" rtlCol="0">
            <a:spAutoFit/>
          </a:bodyPr>
          <a:lstStyle/>
          <a:p>
            <a:r>
              <a:rPr lang="zh-CN" altLang="en-US" sz="1400" dirty="0">
                <a:solidFill>
                  <a:schemeClr val="bg1"/>
                </a:solidFill>
              </a:rPr>
              <a:t>答辩人</a:t>
            </a:r>
            <a:r>
              <a:rPr lang="zh-CN" altLang="en-US" sz="1400" dirty="0" smtClean="0">
                <a:solidFill>
                  <a:schemeClr val="bg1"/>
                </a:solidFill>
              </a:rPr>
              <a:t>：</a:t>
            </a:r>
            <a:r>
              <a:rPr lang="zh-CN" altLang="en-US" sz="1400" dirty="0">
                <a:solidFill>
                  <a:schemeClr val="bg1"/>
                </a:solidFill>
              </a:rPr>
              <a:t>王正浩     </a:t>
            </a:r>
            <a:r>
              <a:rPr lang="zh-CN" altLang="en-US" sz="1400" dirty="0" smtClean="0">
                <a:solidFill>
                  <a:schemeClr val="bg1"/>
                </a:solidFill>
              </a:rPr>
              <a:t>答辩时间</a:t>
            </a:r>
            <a:r>
              <a:rPr lang="zh-CN" altLang="en-US" sz="1400" dirty="0">
                <a:solidFill>
                  <a:schemeClr val="bg1"/>
                </a:solidFill>
              </a:rPr>
              <a:t>：</a:t>
            </a:r>
            <a:r>
              <a:rPr lang="en-US" altLang="zh-CN" sz="1400" dirty="0" smtClean="0">
                <a:solidFill>
                  <a:schemeClr val="bg1"/>
                </a:solidFill>
              </a:rPr>
              <a:t>2020</a:t>
            </a:r>
            <a:r>
              <a:rPr lang="zh-CN" altLang="en-US" sz="1400" dirty="0" smtClean="0">
                <a:solidFill>
                  <a:schemeClr val="bg1"/>
                </a:solidFill>
              </a:rPr>
              <a:t>年</a:t>
            </a:r>
            <a:r>
              <a:rPr lang="en-US" altLang="zh-CN" sz="1400" dirty="0" smtClean="0">
                <a:solidFill>
                  <a:schemeClr val="bg1"/>
                </a:solidFill>
              </a:rPr>
              <a:t>6</a:t>
            </a:r>
            <a:r>
              <a:rPr lang="zh-CN" altLang="en-US" sz="1400" dirty="0" smtClean="0">
                <a:solidFill>
                  <a:schemeClr val="bg1"/>
                </a:solidFill>
              </a:rPr>
              <a:t>月</a:t>
            </a:r>
            <a:r>
              <a:rPr lang="en-US" altLang="zh-CN" sz="1400" dirty="0" smtClean="0">
                <a:solidFill>
                  <a:schemeClr val="bg1"/>
                </a:solidFill>
              </a:rPr>
              <a:t>8</a:t>
            </a:r>
            <a:r>
              <a:rPr lang="zh-CN" altLang="en-US" sz="1400" dirty="0" smtClean="0">
                <a:solidFill>
                  <a:schemeClr val="bg1"/>
                </a:solidFill>
              </a:rPr>
              <a:t>日</a:t>
            </a:r>
            <a:endParaRPr lang="zh-CN" altLang="en-US" sz="1400" dirty="0">
              <a:solidFill>
                <a:schemeClr val="bg1"/>
              </a:solidFill>
            </a:endParaRPr>
          </a:p>
        </p:txBody>
      </p:sp>
      <p:pic>
        <p:nvPicPr>
          <p:cNvPr id="16" name="图片 15">
            <a:extLst>
              <a:ext uri="{FF2B5EF4-FFF2-40B4-BE49-F238E27FC236}">
                <a16:creationId xmlns="" xmlns:a16="http://schemas.microsoft.com/office/drawing/2014/main" id="{5EAC87CC-D422-4EE1-B22B-6D6B1C1AAB5F}"/>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56667" y1="48339" x2="56667" y2="48339"/>
                      </a14:backgroundRemoval>
                    </a14:imgEffect>
                  </a14:imgLayer>
                </a14:imgProps>
              </a:ext>
              <a:ext uri="{28A0092B-C50C-407E-A947-70E740481C1C}">
                <a14:useLocalDpi xmlns:a14="http://schemas.microsoft.com/office/drawing/2010/main" val="0"/>
              </a:ext>
            </a:extLst>
          </a:blip>
          <a:stretch>
            <a:fillRect/>
          </a:stretch>
        </p:blipFill>
        <p:spPr>
          <a:xfrm>
            <a:off x="177502" y="72287"/>
            <a:ext cx="643292" cy="645674"/>
          </a:xfrm>
          <a:prstGeom prst="rect">
            <a:avLst/>
          </a:prstGeom>
        </p:spPr>
      </p:pic>
      <p:sp>
        <p:nvSpPr>
          <p:cNvPr id="18" name="文本框 17">
            <a:extLst>
              <a:ext uri="{FF2B5EF4-FFF2-40B4-BE49-F238E27FC236}">
                <a16:creationId xmlns="" xmlns:a16="http://schemas.microsoft.com/office/drawing/2014/main" id="{80D85360-5383-4C55-BFC3-A5477331517B}"/>
              </a:ext>
            </a:extLst>
          </p:cNvPr>
          <p:cNvSpPr txBox="1"/>
          <p:nvPr/>
        </p:nvSpPr>
        <p:spPr>
          <a:xfrm>
            <a:off x="820794" y="241236"/>
            <a:ext cx="1779531" cy="30777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成都信息工程大学</a:t>
            </a:r>
          </a:p>
        </p:txBody>
      </p:sp>
      <p:cxnSp>
        <p:nvCxnSpPr>
          <p:cNvPr id="20" name="直接连接符 19">
            <a:extLst>
              <a:ext uri="{FF2B5EF4-FFF2-40B4-BE49-F238E27FC236}">
                <a16:creationId xmlns="" xmlns:a16="http://schemas.microsoft.com/office/drawing/2014/main" id="{96868D04-59A2-4728-B7F0-1E01DD41E5C8}"/>
              </a:ext>
            </a:extLst>
          </p:cNvPr>
          <p:cNvCxnSpPr>
            <a:cxnSpLocks/>
          </p:cNvCxnSpPr>
          <p:nvPr/>
        </p:nvCxnSpPr>
        <p:spPr>
          <a:xfrm flipV="1">
            <a:off x="71438" y="787488"/>
            <a:ext cx="8922544" cy="5472"/>
          </a:xfrm>
          <a:prstGeom prst="line">
            <a:avLst/>
          </a:prstGeom>
          <a:ln w="12700">
            <a:solidFill>
              <a:schemeClr val="bg1"/>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103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0939" y="240899"/>
            <a:ext cx="2339102" cy="461665"/>
          </a:xfrm>
          <a:prstGeom prst="rect">
            <a:avLst/>
          </a:prstGeom>
        </p:spPr>
        <p:txBody>
          <a:bodyPr wrap="none">
            <a:spAutoFit/>
          </a:bodyPr>
          <a:lstStyle/>
          <a:p>
            <a:r>
              <a:rPr lang="zh-CN" altLang="en-US" sz="2400" dirty="0">
                <a:solidFill>
                  <a:schemeClr val="tx1">
                    <a:lumMod val="75000"/>
                    <a:lumOff val="25000"/>
                  </a:schemeClr>
                </a:solidFill>
                <a:latin typeface="+mj-ea"/>
                <a:ea typeface="+mj-ea"/>
              </a:rPr>
              <a:t>研究背景及意义</a:t>
            </a:r>
          </a:p>
        </p:txBody>
      </p:sp>
      <p:sp>
        <p:nvSpPr>
          <p:cNvPr id="6" name="Rectangle 5">
            <a:extLst>
              <a:ext uri="{FF2B5EF4-FFF2-40B4-BE49-F238E27FC236}">
                <a16:creationId xmlns:a16="http://schemas.microsoft.com/office/drawing/2014/main" xmlns="" id="{8C46721C-182E-402E-88D5-54015E10B619}"/>
              </a:ext>
            </a:extLst>
          </p:cNvPr>
          <p:cNvSpPr>
            <a:spLocks noChangeArrowheads="1"/>
          </p:cNvSpPr>
          <p:nvPr/>
        </p:nvSpPr>
        <p:spPr bwMode="auto">
          <a:xfrm>
            <a:off x="3255380" y="810127"/>
            <a:ext cx="5309780" cy="4101468"/>
          </a:xfrm>
          <a:prstGeom prst="rect">
            <a:avLst/>
          </a:prstGeom>
          <a:solidFill>
            <a:srgbClr val="3A6E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 name="矩形 3"/>
          <p:cNvSpPr/>
          <p:nvPr/>
        </p:nvSpPr>
        <p:spPr>
          <a:xfrm>
            <a:off x="442544" y="3280791"/>
            <a:ext cx="2532620" cy="1384995"/>
          </a:xfrm>
          <a:prstGeom prst="rect">
            <a:avLst/>
          </a:prstGeom>
        </p:spPr>
        <p:txBody>
          <a:bodyPr wrap="square">
            <a:spAutoFit/>
          </a:bodyPr>
          <a:lstStyle/>
          <a:p>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量子通信网络是一种利用量子通信系统的网络，网络由多个独立的节点所组成，这些节点储存量子信息，网络中的信息交换是通过传输量子比特来实现的</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35" name="文本框 34"/>
          <p:cNvSpPr txBox="1"/>
          <p:nvPr/>
        </p:nvSpPr>
        <p:spPr>
          <a:xfrm>
            <a:off x="3805375" y="667413"/>
            <a:ext cx="4375695" cy="4247317"/>
          </a:xfrm>
          <a:prstGeom prst="rect">
            <a:avLst/>
          </a:prstGeom>
          <a:noFill/>
        </p:spPr>
        <p:txBody>
          <a:bodyPr wrap="square" rtlCol="0">
            <a:spAutoFit/>
          </a:bodyPr>
          <a:lstStyle/>
          <a:p>
            <a:endParaRPr lang="en-US" altLang="zh-CN" dirty="0" smtClean="0">
              <a:solidFill>
                <a:schemeClr val="bg1"/>
              </a:solidFill>
            </a:endParaRPr>
          </a:p>
          <a:p>
            <a:r>
              <a:rPr lang="en-US" altLang="zh-CN" dirty="0" smtClean="0">
                <a:solidFill>
                  <a:schemeClr val="bg1"/>
                </a:solidFill>
              </a:rPr>
              <a:t>2020</a:t>
            </a:r>
            <a:r>
              <a:rPr lang="zh-CN" altLang="en-US" dirty="0" smtClean="0">
                <a:solidFill>
                  <a:schemeClr val="bg1"/>
                </a:solidFill>
              </a:rPr>
              <a:t>年</a:t>
            </a:r>
            <a:r>
              <a:rPr lang="en-US" altLang="zh-CN" dirty="0" smtClean="0">
                <a:solidFill>
                  <a:schemeClr val="bg1"/>
                </a:solidFill>
              </a:rPr>
              <a:t>3</a:t>
            </a:r>
            <a:r>
              <a:rPr lang="zh-CN" altLang="en-US" dirty="0" smtClean="0">
                <a:solidFill>
                  <a:schemeClr val="bg1"/>
                </a:solidFill>
              </a:rPr>
              <a:t>月，</a:t>
            </a:r>
            <a:endParaRPr lang="en-US" altLang="zh-CN" dirty="0" smtClean="0">
              <a:solidFill>
                <a:schemeClr val="bg1"/>
              </a:solidFill>
            </a:endParaRPr>
          </a:p>
          <a:p>
            <a:r>
              <a:rPr lang="zh-CN" altLang="en-US" dirty="0" smtClean="0">
                <a:solidFill>
                  <a:schemeClr val="bg1"/>
                </a:solidFill>
              </a:rPr>
              <a:t>我国在国际上首次实现相距</a:t>
            </a:r>
            <a:r>
              <a:rPr lang="en-US" altLang="zh-CN" dirty="0" smtClean="0">
                <a:solidFill>
                  <a:schemeClr val="bg1"/>
                </a:solidFill>
              </a:rPr>
              <a:t>50</a:t>
            </a:r>
            <a:r>
              <a:rPr lang="zh-CN" altLang="en-US" dirty="0" smtClean="0">
                <a:solidFill>
                  <a:schemeClr val="bg1"/>
                </a:solidFill>
              </a:rPr>
              <a:t>公里光纤的存储器间的量子纠缠</a:t>
            </a:r>
            <a:endParaRPr lang="en-US" altLang="zh-CN" dirty="0" smtClean="0">
              <a:solidFill>
                <a:schemeClr val="bg1"/>
              </a:solidFill>
            </a:endParaRPr>
          </a:p>
          <a:p>
            <a:endParaRPr lang="en-US" altLang="zh-CN" dirty="0">
              <a:solidFill>
                <a:schemeClr val="bg1"/>
              </a:solidFill>
            </a:endParaRPr>
          </a:p>
          <a:p>
            <a:r>
              <a:rPr lang="en-US" altLang="zh-CN" dirty="0">
                <a:solidFill>
                  <a:schemeClr val="bg1"/>
                </a:solidFill>
              </a:rPr>
              <a:t>2019</a:t>
            </a:r>
            <a:r>
              <a:rPr lang="zh-CN" altLang="en-US" dirty="0">
                <a:solidFill>
                  <a:schemeClr val="bg1"/>
                </a:solidFill>
              </a:rPr>
              <a:t>年</a:t>
            </a:r>
            <a:r>
              <a:rPr lang="en-US" altLang="zh-CN" dirty="0">
                <a:solidFill>
                  <a:schemeClr val="bg1"/>
                </a:solidFill>
              </a:rPr>
              <a:t>12</a:t>
            </a:r>
            <a:r>
              <a:rPr lang="zh-CN" altLang="en-US" dirty="0">
                <a:solidFill>
                  <a:schemeClr val="bg1"/>
                </a:solidFill>
              </a:rPr>
              <a:t>月，</a:t>
            </a:r>
            <a:endParaRPr lang="en-US" altLang="zh-CN" dirty="0">
              <a:solidFill>
                <a:schemeClr val="bg1"/>
              </a:solidFill>
            </a:endParaRPr>
          </a:p>
          <a:p>
            <a:r>
              <a:rPr lang="zh-CN" altLang="en-US" dirty="0">
                <a:solidFill>
                  <a:schemeClr val="bg1"/>
                </a:solidFill>
              </a:rPr>
              <a:t>多家研究院共同研制的全球首个可移动量子卫星地面站，在济南与“墨子号”卫星对接</a:t>
            </a:r>
            <a:r>
              <a:rPr lang="zh-CN" altLang="en-US" dirty="0" smtClean="0">
                <a:solidFill>
                  <a:schemeClr val="bg1"/>
                </a:solidFill>
              </a:rPr>
              <a:t>成功</a:t>
            </a:r>
            <a:endParaRPr lang="en-US" altLang="zh-CN" dirty="0" smtClean="0">
              <a:solidFill>
                <a:schemeClr val="bg1"/>
              </a:solidFill>
            </a:endParaRPr>
          </a:p>
          <a:p>
            <a:endParaRPr lang="en-US" altLang="zh-CN" dirty="0">
              <a:solidFill>
                <a:schemeClr val="bg1"/>
              </a:solidFill>
            </a:endParaRPr>
          </a:p>
          <a:p>
            <a:r>
              <a:rPr lang="en-US" altLang="zh-CN" dirty="0">
                <a:solidFill>
                  <a:schemeClr val="bg1"/>
                </a:solidFill>
              </a:rPr>
              <a:t>2019</a:t>
            </a:r>
            <a:r>
              <a:rPr lang="zh-CN" altLang="en-US" dirty="0">
                <a:solidFill>
                  <a:schemeClr val="bg1"/>
                </a:solidFill>
              </a:rPr>
              <a:t>年</a:t>
            </a:r>
            <a:r>
              <a:rPr lang="en-US" altLang="zh-CN" dirty="0">
                <a:solidFill>
                  <a:schemeClr val="bg1"/>
                </a:solidFill>
              </a:rPr>
              <a:t>8</a:t>
            </a:r>
            <a:r>
              <a:rPr lang="zh-CN" altLang="en-US" dirty="0">
                <a:solidFill>
                  <a:schemeClr val="bg1"/>
                </a:solidFill>
              </a:rPr>
              <a:t>月，</a:t>
            </a:r>
            <a:endParaRPr lang="en-US" altLang="zh-CN" dirty="0">
              <a:solidFill>
                <a:schemeClr val="bg1"/>
              </a:solidFill>
            </a:endParaRPr>
          </a:p>
          <a:p>
            <a:r>
              <a:rPr lang="zh-CN" altLang="en-US" dirty="0">
                <a:solidFill>
                  <a:schemeClr val="bg1"/>
                </a:solidFill>
              </a:rPr>
              <a:t>在国际上首次成功实现高维度量子体系的隐形传</a:t>
            </a:r>
            <a:r>
              <a:rPr lang="zh-CN" altLang="en-US" dirty="0" smtClean="0">
                <a:solidFill>
                  <a:schemeClr val="bg1"/>
                </a:solidFill>
              </a:rPr>
              <a:t>态</a:t>
            </a:r>
            <a:endParaRPr lang="en-US" altLang="zh-CN" dirty="0" smtClean="0">
              <a:solidFill>
                <a:schemeClr val="bg1"/>
              </a:solidFill>
            </a:endParaRPr>
          </a:p>
          <a:p>
            <a:endParaRPr lang="en-US" altLang="zh-CN" dirty="0">
              <a:solidFill>
                <a:schemeClr val="bg1"/>
              </a:solidFill>
            </a:endParaRPr>
          </a:p>
          <a:p>
            <a:r>
              <a:rPr lang="en-US" altLang="zh-CN" dirty="0">
                <a:solidFill>
                  <a:schemeClr val="bg1"/>
                </a:solidFill>
              </a:rPr>
              <a:t>2018</a:t>
            </a:r>
            <a:r>
              <a:rPr lang="zh-CN" altLang="en-US" dirty="0">
                <a:solidFill>
                  <a:schemeClr val="bg1"/>
                </a:solidFill>
              </a:rPr>
              <a:t>年</a:t>
            </a:r>
            <a:r>
              <a:rPr lang="en-US" altLang="zh-CN" dirty="0">
                <a:solidFill>
                  <a:schemeClr val="bg1"/>
                </a:solidFill>
              </a:rPr>
              <a:t>11</a:t>
            </a:r>
            <a:r>
              <a:rPr lang="zh-CN" altLang="en-US" dirty="0">
                <a:solidFill>
                  <a:schemeClr val="bg1"/>
                </a:solidFill>
              </a:rPr>
              <a:t>月，</a:t>
            </a:r>
            <a:endParaRPr lang="en-US" altLang="zh-CN" dirty="0">
              <a:solidFill>
                <a:schemeClr val="bg1"/>
              </a:solidFill>
            </a:endParaRPr>
          </a:p>
          <a:p>
            <a:r>
              <a:rPr lang="zh-CN" altLang="en-US" dirty="0">
                <a:solidFill>
                  <a:schemeClr val="bg1"/>
                </a:solidFill>
              </a:rPr>
              <a:t>量子通信“武合干线”建成</a:t>
            </a:r>
            <a:r>
              <a:rPr lang="zh-CN" altLang="en-US" dirty="0" smtClean="0">
                <a:solidFill>
                  <a:schemeClr val="bg1"/>
                </a:solidFill>
              </a:rPr>
              <a:t>贯通</a:t>
            </a:r>
            <a:endParaRPr lang="en-US" altLang="zh-CN" dirty="0" smtClean="0">
              <a:solidFill>
                <a:schemeClr val="bg1"/>
              </a:solidFill>
            </a:endParaRPr>
          </a:p>
          <a:p>
            <a:endParaRPr lang="en-US" altLang="zh-CN" dirty="0">
              <a:solidFill>
                <a:schemeClr val="bg1"/>
              </a:solidFill>
            </a:endParaRPr>
          </a:p>
          <a:p>
            <a:r>
              <a:rPr lang="en-US" altLang="zh-CN" dirty="0">
                <a:solidFill>
                  <a:schemeClr val="bg1"/>
                </a:solidFill>
              </a:rPr>
              <a:t>2017</a:t>
            </a:r>
            <a:r>
              <a:rPr lang="zh-CN" altLang="zh-CN" dirty="0">
                <a:solidFill>
                  <a:schemeClr val="bg1"/>
                </a:solidFill>
              </a:rPr>
              <a:t>年</a:t>
            </a:r>
            <a:r>
              <a:rPr lang="en-US" altLang="zh-CN" dirty="0">
                <a:solidFill>
                  <a:schemeClr val="bg1"/>
                </a:solidFill>
              </a:rPr>
              <a:t>9</a:t>
            </a:r>
            <a:r>
              <a:rPr lang="zh-CN" altLang="en-US" dirty="0">
                <a:solidFill>
                  <a:schemeClr val="bg1"/>
                </a:solidFill>
              </a:rPr>
              <a:t>月，</a:t>
            </a:r>
            <a:endParaRPr lang="en-US" altLang="zh-CN" dirty="0">
              <a:solidFill>
                <a:schemeClr val="bg1"/>
              </a:solidFill>
            </a:endParaRPr>
          </a:p>
          <a:p>
            <a:r>
              <a:rPr lang="zh-CN" altLang="zh-CN" dirty="0">
                <a:solidFill>
                  <a:schemeClr val="bg1"/>
                </a:solidFill>
              </a:rPr>
              <a:t>量子安全保密通信“京沪干线”正式开通</a:t>
            </a:r>
            <a:endParaRPr lang="en-US" altLang="zh-CN" dirty="0">
              <a:solidFill>
                <a:schemeClr val="bg1"/>
              </a:solidFill>
            </a:endParaRPr>
          </a:p>
          <a:p>
            <a:endParaRPr lang="en-US" altLang="zh-CN" dirty="0" smtClean="0">
              <a:solidFill>
                <a:schemeClr val="bg1"/>
              </a:solidFill>
            </a:endParaRPr>
          </a:p>
          <a:p>
            <a:r>
              <a:rPr lang="en-US" altLang="zh-CN" dirty="0">
                <a:solidFill>
                  <a:schemeClr val="bg1"/>
                </a:solidFill>
              </a:rPr>
              <a:t>2016</a:t>
            </a:r>
            <a:r>
              <a:rPr lang="zh-CN" altLang="en-US" dirty="0">
                <a:solidFill>
                  <a:schemeClr val="bg1"/>
                </a:solidFill>
              </a:rPr>
              <a:t>年</a:t>
            </a:r>
            <a:r>
              <a:rPr lang="en-US" altLang="zh-CN" dirty="0">
                <a:solidFill>
                  <a:schemeClr val="bg1"/>
                </a:solidFill>
              </a:rPr>
              <a:t>8</a:t>
            </a:r>
            <a:r>
              <a:rPr lang="zh-CN" altLang="en-US" dirty="0">
                <a:solidFill>
                  <a:schemeClr val="bg1"/>
                </a:solidFill>
              </a:rPr>
              <a:t>月，</a:t>
            </a:r>
            <a:endParaRPr lang="en-US" altLang="zh-CN" dirty="0">
              <a:solidFill>
                <a:schemeClr val="bg1"/>
              </a:solidFill>
            </a:endParaRPr>
          </a:p>
          <a:p>
            <a:r>
              <a:rPr lang="zh-CN" altLang="en-US" dirty="0">
                <a:solidFill>
                  <a:schemeClr val="bg1"/>
                </a:solidFill>
              </a:rPr>
              <a:t>发射全球第一颗量子通信卫星</a:t>
            </a:r>
            <a:r>
              <a:rPr lang="en-US" altLang="zh-CN" dirty="0">
                <a:solidFill>
                  <a:schemeClr val="bg1"/>
                </a:solidFill>
              </a:rPr>
              <a:t>—</a:t>
            </a:r>
            <a:r>
              <a:rPr lang="zh-CN" altLang="en-US" dirty="0">
                <a:solidFill>
                  <a:schemeClr val="bg1"/>
                </a:solidFill>
              </a:rPr>
              <a:t>墨子</a:t>
            </a:r>
            <a:r>
              <a:rPr lang="zh-CN" altLang="en-US" dirty="0" smtClean="0">
                <a:solidFill>
                  <a:schemeClr val="bg1"/>
                </a:solidFill>
              </a:rPr>
              <a:t>号</a:t>
            </a:r>
            <a:endParaRPr lang="en-US" altLang="zh-CN" dirty="0">
              <a:solidFill>
                <a:schemeClr val="bg1"/>
              </a:solidFill>
            </a:endParaRPr>
          </a:p>
        </p:txBody>
      </p:sp>
      <p:cxnSp>
        <p:nvCxnSpPr>
          <p:cNvPr id="37" name="直接连接符 36"/>
          <p:cNvCxnSpPr/>
          <p:nvPr/>
        </p:nvCxnSpPr>
        <p:spPr>
          <a:xfrm>
            <a:off x="3489021" y="896183"/>
            <a:ext cx="0" cy="39565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05" y="999066"/>
            <a:ext cx="1936561" cy="1936561"/>
          </a:xfrm>
          <a:prstGeom prst="rect">
            <a:avLst/>
          </a:prstGeom>
        </p:spPr>
      </p:pic>
    </p:spTree>
    <p:extLst>
      <p:ext uri="{BB962C8B-B14F-4D97-AF65-F5344CB8AC3E}">
        <p14:creationId xmlns:p14="http://schemas.microsoft.com/office/powerpoint/2010/main" val="1172157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F87CF4BD-A4D2-437A-A8F3-93F91387E73C}"/>
              </a:ext>
            </a:extLst>
          </p:cNvPr>
          <p:cNvSpPr/>
          <p:nvPr/>
        </p:nvSpPr>
        <p:spPr>
          <a:xfrm>
            <a:off x="5713354" y="1340241"/>
            <a:ext cx="1261884" cy="307777"/>
          </a:xfrm>
          <a:prstGeom prst="rect">
            <a:avLst/>
          </a:prstGeom>
        </p:spPr>
        <p:txBody>
          <a:bodyPr wrap="none">
            <a:spAutoFit/>
          </a:bodyPr>
          <a:lstStyle/>
          <a:p>
            <a:pPr algn="ctr">
              <a:spcAft>
                <a:spcPts val="0"/>
              </a:spcAft>
            </a:pPr>
            <a:r>
              <a:rPr lang="zh-CN" altLang="en-US" sz="1400" b="1" kern="100" dirty="0">
                <a:solidFill>
                  <a:schemeClr val="accent1"/>
                </a:solidFill>
                <a:latin typeface="+mj-ea"/>
                <a:ea typeface="+mj-ea"/>
                <a:cs typeface="Times New Roman" panose="02020603050405020304" pitchFamily="18" charset="0"/>
              </a:rPr>
              <a:t>更高的安全性</a:t>
            </a:r>
            <a:endParaRPr lang="en-US" altLang="zh-CN" sz="1400" b="1" kern="100" dirty="0">
              <a:solidFill>
                <a:schemeClr val="accent1"/>
              </a:solidFill>
              <a:latin typeface="+mj-ea"/>
              <a:ea typeface="+mj-ea"/>
              <a:cs typeface="Times New Roman" panose="02020603050405020304" pitchFamily="18" charset="0"/>
            </a:endParaRPr>
          </a:p>
        </p:txBody>
      </p:sp>
      <p:sp>
        <p:nvSpPr>
          <p:cNvPr id="10" name="矩形 9">
            <a:extLst>
              <a:ext uri="{FF2B5EF4-FFF2-40B4-BE49-F238E27FC236}">
                <a16:creationId xmlns="" xmlns:a16="http://schemas.microsoft.com/office/drawing/2014/main" id="{F87CF4BD-A4D2-437A-A8F3-93F91387E73C}"/>
              </a:ext>
            </a:extLst>
          </p:cNvPr>
          <p:cNvSpPr/>
          <p:nvPr/>
        </p:nvSpPr>
        <p:spPr>
          <a:xfrm>
            <a:off x="5713354" y="3798443"/>
            <a:ext cx="1441420" cy="307777"/>
          </a:xfrm>
          <a:prstGeom prst="rect">
            <a:avLst/>
          </a:prstGeom>
        </p:spPr>
        <p:txBody>
          <a:bodyPr wrap="none">
            <a:spAutoFit/>
          </a:bodyPr>
          <a:lstStyle/>
          <a:p>
            <a:pPr algn="ctr">
              <a:spcAft>
                <a:spcPts val="0"/>
              </a:spcAft>
            </a:pPr>
            <a:r>
              <a:rPr lang="zh-CN" altLang="en-US" sz="1400" b="1" kern="100" dirty="0">
                <a:solidFill>
                  <a:schemeClr val="accent1"/>
                </a:solidFill>
                <a:latin typeface="+mj-ea"/>
                <a:ea typeface="+mj-ea"/>
                <a:cs typeface="Times New Roman" panose="02020603050405020304" pitchFamily="18" charset="0"/>
              </a:rPr>
              <a:t>有效的检测机制</a:t>
            </a:r>
            <a:endParaRPr lang="en-US" altLang="zh-CN" sz="1400" b="1" kern="100" dirty="0">
              <a:solidFill>
                <a:schemeClr val="accent1"/>
              </a:solidFill>
              <a:latin typeface="+mj-ea"/>
              <a:ea typeface="+mj-ea"/>
              <a:cs typeface="Times New Roman" panose="02020603050405020304" pitchFamily="18" charset="0"/>
            </a:endParaRPr>
          </a:p>
        </p:txBody>
      </p:sp>
      <p:grpSp>
        <p:nvGrpSpPr>
          <p:cNvPr id="25" name="组合 24"/>
          <p:cNvGrpSpPr/>
          <p:nvPr/>
        </p:nvGrpSpPr>
        <p:grpSpPr>
          <a:xfrm>
            <a:off x="4499662" y="3367712"/>
            <a:ext cx="1067810" cy="1067810"/>
            <a:chOff x="4939739" y="1573161"/>
            <a:chExt cx="1592826" cy="1592826"/>
          </a:xfrm>
        </p:grpSpPr>
        <p:sp>
          <p:nvSpPr>
            <p:cNvPr id="6" name="椭圆 5"/>
            <p:cNvSpPr/>
            <p:nvPr/>
          </p:nvSpPr>
          <p:spPr>
            <a:xfrm>
              <a:off x="4939739" y="1573161"/>
              <a:ext cx="1592826" cy="15928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297" y="2032446"/>
              <a:ext cx="656779" cy="656779"/>
            </a:xfrm>
            <a:prstGeom prst="rect">
              <a:avLst/>
            </a:prstGeom>
          </p:spPr>
        </p:pic>
      </p:grpSp>
      <p:grpSp>
        <p:nvGrpSpPr>
          <p:cNvPr id="24" name="组合 23"/>
          <p:cNvGrpSpPr/>
          <p:nvPr/>
        </p:nvGrpSpPr>
        <p:grpSpPr>
          <a:xfrm>
            <a:off x="4499662" y="1018119"/>
            <a:ext cx="1067810" cy="1067810"/>
            <a:chOff x="3462649" y="439620"/>
            <a:chExt cx="1592826" cy="1592826"/>
          </a:xfrm>
        </p:grpSpPr>
        <p:sp>
          <p:nvSpPr>
            <p:cNvPr id="5" name="椭圆 4"/>
            <p:cNvSpPr/>
            <p:nvPr/>
          </p:nvSpPr>
          <p:spPr>
            <a:xfrm>
              <a:off x="3462649" y="439620"/>
              <a:ext cx="1592826" cy="15928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3150" y="920121"/>
              <a:ext cx="631824" cy="631824"/>
            </a:xfrm>
            <a:prstGeom prst="rect">
              <a:avLst/>
            </a:prstGeom>
          </p:spPr>
        </p:pic>
      </p:grpSp>
      <p:grpSp>
        <p:nvGrpSpPr>
          <p:cNvPr id="27" name="组合 26"/>
          <p:cNvGrpSpPr/>
          <p:nvPr/>
        </p:nvGrpSpPr>
        <p:grpSpPr>
          <a:xfrm>
            <a:off x="1066071" y="1721301"/>
            <a:ext cx="1609334" cy="1592826"/>
            <a:chOff x="599875" y="1948322"/>
            <a:chExt cx="1609334" cy="1592826"/>
          </a:xfrm>
        </p:grpSpPr>
        <p:sp>
          <p:nvSpPr>
            <p:cNvPr id="4" name="椭圆 3"/>
            <p:cNvSpPr/>
            <p:nvPr/>
          </p:nvSpPr>
          <p:spPr>
            <a:xfrm>
              <a:off x="599875" y="1948322"/>
              <a:ext cx="1592826" cy="159282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F87CF4BD-A4D2-437A-A8F3-93F91387E73C}"/>
                </a:ext>
              </a:extLst>
            </p:cNvPr>
            <p:cNvSpPr/>
            <p:nvPr/>
          </p:nvSpPr>
          <p:spPr>
            <a:xfrm>
              <a:off x="639549" y="2421569"/>
              <a:ext cx="1569660" cy="646331"/>
            </a:xfrm>
            <a:prstGeom prst="rect">
              <a:avLst/>
            </a:prstGeom>
          </p:spPr>
          <p:txBody>
            <a:bodyPr wrap="none">
              <a:spAutoFit/>
            </a:bodyPr>
            <a:lstStyle/>
            <a:p>
              <a:pPr algn="ctr">
                <a:spcAft>
                  <a:spcPts val="0"/>
                </a:spcAft>
              </a:pPr>
              <a:r>
                <a:rPr lang="zh-CN" altLang="en-US" sz="1800" kern="100" dirty="0">
                  <a:solidFill>
                    <a:schemeClr val="bg1"/>
                  </a:solidFill>
                  <a:latin typeface="+mj-ea"/>
                  <a:ea typeface="+mj-ea"/>
                  <a:cs typeface="Times New Roman" panose="02020603050405020304" pitchFamily="18" charset="0"/>
                </a:rPr>
                <a:t>物理客观规律</a:t>
              </a:r>
              <a:endParaRPr lang="en-US" altLang="zh-CN" sz="1800" kern="100" dirty="0">
                <a:solidFill>
                  <a:schemeClr val="bg1"/>
                </a:solidFill>
                <a:latin typeface="+mj-ea"/>
                <a:ea typeface="+mj-ea"/>
                <a:cs typeface="Times New Roman" panose="02020603050405020304" pitchFamily="18" charset="0"/>
              </a:endParaRPr>
            </a:p>
            <a:p>
              <a:pPr>
                <a:spcAft>
                  <a:spcPts val="0"/>
                </a:spcAft>
              </a:pPr>
              <a:r>
                <a:rPr lang="zh-CN" altLang="en-US" sz="1800" kern="100" dirty="0">
                  <a:solidFill>
                    <a:schemeClr val="bg1"/>
                  </a:solidFill>
                  <a:latin typeface="+mj-ea"/>
                  <a:ea typeface="+mj-ea"/>
                  <a:cs typeface="Times New Roman" panose="02020603050405020304" pitchFamily="18" charset="0"/>
                </a:rPr>
                <a:t>的量子力学</a:t>
              </a:r>
              <a:endParaRPr lang="en-US" altLang="zh-CN" sz="1800" kern="100" dirty="0">
                <a:solidFill>
                  <a:schemeClr val="bg1"/>
                </a:solidFill>
                <a:latin typeface="+mj-ea"/>
                <a:ea typeface="+mj-ea"/>
                <a:cs typeface="Times New Roman" panose="02020603050405020304" pitchFamily="18" charset="0"/>
              </a:endParaRPr>
            </a:p>
          </p:txBody>
        </p:sp>
      </p:grpSp>
      <p:sp>
        <p:nvSpPr>
          <p:cNvPr id="28" name="文本框 27"/>
          <p:cNvSpPr txBox="1"/>
          <p:nvPr/>
        </p:nvSpPr>
        <p:spPr>
          <a:xfrm>
            <a:off x="777070" y="3493654"/>
            <a:ext cx="2227010" cy="507831"/>
          </a:xfrm>
          <a:prstGeom prst="rect">
            <a:avLst/>
          </a:prstGeom>
          <a:noFill/>
        </p:spPr>
        <p:txBody>
          <a:bodyPr wrap="square" rtlCol="0">
            <a:spAutoFit/>
          </a:bodyPr>
          <a:lstStyle/>
          <a:p>
            <a:r>
              <a:rPr lang="zh-CN" altLang="en-US" dirty="0" smtClean="0"/>
              <a:t>相比经典安全多方计算，量子安全多方计算的优点</a:t>
            </a:r>
            <a:endParaRPr lang="zh-CN" altLang="en-US" dirty="0"/>
          </a:p>
        </p:txBody>
      </p:sp>
      <p:cxnSp>
        <p:nvCxnSpPr>
          <p:cNvPr id="30" name="直接连接符 29"/>
          <p:cNvCxnSpPr>
            <a:stCxn id="4" idx="6"/>
            <a:endCxn id="5" idx="2"/>
          </p:cNvCxnSpPr>
          <p:nvPr/>
        </p:nvCxnSpPr>
        <p:spPr>
          <a:xfrm flipV="1">
            <a:off x="2658897" y="1552024"/>
            <a:ext cx="1840765" cy="965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6"/>
            <a:endCxn id="6" idx="2"/>
          </p:cNvCxnSpPr>
          <p:nvPr/>
        </p:nvCxnSpPr>
        <p:spPr>
          <a:xfrm>
            <a:off x="2658897" y="2517714"/>
            <a:ext cx="1840765" cy="13839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9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par>
                                <p:cTn id="15" presetID="22" presetClass="entr" presetSubtype="8"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8516" y="1262562"/>
            <a:ext cx="714028" cy="714028"/>
            <a:chOff x="3045930" y="2879779"/>
            <a:chExt cx="1403282" cy="1403282"/>
          </a:xfrm>
        </p:grpSpPr>
        <p:sp>
          <p:nvSpPr>
            <p:cNvPr id="3" name="任意多边形 2"/>
            <p:cNvSpPr/>
            <p:nvPr/>
          </p:nvSpPr>
          <p:spPr>
            <a:xfrm>
              <a:off x="3045930" y="2879779"/>
              <a:ext cx="1403282" cy="1403282"/>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lvl="0" algn="ctr" defTabSz="1733550">
                <a:lnSpc>
                  <a:spcPct val="90000"/>
                </a:lnSpc>
                <a:spcBef>
                  <a:spcPct val="0"/>
                </a:spcBef>
                <a:spcAft>
                  <a:spcPct val="35000"/>
                </a:spcAft>
              </a:pPr>
              <a:endParaRPr lang="zh-CN" altLang="en-US" sz="3900" kern="1200"/>
            </a:p>
          </p:txBody>
        </p:sp>
        <p:grpSp>
          <p:nvGrpSpPr>
            <p:cNvPr id="4" name="组合 3"/>
            <p:cNvGrpSpPr/>
            <p:nvPr/>
          </p:nvGrpSpPr>
          <p:grpSpPr>
            <a:xfrm>
              <a:off x="3583003" y="3355588"/>
              <a:ext cx="329136" cy="479785"/>
              <a:chOff x="2528974" y="2863357"/>
              <a:chExt cx="246811" cy="359779"/>
            </a:xfrm>
            <a:solidFill>
              <a:schemeClr val="bg1"/>
            </a:solidFill>
          </p:grpSpPr>
          <p:sp>
            <p:nvSpPr>
              <p:cNvPr id="5" name="AutoShape 113"/>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 name="AutoShape 114"/>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8" name="文本框 7"/>
          <p:cNvSpPr txBox="1"/>
          <p:nvPr/>
        </p:nvSpPr>
        <p:spPr>
          <a:xfrm>
            <a:off x="1419365" y="1445472"/>
            <a:ext cx="1050288" cy="300082"/>
          </a:xfrm>
          <a:prstGeom prst="rect">
            <a:avLst/>
          </a:prstGeom>
          <a:noFill/>
        </p:spPr>
        <p:txBody>
          <a:bodyPr wrap="none" rtlCol="0">
            <a:spAutoFit/>
          </a:bodyPr>
          <a:lstStyle/>
          <a:p>
            <a:r>
              <a:rPr lang="zh-CN" altLang="en-US" dirty="0" smtClean="0"/>
              <a:t>测不准原理</a:t>
            </a:r>
            <a:endParaRPr lang="zh-CN" altLang="en-US" dirty="0"/>
          </a:p>
        </p:txBody>
      </p:sp>
      <p:grpSp>
        <p:nvGrpSpPr>
          <p:cNvPr id="9" name="组合 8"/>
          <p:cNvGrpSpPr/>
          <p:nvPr/>
        </p:nvGrpSpPr>
        <p:grpSpPr>
          <a:xfrm>
            <a:off x="3301520" y="1262562"/>
            <a:ext cx="714028" cy="714028"/>
            <a:chOff x="3045930" y="2879779"/>
            <a:chExt cx="1403282" cy="1403282"/>
          </a:xfrm>
        </p:grpSpPr>
        <p:sp>
          <p:nvSpPr>
            <p:cNvPr id="10" name="任意多边形 9"/>
            <p:cNvSpPr/>
            <p:nvPr/>
          </p:nvSpPr>
          <p:spPr>
            <a:xfrm>
              <a:off x="3045930" y="2879779"/>
              <a:ext cx="1403282" cy="1403282"/>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lvl="0" algn="ctr" defTabSz="1733550">
                <a:lnSpc>
                  <a:spcPct val="90000"/>
                </a:lnSpc>
                <a:spcBef>
                  <a:spcPct val="0"/>
                </a:spcBef>
                <a:spcAft>
                  <a:spcPct val="35000"/>
                </a:spcAft>
              </a:pPr>
              <a:endParaRPr lang="zh-CN" altLang="en-US" sz="3900" kern="1200"/>
            </a:p>
          </p:txBody>
        </p:sp>
        <p:grpSp>
          <p:nvGrpSpPr>
            <p:cNvPr id="11" name="组合 10"/>
            <p:cNvGrpSpPr/>
            <p:nvPr/>
          </p:nvGrpSpPr>
          <p:grpSpPr>
            <a:xfrm>
              <a:off x="3583003" y="3355588"/>
              <a:ext cx="329136" cy="479785"/>
              <a:chOff x="2528974" y="2863357"/>
              <a:chExt cx="246811" cy="359779"/>
            </a:xfrm>
            <a:solidFill>
              <a:schemeClr val="bg1"/>
            </a:solidFill>
          </p:grpSpPr>
          <p:sp>
            <p:nvSpPr>
              <p:cNvPr id="12" name="AutoShape 113"/>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 name="AutoShape 114"/>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14" name="文本框 13"/>
          <p:cNvSpPr txBox="1"/>
          <p:nvPr/>
        </p:nvSpPr>
        <p:spPr>
          <a:xfrm>
            <a:off x="4015545" y="1381304"/>
            <a:ext cx="1223412" cy="507831"/>
          </a:xfrm>
          <a:prstGeom prst="rect">
            <a:avLst/>
          </a:prstGeom>
          <a:noFill/>
        </p:spPr>
        <p:txBody>
          <a:bodyPr wrap="none" rtlCol="0">
            <a:spAutoFit/>
          </a:bodyPr>
          <a:lstStyle/>
          <a:p>
            <a:r>
              <a:rPr lang="zh-CN" altLang="en-US" dirty="0" smtClean="0">
                <a:latin typeface="+mn-ea"/>
              </a:rPr>
              <a:t>量子不可克隆</a:t>
            </a:r>
            <a:endParaRPr lang="en-US" altLang="zh-CN" dirty="0" smtClean="0">
              <a:latin typeface="+mn-ea"/>
            </a:endParaRPr>
          </a:p>
          <a:p>
            <a:r>
              <a:rPr lang="zh-CN" altLang="en-US" dirty="0" smtClean="0">
                <a:latin typeface="+mn-ea"/>
              </a:rPr>
              <a:t>定理</a:t>
            </a:r>
            <a:endParaRPr lang="zh-CN" altLang="en-US" dirty="0">
              <a:latin typeface="+mn-ea"/>
            </a:endParaRPr>
          </a:p>
        </p:txBody>
      </p:sp>
      <p:grpSp>
        <p:nvGrpSpPr>
          <p:cNvPr id="15" name="组合 14"/>
          <p:cNvGrpSpPr/>
          <p:nvPr/>
        </p:nvGrpSpPr>
        <p:grpSpPr>
          <a:xfrm>
            <a:off x="6200949" y="1262562"/>
            <a:ext cx="714028" cy="714028"/>
            <a:chOff x="3045930" y="2879779"/>
            <a:chExt cx="1403282" cy="1403282"/>
          </a:xfrm>
        </p:grpSpPr>
        <p:sp>
          <p:nvSpPr>
            <p:cNvPr id="16" name="任意多边形 15"/>
            <p:cNvSpPr/>
            <p:nvPr/>
          </p:nvSpPr>
          <p:spPr>
            <a:xfrm>
              <a:off x="3045930" y="2879779"/>
              <a:ext cx="1403282" cy="1403282"/>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945" tIns="227945" rIns="227945" bIns="227945" numCol="1" spcCol="1270" anchor="ctr" anchorCtr="0">
              <a:noAutofit/>
            </a:bodyPr>
            <a:lstStyle/>
            <a:p>
              <a:pPr lvl="0" algn="ctr" defTabSz="1733550">
                <a:lnSpc>
                  <a:spcPct val="90000"/>
                </a:lnSpc>
                <a:spcBef>
                  <a:spcPct val="0"/>
                </a:spcBef>
                <a:spcAft>
                  <a:spcPct val="35000"/>
                </a:spcAft>
              </a:pPr>
              <a:endParaRPr lang="zh-CN" altLang="en-US" sz="3900" kern="1200"/>
            </a:p>
          </p:txBody>
        </p:sp>
        <p:grpSp>
          <p:nvGrpSpPr>
            <p:cNvPr id="17" name="组合 16"/>
            <p:cNvGrpSpPr/>
            <p:nvPr/>
          </p:nvGrpSpPr>
          <p:grpSpPr>
            <a:xfrm>
              <a:off x="3583003" y="3355588"/>
              <a:ext cx="329136" cy="479785"/>
              <a:chOff x="2528974" y="2863357"/>
              <a:chExt cx="246811" cy="359779"/>
            </a:xfrm>
            <a:solidFill>
              <a:schemeClr val="bg1"/>
            </a:solidFill>
          </p:grpSpPr>
          <p:sp>
            <p:nvSpPr>
              <p:cNvPr id="18" name="AutoShape 113"/>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114"/>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p:cNvSpPr txBox="1"/>
          <p:nvPr/>
        </p:nvSpPr>
        <p:spPr>
          <a:xfrm>
            <a:off x="6914974" y="1365262"/>
            <a:ext cx="1223412" cy="507831"/>
          </a:xfrm>
          <a:prstGeom prst="rect">
            <a:avLst/>
          </a:prstGeom>
          <a:noFill/>
        </p:spPr>
        <p:txBody>
          <a:bodyPr wrap="none" rtlCol="0">
            <a:spAutoFit/>
          </a:bodyPr>
          <a:lstStyle/>
          <a:p>
            <a:r>
              <a:rPr lang="zh-CN" altLang="en-US" dirty="0" smtClean="0">
                <a:latin typeface="+mn-ea"/>
              </a:rPr>
              <a:t>非正交量子态</a:t>
            </a:r>
            <a:endParaRPr lang="en-US" altLang="zh-CN" dirty="0" smtClean="0">
              <a:latin typeface="+mn-ea"/>
            </a:endParaRPr>
          </a:p>
          <a:p>
            <a:r>
              <a:rPr lang="zh-CN" altLang="en-US" dirty="0" smtClean="0">
                <a:latin typeface="+mn-ea"/>
              </a:rPr>
              <a:t>不可区分定理</a:t>
            </a:r>
            <a:endParaRPr lang="zh-CN" altLang="en-US" dirty="0">
              <a:latin typeface="+mn-ea"/>
            </a:endParaRPr>
          </a:p>
        </p:txBody>
      </p:sp>
      <p:sp>
        <p:nvSpPr>
          <p:cNvPr id="21" name="文本框 20"/>
          <p:cNvSpPr txBox="1"/>
          <p:nvPr/>
        </p:nvSpPr>
        <p:spPr>
          <a:xfrm>
            <a:off x="626327" y="2442380"/>
            <a:ext cx="2061028" cy="120032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cs typeface="Times New Roman" panose="02020603050405020304" pitchFamily="18" charset="0"/>
              </a:rPr>
              <a:t>在经典物理中，一个粒子的坐标和动量是可以同时取确定的值。但对于微观粒子来说，由于具有波动性，所以其坐标和动量不能同时取确定的值。</a:t>
            </a:r>
            <a:endParaRPr lang="zh-CN" altLang="en-US"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2" name="文本框 21"/>
          <p:cNvSpPr txBox="1"/>
          <p:nvPr/>
        </p:nvSpPr>
        <p:spPr>
          <a:xfrm>
            <a:off x="3258714" y="2450046"/>
            <a:ext cx="1943971" cy="830997"/>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任何物理手段都不可能精确地复制未知量子态，否则将会违背量子叠加态原理。</a:t>
            </a:r>
            <a:endParaRPr lang="zh-CN" altLang="en-US" sz="1200" dirty="0">
              <a:latin typeface="宋体" panose="02010600030101010101" pitchFamily="2" charset="-122"/>
              <a:ea typeface="宋体" panose="02010600030101010101" pitchFamily="2" charset="-122"/>
            </a:endParaRPr>
          </a:p>
        </p:txBody>
      </p:sp>
      <p:sp>
        <p:nvSpPr>
          <p:cNvPr id="23" name="文本框 22"/>
          <p:cNvSpPr txBox="1"/>
          <p:nvPr/>
        </p:nvSpPr>
        <p:spPr>
          <a:xfrm>
            <a:off x="6139203" y="2450046"/>
            <a:ext cx="2111214" cy="461665"/>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没有测量能够可靠区分非正交量子态</a:t>
            </a:r>
            <a:r>
              <a:rPr lang="en-US" altLang="zh-CN" sz="1200" dirty="0" smtClean="0">
                <a:latin typeface="宋体" panose="02010600030101010101" pitchFamily="2" charset="-122"/>
                <a:ea typeface="宋体" panose="02010600030101010101" pitchFamily="2" charset="-122"/>
              </a:rPr>
              <a:t>|φ</a:t>
            </a:r>
            <a:r>
              <a:rPr lang="en-US" altLang="zh-CN" sz="1200" baseline="-25000" dirty="0" smtClean="0">
                <a:latin typeface="宋体" panose="02010600030101010101" pitchFamily="2" charset="-122"/>
                <a:ea typeface="宋体" panose="02010600030101010101" pitchFamily="2" charset="-122"/>
              </a:rPr>
              <a:t>1</a:t>
            </a:r>
            <a:r>
              <a:rPr lang="en-US" altLang="zh-CN" sz="1200" dirty="0" smtClean="0">
                <a:latin typeface="宋体" panose="02010600030101010101" pitchFamily="2" charset="-122"/>
                <a:ea typeface="宋体" panose="02010600030101010101" pitchFamily="2" charset="-122"/>
              </a:rPr>
              <a:t>&gt;</a:t>
            </a:r>
            <a:r>
              <a:rPr lang="zh-CN" altLang="en-US" sz="1200" dirty="0" smtClean="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a:t>
            </a:r>
            <a:r>
              <a:rPr lang="en-US" altLang="zh-CN" sz="1200" dirty="0" smtClean="0">
                <a:latin typeface="宋体" panose="02010600030101010101" pitchFamily="2" charset="-122"/>
                <a:ea typeface="宋体" panose="02010600030101010101" pitchFamily="2" charset="-122"/>
              </a:rPr>
              <a:t>φ</a:t>
            </a:r>
            <a:r>
              <a:rPr lang="en-US" altLang="zh-CN" sz="1200" baseline="-25000" dirty="0" smtClean="0">
                <a:latin typeface="宋体" panose="02010600030101010101" pitchFamily="2" charset="-122"/>
                <a:ea typeface="宋体" panose="02010600030101010101" pitchFamily="2" charset="-122"/>
              </a:rPr>
              <a:t>2</a:t>
            </a:r>
            <a:r>
              <a:rPr lang="en-US" altLang="zh-CN" sz="1200" dirty="0" smtClean="0">
                <a:latin typeface="宋体" panose="02010600030101010101" pitchFamily="2" charset="-122"/>
                <a:ea typeface="宋体" panose="02010600030101010101" pitchFamily="2" charset="-122"/>
              </a:rPr>
              <a:t>&gt;</a:t>
            </a:r>
            <a:r>
              <a:rPr lang="zh-CN" altLang="en-US" sz="1200" dirty="0" smtClean="0">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p:txBody>
      </p:sp>
      <p:sp>
        <p:nvSpPr>
          <p:cNvPr id="24" name="文本框 23"/>
          <p:cNvSpPr txBox="1"/>
          <p:nvPr/>
        </p:nvSpPr>
        <p:spPr>
          <a:xfrm>
            <a:off x="2545690" y="4367623"/>
            <a:ext cx="3474028" cy="300082"/>
          </a:xfrm>
          <a:prstGeom prst="rect">
            <a:avLst/>
          </a:prstGeom>
          <a:noFill/>
        </p:spPr>
        <p:txBody>
          <a:bodyPr wrap="none" rtlCol="0">
            <a:spAutoFit/>
          </a:bodyPr>
          <a:lstStyle/>
          <a:p>
            <a:r>
              <a:rPr lang="zh-CN" altLang="en-US" dirty="0" smtClean="0"/>
              <a:t>量子比特不像经典比特那样可以被任意复制</a:t>
            </a:r>
            <a:endParaRPr lang="zh-CN" altLang="en-US" dirty="0"/>
          </a:p>
        </p:txBody>
      </p:sp>
      <p:cxnSp>
        <p:nvCxnSpPr>
          <p:cNvPr id="26" name="直接连接符 25"/>
          <p:cNvCxnSpPr/>
          <p:nvPr/>
        </p:nvCxnSpPr>
        <p:spPr>
          <a:xfrm>
            <a:off x="2469653" y="4707810"/>
            <a:ext cx="3669550"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13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ircle(in)">
                                      <p:cBhvr>
                                        <p:cTn id="20" dur="2000"/>
                                        <p:tgtEl>
                                          <p:spTgt spid="2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ircle(in)">
                                      <p:cBhvr>
                                        <p:cTn id="23"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3343003" y="2105463"/>
            <a:ext cx="2236510" cy="707886"/>
          </a:xfrm>
          <a:prstGeom prst="rect">
            <a:avLst/>
          </a:prstGeom>
        </p:spPr>
        <p:txBody>
          <a:bodyPr wrap="none">
            <a:spAutoFit/>
          </a:bodyPr>
          <a:lstStyle/>
          <a:p>
            <a:pPr algn="ctr"/>
            <a:r>
              <a:rPr lang="zh-CN" altLang="en-US" sz="4000" dirty="0" smtClean="0">
                <a:solidFill>
                  <a:schemeClr val="bg1"/>
                </a:solidFill>
                <a:latin typeface="+mj-ea"/>
                <a:ea typeface="+mj-ea"/>
              </a:rPr>
              <a:t>研究内容</a:t>
            </a:r>
            <a:endParaRPr lang="zh-CN" altLang="en-US" sz="4000" dirty="0">
              <a:solidFill>
                <a:schemeClr val="bg1"/>
              </a:solidFill>
              <a:latin typeface="+mj-ea"/>
              <a:ea typeface="+mj-ea"/>
            </a:endParaRPr>
          </a:p>
        </p:txBody>
      </p:sp>
      <p:sp>
        <p:nvSpPr>
          <p:cNvPr id="19" name="矩形 18"/>
          <p:cNvSpPr/>
          <p:nvPr/>
        </p:nvSpPr>
        <p:spPr>
          <a:xfrm>
            <a:off x="3613111" y="2846629"/>
            <a:ext cx="1696298" cy="261610"/>
          </a:xfrm>
          <a:prstGeom prst="rect">
            <a:avLst/>
          </a:prstGeom>
        </p:spPr>
        <p:txBody>
          <a:bodyPr wrap="none">
            <a:spAutoFit/>
          </a:bodyPr>
          <a:lstStyle/>
          <a:p>
            <a:pPr algn="ctr"/>
            <a:r>
              <a:rPr lang="en-US" altLang="zh-CN" sz="1100" cap="all" dirty="0" smtClean="0">
                <a:solidFill>
                  <a:schemeClr val="bg1"/>
                </a:solidFill>
                <a:latin typeface="+mj-lt"/>
                <a:ea typeface="+mj-ea"/>
              </a:rPr>
              <a:t>RESEARCH CONTENT</a:t>
            </a:r>
            <a:endParaRPr lang="zh-CN" altLang="en-US" sz="1100" cap="all" dirty="0">
              <a:solidFill>
                <a:schemeClr val="bg1"/>
              </a:solidFill>
              <a:latin typeface="+mj-lt"/>
              <a:ea typeface="+mj-ea"/>
            </a:endParaRPr>
          </a:p>
        </p:txBody>
      </p:sp>
      <p:cxnSp>
        <p:nvCxnSpPr>
          <p:cNvPr id="3" name="直接连接符 2"/>
          <p:cNvCxnSpPr/>
          <p:nvPr/>
        </p:nvCxnSpPr>
        <p:spPr>
          <a:xfrm>
            <a:off x="1879134" y="1837189"/>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24315" y="3226345"/>
            <a:ext cx="53405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50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8346" y="1804735"/>
            <a:ext cx="7866718" cy="2715909"/>
            <a:chOff x="498346" y="1804735"/>
            <a:chExt cx="7866718" cy="2715909"/>
          </a:xfrm>
        </p:grpSpPr>
        <p:sp>
          <p:nvSpPr>
            <p:cNvPr id="2" name="AutoShape 4"/>
            <p:cNvSpPr>
              <a:spLocks/>
            </p:cNvSpPr>
            <p:nvPr/>
          </p:nvSpPr>
          <p:spPr bwMode="auto">
            <a:xfrm>
              <a:off x="773776" y="3882265"/>
              <a:ext cx="570957" cy="569938"/>
            </a:xfrm>
            <a:custGeom>
              <a:avLst/>
              <a:gdLst>
                <a:gd name="T0" fmla="*/ 80460727 w 19679"/>
                <a:gd name="T1" fmla="*/ 88004564 h 19679"/>
                <a:gd name="T2" fmla="*/ 80460727 w 19679"/>
                <a:gd name="T3" fmla="*/ 88004564 h 19679"/>
                <a:gd name="T4" fmla="*/ 80460727 w 19679"/>
                <a:gd name="T5" fmla="*/ 88004564 h 19679"/>
                <a:gd name="T6" fmla="*/ 80460727 w 19679"/>
                <a:gd name="T7" fmla="*/ 880045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AutoShape 5"/>
            <p:cNvSpPr>
              <a:spLocks/>
            </p:cNvSpPr>
            <p:nvPr/>
          </p:nvSpPr>
          <p:spPr bwMode="auto">
            <a:xfrm>
              <a:off x="3939388" y="3063405"/>
              <a:ext cx="570957" cy="56993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4" name="AutoShape 6"/>
            <p:cNvSpPr>
              <a:spLocks/>
            </p:cNvSpPr>
            <p:nvPr/>
          </p:nvSpPr>
          <p:spPr bwMode="auto">
            <a:xfrm>
              <a:off x="2321373" y="3534249"/>
              <a:ext cx="570957" cy="569938"/>
            </a:xfrm>
            <a:custGeom>
              <a:avLst/>
              <a:gdLst>
                <a:gd name="T0" fmla="*/ 80460727 w 19679"/>
                <a:gd name="T1" fmla="*/ 88004564 h 19679"/>
                <a:gd name="T2" fmla="*/ 80460727 w 19679"/>
                <a:gd name="T3" fmla="*/ 88004564 h 19679"/>
                <a:gd name="T4" fmla="*/ 80460727 w 19679"/>
                <a:gd name="T5" fmla="*/ 88004564 h 19679"/>
                <a:gd name="T6" fmla="*/ 80460727 w 19679"/>
                <a:gd name="T7" fmla="*/ 880045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7"/>
            <p:cNvSpPr>
              <a:spLocks/>
            </p:cNvSpPr>
            <p:nvPr/>
          </p:nvSpPr>
          <p:spPr bwMode="auto">
            <a:xfrm>
              <a:off x="5425127" y="2712285"/>
              <a:ext cx="570957" cy="5699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6" name="AutoShape 8"/>
            <p:cNvSpPr>
              <a:spLocks/>
            </p:cNvSpPr>
            <p:nvPr/>
          </p:nvSpPr>
          <p:spPr bwMode="auto">
            <a:xfrm>
              <a:off x="498346" y="3565655"/>
              <a:ext cx="1585028" cy="954989"/>
            </a:xfrm>
            <a:custGeom>
              <a:avLst/>
              <a:gdLst>
                <a:gd name="T0" fmla="*/ 564966761 w 21600"/>
                <a:gd name="T1" fmla="*/ 205090772 h 21600"/>
                <a:gd name="T2" fmla="*/ 564966761 w 21600"/>
                <a:gd name="T3" fmla="*/ 205090772 h 21600"/>
                <a:gd name="T4" fmla="*/ 564966761 w 21600"/>
                <a:gd name="T5" fmla="*/ 205090772 h 21600"/>
                <a:gd name="T6" fmla="*/ 564966761 w 21600"/>
                <a:gd name="T7" fmla="*/ 2050907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22860" tIns="22860" rIns="22860" bIns="22860"/>
            <a:lstStyle/>
            <a:p>
              <a:pPr algn="ctr" defTabSz="412750" fontAlgn="base" hangingPunct="0">
                <a:spcBef>
                  <a:spcPct val="0"/>
                </a:spcBef>
                <a:spcAft>
                  <a:spcPct val="0"/>
                </a:spcAft>
              </a:pPr>
              <a:endParaRPr lang="en-US" sz="2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AutoShape 9"/>
            <p:cNvSpPr>
              <a:spLocks/>
            </p:cNvSpPr>
            <p:nvPr/>
          </p:nvSpPr>
          <p:spPr bwMode="auto">
            <a:xfrm>
              <a:off x="2083374" y="3215008"/>
              <a:ext cx="1585538" cy="954990"/>
            </a:xfrm>
            <a:custGeom>
              <a:avLst/>
              <a:gdLst>
                <a:gd name="T0" fmla="*/ 565329909 w 21600"/>
                <a:gd name="T1" fmla="*/ 205090978 h 21600"/>
                <a:gd name="T2" fmla="*/ 565329909 w 21600"/>
                <a:gd name="T3" fmla="*/ 205090978 h 21600"/>
                <a:gd name="T4" fmla="*/ 565329909 w 21600"/>
                <a:gd name="T5" fmla="*/ 205090978 h 21600"/>
                <a:gd name="T6" fmla="*/ 565329909 w 21600"/>
                <a:gd name="T7" fmla="*/ 2050909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22860" tIns="22860" rIns="22860" bIns="22860"/>
            <a:lstStyle/>
            <a:p>
              <a:pPr algn="ctr" defTabSz="412750" fontAlgn="base" hangingPunct="0">
                <a:spcBef>
                  <a:spcPct val="0"/>
                </a:spcBef>
                <a:spcAft>
                  <a:spcPct val="0"/>
                </a:spcAft>
              </a:pPr>
              <a:endParaRPr lang="en-US" sz="2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AutoShape 10"/>
            <p:cNvSpPr>
              <a:spLocks/>
            </p:cNvSpPr>
            <p:nvPr/>
          </p:nvSpPr>
          <p:spPr bwMode="auto">
            <a:xfrm>
              <a:off x="3668402" y="2815912"/>
              <a:ext cx="1585538" cy="9549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3"/>
            </a:solidFill>
            <a:ln>
              <a:noFill/>
            </a:ln>
            <a:effectLs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9" name="AutoShape 11"/>
            <p:cNvSpPr>
              <a:spLocks/>
            </p:cNvSpPr>
            <p:nvPr/>
          </p:nvSpPr>
          <p:spPr bwMode="auto">
            <a:xfrm>
              <a:off x="5237243" y="2442423"/>
              <a:ext cx="1585538" cy="9549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4"/>
            </a:solidFill>
            <a:ln>
              <a:noFill/>
            </a:ln>
            <a:effectLs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10" name="AutoShape 12"/>
            <p:cNvSpPr>
              <a:spLocks/>
            </p:cNvSpPr>
            <p:nvPr/>
          </p:nvSpPr>
          <p:spPr bwMode="auto">
            <a:xfrm>
              <a:off x="4082899" y="3226076"/>
              <a:ext cx="283934" cy="252526"/>
            </a:xfrm>
            <a:custGeom>
              <a:avLst/>
              <a:gdLst>
                <a:gd name="T0" fmla="+- 0 10928 297"/>
                <a:gd name="T1" fmla="*/ T0 w 21263"/>
                <a:gd name="T2" fmla="+- 0 10967 334"/>
                <a:gd name="T3" fmla="*/ 10967 h 21266"/>
                <a:gd name="T4" fmla="+- 0 10928 297"/>
                <a:gd name="T5" fmla="*/ T4 w 21263"/>
                <a:gd name="T6" fmla="+- 0 10967 334"/>
                <a:gd name="T7" fmla="*/ 10967 h 21266"/>
                <a:gd name="T8" fmla="+- 0 10928 297"/>
                <a:gd name="T9" fmla="*/ T8 w 21263"/>
                <a:gd name="T10" fmla="+- 0 10967 334"/>
                <a:gd name="T11" fmla="*/ 10967 h 21266"/>
                <a:gd name="T12" fmla="+- 0 10928 297"/>
                <a:gd name="T13" fmla="*/ T12 w 21263"/>
                <a:gd name="T14" fmla="+- 0 10967 334"/>
                <a:gd name="T15" fmla="*/ 10967 h 21266"/>
              </a:gdLst>
              <a:ahLst/>
              <a:cxnLst>
                <a:cxn ang="0">
                  <a:pos x="T1" y="T3"/>
                </a:cxn>
                <a:cxn ang="0">
                  <a:pos x="T5" y="T7"/>
                </a:cxn>
                <a:cxn ang="0">
                  <a:pos x="T9" y="T11"/>
                </a:cxn>
                <a:cxn ang="0">
                  <a:pos x="T13" y="T15"/>
                </a:cxn>
              </a:cxnLst>
              <a:rect l="0" t="0" r="r" b="b"/>
              <a:pathLst>
                <a:path w="21263" h="21266">
                  <a:moveTo>
                    <a:pt x="21141" y="2570"/>
                  </a:moveTo>
                  <a:cubicBezTo>
                    <a:pt x="19207" y="573"/>
                    <a:pt x="19207" y="573"/>
                    <a:pt x="19207" y="573"/>
                  </a:cubicBezTo>
                  <a:cubicBezTo>
                    <a:pt x="18885" y="210"/>
                    <a:pt x="18562" y="210"/>
                    <a:pt x="18240" y="573"/>
                  </a:cubicBezTo>
                  <a:cubicBezTo>
                    <a:pt x="18079" y="755"/>
                    <a:pt x="18079" y="936"/>
                    <a:pt x="18079" y="1118"/>
                  </a:cubicBezTo>
                  <a:cubicBezTo>
                    <a:pt x="17917" y="1118"/>
                    <a:pt x="17756" y="1118"/>
                    <a:pt x="17595" y="1299"/>
                  </a:cubicBezTo>
                  <a:cubicBezTo>
                    <a:pt x="17595" y="1299"/>
                    <a:pt x="17595" y="1299"/>
                    <a:pt x="17595" y="1299"/>
                  </a:cubicBezTo>
                  <a:cubicBezTo>
                    <a:pt x="12759" y="6744"/>
                    <a:pt x="12759" y="6744"/>
                    <a:pt x="12759" y="6744"/>
                  </a:cubicBezTo>
                  <a:cubicBezTo>
                    <a:pt x="12759" y="7289"/>
                    <a:pt x="12598" y="7834"/>
                    <a:pt x="12437" y="8197"/>
                  </a:cubicBezTo>
                  <a:cubicBezTo>
                    <a:pt x="12920" y="8741"/>
                    <a:pt x="12920" y="8741"/>
                    <a:pt x="12920" y="8741"/>
                  </a:cubicBezTo>
                  <a:cubicBezTo>
                    <a:pt x="12920" y="8741"/>
                    <a:pt x="12920" y="8741"/>
                    <a:pt x="12920" y="8741"/>
                  </a:cubicBezTo>
                  <a:cubicBezTo>
                    <a:pt x="13082" y="8923"/>
                    <a:pt x="13082" y="8923"/>
                    <a:pt x="13082" y="8923"/>
                  </a:cubicBezTo>
                  <a:cubicBezTo>
                    <a:pt x="11953" y="10012"/>
                    <a:pt x="11953" y="10012"/>
                    <a:pt x="11953" y="10012"/>
                  </a:cubicBezTo>
                  <a:cubicBezTo>
                    <a:pt x="8407" y="6018"/>
                    <a:pt x="8407" y="6018"/>
                    <a:pt x="8407" y="6018"/>
                  </a:cubicBezTo>
                  <a:cubicBezTo>
                    <a:pt x="8729" y="4385"/>
                    <a:pt x="8407" y="2751"/>
                    <a:pt x="7279" y="1481"/>
                  </a:cubicBezTo>
                  <a:cubicBezTo>
                    <a:pt x="6150" y="210"/>
                    <a:pt x="4538" y="-334"/>
                    <a:pt x="3088" y="210"/>
                  </a:cubicBezTo>
                  <a:cubicBezTo>
                    <a:pt x="5505" y="2933"/>
                    <a:pt x="5505" y="2933"/>
                    <a:pt x="5505" y="2933"/>
                  </a:cubicBezTo>
                  <a:cubicBezTo>
                    <a:pt x="4861" y="5474"/>
                    <a:pt x="4861" y="5474"/>
                    <a:pt x="4861" y="5474"/>
                  </a:cubicBezTo>
                  <a:cubicBezTo>
                    <a:pt x="2604" y="6200"/>
                    <a:pt x="2604" y="6200"/>
                    <a:pt x="2604" y="6200"/>
                  </a:cubicBezTo>
                  <a:cubicBezTo>
                    <a:pt x="186" y="3477"/>
                    <a:pt x="186" y="3477"/>
                    <a:pt x="186" y="3477"/>
                  </a:cubicBezTo>
                  <a:cubicBezTo>
                    <a:pt x="-297" y="5111"/>
                    <a:pt x="186" y="6926"/>
                    <a:pt x="1314" y="8197"/>
                  </a:cubicBezTo>
                  <a:cubicBezTo>
                    <a:pt x="2443" y="9467"/>
                    <a:pt x="4055" y="9830"/>
                    <a:pt x="5505" y="9286"/>
                  </a:cubicBezTo>
                  <a:cubicBezTo>
                    <a:pt x="5667" y="9286"/>
                    <a:pt x="5667" y="9286"/>
                    <a:pt x="5667" y="9286"/>
                  </a:cubicBezTo>
                  <a:cubicBezTo>
                    <a:pt x="9052" y="13279"/>
                    <a:pt x="9052" y="13279"/>
                    <a:pt x="9052" y="13279"/>
                  </a:cubicBezTo>
                  <a:cubicBezTo>
                    <a:pt x="5828" y="17091"/>
                    <a:pt x="5828" y="17091"/>
                    <a:pt x="5828" y="17091"/>
                  </a:cubicBezTo>
                  <a:cubicBezTo>
                    <a:pt x="5505" y="16909"/>
                    <a:pt x="5505" y="16909"/>
                    <a:pt x="5505" y="16909"/>
                  </a:cubicBezTo>
                  <a:cubicBezTo>
                    <a:pt x="4700" y="17635"/>
                    <a:pt x="4700" y="17635"/>
                    <a:pt x="4700" y="17635"/>
                  </a:cubicBezTo>
                  <a:cubicBezTo>
                    <a:pt x="3088" y="20539"/>
                    <a:pt x="3088" y="20539"/>
                    <a:pt x="3088" y="20539"/>
                  </a:cubicBezTo>
                  <a:cubicBezTo>
                    <a:pt x="3410" y="20902"/>
                    <a:pt x="3410" y="20902"/>
                    <a:pt x="3410" y="20902"/>
                  </a:cubicBezTo>
                  <a:cubicBezTo>
                    <a:pt x="5989" y="19087"/>
                    <a:pt x="5989" y="19087"/>
                    <a:pt x="5989" y="19087"/>
                  </a:cubicBezTo>
                  <a:cubicBezTo>
                    <a:pt x="6634" y="17998"/>
                    <a:pt x="6634" y="17998"/>
                    <a:pt x="6634" y="17998"/>
                  </a:cubicBezTo>
                  <a:cubicBezTo>
                    <a:pt x="6473" y="17817"/>
                    <a:pt x="6473" y="17817"/>
                    <a:pt x="6473" y="17817"/>
                  </a:cubicBezTo>
                  <a:cubicBezTo>
                    <a:pt x="9858" y="14187"/>
                    <a:pt x="9858" y="14187"/>
                    <a:pt x="9858" y="14187"/>
                  </a:cubicBezTo>
                  <a:cubicBezTo>
                    <a:pt x="15500" y="20539"/>
                    <a:pt x="15500" y="20539"/>
                    <a:pt x="15500" y="20539"/>
                  </a:cubicBezTo>
                  <a:cubicBezTo>
                    <a:pt x="15983" y="20902"/>
                    <a:pt x="16467" y="21265"/>
                    <a:pt x="16950" y="21265"/>
                  </a:cubicBezTo>
                  <a:cubicBezTo>
                    <a:pt x="17434" y="21265"/>
                    <a:pt x="17917" y="20902"/>
                    <a:pt x="18401" y="20539"/>
                  </a:cubicBezTo>
                  <a:cubicBezTo>
                    <a:pt x="19207" y="19632"/>
                    <a:pt x="19207" y="18180"/>
                    <a:pt x="18401" y="17272"/>
                  </a:cubicBezTo>
                  <a:cubicBezTo>
                    <a:pt x="12759" y="10919"/>
                    <a:pt x="12759" y="10919"/>
                    <a:pt x="12759" y="10919"/>
                  </a:cubicBezTo>
                  <a:cubicBezTo>
                    <a:pt x="13726" y="9830"/>
                    <a:pt x="13726" y="9830"/>
                    <a:pt x="13726" y="9830"/>
                  </a:cubicBezTo>
                  <a:cubicBezTo>
                    <a:pt x="14210" y="10375"/>
                    <a:pt x="14210" y="10375"/>
                    <a:pt x="14210" y="10375"/>
                  </a:cubicBezTo>
                  <a:cubicBezTo>
                    <a:pt x="14532" y="10012"/>
                    <a:pt x="15016" y="9830"/>
                    <a:pt x="15500" y="10012"/>
                  </a:cubicBezTo>
                  <a:cubicBezTo>
                    <a:pt x="20335" y="4385"/>
                    <a:pt x="20335" y="4385"/>
                    <a:pt x="20335" y="4385"/>
                  </a:cubicBezTo>
                  <a:cubicBezTo>
                    <a:pt x="20335" y="4385"/>
                    <a:pt x="20335" y="4385"/>
                    <a:pt x="20335" y="4385"/>
                  </a:cubicBezTo>
                  <a:cubicBezTo>
                    <a:pt x="20335" y="4385"/>
                    <a:pt x="20335" y="4385"/>
                    <a:pt x="20335" y="4385"/>
                  </a:cubicBezTo>
                  <a:cubicBezTo>
                    <a:pt x="20497" y="4203"/>
                    <a:pt x="20497" y="4022"/>
                    <a:pt x="20497" y="3840"/>
                  </a:cubicBezTo>
                  <a:cubicBezTo>
                    <a:pt x="20658" y="4022"/>
                    <a:pt x="20980" y="3840"/>
                    <a:pt x="21141" y="3659"/>
                  </a:cubicBezTo>
                  <a:cubicBezTo>
                    <a:pt x="21303" y="3477"/>
                    <a:pt x="21303" y="2933"/>
                    <a:pt x="21141" y="2570"/>
                  </a:cubicBezTo>
                  <a:close/>
                  <a:moveTo>
                    <a:pt x="17111" y="18361"/>
                  </a:moveTo>
                  <a:cubicBezTo>
                    <a:pt x="17595" y="18361"/>
                    <a:pt x="17917" y="18906"/>
                    <a:pt x="17917" y="19269"/>
                  </a:cubicBezTo>
                  <a:cubicBezTo>
                    <a:pt x="17917" y="19813"/>
                    <a:pt x="17595" y="20176"/>
                    <a:pt x="17111" y="20176"/>
                  </a:cubicBezTo>
                  <a:cubicBezTo>
                    <a:pt x="16628" y="20176"/>
                    <a:pt x="16305" y="19813"/>
                    <a:pt x="16305" y="19269"/>
                  </a:cubicBezTo>
                  <a:cubicBezTo>
                    <a:pt x="16305" y="18906"/>
                    <a:pt x="16628" y="18361"/>
                    <a:pt x="17111" y="18361"/>
                  </a:cubicBezTo>
                  <a:close/>
                  <a:moveTo>
                    <a:pt x="14371" y="7108"/>
                  </a:moveTo>
                  <a:cubicBezTo>
                    <a:pt x="14049" y="6744"/>
                    <a:pt x="14049" y="6744"/>
                    <a:pt x="14049" y="6744"/>
                  </a:cubicBezTo>
                  <a:cubicBezTo>
                    <a:pt x="17756" y="2751"/>
                    <a:pt x="17756" y="2751"/>
                    <a:pt x="17756" y="2751"/>
                  </a:cubicBezTo>
                  <a:cubicBezTo>
                    <a:pt x="18079" y="3114"/>
                    <a:pt x="18079" y="3114"/>
                    <a:pt x="18079" y="3114"/>
                  </a:cubicBezTo>
                  <a:lnTo>
                    <a:pt x="14371" y="7108"/>
                  </a:lnTo>
                  <a:close/>
                  <a:moveTo>
                    <a:pt x="15500" y="8378"/>
                  </a:moveTo>
                  <a:cubicBezTo>
                    <a:pt x="15177" y="8197"/>
                    <a:pt x="15177" y="8197"/>
                    <a:pt x="15177" y="8197"/>
                  </a:cubicBezTo>
                  <a:cubicBezTo>
                    <a:pt x="18885" y="4022"/>
                    <a:pt x="18885" y="4022"/>
                    <a:pt x="18885" y="4022"/>
                  </a:cubicBezTo>
                  <a:cubicBezTo>
                    <a:pt x="19207" y="4385"/>
                    <a:pt x="19207" y="4385"/>
                    <a:pt x="19207" y="4385"/>
                  </a:cubicBezTo>
                  <a:lnTo>
                    <a:pt x="15500" y="8378"/>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15" name="AutoShape 17"/>
            <p:cNvSpPr>
              <a:spLocks/>
            </p:cNvSpPr>
            <p:nvPr/>
          </p:nvSpPr>
          <p:spPr bwMode="auto">
            <a:xfrm>
              <a:off x="2462201" y="3675332"/>
              <a:ext cx="289299" cy="287771"/>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grpSp>
          <p:nvGrpSpPr>
            <p:cNvPr id="16" name="Group 18"/>
            <p:cNvGrpSpPr>
              <a:grpSpLocks/>
            </p:cNvGrpSpPr>
            <p:nvPr/>
          </p:nvGrpSpPr>
          <p:grpSpPr bwMode="auto">
            <a:xfrm>
              <a:off x="932937" y="4004153"/>
              <a:ext cx="275546" cy="329535"/>
              <a:chOff x="0" y="0"/>
              <a:chExt cx="858445" cy="1026741"/>
            </a:xfrm>
          </p:grpSpPr>
          <p:sp>
            <p:nvSpPr>
              <p:cNvPr id="17" name="AutoShape 19"/>
              <p:cNvSpPr>
                <a:spLocks/>
              </p:cNvSpPr>
              <p:nvPr/>
            </p:nvSpPr>
            <p:spPr bwMode="auto">
              <a:xfrm>
                <a:off x="130116" y="130128"/>
                <a:ext cx="598214" cy="558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751" y="18553"/>
                    </a:moveTo>
                    <a:cubicBezTo>
                      <a:pt x="14751" y="21599"/>
                      <a:pt x="14751" y="21599"/>
                      <a:pt x="14751" y="21599"/>
                    </a:cubicBezTo>
                    <a:cubicBezTo>
                      <a:pt x="18702" y="19938"/>
                      <a:pt x="21599" y="15784"/>
                      <a:pt x="21599" y="11353"/>
                    </a:cubicBezTo>
                    <a:cubicBezTo>
                      <a:pt x="21599" y="4984"/>
                      <a:pt x="16595" y="0"/>
                      <a:pt x="10800" y="0"/>
                    </a:cubicBezTo>
                    <a:cubicBezTo>
                      <a:pt x="4741" y="0"/>
                      <a:pt x="0" y="4984"/>
                      <a:pt x="0" y="11353"/>
                    </a:cubicBezTo>
                    <a:cubicBezTo>
                      <a:pt x="0" y="15784"/>
                      <a:pt x="2634" y="19938"/>
                      <a:pt x="6585" y="21599"/>
                    </a:cubicBezTo>
                    <a:cubicBezTo>
                      <a:pt x="6585" y="18553"/>
                      <a:pt x="6585" y="18553"/>
                      <a:pt x="6585" y="18553"/>
                    </a:cubicBezTo>
                    <a:cubicBezTo>
                      <a:pt x="4214" y="16892"/>
                      <a:pt x="2634" y="14400"/>
                      <a:pt x="2634" y="11353"/>
                    </a:cubicBezTo>
                    <a:cubicBezTo>
                      <a:pt x="2634" y="6369"/>
                      <a:pt x="6321" y="2769"/>
                      <a:pt x="10800" y="2769"/>
                    </a:cubicBezTo>
                    <a:cubicBezTo>
                      <a:pt x="15278" y="2769"/>
                      <a:pt x="18965" y="6369"/>
                      <a:pt x="18965" y="11353"/>
                    </a:cubicBezTo>
                    <a:cubicBezTo>
                      <a:pt x="18965" y="14400"/>
                      <a:pt x="17385" y="17169"/>
                      <a:pt x="14751" y="18553"/>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18" name="AutoShape 20"/>
              <p:cNvSpPr>
                <a:spLocks/>
              </p:cNvSpPr>
              <p:nvPr/>
            </p:nvSpPr>
            <p:spPr bwMode="auto">
              <a:xfrm>
                <a:off x="0" y="0"/>
                <a:ext cx="858445" cy="828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759" y="0"/>
                      <a:pt x="0" y="4883"/>
                      <a:pt x="0" y="11081"/>
                    </a:cubicBezTo>
                    <a:cubicBezTo>
                      <a:pt x="0" y="15965"/>
                      <a:pt x="3294" y="20285"/>
                      <a:pt x="7871" y="21600"/>
                    </a:cubicBezTo>
                    <a:cubicBezTo>
                      <a:pt x="7871" y="20097"/>
                      <a:pt x="7871" y="20097"/>
                      <a:pt x="7871" y="20097"/>
                    </a:cubicBezTo>
                    <a:cubicBezTo>
                      <a:pt x="4027" y="18782"/>
                      <a:pt x="1464" y="15213"/>
                      <a:pt x="1464" y="11081"/>
                    </a:cubicBezTo>
                    <a:cubicBezTo>
                      <a:pt x="1464" y="5634"/>
                      <a:pt x="5674" y="1502"/>
                      <a:pt x="10800" y="1502"/>
                    </a:cubicBezTo>
                    <a:cubicBezTo>
                      <a:pt x="15925" y="1502"/>
                      <a:pt x="20135" y="5634"/>
                      <a:pt x="20135" y="11081"/>
                    </a:cubicBezTo>
                    <a:cubicBezTo>
                      <a:pt x="20135" y="15213"/>
                      <a:pt x="17389" y="18782"/>
                      <a:pt x="13545" y="20097"/>
                    </a:cubicBezTo>
                    <a:cubicBezTo>
                      <a:pt x="13545" y="21600"/>
                      <a:pt x="13545" y="21600"/>
                      <a:pt x="13545" y="21600"/>
                    </a:cubicBezTo>
                    <a:cubicBezTo>
                      <a:pt x="18122" y="20285"/>
                      <a:pt x="21600" y="16153"/>
                      <a:pt x="21600" y="11081"/>
                    </a:cubicBezTo>
                    <a:cubicBezTo>
                      <a:pt x="21600" y="4883"/>
                      <a:pt x="16657" y="0"/>
                      <a:pt x="10800" y="0"/>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19" name="AutoShape 21"/>
              <p:cNvSpPr>
                <a:spLocks/>
              </p:cNvSpPr>
              <p:nvPr/>
            </p:nvSpPr>
            <p:spPr bwMode="auto">
              <a:xfrm>
                <a:off x="282844" y="338016"/>
                <a:ext cx="261818" cy="68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9" y="18450"/>
                    </a:moveTo>
                    <a:cubicBezTo>
                      <a:pt x="14399" y="17775"/>
                      <a:pt x="14399" y="4949"/>
                      <a:pt x="14399" y="4724"/>
                    </a:cubicBezTo>
                    <a:cubicBezTo>
                      <a:pt x="16199" y="4274"/>
                      <a:pt x="17399" y="3599"/>
                      <a:pt x="17399" y="2699"/>
                    </a:cubicBezTo>
                    <a:cubicBezTo>
                      <a:pt x="17399" y="1124"/>
                      <a:pt x="13799" y="0"/>
                      <a:pt x="10200" y="0"/>
                    </a:cubicBezTo>
                    <a:cubicBezTo>
                      <a:pt x="5999" y="0"/>
                      <a:pt x="2999" y="1124"/>
                      <a:pt x="2999" y="2699"/>
                    </a:cubicBezTo>
                    <a:cubicBezTo>
                      <a:pt x="2999" y="3599"/>
                      <a:pt x="4199" y="4274"/>
                      <a:pt x="5999" y="4724"/>
                    </a:cubicBezTo>
                    <a:cubicBezTo>
                      <a:pt x="5999" y="4724"/>
                      <a:pt x="5999" y="4724"/>
                      <a:pt x="5999" y="4724"/>
                    </a:cubicBezTo>
                    <a:cubicBezTo>
                      <a:pt x="5999" y="4724"/>
                      <a:pt x="5999" y="17549"/>
                      <a:pt x="5999" y="18450"/>
                    </a:cubicBezTo>
                    <a:cubicBezTo>
                      <a:pt x="5999" y="20699"/>
                      <a:pt x="0" y="21600"/>
                      <a:pt x="0" y="21600"/>
                    </a:cubicBezTo>
                    <a:cubicBezTo>
                      <a:pt x="21600" y="21600"/>
                      <a:pt x="21600" y="21600"/>
                      <a:pt x="21600" y="21600"/>
                    </a:cubicBezTo>
                    <a:cubicBezTo>
                      <a:pt x="21600" y="21600"/>
                      <a:pt x="14399" y="20699"/>
                      <a:pt x="14399" y="18450"/>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grpSp>
        <p:grpSp>
          <p:nvGrpSpPr>
            <p:cNvPr id="20" name="Group 22"/>
            <p:cNvGrpSpPr>
              <a:grpSpLocks/>
            </p:cNvGrpSpPr>
            <p:nvPr/>
          </p:nvGrpSpPr>
          <p:grpSpPr bwMode="auto">
            <a:xfrm>
              <a:off x="5584291" y="2821630"/>
              <a:ext cx="252627" cy="292864"/>
              <a:chOff x="0" y="0"/>
              <a:chExt cx="788080" cy="914221"/>
            </a:xfrm>
          </p:grpSpPr>
          <p:sp>
            <p:nvSpPr>
              <p:cNvPr id="21" name="AutoShape 23"/>
              <p:cNvSpPr>
                <a:spLocks/>
              </p:cNvSpPr>
              <p:nvPr/>
            </p:nvSpPr>
            <p:spPr bwMode="auto">
              <a:xfrm>
                <a:off x="440118" y="179665"/>
                <a:ext cx="133465" cy="7345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22" name="AutoShape 24"/>
              <p:cNvSpPr>
                <a:spLocks/>
              </p:cNvSpPr>
              <p:nvPr/>
            </p:nvSpPr>
            <p:spPr bwMode="auto">
              <a:xfrm>
                <a:off x="225620" y="329120"/>
                <a:ext cx="131877" cy="5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23" name="AutoShape 25"/>
              <p:cNvSpPr>
                <a:spLocks/>
              </p:cNvSpPr>
              <p:nvPr/>
            </p:nvSpPr>
            <p:spPr bwMode="auto">
              <a:xfrm>
                <a:off x="0" y="442006"/>
                <a:ext cx="138232" cy="47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24" name="AutoShape 26"/>
              <p:cNvSpPr>
                <a:spLocks/>
              </p:cNvSpPr>
              <p:nvPr/>
            </p:nvSpPr>
            <p:spPr bwMode="auto">
              <a:xfrm>
                <a:off x="654615" y="0"/>
                <a:ext cx="133465" cy="914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grpSp>
        <p:sp>
          <p:nvSpPr>
            <p:cNvPr id="25" name="AutoShape 27"/>
            <p:cNvSpPr>
              <a:spLocks/>
            </p:cNvSpPr>
            <p:nvPr/>
          </p:nvSpPr>
          <p:spPr bwMode="auto">
            <a:xfrm>
              <a:off x="752532" y="3241942"/>
              <a:ext cx="911903" cy="296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smtClean="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rPr>
                <a:t>协议前准备</a:t>
              </a:r>
              <a:endParaRPr lang="es-ES" altLang="zh-CN" sz="1400" dirty="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1" name="AutoShape 7"/>
            <p:cNvSpPr>
              <a:spLocks/>
            </p:cNvSpPr>
            <p:nvPr/>
          </p:nvSpPr>
          <p:spPr bwMode="auto">
            <a:xfrm>
              <a:off x="6967410" y="2358019"/>
              <a:ext cx="570957" cy="56993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A9D18E"/>
            </a:solidFill>
            <a:ln>
              <a:noFill/>
            </a:ln>
            <a:effectLst/>
            <a:ex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32" name="AutoShape 11"/>
            <p:cNvSpPr>
              <a:spLocks/>
            </p:cNvSpPr>
            <p:nvPr/>
          </p:nvSpPr>
          <p:spPr bwMode="auto">
            <a:xfrm>
              <a:off x="6779526" y="2088157"/>
              <a:ext cx="1585538" cy="9549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6">
                <a:lumMod val="60000"/>
                <a:lumOff val="40000"/>
              </a:schemeClr>
            </a:solidFill>
            <a:ln>
              <a:noFill/>
            </a:ln>
            <a:effectLst/>
            <a:extLst/>
          </p:spPr>
          <p:txBody>
            <a:bodyPr lIns="22860" tIns="22860" rIns="22860" bIns="22860"/>
            <a:lstStyle/>
            <a:p>
              <a:pPr defTabSz="457200" fontAlgn="base" hangingPunct="0">
                <a:spcBef>
                  <a:spcPct val="0"/>
                </a:spcBef>
                <a:spcAft>
                  <a:spcPct val="0"/>
                </a:spcAft>
                <a:defRPr/>
              </a:pPr>
              <a:endParaRPr lang="es-ES" sz="900">
                <a:solidFill>
                  <a:srgbClr val="000000"/>
                </a:solidFill>
                <a:latin typeface="微软雅黑" panose="020B0503020204020204" pitchFamily="34" charset="-122"/>
                <a:ea typeface="微软雅黑" panose="020B0503020204020204" pitchFamily="34" charset="-122"/>
                <a:cs typeface="Calibri" charset="0"/>
                <a:sym typeface="微软雅黑" panose="020B0503020204020204" pitchFamily="34" charset="-122"/>
              </a:endParaRPr>
            </a:p>
          </p:txBody>
        </p:sp>
        <p:sp>
          <p:nvSpPr>
            <p:cNvPr id="30" name="AutoShape 9"/>
            <p:cNvSpPr>
              <a:spLocks/>
            </p:cNvSpPr>
            <p:nvPr/>
          </p:nvSpPr>
          <p:spPr bwMode="auto">
            <a:xfrm>
              <a:off x="7106788" y="2519956"/>
              <a:ext cx="294481" cy="24606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4" name="AutoShape 27"/>
            <p:cNvSpPr>
              <a:spLocks/>
            </p:cNvSpPr>
            <p:nvPr/>
          </p:nvSpPr>
          <p:spPr bwMode="auto">
            <a:xfrm>
              <a:off x="2452813" y="2929459"/>
              <a:ext cx="911903" cy="296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smtClean="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rPr>
                <a:t>量子态制备</a:t>
              </a:r>
              <a:endParaRPr lang="es-ES" altLang="zh-CN" sz="1400" dirty="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5" name="AutoShape 27"/>
            <p:cNvSpPr>
              <a:spLocks/>
            </p:cNvSpPr>
            <p:nvPr/>
          </p:nvSpPr>
          <p:spPr bwMode="auto">
            <a:xfrm>
              <a:off x="4044285" y="2511948"/>
              <a:ext cx="911903" cy="2967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smtClean="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rPr>
                <a:t>窃听检测</a:t>
              </a:r>
              <a:endParaRPr lang="es-ES" altLang="zh-CN" sz="1400" dirty="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6" name="AutoShape 27"/>
            <p:cNvSpPr>
              <a:spLocks/>
            </p:cNvSpPr>
            <p:nvPr/>
          </p:nvSpPr>
          <p:spPr bwMode="auto">
            <a:xfrm>
              <a:off x="5530549" y="2120241"/>
              <a:ext cx="1134946" cy="3275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smtClean="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rPr>
                <a:t>输入秘密消息</a:t>
              </a:r>
              <a:endParaRPr lang="es-ES" altLang="zh-CN" sz="1400" dirty="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37" name="AutoShape 27"/>
            <p:cNvSpPr>
              <a:spLocks/>
            </p:cNvSpPr>
            <p:nvPr/>
          </p:nvSpPr>
          <p:spPr bwMode="auto">
            <a:xfrm>
              <a:off x="7116343" y="1804735"/>
              <a:ext cx="1091435" cy="283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smtClean="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rPr>
                <a:t>输出比较结果</a:t>
              </a:r>
              <a:endParaRPr lang="es-ES" altLang="zh-CN" sz="1400" dirty="0">
                <a:solidFill>
                  <a:srgbClr val="3B4761"/>
                </a:solidFill>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grpSp>
      <p:cxnSp>
        <p:nvCxnSpPr>
          <p:cNvPr id="38" name="直接连接符 37"/>
          <p:cNvCxnSpPr/>
          <p:nvPr/>
        </p:nvCxnSpPr>
        <p:spPr>
          <a:xfrm>
            <a:off x="498346" y="1603662"/>
            <a:ext cx="2718096" cy="0"/>
          </a:xfrm>
          <a:prstGeom prst="line">
            <a:avLst/>
          </a:prstGeom>
          <a:ln w="28575">
            <a:solidFill>
              <a:srgbClr val="3A6EA8"/>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98346" y="1222319"/>
            <a:ext cx="2518638" cy="307777"/>
          </a:xfrm>
          <a:prstGeom prst="rect">
            <a:avLst/>
          </a:prstGeom>
          <a:noFill/>
        </p:spPr>
        <p:txBody>
          <a:bodyPr wrap="none" rtlCol="0">
            <a:spAutoFit/>
          </a:bodyPr>
          <a:lstStyle/>
          <a:p>
            <a:r>
              <a:rPr lang="zh-CN" altLang="en-US" sz="1400" dirty="0" smtClean="0"/>
              <a:t>量子隐私比较协议的一般步骤</a:t>
            </a:r>
            <a:endParaRPr lang="zh-CN" altLang="en-US" sz="1400" dirty="0"/>
          </a:p>
        </p:txBody>
      </p:sp>
      <p:sp>
        <p:nvSpPr>
          <p:cNvPr id="12" name="文本框 11"/>
          <p:cNvSpPr txBox="1"/>
          <p:nvPr/>
        </p:nvSpPr>
        <p:spPr>
          <a:xfrm>
            <a:off x="498346" y="1880741"/>
            <a:ext cx="1915909" cy="30008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存在一个第三方的帮助</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8559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3A6EA8"/>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4456</TotalTime>
  <Words>3721</Words>
  <Application>Microsoft Office PowerPoint</Application>
  <PresentationFormat>全屏显示(16:9)</PresentationFormat>
  <Paragraphs>510</Paragraphs>
  <Slides>41</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Gill Sans</vt:lpstr>
      <vt:lpstr>黑体</vt:lpstr>
      <vt:lpstr>华文仿宋</vt:lpstr>
      <vt:lpstr>宋体</vt:lpstr>
      <vt:lpstr>微软雅黑</vt:lpstr>
      <vt:lpstr>微软雅黑 Light</vt:lpstr>
      <vt:lpstr>Arial</vt:lpstr>
      <vt:lpstr>Calibri</vt:lpstr>
      <vt:lpstr>Calibri Light</vt:lpstr>
      <vt:lpstr>Cambria</vt:lpstr>
      <vt:lpstr>Cambria Math</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王 正浩</cp:lastModifiedBy>
  <cp:revision>284</cp:revision>
  <dcterms:created xsi:type="dcterms:W3CDTF">2017-11-13T05:41:11Z</dcterms:created>
  <dcterms:modified xsi:type="dcterms:W3CDTF">2020-06-08T01:27:47Z</dcterms:modified>
</cp:coreProperties>
</file>