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6" r:id="rId5"/>
    <p:sldId id="305" r:id="rId6"/>
    <p:sldId id="261" r:id="rId7"/>
    <p:sldId id="279" r:id="rId8"/>
    <p:sldId id="303" r:id="rId9"/>
    <p:sldId id="301" r:id="rId10"/>
    <p:sldId id="259" r:id="rId11"/>
    <p:sldId id="281" r:id="rId12"/>
    <p:sldId id="262" r:id="rId13"/>
    <p:sldId id="282" r:id="rId14"/>
    <p:sldId id="263" r:id="rId15"/>
    <p:sldId id="267" r:id="rId16"/>
    <p:sldId id="269" r:id="rId17"/>
    <p:sldId id="270" r:id="rId18"/>
    <p:sldId id="271" r:id="rId19"/>
    <p:sldId id="272" r:id="rId20"/>
    <p:sldId id="268" r:id="rId21"/>
    <p:sldId id="273" r:id="rId22"/>
    <p:sldId id="274" r:id="rId23"/>
    <p:sldId id="302" r:id="rId24"/>
    <p:sldId id="300" r:id="rId25"/>
    <p:sldId id="275" r:id="rId26"/>
    <p:sldId id="276" r:id="rId27"/>
    <p:sldId id="277" r:id="rId28"/>
    <p:sldId id="304" r:id="rId29"/>
    <p:sldId id="283" r:id="rId30"/>
    <p:sldId id="284" r:id="rId31"/>
    <p:sldId id="285" r:id="rId32"/>
    <p:sldId id="287" r:id="rId33"/>
    <p:sldId id="288" r:id="rId34"/>
    <p:sldId id="289" r:id="rId35"/>
    <p:sldId id="290" r:id="rId36"/>
    <p:sldId id="291" r:id="rId37"/>
    <p:sldId id="292" r:id="rId38"/>
    <p:sldId id="293" r:id="rId39"/>
    <p:sldId id="298" r:id="rId40"/>
    <p:sldId id="297" r:id="rId41"/>
    <p:sldId id="299" r:id="rId42"/>
    <p:sldId id="294" r:id="rId43"/>
    <p:sldId id="295" r:id="rId44"/>
    <p:sldId id="296"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44" autoAdjust="0"/>
  </p:normalViewPr>
  <p:slideViewPr>
    <p:cSldViewPr snapToGrid="0">
      <p:cViewPr varScale="1">
        <p:scale>
          <a:sx n="104" d="100"/>
          <a:sy n="104" d="100"/>
        </p:scale>
        <p:origin x="1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EF710-1941-4709-A888-2EB9C1CBA7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EAA27268-FC04-4199-AB15-843503D49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5630B59E-E789-4980-9B78-61F8B1F29EF6}"/>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80847FAB-4CC0-41BA-B4D7-38DB1AAC7FD4}"/>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6F3D5A6-72D3-4794-82CA-378C4876CBD8}"/>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150166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4FB79-FA3F-4D36-BC69-4F9F22AD9505}"/>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904494DA-DDB7-4756-8CB5-CF3F4C7C83F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469FD93-61CC-4F57-A4DB-B7FB86710244}"/>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4927F36C-B048-49BD-B8AF-87F2B44ACB1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D8400C-2A2E-40A2-9756-40ADB74686D8}"/>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1277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0934602-2469-4BF4-AA37-A9B3A9BD90E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1AC3C45-F02A-4206-A783-1BAAF85BF3E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626D354-D679-4E30-B45F-2A8D0E18ACF3}"/>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990D6FFF-634D-41BA-BB28-EBEB20CE5435}"/>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B32E79DB-A3D5-4DF4-9EC2-ADFFA31CD39B}"/>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250189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562D2-58FD-406B-A381-D0839283F1D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6EF7D1F-3CDE-4273-8B95-60FA21B8AD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E89A52F-5A59-4827-89F7-F33DE6C4EECF}"/>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3CAD4685-07A8-4725-B0BD-2DB96DD83734}"/>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4722375-6CF2-46CD-802B-182634E2C14D}"/>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393995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5268B-F9AD-43DD-A85A-5CA22912B3E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D1D36E22-390A-4278-B136-F9A68843E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3FCFABC-8A52-4218-B24C-01BF7A26A223}"/>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5A918CB4-CAA0-41D8-97FD-BBCA9EDF31A8}"/>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0DCD606-DF2A-4FFD-8747-BC65D79DD7E9}"/>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258895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39AEA-4273-495C-AD7A-A61C1D5B34F0}"/>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1B9AED0B-7FBA-4CD1-83FF-E35BAED09D5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A3C3C6EE-C63E-4EC2-BAD5-B0B4FCBD14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0017B503-AC5F-4324-8B57-C866FBB8AEAD}"/>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6" name="Espace réservé du pied de page 5">
            <a:extLst>
              <a:ext uri="{FF2B5EF4-FFF2-40B4-BE49-F238E27FC236}">
                <a16:creationId xmlns:a16="http://schemas.microsoft.com/office/drawing/2014/main" id="{6D9E7A24-8F47-42B2-B187-14C78023F082}"/>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CC657A1-6EDE-4FF2-8C8E-EECF60A909D7}"/>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171229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9A5DE-94EC-4AA9-ADA1-F0D18F055175}"/>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1E732DF-83F3-4DB2-875F-D6E30A1DA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10378A8-0CCB-4C4A-8A88-E5394860501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2FA54DDD-51DA-4C87-AF3F-4FB23D0C4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439635-9CA9-4C4A-9633-5448FCB871F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87429EF8-9AB4-4F6F-8250-75EE5253F33A}"/>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8" name="Espace réservé du pied de page 7">
            <a:extLst>
              <a:ext uri="{FF2B5EF4-FFF2-40B4-BE49-F238E27FC236}">
                <a16:creationId xmlns:a16="http://schemas.microsoft.com/office/drawing/2014/main" id="{BE93C411-7506-4981-A2EF-4ABA285DC0A1}"/>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90D2441A-F1EF-419F-ABC4-A2182B513A69}"/>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186067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72777-E2BA-4AD7-A09E-FB75B2333762}"/>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3A478C61-9989-42FB-8BB7-4AC144163E7F}"/>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4" name="Espace réservé du pied de page 3">
            <a:extLst>
              <a:ext uri="{FF2B5EF4-FFF2-40B4-BE49-F238E27FC236}">
                <a16:creationId xmlns:a16="http://schemas.microsoft.com/office/drawing/2014/main" id="{E0401825-542F-4539-85F4-47D1D5B32A3E}"/>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18DD3218-0857-426A-B8F0-46EBC83E014C}"/>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4278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645D964-C187-485F-BABC-7C88F1A33C94}"/>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3" name="Espace réservé du pied de page 2">
            <a:extLst>
              <a:ext uri="{FF2B5EF4-FFF2-40B4-BE49-F238E27FC236}">
                <a16:creationId xmlns:a16="http://schemas.microsoft.com/office/drawing/2014/main" id="{1572EB38-B81F-4945-96F3-09CC816C3568}"/>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98EAABED-BA3E-45E4-A5BB-6CA5797422C5}"/>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424374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B62CF-9D91-4508-99DB-516BCCF64B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A583A6EB-58E2-47FD-B84C-968DEA8D3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F30402A5-C77B-43C2-B74A-4696CE9CE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56A68B-8A5F-45AD-BE75-31FF83B68524}"/>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6" name="Espace réservé du pied de page 5">
            <a:extLst>
              <a:ext uri="{FF2B5EF4-FFF2-40B4-BE49-F238E27FC236}">
                <a16:creationId xmlns:a16="http://schemas.microsoft.com/office/drawing/2014/main" id="{A8CD6645-740C-48A2-B94A-81CA3D677BDE}"/>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153E852-673F-41BC-AB67-7C8EE1EC900F}"/>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32077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7EA8C-DC0F-4AB2-B02B-B8ED8EE7F8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35F647F1-69AE-40E2-99AF-03053EEA7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732E7DC7-DE08-4122-8D68-3DAEE487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6C1E31-7B9E-44B5-871F-6067A7E2EA75}"/>
              </a:ext>
            </a:extLst>
          </p:cNvPr>
          <p:cNvSpPr>
            <a:spLocks noGrp="1"/>
          </p:cNvSpPr>
          <p:nvPr>
            <p:ph type="dt" sz="half" idx="10"/>
          </p:nvPr>
        </p:nvSpPr>
        <p:spPr/>
        <p:txBody>
          <a:bodyPr/>
          <a:lstStyle/>
          <a:p>
            <a:fld id="{ECAFCE11-9667-4395-9A22-972A1E23A432}" type="datetimeFigureOut">
              <a:rPr lang="fr-BE" smtClean="0"/>
              <a:t>25-05-23</a:t>
            </a:fld>
            <a:endParaRPr lang="fr-BE"/>
          </a:p>
        </p:txBody>
      </p:sp>
      <p:sp>
        <p:nvSpPr>
          <p:cNvPr id="6" name="Espace réservé du pied de page 5">
            <a:extLst>
              <a:ext uri="{FF2B5EF4-FFF2-40B4-BE49-F238E27FC236}">
                <a16:creationId xmlns:a16="http://schemas.microsoft.com/office/drawing/2014/main" id="{C76EEDBE-3FCA-4779-AD76-772CE0939B6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86D617CD-1CD8-44C9-B930-E90A895E0093}"/>
              </a:ext>
            </a:extLst>
          </p:cNvPr>
          <p:cNvSpPr>
            <a:spLocks noGrp="1"/>
          </p:cNvSpPr>
          <p:nvPr>
            <p:ph type="sldNum" sz="quarter" idx="12"/>
          </p:nvPr>
        </p:nvSpPr>
        <p:spPr/>
        <p:txBody>
          <a:bodyPr/>
          <a:lstStyle/>
          <a:p>
            <a:fld id="{77814D23-8EEC-4532-BE90-5AA56F8EF49F}" type="slidenum">
              <a:rPr lang="fr-BE" smtClean="0"/>
              <a:t>‹N°›</a:t>
            </a:fld>
            <a:endParaRPr lang="fr-BE"/>
          </a:p>
        </p:txBody>
      </p:sp>
    </p:spTree>
    <p:extLst>
      <p:ext uri="{BB962C8B-B14F-4D97-AF65-F5344CB8AC3E}">
        <p14:creationId xmlns:p14="http://schemas.microsoft.com/office/powerpoint/2010/main" val="267783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91F474-C901-4E60-B0B2-416CE198D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495F658-ABC3-49E1-8503-EEA59E48B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3F1F2F43-46B0-4B38-AA6F-7945E3F4F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CE11-9667-4395-9A22-972A1E23A432}" type="datetimeFigureOut">
              <a:rPr lang="fr-BE" smtClean="0"/>
              <a:t>25-05-23</a:t>
            </a:fld>
            <a:endParaRPr lang="fr-BE"/>
          </a:p>
        </p:txBody>
      </p:sp>
      <p:sp>
        <p:nvSpPr>
          <p:cNvPr id="5" name="Espace réservé du pied de page 4">
            <a:extLst>
              <a:ext uri="{FF2B5EF4-FFF2-40B4-BE49-F238E27FC236}">
                <a16:creationId xmlns:a16="http://schemas.microsoft.com/office/drawing/2014/main" id="{61DC3640-CEA3-4EC5-A83A-F56474BDE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10056E6-EEF0-43A0-A051-14C265CB6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14D23-8EEC-4532-BE90-5AA56F8EF49F}" type="slidenum">
              <a:rPr lang="fr-BE" smtClean="0"/>
              <a:t>‹N°›</a:t>
            </a:fld>
            <a:endParaRPr lang="fr-BE"/>
          </a:p>
        </p:txBody>
      </p:sp>
    </p:spTree>
    <p:extLst>
      <p:ext uri="{BB962C8B-B14F-4D97-AF65-F5344CB8AC3E}">
        <p14:creationId xmlns:p14="http://schemas.microsoft.com/office/powerpoint/2010/main" val="165125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lama.univ-savoie.fr/mediawiki/index.php/G%C3%A9n%C3%A9ration_et_r%C3%A9solution_de_labyrinthes_II" TargetMode="External"/><Relationship Id="rId2" Type="http://schemas.openxmlformats.org/officeDocument/2006/relationships/image" Target="../media/image3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3CEA9E-D3F7-4181-BA0B-A0AF4A89BBEE}"/>
              </a:ext>
            </a:extLst>
          </p:cNvPr>
          <p:cNvSpPr txBox="1"/>
          <p:nvPr/>
        </p:nvSpPr>
        <p:spPr>
          <a:xfrm>
            <a:off x="1833377" y="560027"/>
            <a:ext cx="9186924" cy="5755422"/>
          </a:xfrm>
          <a:prstGeom prst="rect">
            <a:avLst/>
          </a:prstGeom>
          <a:noFill/>
        </p:spPr>
        <p:txBody>
          <a:bodyPr wrap="square">
            <a:spAutoFit/>
          </a:bodyPr>
          <a:lstStyle/>
          <a:p>
            <a:r>
              <a:rPr lang="fr-BE" sz="3200" b="1" dirty="0"/>
              <a:t>Les labyrinthes sont des graphes! </a:t>
            </a:r>
          </a:p>
          <a:p>
            <a:endParaRPr lang="fr-BE" sz="2400" dirty="0"/>
          </a:p>
          <a:p>
            <a:r>
              <a:rPr lang="fr-BE" sz="2400" dirty="0"/>
              <a:t>On peut en effet attribuer à chaque labyrinthe un graphe.</a:t>
            </a:r>
          </a:p>
          <a:p>
            <a:endParaRPr lang="fr-BE" sz="2400" dirty="0"/>
          </a:p>
          <a:p>
            <a:r>
              <a:rPr lang="fr-BE" sz="2400" dirty="0"/>
              <a:t>En effet lorsque nous explorons un labyrinthe, nous savons que le fait que les couloirs soient courbes, coudés ou rectilignes ne compte pas beaucoup. Ce qui compte ce sont les points où nous avons eu à prendre une décision, </a:t>
            </a:r>
            <a:r>
              <a:rPr lang="fr-BE" sz="2400" dirty="0">
                <a:solidFill>
                  <a:srgbClr val="FF0000"/>
                </a:solidFill>
              </a:rPr>
              <a:t>les carrefours</a:t>
            </a:r>
            <a:r>
              <a:rPr lang="fr-BE" sz="2400" dirty="0"/>
              <a:t>. </a:t>
            </a:r>
          </a:p>
          <a:p>
            <a:endParaRPr lang="fr-BE" sz="2400" dirty="0"/>
          </a:p>
          <a:p>
            <a:r>
              <a:rPr lang="fr-BE" sz="2400" dirty="0"/>
              <a:t>Sur une feuille de papier, on peut donc reprendre tous ces points, et à partir de chacun, dessiner un lien vers chaque autre point qui peut être atteint dans le labyrinthe. Voici le labyrinthe, puis la version avec tous les carrefours.</a:t>
            </a:r>
          </a:p>
          <a:p>
            <a:endParaRPr lang="fr-BE" sz="2400" dirty="0"/>
          </a:p>
          <a:p>
            <a:endParaRPr lang="fr-BE" sz="2400" dirty="0"/>
          </a:p>
        </p:txBody>
      </p:sp>
    </p:spTree>
    <p:extLst>
      <p:ext uri="{BB962C8B-B14F-4D97-AF65-F5344CB8AC3E}">
        <p14:creationId xmlns:p14="http://schemas.microsoft.com/office/powerpoint/2010/main" val="8166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4CEBC77-E2B6-4325-9439-BBC1CE49BAF3}"/>
              </a:ext>
            </a:extLst>
          </p:cNvPr>
          <p:cNvSpPr txBox="1"/>
          <p:nvPr/>
        </p:nvSpPr>
        <p:spPr>
          <a:xfrm>
            <a:off x="638175" y="526078"/>
            <a:ext cx="10785887" cy="5632311"/>
          </a:xfrm>
          <a:prstGeom prst="rect">
            <a:avLst/>
          </a:prstGeom>
          <a:noFill/>
        </p:spPr>
        <p:txBody>
          <a:bodyPr wrap="square">
            <a:spAutoFit/>
          </a:bodyPr>
          <a:lstStyle/>
          <a:p>
            <a:r>
              <a:rPr lang="fr-BE" sz="2400" b="1" dirty="0"/>
              <a:t>Monsieur Plus et le Petit Poucet : cacahuètes et miettes de pain. (une variante des mises en couleur)</a:t>
            </a:r>
          </a:p>
          <a:p>
            <a:endParaRPr lang="fr-BE" sz="2400" dirty="0"/>
          </a:p>
          <a:p>
            <a:r>
              <a:rPr lang="fr-BE" sz="2400" dirty="0"/>
              <a:t>La méthode suivante est un algorithme qui permet d'explorer complètement le labyrinthe. </a:t>
            </a:r>
          </a:p>
          <a:p>
            <a:r>
              <a:rPr lang="fr-BE" sz="2400" dirty="0"/>
              <a:t>Munissez-vous d'un paquet de cacahuètes et d'un morceau de pain. </a:t>
            </a:r>
          </a:p>
          <a:p>
            <a:r>
              <a:rPr lang="fr-BE" sz="2400" dirty="0"/>
              <a:t>Semez des cacahuètes et laissez-en aussi aux carrefours. Cela vous indiquera si vous êtes déjà passé par un carrefour ou une allée auparavant. </a:t>
            </a:r>
          </a:p>
          <a:p>
            <a:r>
              <a:rPr lang="fr-BE" sz="2400" dirty="0"/>
              <a:t>Si vous passez sur une allée pour la deuxième fois, semez des miettes de pain. Nous prendrons comme règle de ne jamais emprunter un chemin avec des miettes de pain. </a:t>
            </a:r>
          </a:p>
          <a:p>
            <a:r>
              <a:rPr lang="fr-BE" sz="2400" dirty="0"/>
              <a:t>Si nous rencontrons un carrefour sans cacahuète, nous l'appelons un nouveau nœud et y déposons une cacahuète : il devient un ancien nœud. De même, un chemin sans cacahuète que nous parcourons pour la première fois (en y semant des cacahuètes) est appelé un nouveau chemin. Un chemin qui en a déjà et que nous parcourons pour la deuxième fois (en y semant des miettes de pain) est appelé un ancien chemin. </a:t>
            </a:r>
          </a:p>
        </p:txBody>
      </p:sp>
    </p:spTree>
    <p:extLst>
      <p:ext uri="{BB962C8B-B14F-4D97-AF65-F5344CB8AC3E}">
        <p14:creationId xmlns:p14="http://schemas.microsoft.com/office/powerpoint/2010/main" val="274369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525" y="937345"/>
            <a:ext cx="10355283" cy="4524315"/>
          </a:xfrm>
          <a:prstGeom prst="rect">
            <a:avLst/>
          </a:prstGeom>
        </p:spPr>
        <p:txBody>
          <a:bodyPr wrap="square">
            <a:spAutoFit/>
          </a:bodyPr>
          <a:lstStyle/>
          <a:p>
            <a:r>
              <a:rPr lang="fr-BE" sz="2400" dirty="0"/>
              <a:t>Voici maintenant l'algorithme. </a:t>
            </a:r>
          </a:p>
          <a:p>
            <a:endParaRPr lang="fr-BE" sz="2400" dirty="0"/>
          </a:p>
          <a:p>
            <a:pPr marL="342900" indent="-342900">
              <a:buAutoNum type="arabicPeriod"/>
            </a:pPr>
            <a:r>
              <a:rPr lang="fr-BE" sz="2400" dirty="0"/>
              <a:t>Prenez n'importe quel chemin à partir de l'entrée. </a:t>
            </a:r>
          </a:p>
          <a:p>
            <a:pPr marL="342900" indent="-342900">
              <a:buAutoNum type="arabicPeriod"/>
            </a:pPr>
            <a:r>
              <a:rPr lang="fr-BE" sz="2400" dirty="0"/>
              <a:t>Si vous arrivez à un nouveau nœud, prenez n'importe quel nouveau chemin. </a:t>
            </a:r>
          </a:p>
          <a:p>
            <a:pPr marL="342900" indent="-342900">
              <a:buAutoNum type="arabicPeriod"/>
            </a:pPr>
            <a:r>
              <a:rPr lang="fr-BE" sz="2400" dirty="0"/>
              <a:t>Si vous arrivez à un ancien nœud, ou à la fin d'un cul-de-sac, et que vous êtes sur un nouveau chemin, reprenez le même chemin dans l'autre sens. </a:t>
            </a:r>
          </a:p>
          <a:p>
            <a:pPr marL="342900" indent="-342900">
              <a:buAutoNum type="arabicPeriod"/>
            </a:pPr>
            <a:r>
              <a:rPr lang="fr-BE" sz="2400" dirty="0"/>
              <a:t>Si vous arrivez à un ancien nœud et que vous êtes sur un ancien chemin, prenez un nouveau chemin si c'est possible. </a:t>
            </a:r>
          </a:p>
          <a:p>
            <a:pPr marL="342900" indent="-342900">
              <a:buAutoNum type="arabicPeriod"/>
            </a:pPr>
            <a:r>
              <a:rPr lang="fr-BE" sz="2400" dirty="0"/>
              <a:t>Ne prenez aucun chemin une troisième fois. </a:t>
            </a:r>
          </a:p>
          <a:p>
            <a:pPr marL="342900" indent="-342900">
              <a:buAutoNum type="arabicPeriod"/>
            </a:pPr>
            <a:endParaRPr lang="fr-BE" sz="2400" dirty="0"/>
          </a:p>
          <a:p>
            <a:r>
              <a:rPr lang="fr-BE" sz="2400" dirty="0"/>
              <a:t>L’algorithme fonctionne même si le chemin peut être long.</a:t>
            </a:r>
          </a:p>
          <a:p>
            <a:endParaRPr lang="fr-BE" sz="2400" dirty="0"/>
          </a:p>
        </p:txBody>
      </p:sp>
    </p:spTree>
    <p:extLst>
      <p:ext uri="{BB962C8B-B14F-4D97-AF65-F5344CB8AC3E}">
        <p14:creationId xmlns:p14="http://schemas.microsoft.com/office/powerpoint/2010/main" val="151944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93DDDC1-EFB5-48C0-8E2B-C7A5EC43C83B}"/>
              </a:ext>
            </a:extLst>
          </p:cNvPr>
          <p:cNvSpPr txBox="1"/>
          <p:nvPr/>
        </p:nvSpPr>
        <p:spPr>
          <a:xfrm>
            <a:off x="446842" y="402345"/>
            <a:ext cx="11600055" cy="6217087"/>
          </a:xfrm>
          <a:prstGeom prst="rect">
            <a:avLst/>
          </a:prstGeom>
          <a:noFill/>
        </p:spPr>
        <p:txBody>
          <a:bodyPr wrap="square">
            <a:spAutoFit/>
          </a:bodyPr>
          <a:lstStyle/>
          <a:p>
            <a:pPr algn="l"/>
            <a:r>
              <a:rPr lang="fr-BE" sz="2000" b="1" i="0" dirty="0">
                <a:solidFill>
                  <a:srgbClr val="202122"/>
                </a:solidFill>
                <a:effectLst/>
                <a:latin typeface="Arial" panose="020B0604020202020204" pitchFamily="34" charset="0"/>
              </a:rPr>
              <a:t>L'algorithme de </a:t>
            </a:r>
            <a:r>
              <a:rPr lang="fr-BE" sz="2000" b="1" i="0" dirty="0" err="1">
                <a:solidFill>
                  <a:srgbClr val="202122"/>
                </a:solidFill>
                <a:effectLst/>
                <a:latin typeface="Arial" panose="020B0604020202020204" pitchFamily="34" charset="0"/>
              </a:rPr>
              <a:t>Trémaux</a:t>
            </a:r>
            <a:r>
              <a:rPr lang="fr-BE" sz="2000" b="0" i="0" dirty="0">
                <a:solidFill>
                  <a:srgbClr val="202122"/>
                </a:solidFill>
                <a:effectLst/>
                <a:latin typeface="Arial" panose="020B0604020202020204" pitchFamily="34" charset="0"/>
              </a:rPr>
              <a:t>, est une méthode efficace pour sortir d'un labyrinthe en marquant les chemins parcourus. </a:t>
            </a:r>
          </a:p>
          <a:p>
            <a:pPr algn="l"/>
            <a:endParaRPr lang="fr-BE" sz="2000" dirty="0">
              <a:solidFill>
                <a:srgbClr val="202122"/>
              </a:solidFill>
              <a:latin typeface="Arial" panose="020B0604020202020204" pitchFamily="34" charset="0"/>
            </a:endParaRPr>
          </a:p>
          <a:p>
            <a:pPr algn="l"/>
            <a:r>
              <a:rPr lang="fr-BE" sz="2000" b="0" i="0" dirty="0">
                <a:solidFill>
                  <a:srgbClr val="202122"/>
                </a:solidFill>
                <a:effectLst/>
                <a:latin typeface="Arial" panose="020B0604020202020204" pitchFamily="34" charset="0"/>
              </a:rPr>
              <a:t>Il fonctionne pour tous les labyrinthes qui ont des passages bien définis, mais ne donne pas forcément le chemin le plus court.</a:t>
            </a:r>
          </a:p>
          <a:p>
            <a:pPr algn="l"/>
            <a:endParaRPr lang="fr-BE" sz="2000" b="0" i="0" dirty="0">
              <a:solidFill>
                <a:srgbClr val="202122"/>
              </a:solidFill>
              <a:effectLst/>
              <a:latin typeface="Arial" panose="020B0604020202020204" pitchFamily="34" charset="0"/>
            </a:endParaRPr>
          </a:p>
          <a:p>
            <a:pPr algn="l"/>
            <a:r>
              <a:rPr lang="fr-BE" sz="2000" b="0" i="0" dirty="0">
                <a:solidFill>
                  <a:srgbClr val="202122"/>
                </a:solidFill>
                <a:effectLst/>
                <a:latin typeface="Arial" panose="020B0604020202020204" pitchFamily="34" charset="0"/>
              </a:rPr>
              <a:t>À chaque jonction, les chemins sont soit non marqués, soit marqués une fois ou marqués deux fois.</a:t>
            </a:r>
            <a:br>
              <a:rPr lang="fr-BE" sz="2000" b="0" i="0" dirty="0">
                <a:solidFill>
                  <a:srgbClr val="202122"/>
                </a:solidFill>
                <a:effectLst/>
                <a:latin typeface="Arial" panose="020B0604020202020204" pitchFamily="34" charset="0"/>
              </a:rPr>
            </a:br>
            <a:r>
              <a:rPr lang="fr-BE" sz="2000" b="0" i="0" dirty="0">
                <a:solidFill>
                  <a:srgbClr val="202122"/>
                </a:solidFill>
                <a:effectLst/>
                <a:latin typeface="Arial" panose="020B0604020202020204" pitchFamily="34" charset="0"/>
              </a:rPr>
              <a:t> L'algorithme fonctionne en suivant ces règles:</a:t>
            </a:r>
          </a:p>
          <a:p>
            <a:pPr algn="l"/>
            <a:endParaRPr lang="fr-BE" b="0" i="0" dirty="0">
              <a:solidFill>
                <a:srgbClr val="202122"/>
              </a:solidFill>
              <a:effectLst/>
              <a:latin typeface="Arial" panose="020B0604020202020204" pitchFamily="34" charset="0"/>
            </a:endParaRPr>
          </a:p>
          <a:p>
            <a:pPr algn="l">
              <a:buFont typeface="+mj-lt"/>
              <a:buAutoNum type="arabicPeriod"/>
            </a:pPr>
            <a:r>
              <a:rPr lang="fr-BE" sz="2000" b="0" i="0" dirty="0">
                <a:solidFill>
                  <a:srgbClr val="202122"/>
                </a:solidFill>
                <a:effectLst/>
                <a:latin typeface="Arial" panose="020B0604020202020204" pitchFamily="34" charset="0"/>
              </a:rPr>
              <a:t>Marquez chaque chemin que vous parcourez une fois. Les marques doivent être visibles aux deux bouts du chemin, donc si ce sont des marques physiques plutôt que stockées dans un ordinateur, la même marque doit être faite aux deux extrémités du chemin.</a:t>
            </a:r>
          </a:p>
          <a:p>
            <a:pPr algn="l">
              <a:buFont typeface="+mj-lt"/>
              <a:buAutoNum type="arabicPeriod"/>
            </a:pPr>
            <a:r>
              <a:rPr lang="fr-BE" sz="2000" b="0" i="0" dirty="0">
                <a:solidFill>
                  <a:srgbClr val="202122"/>
                </a:solidFill>
                <a:effectLst/>
                <a:latin typeface="Arial" panose="020B0604020202020204" pitchFamily="34" charset="0"/>
              </a:rPr>
              <a:t>Ne jamais entrer dans un chemin marqué.</a:t>
            </a:r>
          </a:p>
          <a:p>
            <a:pPr algn="l">
              <a:buFont typeface="+mj-lt"/>
              <a:buAutoNum type="arabicPeriod"/>
            </a:pPr>
            <a:r>
              <a:rPr lang="fr-BE" sz="2000" b="0" i="0" dirty="0">
                <a:solidFill>
                  <a:srgbClr val="202122"/>
                </a:solidFill>
                <a:effectLst/>
                <a:latin typeface="Arial" panose="020B0604020202020204" pitchFamily="34" charset="0"/>
              </a:rPr>
              <a:t>Si vous arrivez à une jonction qui n'a pas de marque (à part celle du chemin par lequel vous êtes arrivé), choisissez un chemin non marqué au hasard, marquez-le et suivez-le.</a:t>
            </a:r>
          </a:p>
          <a:p>
            <a:pPr algn="l">
              <a:buFont typeface="+mj-lt"/>
              <a:buAutoNum type="arabicPeriod"/>
            </a:pPr>
            <a:r>
              <a:rPr lang="fr-BE" sz="2000" b="0" i="0" dirty="0">
                <a:solidFill>
                  <a:srgbClr val="202122"/>
                </a:solidFill>
                <a:effectLst/>
                <a:latin typeface="Arial" panose="020B0604020202020204" pitchFamily="34" charset="0"/>
              </a:rPr>
              <a:t>sinon:</a:t>
            </a:r>
          </a:p>
          <a:p>
            <a:pPr marL="742950" lvl="1" indent="-285750" algn="l">
              <a:buFont typeface="+mj-lt"/>
              <a:buAutoNum type="arabicPeriod"/>
            </a:pPr>
            <a:r>
              <a:rPr lang="fr-BE" sz="2000" b="0" i="0" dirty="0">
                <a:solidFill>
                  <a:srgbClr val="202122"/>
                </a:solidFill>
                <a:effectLst/>
                <a:latin typeface="Arial" panose="020B0604020202020204" pitchFamily="34" charset="0"/>
              </a:rPr>
              <a:t>si le chemin par lequel vous êtes arrivé n'a qu'une marque, faites demi-tour et marquez-le une seconde fois. Ceci arrive en particulier lorsque vous atteignez un cul-de-sac.</a:t>
            </a:r>
          </a:p>
          <a:p>
            <a:pPr marL="742950" lvl="1" indent="-285750" algn="l">
              <a:buFont typeface="+mj-lt"/>
              <a:buAutoNum type="arabicPeriod"/>
            </a:pPr>
            <a:r>
              <a:rPr lang="fr-BE" sz="2000" b="0" i="0" dirty="0">
                <a:solidFill>
                  <a:srgbClr val="202122"/>
                </a:solidFill>
                <a:effectLst/>
                <a:latin typeface="Arial" panose="020B0604020202020204" pitchFamily="34" charset="0"/>
              </a:rPr>
              <a:t>sinon, choisissez un des chemins avec le moins de marques (zéro si possible, sinon une), prenez ce chemin en le marquant.</a:t>
            </a:r>
          </a:p>
        </p:txBody>
      </p:sp>
    </p:spTree>
    <p:extLst>
      <p:ext uri="{BB962C8B-B14F-4D97-AF65-F5344CB8AC3E}">
        <p14:creationId xmlns:p14="http://schemas.microsoft.com/office/powerpoint/2010/main" val="263208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1906" y="861812"/>
            <a:ext cx="9999023" cy="4524315"/>
          </a:xfrm>
          <a:prstGeom prst="rect">
            <a:avLst/>
          </a:prstGeom>
        </p:spPr>
        <p:txBody>
          <a:bodyPr wrap="square">
            <a:spAutoFit/>
          </a:bodyPr>
          <a:lstStyle/>
          <a:p>
            <a:r>
              <a:rPr lang="fr-BE" sz="2400" dirty="0"/>
              <a:t>La règle 4.1 du demi-tour transforme efficacement n'importe quel labyrinthe contenant des circuits fermés en graphe simplement connexe : chaque fois qu'on trouve un chemin qui créerait une boucle, on le considère comme un cul-de-sac et on fait demi-tour. Sans cette règle, on peut s'empêcher de visiter une partie du labyrinthe.</a:t>
            </a:r>
          </a:p>
          <a:p>
            <a:endParaRPr lang="fr-BE" sz="2400" dirty="0"/>
          </a:p>
          <a:p>
            <a:r>
              <a:rPr lang="fr-BE" sz="2400" dirty="0"/>
              <a:t>Quand on atteint finalement la solution, les chemins marqués une seule fois indiquent le chemin de retour vers le départ. </a:t>
            </a:r>
          </a:p>
          <a:p>
            <a:endParaRPr lang="fr-BE" sz="2400" dirty="0"/>
          </a:p>
          <a:p>
            <a:r>
              <a:rPr lang="fr-BE" sz="2400" dirty="0"/>
              <a:t>S'il n'y a pas de sortie, l'algorithme ramène au départ où tous les chemins sont marqués deux fois Dans ce cas, chaque chemin est parcouru deux fois, une dans chaque direction. </a:t>
            </a:r>
          </a:p>
        </p:txBody>
      </p:sp>
    </p:spTree>
    <p:extLst>
      <p:ext uri="{BB962C8B-B14F-4D97-AF65-F5344CB8AC3E}">
        <p14:creationId xmlns:p14="http://schemas.microsoft.com/office/powerpoint/2010/main" val="346887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D7B9BD-1037-4754-BA3B-CDF42268FB5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33983" y="484447"/>
            <a:ext cx="5133340" cy="586667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771896" y="570016"/>
            <a:ext cx="3336363" cy="461665"/>
          </a:xfrm>
          <a:prstGeom prst="rect">
            <a:avLst/>
          </a:prstGeom>
          <a:noFill/>
        </p:spPr>
        <p:txBody>
          <a:bodyPr wrap="none" rtlCol="0">
            <a:spAutoFit/>
          </a:bodyPr>
          <a:lstStyle/>
          <a:p>
            <a:r>
              <a:rPr lang="fr-BE" sz="2400" b="1" dirty="0"/>
              <a:t>Algorithme de </a:t>
            </a:r>
            <a:r>
              <a:rPr lang="fr-BE" sz="2400" b="1" dirty="0" err="1"/>
              <a:t>Trémeaux</a:t>
            </a:r>
            <a:endParaRPr lang="fr-FR" sz="2400" b="1" dirty="0"/>
          </a:p>
        </p:txBody>
      </p:sp>
    </p:spTree>
    <p:extLst>
      <p:ext uri="{BB962C8B-B14F-4D97-AF65-F5344CB8AC3E}">
        <p14:creationId xmlns:p14="http://schemas.microsoft.com/office/powerpoint/2010/main" val="308974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92E750C-31C5-43CA-9C10-046EF8756771}"/>
              </a:ext>
            </a:extLst>
          </p:cNvPr>
          <p:cNvSpPr txBox="1"/>
          <p:nvPr/>
        </p:nvSpPr>
        <p:spPr>
          <a:xfrm>
            <a:off x="873761" y="254903"/>
            <a:ext cx="10670540" cy="3046988"/>
          </a:xfrm>
          <a:prstGeom prst="rect">
            <a:avLst/>
          </a:prstGeom>
          <a:noFill/>
        </p:spPr>
        <p:txBody>
          <a:bodyPr wrap="square">
            <a:spAutoFit/>
          </a:bodyPr>
          <a:lstStyle/>
          <a:p>
            <a:r>
              <a:rPr lang="fr-BE" sz="2400" dirty="0"/>
              <a:t>Revenons à notre labyrinthe de départ:</a:t>
            </a:r>
            <a:br>
              <a:rPr lang="fr-BE" sz="2400" dirty="0"/>
            </a:br>
            <a:r>
              <a:rPr lang="fr-BE" sz="2400" dirty="0"/>
              <a:t>Appliquons comme traitement constant le fait de toujours avancer en longeant les murs en faisant en sorte que la main droite reste collée à un mur.</a:t>
            </a:r>
          </a:p>
          <a:p>
            <a:endParaRPr lang="fr-BE" sz="2400" dirty="0"/>
          </a:p>
          <a:p>
            <a:r>
              <a:rPr lang="fr-BE" sz="2400" dirty="0"/>
              <a:t>Si on liste les sommets atteints successivement pour la première fois, on obtient : ['A','B','E','C','F','I','J','G','H','D'].</a:t>
            </a:r>
          </a:p>
          <a:p>
            <a:endParaRPr lang="fr-BE" sz="2400" dirty="0"/>
          </a:p>
          <a:p>
            <a:r>
              <a:rPr lang="fr-BE" sz="2400" dirty="0"/>
              <a:t>On a ainsi obtenu un parcours du graphe de racine 'A' :</a:t>
            </a:r>
          </a:p>
        </p:txBody>
      </p:sp>
      <p:pic>
        <p:nvPicPr>
          <p:cNvPr id="4" name="Image 3">
            <a:extLst>
              <a:ext uri="{FF2B5EF4-FFF2-40B4-BE49-F238E27FC236}">
                <a16:creationId xmlns:a16="http://schemas.microsoft.com/office/drawing/2014/main" id="{FFF60788-FF6E-4EC3-9A3B-546358628D46}"/>
              </a:ext>
            </a:extLst>
          </p:cNvPr>
          <p:cNvPicPr>
            <a:picLocks noChangeAspect="1"/>
          </p:cNvPicPr>
          <p:nvPr/>
        </p:nvPicPr>
        <p:blipFill>
          <a:blip r:embed="rId2"/>
          <a:stretch>
            <a:fillRect/>
          </a:stretch>
        </p:blipFill>
        <p:spPr>
          <a:xfrm>
            <a:off x="6289840" y="3581828"/>
            <a:ext cx="3839811" cy="2958417"/>
          </a:xfrm>
          <a:prstGeom prst="rect">
            <a:avLst/>
          </a:prstGeom>
        </p:spPr>
      </p:pic>
      <p:pic>
        <p:nvPicPr>
          <p:cNvPr id="2" name="Image 1"/>
          <p:cNvPicPr>
            <a:picLocks noChangeAspect="1"/>
          </p:cNvPicPr>
          <p:nvPr/>
        </p:nvPicPr>
        <p:blipFill>
          <a:blip r:embed="rId3"/>
          <a:stretch>
            <a:fillRect/>
          </a:stretch>
        </p:blipFill>
        <p:spPr>
          <a:xfrm>
            <a:off x="873761" y="3447859"/>
            <a:ext cx="4379108" cy="3325643"/>
          </a:xfrm>
          <a:prstGeom prst="rect">
            <a:avLst/>
          </a:prstGeom>
        </p:spPr>
      </p:pic>
    </p:spTree>
    <p:extLst>
      <p:ext uri="{BB962C8B-B14F-4D97-AF65-F5344CB8AC3E}">
        <p14:creationId xmlns:p14="http://schemas.microsoft.com/office/powerpoint/2010/main" val="322220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2D54902-6861-4673-8288-FF2765CD509A}"/>
              </a:ext>
            </a:extLst>
          </p:cNvPr>
          <p:cNvSpPr txBox="1"/>
          <p:nvPr/>
        </p:nvSpPr>
        <p:spPr>
          <a:xfrm>
            <a:off x="790574" y="243959"/>
            <a:ext cx="10829925" cy="2862322"/>
          </a:xfrm>
          <a:prstGeom prst="rect">
            <a:avLst/>
          </a:prstGeom>
          <a:noFill/>
        </p:spPr>
        <p:txBody>
          <a:bodyPr wrap="square">
            <a:spAutoFit/>
          </a:bodyPr>
          <a:lstStyle/>
          <a:p>
            <a:pPr algn="l"/>
            <a:r>
              <a:rPr lang="fr-BE" sz="2400" b="0" i="0" dirty="0">
                <a:effectLst/>
              </a:rPr>
              <a:t>Un </a:t>
            </a:r>
            <a:r>
              <a:rPr lang="fr-BE" sz="2400" b="1" i="0" dirty="0">
                <a:effectLst/>
              </a:rPr>
              <a:t>parcours</a:t>
            </a:r>
            <a:r>
              <a:rPr lang="fr-BE" sz="2400" b="0" i="0" dirty="0">
                <a:effectLst/>
              </a:rPr>
              <a:t> de racine r est une liste L de sommets telle que :</a:t>
            </a:r>
          </a:p>
          <a:p>
            <a:pPr marL="342900" indent="-342900" algn="l">
              <a:buFont typeface="Arial" panose="020B0604020202020204" pitchFamily="34" charset="0"/>
              <a:buChar char="•"/>
            </a:pPr>
            <a:r>
              <a:rPr lang="fr-BE" sz="2400" b="0" i="0" dirty="0">
                <a:effectLst/>
              </a:rPr>
              <a:t>r est le premier élément de la liste L,</a:t>
            </a:r>
          </a:p>
          <a:p>
            <a:pPr marL="342900" indent="-342900" algn="l">
              <a:buFont typeface="Arial" panose="020B0604020202020204" pitchFamily="34" charset="0"/>
              <a:buChar char="•"/>
            </a:pPr>
            <a:r>
              <a:rPr lang="fr-BE" sz="2400" b="0" i="0" dirty="0">
                <a:effectLst/>
              </a:rPr>
              <a:t>chaque sommet du parcours apparaît une fois et une seule dans la liste L,</a:t>
            </a:r>
          </a:p>
          <a:p>
            <a:pPr marL="342900" indent="-342900" algn="l">
              <a:buFont typeface="Arial" panose="020B0604020202020204" pitchFamily="34" charset="0"/>
              <a:buChar char="•"/>
            </a:pPr>
            <a:r>
              <a:rPr lang="fr-BE" sz="2400" b="0" i="0" dirty="0">
                <a:effectLst/>
              </a:rPr>
              <a:t>tout sommet, sauf la racine r, est adjacent à au moins un sommet placé devant lui dans la liste L.</a:t>
            </a:r>
          </a:p>
          <a:p>
            <a:r>
              <a:rPr lang="fr-BE" sz="2400" b="0" i="0" dirty="0">
                <a:effectLst/>
              </a:rPr>
              <a:t>Voici deux parcours dans notre labyrinthe:</a:t>
            </a:r>
          </a:p>
          <a:p>
            <a:r>
              <a:rPr lang="fr-BE" b="0" i="0" dirty="0">
                <a:solidFill>
                  <a:srgbClr val="C7254E"/>
                </a:solidFill>
                <a:effectLst/>
                <a:latin typeface="Monaco"/>
              </a:rPr>
              <a:t>['A','B','E','C','F','I','J','G','H','D']</a:t>
            </a:r>
            <a:endParaRPr lang="fr-BE" dirty="0">
              <a:solidFill>
                <a:srgbClr val="C7254E"/>
              </a:solidFill>
              <a:latin typeface="Monaco"/>
            </a:endParaRPr>
          </a:p>
          <a:p>
            <a:r>
              <a:rPr lang="fr-BE" b="0" i="0" dirty="0">
                <a:solidFill>
                  <a:srgbClr val="C7254E"/>
                </a:solidFill>
                <a:effectLst/>
                <a:latin typeface="Monaco"/>
              </a:rPr>
              <a:t>['A','B','C','D','E','F','G','H','I','J']</a:t>
            </a:r>
            <a:endParaRPr lang="fr-BE" dirty="0"/>
          </a:p>
        </p:txBody>
      </p:sp>
      <p:pic>
        <p:nvPicPr>
          <p:cNvPr id="4" name="Image 3">
            <a:extLst>
              <a:ext uri="{FF2B5EF4-FFF2-40B4-BE49-F238E27FC236}">
                <a16:creationId xmlns:a16="http://schemas.microsoft.com/office/drawing/2014/main" id="{0477A303-DEDD-48CE-A324-921327DA10E4}"/>
              </a:ext>
            </a:extLst>
          </p:cNvPr>
          <p:cNvPicPr>
            <a:picLocks noChangeAspect="1"/>
          </p:cNvPicPr>
          <p:nvPr/>
        </p:nvPicPr>
        <p:blipFill>
          <a:blip r:embed="rId2"/>
          <a:stretch>
            <a:fillRect/>
          </a:stretch>
        </p:blipFill>
        <p:spPr>
          <a:xfrm>
            <a:off x="5528386" y="2710041"/>
            <a:ext cx="4940152" cy="3751719"/>
          </a:xfrm>
          <a:prstGeom prst="rect">
            <a:avLst/>
          </a:prstGeom>
        </p:spPr>
      </p:pic>
    </p:spTree>
    <p:extLst>
      <p:ext uri="{BB962C8B-B14F-4D97-AF65-F5344CB8AC3E}">
        <p14:creationId xmlns:p14="http://schemas.microsoft.com/office/powerpoint/2010/main" val="4042315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44BDA76-C4AA-47BF-85E1-1353797C97BF}"/>
              </a:ext>
            </a:extLst>
          </p:cNvPr>
          <p:cNvSpPr txBox="1"/>
          <p:nvPr/>
        </p:nvSpPr>
        <p:spPr>
          <a:xfrm>
            <a:off x="365443" y="169086"/>
            <a:ext cx="11498006" cy="2492990"/>
          </a:xfrm>
          <a:prstGeom prst="rect">
            <a:avLst/>
          </a:prstGeom>
          <a:noFill/>
        </p:spPr>
        <p:txBody>
          <a:bodyPr wrap="square">
            <a:spAutoFit/>
          </a:bodyPr>
          <a:lstStyle/>
          <a:p>
            <a:pPr algn="l"/>
            <a:r>
              <a:rPr lang="fr-BE" sz="2400" b="1" i="0" dirty="0">
                <a:effectLst/>
                <a:latin typeface="Lato" panose="020F0502020204030203" pitchFamily="34" charset="0"/>
              </a:rPr>
              <a:t>Méthode :</a:t>
            </a:r>
            <a:r>
              <a:rPr lang="fr-BE" sz="2400" b="0" i="0" dirty="0">
                <a:effectLst/>
                <a:latin typeface="Lato" panose="020F0502020204030203" pitchFamily="34" charset="0"/>
              </a:rPr>
              <a:t> Descendre le plus profondément possible dans le graphe.</a:t>
            </a:r>
          </a:p>
          <a:p>
            <a:pPr algn="l"/>
            <a:r>
              <a:rPr lang="fr-BE" sz="1200" b="0" i="0" dirty="0">
                <a:effectLst/>
                <a:latin typeface="Lato" panose="020F0502020204030203" pitchFamily="34" charset="0"/>
              </a:rPr>
              <a:t> </a:t>
            </a:r>
            <a:br>
              <a:rPr lang="fr-BE" sz="2400" b="0" i="0" dirty="0">
                <a:effectLst/>
                <a:latin typeface="Lato" panose="020F0502020204030203" pitchFamily="34" charset="0"/>
              </a:rPr>
            </a:br>
            <a:r>
              <a:rPr lang="fr-BE" sz="2400" b="0" i="0" dirty="0">
                <a:effectLst/>
                <a:latin typeface="Lato" panose="020F0502020204030203" pitchFamily="34" charset="0"/>
              </a:rPr>
              <a:t>Une fois atteint un sommet sans arête menant à un sommet non encore visité (comme par exemple l'équivalent d'une feuille d'un arbre), remonter au sommet le plus proche où il existe une arête menant à un sommet non encore exploré.</a:t>
            </a:r>
          </a:p>
          <a:p>
            <a:pPr algn="l"/>
            <a:r>
              <a:rPr lang="fr-BE" sz="2400" b="0" i="0" dirty="0">
                <a:effectLst/>
                <a:latin typeface="Lato" panose="020F0502020204030203" pitchFamily="34" charset="0"/>
              </a:rPr>
              <a:t>Voici la succession des sommets obtenus en parcourant suivant cette méthode le graphe en partant du sommet A vers B :</a:t>
            </a:r>
          </a:p>
        </p:txBody>
      </p:sp>
      <p:pic>
        <p:nvPicPr>
          <p:cNvPr id="4" name="Image 3">
            <a:extLst>
              <a:ext uri="{FF2B5EF4-FFF2-40B4-BE49-F238E27FC236}">
                <a16:creationId xmlns:a16="http://schemas.microsoft.com/office/drawing/2014/main" id="{D68C7F60-F46C-4874-952A-F38C31A983A4}"/>
              </a:ext>
            </a:extLst>
          </p:cNvPr>
          <p:cNvPicPr>
            <a:picLocks noChangeAspect="1"/>
          </p:cNvPicPr>
          <p:nvPr/>
        </p:nvPicPr>
        <p:blipFill>
          <a:blip r:embed="rId2"/>
          <a:stretch>
            <a:fillRect/>
          </a:stretch>
        </p:blipFill>
        <p:spPr>
          <a:xfrm>
            <a:off x="939482" y="2775660"/>
            <a:ext cx="2733675" cy="2085975"/>
          </a:xfrm>
          <a:prstGeom prst="rect">
            <a:avLst/>
          </a:prstGeom>
        </p:spPr>
      </p:pic>
      <p:pic>
        <p:nvPicPr>
          <p:cNvPr id="5" name="Image 4">
            <a:extLst>
              <a:ext uri="{FF2B5EF4-FFF2-40B4-BE49-F238E27FC236}">
                <a16:creationId xmlns:a16="http://schemas.microsoft.com/office/drawing/2014/main" id="{BF241450-8C8E-4DFF-AFD2-B764E71D7B32}"/>
              </a:ext>
            </a:extLst>
          </p:cNvPr>
          <p:cNvPicPr>
            <a:picLocks noChangeAspect="1"/>
          </p:cNvPicPr>
          <p:nvPr/>
        </p:nvPicPr>
        <p:blipFill>
          <a:blip r:embed="rId3"/>
          <a:stretch>
            <a:fillRect/>
          </a:stretch>
        </p:blipFill>
        <p:spPr>
          <a:xfrm>
            <a:off x="4577072" y="2775660"/>
            <a:ext cx="2705100" cy="2095500"/>
          </a:xfrm>
          <a:prstGeom prst="rect">
            <a:avLst/>
          </a:prstGeom>
        </p:spPr>
      </p:pic>
      <p:pic>
        <p:nvPicPr>
          <p:cNvPr id="6" name="Image 5">
            <a:extLst>
              <a:ext uri="{FF2B5EF4-FFF2-40B4-BE49-F238E27FC236}">
                <a16:creationId xmlns:a16="http://schemas.microsoft.com/office/drawing/2014/main" id="{DC30511A-8B9D-45D3-B303-3F6F0F5ED92E}"/>
              </a:ext>
            </a:extLst>
          </p:cNvPr>
          <p:cNvPicPr>
            <a:picLocks noChangeAspect="1"/>
          </p:cNvPicPr>
          <p:nvPr/>
        </p:nvPicPr>
        <p:blipFill>
          <a:blip r:embed="rId4"/>
          <a:stretch>
            <a:fillRect/>
          </a:stretch>
        </p:blipFill>
        <p:spPr>
          <a:xfrm>
            <a:off x="8316715" y="2763977"/>
            <a:ext cx="2686050" cy="2076450"/>
          </a:xfrm>
          <a:prstGeom prst="rect">
            <a:avLst/>
          </a:prstGeom>
        </p:spPr>
      </p:pic>
      <p:sp>
        <p:nvSpPr>
          <p:cNvPr id="2" name="Rectangle 1"/>
          <p:cNvSpPr/>
          <p:nvPr/>
        </p:nvSpPr>
        <p:spPr>
          <a:xfrm>
            <a:off x="0" y="5071891"/>
            <a:ext cx="10636245" cy="369332"/>
          </a:xfrm>
          <a:prstGeom prst="rect">
            <a:avLst/>
          </a:prstGeom>
        </p:spPr>
        <p:txBody>
          <a:bodyPr wrap="none">
            <a:spAutoFit/>
          </a:bodyPr>
          <a:lstStyle/>
          <a:p>
            <a:r>
              <a:rPr lang="fr-FR" dirty="0"/>
              <a:t>Parcours:		['A','B']				['A','B','E']			['A','B','E','C']</a:t>
            </a:r>
          </a:p>
        </p:txBody>
      </p:sp>
      <p:sp>
        <p:nvSpPr>
          <p:cNvPr id="7" name="Rectangle 6"/>
          <p:cNvSpPr/>
          <p:nvPr/>
        </p:nvSpPr>
        <p:spPr>
          <a:xfrm>
            <a:off x="126671" y="5641954"/>
            <a:ext cx="10876094" cy="923330"/>
          </a:xfrm>
          <a:prstGeom prst="rect">
            <a:avLst/>
          </a:prstGeom>
        </p:spPr>
        <p:txBody>
          <a:bodyPr wrap="square">
            <a:spAutoFit/>
          </a:bodyPr>
          <a:lstStyle/>
          <a:p>
            <a:r>
              <a:rPr lang="fr-BE" dirty="0"/>
              <a:t>On ne peut aller plus profondément à partir de E car toutes les arêtes y menant on déjà été parcourues. Remonter au sommet précédent E : B.</a:t>
            </a:r>
          </a:p>
          <a:p>
            <a:r>
              <a:rPr lang="fr-BE" dirty="0"/>
              <a:t>Comme il reste encore une arête reliant B à un sommet non encore parcouru, suivre l'arête reliant B à C </a:t>
            </a:r>
            <a:endParaRPr lang="fr-FR" dirty="0"/>
          </a:p>
        </p:txBody>
      </p:sp>
    </p:spTree>
    <p:extLst>
      <p:ext uri="{BB962C8B-B14F-4D97-AF65-F5344CB8AC3E}">
        <p14:creationId xmlns:p14="http://schemas.microsoft.com/office/powerpoint/2010/main" val="379262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0CB6EA8-BB66-4ACE-9701-38F940124900}"/>
              </a:ext>
            </a:extLst>
          </p:cNvPr>
          <p:cNvPicPr>
            <a:picLocks noChangeAspect="1"/>
          </p:cNvPicPr>
          <p:nvPr/>
        </p:nvPicPr>
        <p:blipFill>
          <a:blip r:embed="rId2"/>
          <a:stretch>
            <a:fillRect/>
          </a:stretch>
        </p:blipFill>
        <p:spPr>
          <a:xfrm>
            <a:off x="1212532" y="1126807"/>
            <a:ext cx="2695575" cy="2105025"/>
          </a:xfrm>
          <a:prstGeom prst="rect">
            <a:avLst/>
          </a:prstGeom>
        </p:spPr>
      </p:pic>
      <p:pic>
        <p:nvPicPr>
          <p:cNvPr id="3" name="Image 2">
            <a:extLst>
              <a:ext uri="{FF2B5EF4-FFF2-40B4-BE49-F238E27FC236}">
                <a16:creationId xmlns:a16="http://schemas.microsoft.com/office/drawing/2014/main" id="{7AA6BF62-D5A8-44E5-82B8-DA2CBDD7CEAF}"/>
              </a:ext>
            </a:extLst>
          </p:cNvPr>
          <p:cNvPicPr>
            <a:picLocks noChangeAspect="1"/>
          </p:cNvPicPr>
          <p:nvPr/>
        </p:nvPicPr>
        <p:blipFill>
          <a:blip r:embed="rId3"/>
          <a:stretch>
            <a:fillRect/>
          </a:stretch>
        </p:blipFill>
        <p:spPr>
          <a:xfrm>
            <a:off x="4946650" y="1126807"/>
            <a:ext cx="2705100" cy="2095500"/>
          </a:xfrm>
          <a:prstGeom prst="rect">
            <a:avLst/>
          </a:prstGeom>
        </p:spPr>
      </p:pic>
      <p:pic>
        <p:nvPicPr>
          <p:cNvPr id="4" name="Image 3">
            <a:extLst>
              <a:ext uri="{FF2B5EF4-FFF2-40B4-BE49-F238E27FC236}">
                <a16:creationId xmlns:a16="http://schemas.microsoft.com/office/drawing/2014/main" id="{905F4980-9514-4F7C-B595-AB0479CC6E75}"/>
              </a:ext>
            </a:extLst>
          </p:cNvPr>
          <p:cNvPicPr>
            <a:picLocks noChangeAspect="1"/>
          </p:cNvPicPr>
          <p:nvPr/>
        </p:nvPicPr>
        <p:blipFill>
          <a:blip r:embed="rId4"/>
          <a:stretch>
            <a:fillRect/>
          </a:stretch>
        </p:blipFill>
        <p:spPr>
          <a:xfrm>
            <a:off x="8564562" y="1193482"/>
            <a:ext cx="2886075" cy="2038350"/>
          </a:xfrm>
          <a:prstGeom prst="rect">
            <a:avLst/>
          </a:prstGeom>
        </p:spPr>
      </p:pic>
      <p:sp>
        <p:nvSpPr>
          <p:cNvPr id="5" name="Rectangle 4"/>
          <p:cNvSpPr/>
          <p:nvPr/>
        </p:nvSpPr>
        <p:spPr>
          <a:xfrm>
            <a:off x="0" y="3885603"/>
            <a:ext cx="11171648" cy="369332"/>
          </a:xfrm>
          <a:prstGeom prst="rect">
            <a:avLst/>
          </a:prstGeom>
        </p:spPr>
        <p:txBody>
          <a:bodyPr wrap="none">
            <a:spAutoFit/>
          </a:bodyPr>
          <a:lstStyle/>
          <a:p>
            <a:r>
              <a:rPr lang="fr-FR" dirty="0"/>
              <a:t>Parcours:		['A','B','E','C','F']		         ['A','B','E','C','F','I']		                ['A','B','E','C','F','I','J']</a:t>
            </a:r>
          </a:p>
        </p:txBody>
      </p:sp>
    </p:spTree>
    <p:extLst>
      <p:ext uri="{BB962C8B-B14F-4D97-AF65-F5344CB8AC3E}">
        <p14:creationId xmlns:p14="http://schemas.microsoft.com/office/powerpoint/2010/main" val="362581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3C46C8D-6FB5-4495-A0D2-4CBC4E148D7F}"/>
              </a:ext>
            </a:extLst>
          </p:cNvPr>
          <p:cNvPicPr>
            <a:picLocks noChangeAspect="1"/>
          </p:cNvPicPr>
          <p:nvPr/>
        </p:nvPicPr>
        <p:blipFill>
          <a:blip r:embed="rId2"/>
          <a:stretch>
            <a:fillRect/>
          </a:stretch>
        </p:blipFill>
        <p:spPr>
          <a:xfrm>
            <a:off x="954722" y="769937"/>
            <a:ext cx="2886075" cy="2066925"/>
          </a:xfrm>
          <a:prstGeom prst="rect">
            <a:avLst/>
          </a:prstGeom>
        </p:spPr>
      </p:pic>
      <p:pic>
        <p:nvPicPr>
          <p:cNvPr id="3" name="Image 2">
            <a:extLst>
              <a:ext uri="{FF2B5EF4-FFF2-40B4-BE49-F238E27FC236}">
                <a16:creationId xmlns:a16="http://schemas.microsoft.com/office/drawing/2014/main" id="{51E4AD1D-E1B6-4AF4-8EA7-76C787CB10AE}"/>
              </a:ext>
            </a:extLst>
          </p:cNvPr>
          <p:cNvPicPr>
            <a:picLocks noChangeAspect="1"/>
          </p:cNvPicPr>
          <p:nvPr/>
        </p:nvPicPr>
        <p:blipFill>
          <a:blip r:embed="rId3"/>
          <a:stretch>
            <a:fillRect/>
          </a:stretch>
        </p:blipFill>
        <p:spPr>
          <a:xfrm>
            <a:off x="4856482" y="684212"/>
            <a:ext cx="2905125" cy="2152650"/>
          </a:xfrm>
          <a:prstGeom prst="rect">
            <a:avLst/>
          </a:prstGeom>
        </p:spPr>
      </p:pic>
      <p:pic>
        <p:nvPicPr>
          <p:cNvPr id="4" name="Image 3">
            <a:extLst>
              <a:ext uri="{FF2B5EF4-FFF2-40B4-BE49-F238E27FC236}">
                <a16:creationId xmlns:a16="http://schemas.microsoft.com/office/drawing/2014/main" id="{A2192BD8-7733-40EE-8CA9-F47E611EEE4B}"/>
              </a:ext>
            </a:extLst>
          </p:cNvPr>
          <p:cNvPicPr>
            <a:picLocks noChangeAspect="1"/>
          </p:cNvPicPr>
          <p:nvPr/>
        </p:nvPicPr>
        <p:blipFill>
          <a:blip r:embed="rId4"/>
          <a:stretch>
            <a:fillRect/>
          </a:stretch>
        </p:blipFill>
        <p:spPr>
          <a:xfrm>
            <a:off x="8553767" y="817562"/>
            <a:ext cx="2867025" cy="2019300"/>
          </a:xfrm>
          <a:prstGeom prst="rect">
            <a:avLst/>
          </a:prstGeom>
        </p:spPr>
      </p:pic>
      <p:sp>
        <p:nvSpPr>
          <p:cNvPr id="5" name="Rectangle 4"/>
          <p:cNvSpPr/>
          <p:nvPr/>
        </p:nvSpPr>
        <p:spPr>
          <a:xfrm>
            <a:off x="954722" y="4313113"/>
            <a:ext cx="2427268" cy="369332"/>
          </a:xfrm>
          <a:prstGeom prst="rect">
            <a:avLst/>
          </a:prstGeom>
        </p:spPr>
        <p:txBody>
          <a:bodyPr wrap="none">
            <a:spAutoFit/>
          </a:bodyPr>
          <a:lstStyle/>
          <a:p>
            <a:r>
              <a:rPr lang="fr-FR" dirty="0"/>
              <a:t>['A','B','E','C','F','I','J','G']</a:t>
            </a:r>
          </a:p>
        </p:txBody>
      </p:sp>
      <p:sp>
        <p:nvSpPr>
          <p:cNvPr id="6" name="Rectangle 5"/>
          <p:cNvSpPr/>
          <p:nvPr/>
        </p:nvSpPr>
        <p:spPr>
          <a:xfrm>
            <a:off x="4856482" y="4313113"/>
            <a:ext cx="2731838" cy="369332"/>
          </a:xfrm>
          <a:prstGeom prst="rect">
            <a:avLst/>
          </a:prstGeom>
        </p:spPr>
        <p:txBody>
          <a:bodyPr wrap="none">
            <a:spAutoFit/>
          </a:bodyPr>
          <a:lstStyle/>
          <a:p>
            <a:r>
              <a:rPr lang="fr-FR" dirty="0"/>
              <a:t>['A','B','E','C','F','I','J','G','H']</a:t>
            </a:r>
          </a:p>
        </p:txBody>
      </p:sp>
      <p:sp>
        <p:nvSpPr>
          <p:cNvPr id="7" name="Rectangle 6"/>
          <p:cNvSpPr/>
          <p:nvPr/>
        </p:nvSpPr>
        <p:spPr>
          <a:xfrm>
            <a:off x="8469876" y="4313113"/>
            <a:ext cx="3034805" cy="369332"/>
          </a:xfrm>
          <a:prstGeom prst="rect">
            <a:avLst/>
          </a:prstGeom>
        </p:spPr>
        <p:txBody>
          <a:bodyPr wrap="none">
            <a:spAutoFit/>
          </a:bodyPr>
          <a:lstStyle/>
          <a:p>
            <a:r>
              <a:rPr lang="fr-FR" dirty="0"/>
              <a:t>['A','B','E','C','F','I','J','G','H','D']</a:t>
            </a:r>
          </a:p>
        </p:txBody>
      </p:sp>
      <p:sp>
        <p:nvSpPr>
          <p:cNvPr id="8" name="Rectangle 7"/>
          <p:cNvSpPr/>
          <p:nvPr/>
        </p:nvSpPr>
        <p:spPr>
          <a:xfrm>
            <a:off x="4453426" y="4926763"/>
            <a:ext cx="3537950" cy="1477328"/>
          </a:xfrm>
          <a:prstGeom prst="rect">
            <a:avLst/>
          </a:prstGeom>
        </p:spPr>
        <p:txBody>
          <a:bodyPr wrap="square">
            <a:spAutoFit/>
          </a:bodyPr>
          <a:lstStyle/>
          <a:p>
            <a:r>
              <a:rPr lang="fr-BE" dirty="0"/>
              <a:t>On ne peut remonter du sommet précédant G vers F car aucune arête liée à ce sommet G ne permet d'atteindre un sommet non encore parcouru. F a déjà été vu</a:t>
            </a:r>
            <a:endParaRPr lang="fr-FR" dirty="0"/>
          </a:p>
        </p:txBody>
      </p:sp>
      <p:sp>
        <p:nvSpPr>
          <p:cNvPr id="9" name="Rectangle 8"/>
          <p:cNvSpPr/>
          <p:nvPr/>
        </p:nvSpPr>
        <p:spPr>
          <a:xfrm>
            <a:off x="8553767" y="4926763"/>
            <a:ext cx="3245922" cy="1200329"/>
          </a:xfrm>
          <a:prstGeom prst="rect">
            <a:avLst/>
          </a:prstGeom>
        </p:spPr>
        <p:txBody>
          <a:bodyPr wrap="square">
            <a:spAutoFit/>
          </a:bodyPr>
          <a:lstStyle/>
          <a:p>
            <a:r>
              <a:rPr lang="fr-BE" dirty="0"/>
              <a:t>En remontant, aucun sommet atteint n'est relié à un sommet non encore parcouru et on revient à A </a:t>
            </a:r>
            <a:endParaRPr lang="fr-FR" dirty="0"/>
          </a:p>
        </p:txBody>
      </p:sp>
    </p:spTree>
    <p:extLst>
      <p:ext uri="{BB962C8B-B14F-4D97-AF65-F5344CB8AC3E}">
        <p14:creationId xmlns:p14="http://schemas.microsoft.com/office/powerpoint/2010/main" val="372380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D925511-4FBC-41DB-8CF3-76E7E791526C}"/>
              </a:ext>
            </a:extLst>
          </p:cNvPr>
          <p:cNvPicPr>
            <a:picLocks noChangeAspect="1"/>
          </p:cNvPicPr>
          <p:nvPr/>
        </p:nvPicPr>
        <p:blipFill>
          <a:blip r:embed="rId2"/>
          <a:stretch>
            <a:fillRect/>
          </a:stretch>
        </p:blipFill>
        <p:spPr>
          <a:xfrm>
            <a:off x="2947987" y="1481614"/>
            <a:ext cx="6296025" cy="4933950"/>
          </a:xfrm>
          <a:prstGeom prst="rect">
            <a:avLst/>
          </a:prstGeom>
        </p:spPr>
      </p:pic>
      <p:sp>
        <p:nvSpPr>
          <p:cNvPr id="4" name="ZoneTexte 3">
            <a:extLst>
              <a:ext uri="{FF2B5EF4-FFF2-40B4-BE49-F238E27FC236}">
                <a16:creationId xmlns:a16="http://schemas.microsoft.com/office/drawing/2014/main" id="{A3ECB32C-3210-4880-A80C-77B4912223AB}"/>
              </a:ext>
            </a:extLst>
          </p:cNvPr>
          <p:cNvSpPr txBox="1"/>
          <p:nvPr/>
        </p:nvSpPr>
        <p:spPr>
          <a:xfrm>
            <a:off x="2657474" y="281285"/>
            <a:ext cx="7800975" cy="1200329"/>
          </a:xfrm>
          <a:prstGeom prst="rect">
            <a:avLst/>
          </a:prstGeom>
          <a:noFill/>
        </p:spPr>
        <p:txBody>
          <a:bodyPr wrap="square">
            <a:spAutoFit/>
          </a:bodyPr>
          <a:lstStyle/>
          <a:p>
            <a:r>
              <a:rPr lang="fr-BE" sz="2400" b="0" i="0" dirty="0">
                <a:solidFill>
                  <a:srgbClr val="34495E"/>
                </a:solidFill>
                <a:effectLst/>
                <a:latin typeface="Lato" panose="020F0502020204030203" pitchFamily="34" charset="0"/>
              </a:rPr>
              <a:t>Vous voici dans un lieu inconnu, un véritable dédale ! Vous voulez explorer complètement le lieu. </a:t>
            </a:r>
            <a:br>
              <a:rPr lang="fr-BE" sz="2400" b="0" i="0" dirty="0">
                <a:solidFill>
                  <a:srgbClr val="34495E"/>
                </a:solidFill>
                <a:effectLst/>
                <a:latin typeface="Lato" panose="020F0502020204030203" pitchFamily="34" charset="0"/>
              </a:rPr>
            </a:br>
            <a:r>
              <a:rPr lang="fr-BE" sz="2400" b="0" i="0" dirty="0">
                <a:solidFill>
                  <a:srgbClr val="34495E"/>
                </a:solidFill>
                <a:effectLst/>
                <a:latin typeface="Lato" panose="020F0502020204030203" pitchFamily="34" charset="0"/>
              </a:rPr>
              <a:t>Par chance, vous disposez du plan suivant :</a:t>
            </a:r>
            <a:endParaRPr lang="fr-BE" sz="2400" dirty="0"/>
          </a:p>
        </p:txBody>
      </p:sp>
    </p:spTree>
    <p:extLst>
      <p:ext uri="{BB962C8B-B14F-4D97-AF65-F5344CB8AC3E}">
        <p14:creationId xmlns:p14="http://schemas.microsoft.com/office/powerpoint/2010/main" val="197844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9334500" y="4045775"/>
            <a:ext cx="2857500" cy="2781300"/>
          </a:xfrm>
          <a:prstGeom prst="rect">
            <a:avLst/>
          </a:prstGeom>
        </p:spPr>
      </p:pic>
      <p:sp>
        <p:nvSpPr>
          <p:cNvPr id="3" name="ZoneTexte 2">
            <a:extLst>
              <a:ext uri="{FF2B5EF4-FFF2-40B4-BE49-F238E27FC236}">
                <a16:creationId xmlns:a16="http://schemas.microsoft.com/office/drawing/2014/main" id="{5C4241A6-35E2-4036-B608-A95F70496DB2}"/>
              </a:ext>
            </a:extLst>
          </p:cNvPr>
          <p:cNvSpPr txBox="1"/>
          <p:nvPr/>
        </p:nvSpPr>
        <p:spPr>
          <a:xfrm>
            <a:off x="451263" y="268184"/>
            <a:ext cx="9749640" cy="6370975"/>
          </a:xfrm>
          <a:prstGeom prst="rect">
            <a:avLst/>
          </a:prstGeom>
          <a:noFill/>
        </p:spPr>
        <p:txBody>
          <a:bodyPr wrap="square">
            <a:spAutoFit/>
          </a:bodyPr>
          <a:lstStyle/>
          <a:p>
            <a:r>
              <a:rPr lang="fr-BE" sz="2400" b="0" i="0" dirty="0">
                <a:effectLst/>
                <a:latin typeface="Lato" panose="020F0502020204030203" pitchFamily="34" charset="0"/>
              </a:rPr>
              <a:t>Le </a:t>
            </a:r>
            <a:r>
              <a:rPr lang="fr-BE" sz="2400" b="1" i="0" dirty="0">
                <a:effectLst/>
                <a:latin typeface="Gill Sans"/>
              </a:rPr>
              <a:t>parcours en profondeur</a:t>
            </a:r>
            <a:r>
              <a:rPr lang="fr-BE" sz="2400" b="0" i="0" dirty="0">
                <a:effectLst/>
                <a:latin typeface="Lato" panose="020F0502020204030203" pitchFamily="34" charset="0"/>
              </a:rPr>
              <a:t> (</a:t>
            </a:r>
            <a:r>
              <a:rPr lang="fr-BE" sz="2400" dirty="0">
                <a:latin typeface="Lato" panose="020F0502020204030203" pitchFamily="34" charset="0"/>
              </a:rPr>
              <a:t>DFS, pour </a:t>
            </a:r>
            <a:r>
              <a:rPr lang="fr-BE" sz="2400" dirty="0" err="1">
                <a:latin typeface="Lato" panose="020F0502020204030203" pitchFamily="34" charset="0"/>
              </a:rPr>
              <a:t>Depth</a:t>
            </a:r>
            <a:r>
              <a:rPr lang="fr-BE" sz="2400" dirty="0">
                <a:latin typeface="Lato" panose="020F0502020204030203" pitchFamily="34" charset="0"/>
              </a:rPr>
              <a:t>-First </a:t>
            </a:r>
            <a:r>
              <a:rPr lang="fr-BE" sz="2400" dirty="0" err="1">
                <a:latin typeface="Lato" panose="020F0502020204030203" pitchFamily="34" charset="0"/>
              </a:rPr>
              <a:t>Search</a:t>
            </a:r>
            <a:r>
              <a:rPr lang="fr-BE" sz="2400" dirty="0">
                <a:latin typeface="Lato" panose="020F0502020204030203" pitchFamily="34" charset="0"/>
              </a:rPr>
              <a:t>) correspond </a:t>
            </a:r>
            <a:r>
              <a:rPr lang="fr-BE" sz="2400" b="0" i="0" dirty="0">
                <a:effectLst/>
                <a:latin typeface="Lato" panose="020F0502020204030203" pitchFamily="34" charset="0"/>
              </a:rPr>
              <a:t>à la stratégie de parcours de graphe suivante :</a:t>
            </a:r>
            <a:br>
              <a:rPr lang="fr-BE" sz="2400" b="0" i="0" dirty="0">
                <a:effectLst/>
                <a:latin typeface="Lato" panose="020F0502020204030203" pitchFamily="34" charset="0"/>
              </a:rPr>
            </a:br>
            <a:r>
              <a:rPr lang="fr-BE" sz="2400" b="0" i="0" dirty="0">
                <a:effectLst/>
                <a:latin typeface="Lato" panose="020F0502020204030203" pitchFamily="34" charset="0"/>
              </a:rPr>
              <a:t>en visitant un voisin </a:t>
            </a:r>
            <a:r>
              <a:rPr lang="fr-BE" sz="2400" b="0" i="0" dirty="0">
                <a:effectLst/>
                <a:latin typeface="MJXc-TeX-math-I"/>
              </a:rPr>
              <a:t>v</a:t>
            </a:r>
            <a:r>
              <a:rPr lang="fr-BE" sz="2400" b="0" i="0" dirty="0">
                <a:effectLst/>
                <a:latin typeface="Lato" panose="020F0502020204030203" pitchFamily="34" charset="0"/>
              </a:rPr>
              <a:t> d'un sommet </a:t>
            </a:r>
            <a:r>
              <a:rPr lang="fr-BE" sz="2400" b="0" i="0" dirty="0">
                <a:effectLst/>
                <a:latin typeface="MJXc-TeX-math-I"/>
              </a:rPr>
              <a:t>u</a:t>
            </a:r>
            <a:r>
              <a:rPr lang="fr-BE" sz="2400" b="0" i="0" dirty="0">
                <a:effectLst/>
                <a:latin typeface="Lato" panose="020F0502020204030203" pitchFamily="34" charset="0"/>
              </a:rPr>
              <a:t>, on visite d'abord les voisins de </a:t>
            </a:r>
            <a:r>
              <a:rPr lang="fr-BE" sz="2400" b="0" i="0" dirty="0">
                <a:effectLst/>
                <a:latin typeface="MJXc-TeX-math-I"/>
              </a:rPr>
              <a:t>v</a:t>
            </a:r>
            <a:r>
              <a:rPr lang="fr-BE" sz="2400" b="0" i="0" dirty="0">
                <a:effectLst/>
                <a:latin typeface="Lato" panose="020F0502020204030203" pitchFamily="34" charset="0"/>
              </a:rPr>
              <a:t> avant de visiter les autres voisins de </a:t>
            </a:r>
            <a:r>
              <a:rPr lang="fr-BE" sz="2400" b="0" i="0" dirty="0">
                <a:effectLst/>
                <a:latin typeface="MJXc-TeX-math-I"/>
              </a:rPr>
              <a:t>u</a:t>
            </a:r>
            <a:r>
              <a:rPr lang="fr-BE" sz="2400" b="0" i="0" dirty="0">
                <a:effectLst/>
                <a:latin typeface="Lato" panose="020F0502020204030203" pitchFamily="34" charset="0"/>
              </a:rPr>
              <a:t>.</a:t>
            </a:r>
          </a:p>
          <a:p>
            <a:pPr algn="l"/>
            <a:endParaRPr lang="fr-BE" sz="2400" b="0" i="0" dirty="0">
              <a:effectLst/>
              <a:latin typeface="Lato" panose="020F0502020204030203" pitchFamily="34" charset="0"/>
            </a:endParaRPr>
          </a:p>
          <a:p>
            <a:pPr algn="l"/>
            <a:r>
              <a:rPr lang="fr-BE" sz="2400" b="0" i="0" dirty="0">
                <a:effectLst/>
                <a:latin typeface="Lato" panose="020F0502020204030203" pitchFamily="34" charset="0"/>
              </a:rPr>
              <a:t>Comment l'implémenter ?</a:t>
            </a:r>
          </a:p>
          <a:p>
            <a:pPr algn="l"/>
            <a:endParaRPr lang="fr-BE" sz="2400" b="0" i="0" dirty="0">
              <a:effectLst/>
              <a:latin typeface="Lato" panose="020F0502020204030203" pitchFamily="34" charset="0"/>
            </a:endParaRPr>
          </a:p>
          <a:p>
            <a:pPr algn="l">
              <a:buFont typeface="Arial" panose="020B0604020202020204" pitchFamily="34" charset="0"/>
              <a:buChar char="•"/>
            </a:pPr>
            <a:r>
              <a:rPr lang="fr-BE" sz="2400" b="0" i="0" dirty="0">
                <a:effectLst/>
                <a:latin typeface="Lato" panose="020F0502020204030203" pitchFamily="34" charset="0"/>
              </a:rPr>
              <a:t>on cherche à toujours prolonger le chemin : on rajoute un lieu non encore visité : on "empile" donc les lieux les uns après les autres </a:t>
            </a:r>
            <a:br>
              <a:rPr lang="fr-BE" sz="2400" b="0" i="0" dirty="0">
                <a:effectLst/>
                <a:latin typeface="Lato" panose="020F0502020204030203" pitchFamily="34" charset="0"/>
              </a:rPr>
            </a:br>
            <a:endParaRPr lang="fr-BE" sz="2400" b="0" i="0" dirty="0">
              <a:effectLst/>
              <a:latin typeface="Lato" panose="020F0502020204030203" pitchFamily="34" charset="0"/>
            </a:endParaRPr>
          </a:p>
          <a:p>
            <a:pPr algn="l">
              <a:buFont typeface="Arial" panose="020B0604020202020204" pitchFamily="34" charset="0"/>
              <a:buChar char="•"/>
            </a:pPr>
            <a:r>
              <a:rPr lang="fr-BE" sz="2400" b="0" i="0" dirty="0">
                <a:effectLst/>
                <a:latin typeface="Lato" panose="020F0502020204030203" pitchFamily="34" charset="0"/>
              </a:rPr>
              <a:t>Lors d'un cul-de-sac où l'on est coincé, on rebrousse chemin : </a:t>
            </a:r>
            <a:br>
              <a:rPr lang="fr-BE" sz="2400" b="0" i="0" dirty="0">
                <a:effectLst/>
                <a:latin typeface="Lato" panose="020F0502020204030203" pitchFamily="34" charset="0"/>
              </a:rPr>
            </a:br>
            <a:r>
              <a:rPr lang="fr-BE" sz="2400" b="0" i="0" dirty="0">
                <a:effectLst/>
                <a:latin typeface="Lato" panose="020F0502020204030203" pitchFamily="34" charset="0"/>
              </a:rPr>
              <a:t>on "dépile" à partir du dernier visité.</a:t>
            </a:r>
          </a:p>
          <a:p>
            <a:r>
              <a:rPr lang="fr-BE" sz="2400" b="0" i="0" dirty="0">
                <a:effectLst/>
                <a:latin typeface="Lato" panose="020F0502020204030203" pitchFamily="34" charset="0"/>
              </a:rPr>
              <a:t>On retrouve bien le principe </a:t>
            </a:r>
            <a:r>
              <a:rPr lang="fr-BE" sz="2400" b="1" i="0" dirty="0">
                <a:effectLst/>
                <a:latin typeface="Lato" panose="020F0502020204030203" pitchFamily="34" charset="0"/>
              </a:rPr>
              <a:t>dernier lieu rajouté, premier lieu retiré</a:t>
            </a:r>
            <a:r>
              <a:rPr lang="fr-BE" sz="2400" b="0" i="0" dirty="0">
                <a:effectLst/>
                <a:latin typeface="Lato" panose="020F0502020204030203" pitchFamily="34" charset="0"/>
              </a:rPr>
              <a:t> : </a:t>
            </a:r>
            <a:br>
              <a:rPr lang="fr-BE" sz="2400" b="0" i="0" dirty="0">
                <a:effectLst/>
                <a:latin typeface="Lato" panose="020F0502020204030203" pitchFamily="34" charset="0"/>
              </a:rPr>
            </a:br>
            <a:r>
              <a:rPr lang="fr-BE" sz="2400" b="0" i="0" dirty="0">
                <a:effectLst/>
                <a:latin typeface="Lato" panose="020F0502020204030203" pitchFamily="34" charset="0"/>
              </a:rPr>
              <a:t>c'est le principe d'une pile</a:t>
            </a:r>
            <a:r>
              <a:rPr lang="fr-BE" sz="2400" dirty="0">
                <a:latin typeface="Lato" panose="020F0502020204030203" pitchFamily="34" charset="0"/>
              </a:rPr>
              <a:t>.</a:t>
            </a:r>
            <a:br>
              <a:rPr lang="fr-BE" sz="2400" dirty="0">
                <a:latin typeface="Lato" panose="020F0502020204030203" pitchFamily="34" charset="0"/>
              </a:rPr>
            </a:br>
            <a:r>
              <a:rPr lang="fr-BE" sz="2400" dirty="0">
                <a:latin typeface="Lato" panose="020F0502020204030203" pitchFamily="34" charset="0"/>
              </a:rPr>
              <a:t>Une pile est donc principalement composée de 2 méthodes :</a:t>
            </a:r>
          </a:p>
          <a:p>
            <a:r>
              <a:rPr lang="fr-BE" sz="2400" dirty="0">
                <a:latin typeface="Lato" panose="020F0502020204030203" pitchFamily="34" charset="0"/>
              </a:rPr>
              <a:t>push : </a:t>
            </a:r>
            <a:r>
              <a:rPr lang="fr-BE" sz="2400" dirty="0" err="1">
                <a:latin typeface="Lato" panose="020F0502020204030203" pitchFamily="34" charset="0"/>
              </a:rPr>
              <a:t>elt</a:t>
            </a:r>
            <a:r>
              <a:rPr lang="fr-BE" sz="2400" dirty="0">
                <a:latin typeface="Lato" panose="020F0502020204030203" pitchFamily="34" charset="0"/>
              </a:rPr>
              <a:t> -&gt; ∅ : ajoute un élément à la pile</a:t>
            </a:r>
          </a:p>
          <a:p>
            <a:r>
              <a:rPr lang="fr-BE" sz="2400" dirty="0">
                <a:latin typeface="Lato" panose="020F0502020204030203" pitchFamily="34" charset="0"/>
              </a:rPr>
              <a:t>pop : ∅ -&gt; </a:t>
            </a:r>
            <a:r>
              <a:rPr lang="fr-BE" sz="2400" dirty="0" err="1">
                <a:latin typeface="Lato" panose="020F0502020204030203" pitchFamily="34" charset="0"/>
              </a:rPr>
              <a:t>elt</a:t>
            </a:r>
            <a:r>
              <a:rPr lang="fr-BE" sz="2400" dirty="0">
                <a:latin typeface="Lato" panose="020F0502020204030203" pitchFamily="34" charset="0"/>
              </a:rPr>
              <a:t> : retourne le sommet de notre pile en retirant cet élément</a:t>
            </a:r>
            <a:endParaRPr lang="fr-BE" sz="2400" b="0" i="0" dirty="0">
              <a:effectLst/>
              <a:latin typeface="Lato" panose="020F0502020204030203" pitchFamily="34" charset="0"/>
            </a:endParaRPr>
          </a:p>
        </p:txBody>
      </p:sp>
    </p:spTree>
    <p:extLst>
      <p:ext uri="{BB962C8B-B14F-4D97-AF65-F5344CB8AC3E}">
        <p14:creationId xmlns:p14="http://schemas.microsoft.com/office/powerpoint/2010/main" val="188991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4BCE7AC-5573-4A1C-A868-BB00231C792B}"/>
              </a:ext>
            </a:extLst>
          </p:cNvPr>
          <p:cNvSpPr txBox="1"/>
          <p:nvPr/>
        </p:nvSpPr>
        <p:spPr>
          <a:xfrm>
            <a:off x="629392" y="447933"/>
            <a:ext cx="11293433" cy="6278642"/>
          </a:xfrm>
          <a:prstGeom prst="rect">
            <a:avLst/>
          </a:prstGeom>
          <a:noFill/>
        </p:spPr>
        <p:txBody>
          <a:bodyPr wrap="square">
            <a:spAutoFit/>
          </a:bodyPr>
          <a:lstStyle/>
          <a:p>
            <a:r>
              <a:rPr lang="fr-BE" sz="2400" dirty="0"/>
              <a:t>L'implémentation d'un parcours en profondeur se fait donc à l'aide d'une pile.</a:t>
            </a:r>
          </a:p>
          <a:p>
            <a:r>
              <a:rPr lang="fr-BE" sz="1200" dirty="0"/>
              <a:t> </a:t>
            </a:r>
          </a:p>
          <a:p>
            <a:r>
              <a:rPr lang="fr-BE" sz="2400" dirty="0"/>
              <a:t>Pour se souvenir de ce qui a déjà été exploré du reste, il est important de "marquer" tout endroit exploré afin de ne pas les visiter à nouveau. En pratique, dans un labyrinthe, on peut écrire une marque ou colorier un endroit.</a:t>
            </a:r>
          </a:p>
          <a:p>
            <a:r>
              <a:rPr lang="fr-BE" sz="1200" dirty="0"/>
              <a:t> </a:t>
            </a:r>
          </a:p>
          <a:p>
            <a:r>
              <a:rPr lang="fr-BE" sz="2400" dirty="0"/>
              <a:t>Cette exploration pour tout découvrir du lieu peut s'écrire sous forme d'algorithme en langage naturel :</a:t>
            </a:r>
          </a:p>
          <a:p>
            <a:r>
              <a:rPr lang="fr-BE" sz="1200" dirty="0"/>
              <a:t> </a:t>
            </a:r>
          </a:p>
          <a:p>
            <a:r>
              <a:rPr lang="fr-BE" sz="2400" dirty="0"/>
              <a:t>A. Chercher un endroit non encore visité</a:t>
            </a:r>
          </a:p>
          <a:p>
            <a:r>
              <a:rPr lang="fr-BE" sz="2400" dirty="0"/>
              <a:t>B. Puis marquer cet endroit nouvellement visité</a:t>
            </a:r>
          </a:p>
          <a:p>
            <a:r>
              <a:rPr lang="fr-BE" sz="2400" dirty="0"/>
              <a:t>C. Ensuite étudier les lieux voisins de cet endroit ; trois possibilités :</a:t>
            </a:r>
          </a:p>
          <a:p>
            <a:r>
              <a:rPr lang="fr-BE" sz="2400" dirty="0"/>
              <a:t>    cas 1 : si le lieu voisin a déjà été exploré (car marqué), on l'ignore,</a:t>
            </a:r>
          </a:p>
          <a:p>
            <a:r>
              <a:rPr lang="fr-BE" sz="2400" dirty="0"/>
              <a:t>    cas 2 : si le lieu voisin n'a pas encore été visité, je le visite : on recommence alors le B.</a:t>
            </a:r>
          </a:p>
          <a:p>
            <a:r>
              <a:rPr lang="fr-BE" sz="2400" dirty="0"/>
              <a:t>    cas 3 : lorsque tous les voisins ont été visités : cet endroit n'a plus d'intérêt : on revient</a:t>
            </a:r>
            <a:br>
              <a:rPr lang="fr-BE" sz="2400" dirty="0"/>
            </a:br>
            <a:r>
              <a:rPr lang="fr-BE" sz="2400" dirty="0"/>
              <a:t>                à l'endroit précédant celui actuel et on recommence le C.</a:t>
            </a:r>
          </a:p>
          <a:p>
            <a:r>
              <a:rPr lang="fr-BE" sz="2400" dirty="0"/>
              <a:t>D. On continue ainsi tant qu'il reste des lieux à visiter. </a:t>
            </a:r>
          </a:p>
          <a:p>
            <a:r>
              <a:rPr lang="fr-BE" dirty="0"/>
              <a:t> </a:t>
            </a:r>
          </a:p>
        </p:txBody>
      </p:sp>
    </p:spTree>
    <p:extLst>
      <p:ext uri="{BB962C8B-B14F-4D97-AF65-F5344CB8AC3E}">
        <p14:creationId xmlns:p14="http://schemas.microsoft.com/office/powerpoint/2010/main" val="15503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C1EA482-D7CA-4ABF-B88C-E7430885F3C8}"/>
              </a:ext>
            </a:extLst>
          </p:cNvPr>
          <p:cNvSpPr txBox="1"/>
          <p:nvPr/>
        </p:nvSpPr>
        <p:spPr>
          <a:xfrm>
            <a:off x="832384" y="939434"/>
            <a:ext cx="10639179" cy="3785652"/>
          </a:xfrm>
          <a:prstGeom prst="rect">
            <a:avLst/>
          </a:prstGeom>
          <a:noFill/>
        </p:spPr>
        <p:txBody>
          <a:bodyPr wrap="square">
            <a:spAutoFit/>
          </a:bodyPr>
          <a:lstStyle/>
          <a:p>
            <a:r>
              <a:rPr lang="fr-BE" sz="2400" dirty="0"/>
              <a:t>Nous allons maintenant réécrire la vision naïve précédente sous forme d'une procédure récursive en pseudo-code en utilisant le vocabulaire des graphes à la place de celui de lieux comme un labyrinthe :</a:t>
            </a:r>
          </a:p>
          <a:p>
            <a:endParaRPr lang="fr-BE" sz="2400" dirty="0"/>
          </a:p>
          <a:p>
            <a:r>
              <a:rPr lang="fr-BE" sz="2400" dirty="0"/>
              <a:t> </a:t>
            </a:r>
            <a:r>
              <a:rPr lang="fr-BE" sz="2400" dirty="0" err="1"/>
              <a:t>parcourir_profondeur</a:t>
            </a:r>
            <a:r>
              <a:rPr lang="fr-BE" sz="2400" dirty="0"/>
              <a:t>(</a:t>
            </a:r>
            <a:r>
              <a:rPr lang="fr-BE" sz="2400" dirty="0" err="1"/>
              <a:t>graphe,sommet</a:t>
            </a:r>
            <a:r>
              <a:rPr lang="fr-BE" sz="2400" dirty="0"/>
              <a:t>) :</a:t>
            </a:r>
          </a:p>
          <a:p>
            <a:r>
              <a:rPr lang="fr-BE" sz="2400" dirty="0"/>
              <a:t>    Marquer le sommet comme visité et l'afficher</a:t>
            </a:r>
          </a:p>
          <a:p>
            <a:r>
              <a:rPr lang="fr-BE" sz="2400" dirty="0"/>
              <a:t>    Pour chaque voisin du sommet passé en paramètre</a:t>
            </a:r>
          </a:p>
          <a:p>
            <a:r>
              <a:rPr lang="fr-BE" sz="2400" dirty="0"/>
              <a:t>        Si le voisin n'est pas marqué visité</a:t>
            </a:r>
          </a:p>
          <a:p>
            <a:r>
              <a:rPr lang="fr-BE" sz="2400" dirty="0"/>
              <a:t>            </a:t>
            </a:r>
            <a:r>
              <a:rPr lang="fr-BE" sz="2400" dirty="0" err="1"/>
              <a:t>parcourir_profondeur</a:t>
            </a:r>
            <a:r>
              <a:rPr lang="fr-BE" sz="2400" dirty="0"/>
              <a:t>(</a:t>
            </a:r>
            <a:r>
              <a:rPr lang="fr-BE" sz="2400" dirty="0" err="1"/>
              <a:t>graphe,voisin</a:t>
            </a:r>
            <a:r>
              <a:rPr lang="fr-BE" sz="2400" dirty="0"/>
              <a:t>)</a:t>
            </a:r>
          </a:p>
          <a:p>
            <a:r>
              <a:rPr lang="fr-BE" sz="2400" dirty="0"/>
              <a:t>            </a:t>
            </a:r>
          </a:p>
        </p:txBody>
      </p:sp>
    </p:spTree>
    <p:extLst>
      <p:ext uri="{BB962C8B-B14F-4D97-AF65-F5344CB8AC3E}">
        <p14:creationId xmlns:p14="http://schemas.microsoft.com/office/powerpoint/2010/main" val="379243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0" y="1491342"/>
            <a:ext cx="9005455" cy="3416320"/>
          </a:xfrm>
          <a:prstGeom prst="rect">
            <a:avLst/>
          </a:prstGeom>
        </p:spPr>
        <p:txBody>
          <a:bodyPr wrap="square">
            <a:spAutoFit/>
          </a:bodyPr>
          <a:lstStyle/>
          <a:p>
            <a:r>
              <a:rPr lang="fr-BE" sz="2400" dirty="0"/>
              <a:t>L’algorithme du Parcours en profondeur est très efficace et trouvera une solution en minimisant le nombre de cases visitées.</a:t>
            </a:r>
          </a:p>
          <a:p>
            <a:endParaRPr lang="fr-BE" sz="2400" dirty="0"/>
          </a:p>
          <a:p>
            <a:r>
              <a:rPr lang="fr-BE" sz="2400" dirty="0"/>
              <a:t>Il s'adapte aux labyrinthes cycliques. En cas de boucle, il ne fera pas la boucle vu que l'intersection a déjà été visitées, il reviendra sur ses pas.</a:t>
            </a:r>
          </a:p>
          <a:p>
            <a:endParaRPr lang="fr-BE" sz="2400" dirty="0"/>
          </a:p>
          <a:p>
            <a:r>
              <a:rPr lang="fr-BE" sz="2400" dirty="0"/>
              <a:t>Il s'adapte aux labyrinthes sans solution. En effet, s'il n'y a pas de sortie, il va revenir à sa position de départ sans position précédente (pile vide) et en ayant parcouru toutes les cases</a:t>
            </a:r>
            <a:endParaRPr lang="fr-FR" sz="2400" dirty="0"/>
          </a:p>
        </p:txBody>
      </p:sp>
    </p:spTree>
    <p:extLst>
      <p:ext uri="{BB962C8B-B14F-4D97-AF65-F5344CB8AC3E}">
        <p14:creationId xmlns:p14="http://schemas.microsoft.com/office/powerpoint/2010/main" val="227987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cours en profond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92" y="598756"/>
            <a:ext cx="4762500" cy="489585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88579" y="598756"/>
            <a:ext cx="4762500" cy="4895850"/>
          </a:xfrm>
          <a:prstGeom prst="rect">
            <a:avLst/>
          </a:prstGeom>
        </p:spPr>
      </p:pic>
      <p:sp>
        <p:nvSpPr>
          <p:cNvPr id="3" name="Rectangle 2"/>
          <p:cNvSpPr/>
          <p:nvPr/>
        </p:nvSpPr>
        <p:spPr>
          <a:xfrm>
            <a:off x="672935" y="5615533"/>
            <a:ext cx="5454733" cy="923330"/>
          </a:xfrm>
          <a:prstGeom prst="rect">
            <a:avLst/>
          </a:prstGeom>
        </p:spPr>
        <p:txBody>
          <a:bodyPr wrap="square">
            <a:spAutoFit/>
          </a:bodyPr>
          <a:lstStyle/>
          <a:p>
            <a:r>
              <a:rPr lang="fr-BE" dirty="0"/>
              <a:t>Labyrinthe résolu en utilisant le parcours en profondeur. 660 cellules visitées, 1179 déplacements, chemin de 142 cellules.</a:t>
            </a:r>
            <a:endParaRPr lang="fr-FR" dirty="0"/>
          </a:p>
        </p:txBody>
      </p:sp>
      <p:sp>
        <p:nvSpPr>
          <p:cNvPr id="4" name="Rectangle 3"/>
          <p:cNvSpPr/>
          <p:nvPr/>
        </p:nvSpPr>
        <p:spPr>
          <a:xfrm>
            <a:off x="6491844" y="5615533"/>
            <a:ext cx="4859235" cy="923330"/>
          </a:xfrm>
          <a:prstGeom prst="rect">
            <a:avLst/>
          </a:prstGeom>
        </p:spPr>
        <p:txBody>
          <a:bodyPr wrap="square">
            <a:spAutoFit/>
          </a:bodyPr>
          <a:lstStyle/>
          <a:p>
            <a:r>
              <a:rPr lang="fr-BE" dirty="0">
                <a:solidFill>
                  <a:srgbClr val="252525"/>
                </a:solidFill>
                <a:latin typeface="Arial" panose="020B0604020202020204" pitchFamily="34" charset="0"/>
              </a:rPr>
              <a:t>Labyrinthe résolu en utilisant le mur droit.</a:t>
            </a:r>
            <a:br>
              <a:rPr lang="fr-BE" dirty="0"/>
            </a:br>
            <a:r>
              <a:rPr lang="fr-BE" dirty="0">
                <a:solidFill>
                  <a:srgbClr val="252525"/>
                </a:solidFill>
                <a:latin typeface="Arial" panose="020B0604020202020204" pitchFamily="34" charset="0"/>
              </a:rPr>
              <a:t>1068 cellules visitées, 1995 déplacements, chemin de 142 cellules.</a:t>
            </a:r>
            <a:endParaRPr lang="fr-FR" dirty="0"/>
          </a:p>
        </p:txBody>
      </p:sp>
    </p:spTree>
    <p:extLst>
      <p:ext uri="{BB962C8B-B14F-4D97-AF65-F5344CB8AC3E}">
        <p14:creationId xmlns:p14="http://schemas.microsoft.com/office/powerpoint/2010/main" val="3426583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DCC98DC-DB37-4EC0-8034-9576EE0A66FD}"/>
              </a:ext>
            </a:extLst>
          </p:cNvPr>
          <p:cNvSpPr txBox="1"/>
          <p:nvPr/>
        </p:nvSpPr>
        <p:spPr>
          <a:xfrm>
            <a:off x="463137" y="366236"/>
            <a:ext cx="11728863" cy="1569660"/>
          </a:xfrm>
          <a:prstGeom prst="rect">
            <a:avLst/>
          </a:prstGeom>
          <a:noFill/>
        </p:spPr>
        <p:txBody>
          <a:bodyPr wrap="square">
            <a:spAutoFit/>
          </a:bodyPr>
          <a:lstStyle/>
          <a:p>
            <a:r>
              <a:rPr lang="fr-BE" sz="2400" b="0" i="0" dirty="0">
                <a:effectLst/>
                <a:latin typeface="Lato" panose="020F0502020204030203" pitchFamily="34" charset="0"/>
              </a:rPr>
              <a:t>Voyons le </a:t>
            </a:r>
            <a:r>
              <a:rPr lang="fr-BE" sz="2400" b="1" i="0" dirty="0">
                <a:effectLst/>
                <a:latin typeface="Gill Sans"/>
              </a:rPr>
              <a:t>parcours en largeur</a:t>
            </a:r>
            <a:r>
              <a:rPr lang="fr-BE" sz="2400" b="0" i="0" dirty="0">
                <a:effectLst/>
                <a:latin typeface="Lato" panose="020F0502020204030203" pitchFamily="34" charset="0"/>
              </a:rPr>
              <a:t> (</a:t>
            </a:r>
            <a:r>
              <a:rPr lang="en-US" sz="2400" dirty="0">
                <a:latin typeface="Lato" panose="020F0502020204030203" pitchFamily="34" charset="0"/>
              </a:rPr>
              <a:t>BFS, pour Breadth First Search) </a:t>
            </a:r>
            <a:r>
              <a:rPr lang="fr-BE" sz="2400" b="0" i="0" dirty="0">
                <a:effectLst/>
                <a:latin typeface="Lato" panose="020F0502020204030203" pitchFamily="34" charset="0"/>
              </a:rPr>
              <a:t>du même graphe, ce qui revient à parcourir le graphe en explorant d'abord un sommet, puis ses sommets voisins, puis les voisins non encore explorés de ces voisins, et ainsi de suite jusqu'à ce que l'on ne découvre plus aucun sommet non encore exploré.</a:t>
            </a:r>
            <a:endParaRPr lang="fr-BE" sz="2400" dirty="0"/>
          </a:p>
        </p:txBody>
      </p:sp>
      <p:pic>
        <p:nvPicPr>
          <p:cNvPr id="4" name="Image 3">
            <a:extLst>
              <a:ext uri="{FF2B5EF4-FFF2-40B4-BE49-F238E27FC236}">
                <a16:creationId xmlns:a16="http://schemas.microsoft.com/office/drawing/2014/main" id="{8B837AD4-CD01-4F4C-8A7C-F350D1F11942}"/>
              </a:ext>
            </a:extLst>
          </p:cNvPr>
          <p:cNvPicPr>
            <a:picLocks noChangeAspect="1"/>
          </p:cNvPicPr>
          <p:nvPr/>
        </p:nvPicPr>
        <p:blipFill>
          <a:blip r:embed="rId2"/>
          <a:stretch>
            <a:fillRect/>
          </a:stretch>
        </p:blipFill>
        <p:spPr>
          <a:xfrm>
            <a:off x="296862" y="2542222"/>
            <a:ext cx="3571875" cy="2771775"/>
          </a:xfrm>
          <a:prstGeom prst="rect">
            <a:avLst/>
          </a:prstGeom>
        </p:spPr>
      </p:pic>
      <p:pic>
        <p:nvPicPr>
          <p:cNvPr id="5" name="Image 4">
            <a:extLst>
              <a:ext uri="{FF2B5EF4-FFF2-40B4-BE49-F238E27FC236}">
                <a16:creationId xmlns:a16="http://schemas.microsoft.com/office/drawing/2014/main" id="{D4673F71-5D8A-4EE3-ADDA-C78961AAB92E}"/>
              </a:ext>
            </a:extLst>
          </p:cNvPr>
          <p:cNvPicPr>
            <a:picLocks noChangeAspect="1"/>
          </p:cNvPicPr>
          <p:nvPr/>
        </p:nvPicPr>
        <p:blipFill>
          <a:blip r:embed="rId3"/>
          <a:stretch>
            <a:fillRect/>
          </a:stretch>
        </p:blipFill>
        <p:spPr>
          <a:xfrm>
            <a:off x="4386580" y="2523172"/>
            <a:ext cx="3581400" cy="2790825"/>
          </a:xfrm>
          <a:prstGeom prst="rect">
            <a:avLst/>
          </a:prstGeom>
        </p:spPr>
      </p:pic>
      <p:pic>
        <p:nvPicPr>
          <p:cNvPr id="6" name="Image 5">
            <a:extLst>
              <a:ext uri="{FF2B5EF4-FFF2-40B4-BE49-F238E27FC236}">
                <a16:creationId xmlns:a16="http://schemas.microsoft.com/office/drawing/2014/main" id="{F3F1AD0C-C95E-4F34-AA3B-763C3106823B}"/>
              </a:ext>
            </a:extLst>
          </p:cNvPr>
          <p:cNvPicPr>
            <a:picLocks noChangeAspect="1"/>
          </p:cNvPicPr>
          <p:nvPr/>
        </p:nvPicPr>
        <p:blipFill>
          <a:blip r:embed="rId4"/>
          <a:stretch>
            <a:fillRect/>
          </a:stretch>
        </p:blipFill>
        <p:spPr>
          <a:xfrm>
            <a:off x="8484552" y="2561272"/>
            <a:ext cx="3533775" cy="2752725"/>
          </a:xfrm>
          <a:prstGeom prst="rect">
            <a:avLst/>
          </a:prstGeom>
        </p:spPr>
      </p:pic>
    </p:spTree>
    <p:extLst>
      <p:ext uri="{BB962C8B-B14F-4D97-AF65-F5344CB8AC3E}">
        <p14:creationId xmlns:p14="http://schemas.microsoft.com/office/powerpoint/2010/main" val="49484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56E167F-FD09-46F8-8349-B54BE292CBCE}"/>
              </a:ext>
            </a:extLst>
          </p:cNvPr>
          <p:cNvPicPr>
            <a:picLocks noChangeAspect="1"/>
          </p:cNvPicPr>
          <p:nvPr/>
        </p:nvPicPr>
        <p:blipFill>
          <a:blip r:embed="rId2"/>
          <a:stretch>
            <a:fillRect/>
          </a:stretch>
        </p:blipFill>
        <p:spPr>
          <a:xfrm>
            <a:off x="321310" y="1518920"/>
            <a:ext cx="3543300" cy="2743200"/>
          </a:xfrm>
          <a:prstGeom prst="rect">
            <a:avLst/>
          </a:prstGeom>
        </p:spPr>
      </p:pic>
      <p:pic>
        <p:nvPicPr>
          <p:cNvPr id="3" name="Image 2">
            <a:extLst>
              <a:ext uri="{FF2B5EF4-FFF2-40B4-BE49-F238E27FC236}">
                <a16:creationId xmlns:a16="http://schemas.microsoft.com/office/drawing/2014/main" id="{897BC775-6D69-4E58-B289-1D6844569E15}"/>
              </a:ext>
            </a:extLst>
          </p:cNvPr>
          <p:cNvPicPr>
            <a:picLocks noChangeAspect="1"/>
          </p:cNvPicPr>
          <p:nvPr/>
        </p:nvPicPr>
        <p:blipFill>
          <a:blip r:embed="rId3"/>
          <a:stretch>
            <a:fillRect/>
          </a:stretch>
        </p:blipFill>
        <p:spPr>
          <a:xfrm>
            <a:off x="4406265" y="1518920"/>
            <a:ext cx="3562350" cy="2743200"/>
          </a:xfrm>
          <a:prstGeom prst="rect">
            <a:avLst/>
          </a:prstGeom>
        </p:spPr>
      </p:pic>
      <p:pic>
        <p:nvPicPr>
          <p:cNvPr id="4" name="Image 3">
            <a:extLst>
              <a:ext uri="{FF2B5EF4-FFF2-40B4-BE49-F238E27FC236}">
                <a16:creationId xmlns:a16="http://schemas.microsoft.com/office/drawing/2014/main" id="{D6EF53A4-1176-4DF2-856C-230ABFD54334}"/>
              </a:ext>
            </a:extLst>
          </p:cNvPr>
          <p:cNvPicPr>
            <a:picLocks noChangeAspect="1"/>
          </p:cNvPicPr>
          <p:nvPr/>
        </p:nvPicPr>
        <p:blipFill>
          <a:blip r:embed="rId4"/>
          <a:stretch>
            <a:fillRect/>
          </a:stretch>
        </p:blipFill>
        <p:spPr>
          <a:xfrm>
            <a:off x="8403272" y="1523682"/>
            <a:ext cx="3533775" cy="2733675"/>
          </a:xfrm>
          <a:prstGeom prst="rect">
            <a:avLst/>
          </a:prstGeom>
        </p:spPr>
      </p:pic>
    </p:spTree>
    <p:extLst>
      <p:ext uri="{BB962C8B-B14F-4D97-AF65-F5344CB8AC3E}">
        <p14:creationId xmlns:p14="http://schemas.microsoft.com/office/powerpoint/2010/main" val="416621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D7FF414-506F-4C29-8333-8ADE4CA8CC99}"/>
              </a:ext>
            </a:extLst>
          </p:cNvPr>
          <p:cNvPicPr>
            <a:picLocks noChangeAspect="1"/>
          </p:cNvPicPr>
          <p:nvPr/>
        </p:nvPicPr>
        <p:blipFill>
          <a:blip r:embed="rId2"/>
          <a:stretch>
            <a:fillRect/>
          </a:stretch>
        </p:blipFill>
        <p:spPr>
          <a:xfrm>
            <a:off x="316865" y="1853565"/>
            <a:ext cx="3543300" cy="2724150"/>
          </a:xfrm>
          <a:prstGeom prst="rect">
            <a:avLst/>
          </a:prstGeom>
        </p:spPr>
      </p:pic>
      <p:pic>
        <p:nvPicPr>
          <p:cNvPr id="3" name="Image 2">
            <a:extLst>
              <a:ext uri="{FF2B5EF4-FFF2-40B4-BE49-F238E27FC236}">
                <a16:creationId xmlns:a16="http://schemas.microsoft.com/office/drawing/2014/main" id="{F4EA6F5C-9F68-4E6E-B2D0-B577ADC59D63}"/>
              </a:ext>
            </a:extLst>
          </p:cNvPr>
          <p:cNvPicPr>
            <a:picLocks noChangeAspect="1"/>
          </p:cNvPicPr>
          <p:nvPr/>
        </p:nvPicPr>
        <p:blipFill>
          <a:blip r:embed="rId3"/>
          <a:stretch>
            <a:fillRect/>
          </a:stretch>
        </p:blipFill>
        <p:spPr>
          <a:xfrm>
            <a:off x="4300537" y="1796415"/>
            <a:ext cx="3800475" cy="2781300"/>
          </a:xfrm>
          <a:prstGeom prst="rect">
            <a:avLst/>
          </a:prstGeom>
        </p:spPr>
      </p:pic>
      <p:pic>
        <p:nvPicPr>
          <p:cNvPr id="4" name="Image 3">
            <a:extLst>
              <a:ext uri="{FF2B5EF4-FFF2-40B4-BE49-F238E27FC236}">
                <a16:creationId xmlns:a16="http://schemas.microsoft.com/office/drawing/2014/main" id="{02D0B04F-A83F-49D6-AE75-59AAA15D31E8}"/>
              </a:ext>
            </a:extLst>
          </p:cNvPr>
          <p:cNvPicPr>
            <a:picLocks noChangeAspect="1"/>
          </p:cNvPicPr>
          <p:nvPr/>
        </p:nvPicPr>
        <p:blipFill>
          <a:blip r:embed="rId4"/>
          <a:stretch>
            <a:fillRect/>
          </a:stretch>
        </p:blipFill>
        <p:spPr>
          <a:xfrm>
            <a:off x="8205787" y="1777365"/>
            <a:ext cx="3781425" cy="2800350"/>
          </a:xfrm>
          <a:prstGeom prst="rect">
            <a:avLst/>
          </a:prstGeom>
        </p:spPr>
      </p:pic>
    </p:spTree>
    <p:extLst>
      <p:ext uri="{BB962C8B-B14F-4D97-AF65-F5344CB8AC3E}">
        <p14:creationId xmlns:p14="http://schemas.microsoft.com/office/powerpoint/2010/main" val="600168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3174" y="1080655"/>
            <a:ext cx="9191501" cy="1200329"/>
          </a:xfrm>
          <a:prstGeom prst="rect">
            <a:avLst/>
          </a:prstGeom>
          <a:noFill/>
        </p:spPr>
        <p:txBody>
          <a:bodyPr wrap="square" rtlCol="0">
            <a:spAutoFit/>
          </a:bodyPr>
          <a:lstStyle/>
          <a:p>
            <a:r>
              <a:rPr lang="fr-BE" sz="2400" dirty="0"/>
              <a:t>Si le labyrinthe accepte plusieurs chemins vers la sortie, </a:t>
            </a:r>
            <a:br>
              <a:rPr lang="fr-BE" sz="2400" dirty="0"/>
            </a:br>
            <a:r>
              <a:rPr lang="fr-BE" sz="2400" dirty="0"/>
              <a:t>l’algorithme de parcours en Largeur assure de trouver </a:t>
            </a:r>
            <a:br>
              <a:rPr lang="fr-BE" sz="2400" dirty="0"/>
            </a:br>
            <a:r>
              <a:rPr lang="fr-BE" sz="2400" dirty="0"/>
              <a:t>le plus court chemin vers la sortie</a:t>
            </a:r>
            <a:endParaRPr lang="fr-FR" sz="2400" dirty="0"/>
          </a:p>
        </p:txBody>
      </p:sp>
    </p:spTree>
    <p:extLst>
      <p:ext uri="{BB962C8B-B14F-4D97-AF65-F5344CB8AC3E}">
        <p14:creationId xmlns:p14="http://schemas.microsoft.com/office/powerpoint/2010/main" val="149436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84416" y="2945080"/>
            <a:ext cx="9538893" cy="584775"/>
          </a:xfrm>
          <a:prstGeom prst="rect">
            <a:avLst/>
          </a:prstGeom>
          <a:noFill/>
        </p:spPr>
        <p:txBody>
          <a:bodyPr wrap="none" rtlCol="0">
            <a:spAutoFit/>
          </a:bodyPr>
          <a:lstStyle/>
          <a:p>
            <a:r>
              <a:rPr lang="fr-BE" sz="3200" dirty="0"/>
              <a:t>Création d’un labyrinthe et du graphe associé en python</a:t>
            </a:r>
            <a:endParaRPr lang="fr-FR" sz="3200" dirty="0"/>
          </a:p>
        </p:txBody>
      </p:sp>
    </p:spTree>
    <p:extLst>
      <p:ext uri="{BB962C8B-B14F-4D97-AF65-F5344CB8AC3E}">
        <p14:creationId xmlns:p14="http://schemas.microsoft.com/office/powerpoint/2010/main" val="144972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65EA70-75C6-4FDA-B4DA-C3D81017B7DF}"/>
              </a:ext>
            </a:extLst>
          </p:cNvPr>
          <p:cNvSpPr txBox="1"/>
          <p:nvPr/>
        </p:nvSpPr>
        <p:spPr>
          <a:xfrm>
            <a:off x="657225" y="240864"/>
            <a:ext cx="10906125" cy="2123658"/>
          </a:xfrm>
          <a:prstGeom prst="rect">
            <a:avLst/>
          </a:prstGeom>
          <a:noFill/>
        </p:spPr>
        <p:txBody>
          <a:bodyPr wrap="square">
            <a:spAutoFit/>
          </a:bodyPr>
          <a:lstStyle/>
          <a:p>
            <a:pPr algn="l"/>
            <a:r>
              <a:rPr lang="fr-BE" sz="2400" b="0" i="0" dirty="0">
                <a:solidFill>
                  <a:srgbClr val="34495E"/>
                </a:solidFill>
                <a:effectLst/>
                <a:latin typeface="Lato" panose="020F0502020204030203" pitchFamily="34" charset="0"/>
              </a:rPr>
              <a:t>Vous êtes au niveau du coin inférieur gauche de ce plan.</a:t>
            </a:r>
          </a:p>
          <a:p>
            <a:pPr algn="l"/>
            <a:r>
              <a:rPr lang="fr-BE" sz="2400" b="0" i="0" dirty="0">
                <a:solidFill>
                  <a:srgbClr val="34495E"/>
                </a:solidFill>
                <a:effectLst/>
                <a:latin typeface="Lato" panose="020F0502020204030203" pitchFamily="34" charset="0"/>
              </a:rPr>
              <a:t>Afin de faciliter les explorations, vous décider de donner un nom, réduit à une lettre, à chaque intersection et cul-de-sac.</a:t>
            </a:r>
          </a:p>
          <a:p>
            <a:pPr algn="l"/>
            <a:r>
              <a:rPr lang="fr-BE" sz="2400" b="0" i="0" dirty="0">
                <a:solidFill>
                  <a:srgbClr val="34495E"/>
                </a:solidFill>
                <a:effectLst/>
                <a:latin typeface="Lato" panose="020F0502020204030203" pitchFamily="34" charset="0"/>
              </a:rPr>
              <a:t>Vous obtenez donc le plan suivant, en sachant que vous êtes en A initialement.</a:t>
            </a:r>
          </a:p>
          <a:p>
            <a:br>
              <a:rPr lang="fr-BE" dirty="0"/>
            </a:br>
            <a:endParaRPr lang="fr-BE" dirty="0"/>
          </a:p>
        </p:txBody>
      </p:sp>
      <p:pic>
        <p:nvPicPr>
          <p:cNvPr id="4" name="Image 3">
            <a:extLst>
              <a:ext uri="{FF2B5EF4-FFF2-40B4-BE49-F238E27FC236}">
                <a16:creationId xmlns:a16="http://schemas.microsoft.com/office/drawing/2014/main" id="{425DD793-49EB-4BE6-BEF0-17A30DB7E7A2}"/>
              </a:ext>
            </a:extLst>
          </p:cNvPr>
          <p:cNvPicPr>
            <a:picLocks noChangeAspect="1"/>
          </p:cNvPicPr>
          <p:nvPr/>
        </p:nvPicPr>
        <p:blipFill>
          <a:blip r:embed="rId2"/>
          <a:stretch>
            <a:fillRect/>
          </a:stretch>
        </p:blipFill>
        <p:spPr>
          <a:xfrm>
            <a:off x="2862262" y="1909345"/>
            <a:ext cx="6467475" cy="4905375"/>
          </a:xfrm>
          <a:prstGeom prst="rect">
            <a:avLst/>
          </a:prstGeom>
        </p:spPr>
      </p:pic>
    </p:spTree>
    <p:extLst>
      <p:ext uri="{BB962C8B-B14F-4D97-AF65-F5344CB8AC3E}">
        <p14:creationId xmlns:p14="http://schemas.microsoft.com/office/powerpoint/2010/main" val="271053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652" y="671945"/>
            <a:ext cx="10557164" cy="5262979"/>
          </a:xfrm>
          <a:prstGeom prst="rect">
            <a:avLst/>
          </a:prstGeom>
        </p:spPr>
        <p:txBody>
          <a:bodyPr wrap="square">
            <a:spAutoFit/>
          </a:bodyPr>
          <a:lstStyle/>
          <a:p>
            <a:r>
              <a:rPr lang="fr-BE" sz="2400" b="1" dirty="0"/>
              <a:t>Créer un labyrinthe</a:t>
            </a:r>
          </a:p>
          <a:p>
            <a:endParaRPr lang="fr-BE" sz="2400" dirty="0"/>
          </a:p>
          <a:p>
            <a:r>
              <a:rPr lang="fr-BE" sz="2400" b="1" dirty="0"/>
              <a:t>Le rectangle dans lequel est inscrit le labyrinthe:</a:t>
            </a:r>
          </a:p>
          <a:p>
            <a:endParaRPr lang="fr-BE" sz="2400" dirty="0"/>
          </a:p>
          <a:p>
            <a:r>
              <a:rPr lang="fr-BE" sz="2400" dirty="0"/>
              <a:t>Soient deux entiers M et N non nuls. Considérons l'ensemble des points à coordonnées entières du rectangle [0,M[x[0,N[ . Nous noterons ce rectangle S. </a:t>
            </a:r>
          </a:p>
          <a:p>
            <a:endParaRPr lang="fr-BE" sz="2400" dirty="0"/>
          </a:p>
          <a:p>
            <a:r>
              <a:rPr lang="fr-BE" sz="2400" dirty="0"/>
              <a:t>Chaque point du rectangle (nous dirons sommet) possède en général 4 voisins, les sommets au-dessus, au-dessous, à gauche et à droite du point en question. Bien entendu, les points au bord du rectangle n'ont que 3 voisins, et les coins du rectangle n'en ont que deux. </a:t>
            </a:r>
          </a:p>
          <a:p>
            <a:endParaRPr lang="fr-BE" sz="2400" dirty="0"/>
          </a:p>
          <a:p>
            <a:r>
              <a:rPr lang="fr-BE" sz="2400" dirty="0"/>
              <a:t>Nous appellerons arête tout couple (</a:t>
            </a:r>
            <a:r>
              <a:rPr lang="fr-BE" sz="2400" dirty="0" err="1"/>
              <a:t>p,q</a:t>
            </a:r>
            <a:r>
              <a:rPr lang="fr-BE" sz="2400" dirty="0"/>
              <a:t>) tel que p et q soient voisins. Nous noterons A l'ensemble des arêtes. Le couple G(S,A) est bien un graphe.</a:t>
            </a:r>
            <a:endParaRPr lang="fr-FR" sz="2400" dirty="0"/>
          </a:p>
        </p:txBody>
      </p:sp>
    </p:spTree>
    <p:extLst>
      <p:ext uri="{BB962C8B-B14F-4D97-AF65-F5344CB8AC3E}">
        <p14:creationId xmlns:p14="http://schemas.microsoft.com/office/powerpoint/2010/main" val="3779954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7325" y="1720425"/>
            <a:ext cx="8423564" cy="3046988"/>
          </a:xfrm>
          <a:prstGeom prst="rect">
            <a:avLst/>
          </a:prstGeom>
        </p:spPr>
        <p:txBody>
          <a:bodyPr wrap="square">
            <a:spAutoFit/>
          </a:bodyPr>
          <a:lstStyle/>
          <a:p>
            <a:r>
              <a:rPr lang="fr-BE" sz="2400" dirty="0"/>
              <a:t>La fonction </a:t>
            </a:r>
            <a:r>
              <a:rPr lang="fr-BE" sz="2400" dirty="0">
                <a:solidFill>
                  <a:srgbClr val="FF0000"/>
                </a:solidFill>
              </a:rPr>
              <a:t>voisins</a:t>
            </a:r>
            <a:r>
              <a:rPr lang="fr-BE" sz="2400" dirty="0"/>
              <a:t> renvoie la liste des voisins d'un sommet. Elle calcule les 4 voisins de celui-ci et renvoie ceux qui sont admissibles</a:t>
            </a:r>
          </a:p>
          <a:p>
            <a:endParaRPr lang="fr-BE" sz="2400" dirty="0"/>
          </a:p>
          <a:p>
            <a:r>
              <a:rPr lang="fr-BE" sz="2400" dirty="0"/>
              <a:t>Les fonctions </a:t>
            </a:r>
            <a:r>
              <a:rPr lang="fr-BE" sz="2400" dirty="0">
                <a:solidFill>
                  <a:srgbClr val="FF0000"/>
                </a:solidFill>
              </a:rPr>
              <a:t>gauche droite haut et bas</a:t>
            </a:r>
            <a:r>
              <a:rPr lang="fr-BE" sz="2400" dirty="0"/>
              <a:t> fournissent les coordonnées des voisins</a:t>
            </a:r>
          </a:p>
          <a:p>
            <a:endParaRPr lang="fr-BE" sz="2400" dirty="0"/>
          </a:p>
          <a:p>
            <a:r>
              <a:rPr lang="fr-BE" sz="2400" dirty="0"/>
              <a:t>La fonction </a:t>
            </a:r>
            <a:r>
              <a:rPr lang="fr-BE" sz="2400" dirty="0">
                <a:solidFill>
                  <a:srgbClr val="FF0000"/>
                </a:solidFill>
              </a:rPr>
              <a:t>admissible</a:t>
            </a:r>
            <a:r>
              <a:rPr lang="fr-BE" sz="2400" dirty="0"/>
              <a:t> indique quels sont les voisins admissibles en faisant attention aux bords et aux coins</a:t>
            </a:r>
          </a:p>
        </p:txBody>
      </p:sp>
    </p:spTree>
    <p:extLst>
      <p:ext uri="{BB962C8B-B14F-4D97-AF65-F5344CB8AC3E}">
        <p14:creationId xmlns:p14="http://schemas.microsoft.com/office/powerpoint/2010/main" val="1660066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249" y="275501"/>
            <a:ext cx="6531212" cy="6740307"/>
          </a:xfrm>
          <a:prstGeom prst="rect">
            <a:avLst/>
          </a:prstGeom>
        </p:spPr>
        <p:txBody>
          <a:bodyPr wrap="none">
            <a:spAutoFit/>
          </a:bodyPr>
          <a:lstStyle/>
          <a:p>
            <a:r>
              <a:rPr lang="fi-FI" sz="2400" dirty="0"/>
              <a:t>voisins((3, 2), 10, 10)</a:t>
            </a:r>
          </a:p>
          <a:p>
            <a:endParaRPr lang="fi-FI" sz="2400" dirty="0"/>
          </a:p>
          <a:p>
            <a:r>
              <a:rPr lang="fi-FI" sz="2400" dirty="0"/>
              <a:t>Donnera:</a:t>
            </a:r>
          </a:p>
          <a:p>
            <a:endParaRPr lang="fi-FI" sz="2400" dirty="0"/>
          </a:p>
          <a:p>
            <a:r>
              <a:rPr lang="fr-FR" sz="2400" dirty="0"/>
              <a:t>[(2, 2), (4, 2), (3, 1), (3, 3)]    # les 4 voisins de (3,2)</a:t>
            </a:r>
          </a:p>
          <a:p>
            <a:endParaRPr lang="fr-BE" sz="2400" dirty="0"/>
          </a:p>
          <a:p>
            <a:r>
              <a:rPr lang="fi-FI" sz="2400" dirty="0"/>
              <a:t>voisins</a:t>
            </a:r>
            <a:r>
              <a:rPr lang="fr-FR" sz="2400" dirty="0"/>
              <a:t>((9, 2), 10, 10)</a:t>
            </a:r>
          </a:p>
          <a:p>
            <a:endParaRPr lang="fi-FI" sz="2400" dirty="0"/>
          </a:p>
          <a:p>
            <a:r>
              <a:rPr lang="fi-FI" sz="2400" dirty="0"/>
              <a:t>Donnera:</a:t>
            </a:r>
          </a:p>
          <a:p>
            <a:endParaRPr lang="fi-FI" sz="2400" dirty="0"/>
          </a:p>
          <a:p>
            <a:r>
              <a:rPr lang="fr-FR" sz="2400" dirty="0"/>
              <a:t>[(8, 2), (9, 1), (9, 3)]   # il n’y a que 3 voisins de (9,2)</a:t>
            </a:r>
          </a:p>
          <a:p>
            <a:endParaRPr lang="fr-BE" sz="2400" dirty="0"/>
          </a:p>
          <a:p>
            <a:r>
              <a:rPr lang="fi-FI" sz="2400" dirty="0"/>
              <a:t>voisins</a:t>
            </a:r>
            <a:r>
              <a:rPr lang="fr-FR" sz="2400" dirty="0"/>
              <a:t>((0, 0), 10, 10)</a:t>
            </a:r>
          </a:p>
          <a:p>
            <a:endParaRPr lang="fi-FI" sz="2400" dirty="0"/>
          </a:p>
          <a:p>
            <a:r>
              <a:rPr lang="fi-FI" sz="2400" dirty="0"/>
              <a:t>Donnera:</a:t>
            </a:r>
          </a:p>
          <a:p>
            <a:endParaRPr lang="fi-FI" sz="2400" dirty="0"/>
          </a:p>
          <a:p>
            <a:r>
              <a:rPr lang="fr-FR" sz="2400" dirty="0"/>
              <a:t>[(1, 0), (0, 1)]    # il n’y a que 2 voisins de (0,0)</a:t>
            </a:r>
          </a:p>
          <a:p>
            <a:endParaRPr lang="fr-FR" sz="2400" dirty="0"/>
          </a:p>
        </p:txBody>
      </p:sp>
    </p:spTree>
    <p:extLst>
      <p:ext uri="{BB962C8B-B14F-4D97-AF65-F5344CB8AC3E}">
        <p14:creationId xmlns:p14="http://schemas.microsoft.com/office/powerpoint/2010/main" val="1105020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43" y="715028"/>
            <a:ext cx="10763003" cy="5262979"/>
          </a:xfrm>
          <a:prstGeom prst="rect">
            <a:avLst/>
          </a:prstGeom>
        </p:spPr>
        <p:txBody>
          <a:bodyPr wrap="square">
            <a:spAutoFit/>
          </a:bodyPr>
          <a:lstStyle/>
          <a:p>
            <a:r>
              <a:rPr lang="fr-BE" sz="2400" b="1" dirty="0"/>
              <a:t>Qu’est-ce qu’un labyrinthe pour nous?</a:t>
            </a:r>
          </a:p>
          <a:p>
            <a:endParaRPr lang="fr-BE" sz="2400" dirty="0"/>
          </a:p>
          <a:p>
            <a:r>
              <a:rPr lang="fr-BE" sz="2400" dirty="0"/>
              <a:t>Définition : un labyrinthe est un sous-graphe L de G(S,A) tel que pour tous sommets p et q il existe un unique chemin de p à q dans L . </a:t>
            </a:r>
          </a:p>
          <a:p>
            <a:endParaRPr lang="fr-BE" sz="2400" dirty="0"/>
          </a:p>
          <a:p>
            <a:r>
              <a:rPr lang="fr-BE" sz="2400" dirty="0"/>
              <a:t>Dit autrement, un labyrinthe est un graphe dans lequel il est difficile de trouver son chemin : il n'y en a qu'un seul !</a:t>
            </a:r>
          </a:p>
          <a:p>
            <a:endParaRPr lang="fr-BE" sz="2400" dirty="0"/>
          </a:p>
          <a:p>
            <a:r>
              <a:rPr lang="fr-BE" sz="2400" dirty="0"/>
              <a:t>En fait : </a:t>
            </a:r>
          </a:p>
          <a:p>
            <a:pPr marL="342900" indent="-342900">
              <a:buFont typeface="Arial" panose="020B0604020202020204" pitchFamily="34" charset="0"/>
              <a:buChar char="•"/>
            </a:pPr>
            <a:r>
              <a:rPr lang="fr-BE" sz="2400" dirty="0"/>
              <a:t>L'existence d'un chemin entre tout couple de sommets est la notion de connexité.</a:t>
            </a:r>
          </a:p>
          <a:p>
            <a:pPr marL="342900" indent="-342900">
              <a:buFont typeface="Arial" panose="020B0604020202020204" pitchFamily="34" charset="0"/>
              <a:buChar char="•"/>
            </a:pPr>
            <a:r>
              <a:rPr lang="fr-BE" sz="2400" dirty="0"/>
              <a:t> L'unicité du chemin est la notion d'</a:t>
            </a:r>
            <a:r>
              <a:rPr lang="fr-BE" sz="2400" dirty="0" err="1"/>
              <a:t>acyclicité</a:t>
            </a:r>
            <a:r>
              <a:rPr lang="fr-BE" sz="2400" dirty="0"/>
              <a:t>. </a:t>
            </a:r>
          </a:p>
          <a:p>
            <a:endParaRPr lang="fr-BE" sz="2400" dirty="0"/>
          </a:p>
          <a:p>
            <a:r>
              <a:rPr lang="fr-BE" sz="2400" dirty="0"/>
              <a:t>Et donc, un labyrinthe est un graphe connexe sans cycles c’est-à-dire un arbre. </a:t>
            </a:r>
            <a:br>
              <a:rPr lang="fr-BE" sz="2400" dirty="0"/>
            </a:br>
            <a:r>
              <a:rPr lang="fr-BE" sz="2400" dirty="0"/>
              <a:t>Un labyrinthe est un sous-graphe du rectangle qui est un arbre.</a:t>
            </a:r>
            <a:endParaRPr lang="fr-FR" sz="2400" dirty="0"/>
          </a:p>
        </p:txBody>
      </p:sp>
    </p:spTree>
    <p:extLst>
      <p:ext uri="{BB962C8B-B14F-4D97-AF65-F5344CB8AC3E}">
        <p14:creationId xmlns:p14="http://schemas.microsoft.com/office/powerpoint/2010/main" val="4240049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445900"/>
            <a:ext cx="9951522" cy="6001643"/>
          </a:xfrm>
          <a:prstGeom prst="rect">
            <a:avLst/>
          </a:prstGeom>
        </p:spPr>
        <p:txBody>
          <a:bodyPr wrap="square">
            <a:spAutoFit/>
          </a:bodyPr>
          <a:lstStyle/>
          <a:p>
            <a:r>
              <a:rPr lang="fr-BE" sz="2400" b="1" dirty="0"/>
              <a:t>Alors, comment créer un labyrinthe ? </a:t>
            </a:r>
          </a:p>
          <a:p>
            <a:endParaRPr lang="fr-BE" sz="2400" dirty="0"/>
          </a:p>
          <a:p>
            <a:r>
              <a:rPr lang="fr-BE" sz="2400" dirty="0"/>
              <a:t>On part d'un point p</a:t>
            </a:r>
            <a:r>
              <a:rPr lang="fr-BE" sz="2400" baseline="-25000" dirty="0"/>
              <a:t>o</a:t>
            </a:r>
            <a:r>
              <a:rPr lang="fr-BE" sz="2400" dirty="0"/>
              <a:t> du rectangle et on explore le rectangle à partir de ce point p</a:t>
            </a:r>
            <a:r>
              <a:rPr lang="fr-BE" sz="2400" baseline="-25000" dirty="0"/>
              <a:t>o</a:t>
            </a:r>
            <a:r>
              <a:rPr lang="fr-BE" sz="2400" dirty="0"/>
              <a:t>. </a:t>
            </a:r>
          </a:p>
          <a:p>
            <a:r>
              <a:rPr lang="fr-BE" sz="2400" dirty="0"/>
              <a:t>Comment ? </a:t>
            </a:r>
          </a:p>
          <a:p>
            <a:r>
              <a:rPr lang="fr-BE" sz="2400" dirty="0"/>
              <a:t>En visitant les voisins de </a:t>
            </a:r>
            <a:r>
              <a:rPr lang="fr-BE" sz="2400" dirty="0">
                <a:solidFill>
                  <a:srgbClr val="FF0000"/>
                </a:solidFill>
              </a:rPr>
              <a:t>p</a:t>
            </a:r>
            <a:r>
              <a:rPr lang="fr-BE" sz="2400" baseline="-25000" dirty="0">
                <a:solidFill>
                  <a:srgbClr val="FF0000"/>
                </a:solidFill>
              </a:rPr>
              <a:t>o</a:t>
            </a:r>
            <a:r>
              <a:rPr lang="fr-BE" sz="2400" dirty="0"/>
              <a:t> et en explorant le rectangle à partir de ces voisins "de proche en proche".</a:t>
            </a:r>
          </a:p>
          <a:p>
            <a:r>
              <a:rPr lang="fr-BE" sz="2400" dirty="0"/>
              <a:t>On crée :</a:t>
            </a:r>
            <a:br>
              <a:rPr lang="fr-BE" sz="2400" dirty="0"/>
            </a:br>
            <a:endParaRPr lang="fr-BE" sz="2400" dirty="0"/>
          </a:p>
          <a:p>
            <a:pPr marL="342900" indent="-342900">
              <a:buFont typeface="Arial" panose="020B0604020202020204" pitchFamily="34" charset="0"/>
              <a:buChar char="•"/>
            </a:pPr>
            <a:r>
              <a:rPr lang="fr-BE" sz="2400" dirty="0"/>
              <a:t>Un ensemble </a:t>
            </a:r>
            <a:r>
              <a:rPr lang="fr-BE" sz="2400" dirty="0">
                <a:solidFill>
                  <a:srgbClr val="FF0000"/>
                </a:solidFill>
              </a:rPr>
              <a:t>visites</a:t>
            </a:r>
            <a:r>
              <a:rPr lang="fr-BE" sz="2400" dirty="0"/>
              <a:t> . Chaque fois que l'on rencontre un nouveau sommet lors de l'exploration, on l'ajoute à cet ensemble. </a:t>
            </a:r>
          </a:p>
          <a:p>
            <a:pPr marL="342900" indent="-342900">
              <a:buFont typeface="Arial" panose="020B0604020202020204" pitchFamily="34" charset="0"/>
              <a:buChar char="•"/>
            </a:pPr>
            <a:r>
              <a:rPr lang="fr-BE" sz="2400" dirty="0"/>
              <a:t>Une liste </a:t>
            </a:r>
            <a:r>
              <a:rPr lang="fr-BE" sz="2400" dirty="0">
                <a:solidFill>
                  <a:srgbClr val="FF0000"/>
                </a:solidFill>
              </a:rPr>
              <a:t>s</a:t>
            </a:r>
            <a:r>
              <a:rPr lang="fr-BE" sz="2400" dirty="0"/>
              <a:t> qui contient initialement le sommet </a:t>
            </a:r>
            <a:r>
              <a:rPr lang="fr-BE" sz="2400" dirty="0">
                <a:solidFill>
                  <a:srgbClr val="FF0000"/>
                </a:solidFill>
              </a:rPr>
              <a:t>p</a:t>
            </a:r>
            <a:r>
              <a:rPr lang="fr-BE" sz="2400" baseline="-25000" dirty="0">
                <a:solidFill>
                  <a:srgbClr val="FF0000"/>
                </a:solidFill>
              </a:rPr>
              <a:t>o</a:t>
            </a:r>
            <a:r>
              <a:rPr lang="fr-BE" sz="2400" dirty="0"/>
              <a:t> . Chaque fois que l'on visite un sommet on l'ajoute à </a:t>
            </a:r>
            <a:r>
              <a:rPr lang="fr-BE" sz="2400" dirty="0">
                <a:solidFill>
                  <a:srgbClr val="FF0000"/>
                </a:solidFill>
              </a:rPr>
              <a:t>s</a:t>
            </a:r>
            <a:r>
              <a:rPr lang="fr-BE" sz="2400" dirty="0"/>
              <a:t> . La liste </a:t>
            </a:r>
            <a:r>
              <a:rPr lang="fr-BE" sz="2400" dirty="0">
                <a:solidFill>
                  <a:srgbClr val="FF0000"/>
                </a:solidFill>
              </a:rPr>
              <a:t>s</a:t>
            </a:r>
            <a:r>
              <a:rPr lang="fr-BE" sz="2400" dirty="0"/>
              <a:t> est la liste des sommets à partir desquels une exploration doit être lancée. </a:t>
            </a:r>
          </a:p>
          <a:p>
            <a:pPr marL="342900" indent="-342900">
              <a:buFont typeface="Arial" panose="020B0604020202020204" pitchFamily="34" charset="0"/>
              <a:buChar char="•"/>
            </a:pPr>
            <a:r>
              <a:rPr lang="fr-BE" sz="2400" dirty="0"/>
              <a:t>Un dictionnaire </a:t>
            </a:r>
            <a:r>
              <a:rPr lang="fr-BE" sz="2400" dirty="0" err="1">
                <a:solidFill>
                  <a:srgbClr val="FF0000"/>
                </a:solidFill>
              </a:rPr>
              <a:t>peres</a:t>
            </a:r>
            <a:r>
              <a:rPr lang="fr-BE" sz="2400" dirty="0"/>
              <a:t> . À chaque fois que l'on découvre un voisin </a:t>
            </a:r>
            <a:r>
              <a:rPr lang="fr-BE" sz="2400" dirty="0">
                <a:solidFill>
                  <a:srgbClr val="FF0000"/>
                </a:solidFill>
              </a:rPr>
              <a:t>v</a:t>
            </a:r>
            <a:r>
              <a:rPr lang="fr-BE" sz="2400" dirty="0"/>
              <a:t> d'un sommet </a:t>
            </a:r>
            <a:r>
              <a:rPr lang="fr-BE" sz="2400" dirty="0">
                <a:solidFill>
                  <a:srgbClr val="FF0000"/>
                </a:solidFill>
              </a:rPr>
              <a:t>p</a:t>
            </a:r>
            <a:r>
              <a:rPr lang="fr-BE" sz="2400" dirty="0"/>
              <a:t>, on décrète que </a:t>
            </a:r>
            <a:r>
              <a:rPr lang="fr-BE" sz="2400" dirty="0">
                <a:solidFill>
                  <a:srgbClr val="FF0000"/>
                </a:solidFill>
              </a:rPr>
              <a:t>p</a:t>
            </a:r>
            <a:r>
              <a:rPr lang="fr-BE" sz="2400" dirty="0"/>
              <a:t> est le père de </a:t>
            </a:r>
            <a:r>
              <a:rPr lang="fr-BE" sz="2400" dirty="0">
                <a:solidFill>
                  <a:srgbClr val="FF0000"/>
                </a:solidFill>
              </a:rPr>
              <a:t>v</a:t>
            </a:r>
            <a:r>
              <a:rPr lang="fr-BE" sz="2400" dirty="0"/>
              <a:t> .</a:t>
            </a:r>
            <a:endParaRPr lang="fr-FR" sz="2400" dirty="0"/>
          </a:p>
        </p:txBody>
      </p:sp>
    </p:spTree>
    <p:extLst>
      <p:ext uri="{BB962C8B-B14F-4D97-AF65-F5344CB8AC3E}">
        <p14:creationId xmlns:p14="http://schemas.microsoft.com/office/powerpoint/2010/main" val="832248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5" y="461919"/>
            <a:ext cx="10715502" cy="6063198"/>
          </a:xfrm>
          <a:prstGeom prst="rect">
            <a:avLst/>
          </a:prstGeom>
        </p:spPr>
        <p:txBody>
          <a:bodyPr wrap="square">
            <a:spAutoFit/>
          </a:bodyPr>
          <a:lstStyle/>
          <a:p>
            <a:r>
              <a:rPr lang="fr-BE" sz="2400" dirty="0"/>
              <a:t>Ensuite,</a:t>
            </a:r>
          </a:p>
          <a:p>
            <a:r>
              <a:rPr lang="fr-BE" sz="1200" dirty="0"/>
              <a:t> </a:t>
            </a:r>
          </a:p>
          <a:p>
            <a:r>
              <a:rPr lang="fr-BE" sz="2400" dirty="0"/>
              <a:t>À chaque itération d’une boucle </a:t>
            </a:r>
            <a:r>
              <a:rPr lang="fr-BE" sz="2400" dirty="0" err="1"/>
              <a:t>while</a:t>
            </a:r>
            <a:r>
              <a:rPr lang="fr-BE" sz="2400" dirty="0"/>
              <a:t>:</a:t>
            </a:r>
          </a:p>
          <a:p>
            <a:r>
              <a:rPr lang="fr-BE" sz="1600" dirty="0"/>
              <a:t> </a:t>
            </a:r>
          </a:p>
          <a:p>
            <a:pPr marL="342900" indent="-342900">
              <a:buFont typeface="Arial" panose="020B0604020202020204" pitchFamily="34" charset="0"/>
              <a:buChar char="•"/>
            </a:pPr>
            <a:r>
              <a:rPr lang="fr-BE" sz="2400" dirty="0"/>
              <a:t>On extrait un sommet de la liste </a:t>
            </a:r>
            <a:r>
              <a:rPr lang="fr-BE" sz="2400" dirty="0">
                <a:solidFill>
                  <a:srgbClr val="FF0000"/>
                </a:solidFill>
              </a:rPr>
              <a:t>s</a:t>
            </a:r>
            <a:r>
              <a:rPr lang="fr-BE" sz="2400" dirty="0"/>
              <a:t>. </a:t>
            </a:r>
          </a:p>
          <a:p>
            <a:pPr marL="342900" indent="-342900">
              <a:buFont typeface="Arial" panose="020B0604020202020204" pitchFamily="34" charset="0"/>
              <a:buChar char="•"/>
            </a:pPr>
            <a:r>
              <a:rPr lang="fr-BE" sz="2400" dirty="0"/>
              <a:t>On récupère la liste de ses voisins et on la mélange (au hasard) </a:t>
            </a:r>
          </a:p>
          <a:p>
            <a:pPr marL="342900" indent="-342900">
              <a:buFont typeface="Arial" panose="020B0604020202020204" pitchFamily="34" charset="0"/>
              <a:buChar char="•"/>
            </a:pPr>
            <a:r>
              <a:rPr lang="fr-BE" sz="2400" dirty="0"/>
              <a:t>On traite les voisins qui n'ont pas encore été visités: </a:t>
            </a:r>
          </a:p>
          <a:p>
            <a:pPr marL="800100" lvl="1" indent="-342900">
              <a:buFont typeface="Arial" panose="020B0604020202020204" pitchFamily="34" charset="0"/>
              <a:buChar char="•"/>
            </a:pPr>
            <a:r>
              <a:rPr lang="fr-BE" sz="2400" dirty="0"/>
              <a:t>On les ajoute aux sommets visités </a:t>
            </a:r>
          </a:p>
          <a:p>
            <a:pPr marL="800100" lvl="1" indent="-342900">
              <a:buFont typeface="Arial" panose="020B0604020202020204" pitchFamily="34" charset="0"/>
              <a:buChar char="•"/>
            </a:pPr>
            <a:r>
              <a:rPr lang="fr-BE" sz="2400" dirty="0"/>
              <a:t>On les ajoute à la liste</a:t>
            </a:r>
          </a:p>
          <a:p>
            <a:pPr marL="800100" lvl="1" indent="-342900">
              <a:buFont typeface="Arial" panose="020B0604020202020204" pitchFamily="34" charset="0"/>
              <a:buChar char="•"/>
            </a:pPr>
            <a:r>
              <a:rPr lang="fr-BE" sz="2400" dirty="0"/>
              <a:t>On leur donne un père </a:t>
            </a:r>
          </a:p>
          <a:p>
            <a:r>
              <a:rPr lang="fr-BE" sz="1600" dirty="0"/>
              <a:t> </a:t>
            </a:r>
          </a:p>
          <a:p>
            <a:r>
              <a:rPr lang="fr-BE" sz="2400" dirty="0"/>
              <a:t>Enfin, la fonction renvoie le dictionnaire </a:t>
            </a:r>
            <a:r>
              <a:rPr lang="fr-BE" sz="2400" dirty="0" err="1">
                <a:solidFill>
                  <a:srgbClr val="FF0000"/>
                </a:solidFill>
              </a:rPr>
              <a:t>peres</a:t>
            </a:r>
            <a:r>
              <a:rPr lang="fr-BE" sz="2400" dirty="0">
                <a:solidFill>
                  <a:srgbClr val="FF0000"/>
                </a:solidFill>
              </a:rPr>
              <a:t> </a:t>
            </a:r>
            <a:r>
              <a:rPr lang="fr-BE" sz="2400" dirty="0"/>
              <a:t>. </a:t>
            </a:r>
          </a:p>
          <a:p>
            <a:r>
              <a:rPr lang="fr-BE" sz="2400" dirty="0"/>
              <a:t>Chaque sommet du rectangle possède un et un seul père, sauf le sommet dont on est parti, qui n'en a pas</a:t>
            </a:r>
          </a:p>
          <a:p>
            <a:endParaRPr lang="fr-BE" sz="2400" dirty="0"/>
          </a:p>
          <a:p>
            <a:r>
              <a:rPr lang="fr-BE" sz="2400" dirty="0"/>
              <a:t>Dans un arbre, le nombre d'arêtes est égal au nombre de sommets – 1, donc pour un labyrinthe de 5x5 (25 sommets), le dictionnaire </a:t>
            </a:r>
            <a:r>
              <a:rPr lang="fr-BE" sz="2400" dirty="0" err="1"/>
              <a:t>peres</a:t>
            </a:r>
            <a:r>
              <a:rPr lang="fr-BE" sz="2400" dirty="0"/>
              <a:t> devra contenir 24 arêtes!</a:t>
            </a:r>
            <a:endParaRPr lang="fr-FR" sz="2400" dirty="0"/>
          </a:p>
        </p:txBody>
      </p:sp>
    </p:spTree>
    <p:extLst>
      <p:ext uri="{BB962C8B-B14F-4D97-AF65-F5344CB8AC3E}">
        <p14:creationId xmlns:p14="http://schemas.microsoft.com/office/powerpoint/2010/main" val="461405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5694" y="1965804"/>
            <a:ext cx="7695209" cy="2215991"/>
          </a:xfrm>
          <a:prstGeom prst="rect">
            <a:avLst/>
          </a:prstGeom>
        </p:spPr>
        <p:txBody>
          <a:bodyPr wrap="square">
            <a:spAutoFit/>
          </a:bodyPr>
          <a:lstStyle/>
          <a:p>
            <a:r>
              <a:rPr lang="fr-BE" sz="2400" b="1" dirty="0"/>
              <a:t>Dessiner l'arbre </a:t>
            </a:r>
          </a:p>
          <a:p>
            <a:endParaRPr lang="fr-BE" dirty="0"/>
          </a:p>
          <a:p>
            <a:r>
              <a:rPr lang="fr-BE" sz="2400" dirty="0"/>
              <a:t>Pour dessiner l’arbre, il n'y a qu'à tracer les arêtes de chaque sommet vers son père avec </a:t>
            </a:r>
            <a:r>
              <a:rPr lang="fr-BE" sz="2400" dirty="0" err="1"/>
              <a:t>matplotlib</a:t>
            </a:r>
            <a:r>
              <a:rPr lang="fr-BE" sz="2400" dirty="0"/>
              <a:t>!</a:t>
            </a:r>
          </a:p>
          <a:p>
            <a:endParaRPr lang="fr-BE" sz="2400" dirty="0"/>
          </a:p>
          <a:p>
            <a:r>
              <a:rPr lang="fr-BE" sz="2400" dirty="0"/>
              <a:t>Oui, mais nous, c’est le labyrinthe que l’on voudrait voir…</a:t>
            </a:r>
            <a:endParaRPr lang="fr-FR" sz="2400" dirty="0"/>
          </a:p>
        </p:txBody>
      </p:sp>
    </p:spTree>
    <p:extLst>
      <p:ext uri="{BB962C8B-B14F-4D97-AF65-F5344CB8AC3E}">
        <p14:creationId xmlns:p14="http://schemas.microsoft.com/office/powerpoint/2010/main" val="333208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652" y="921051"/>
            <a:ext cx="10949049" cy="4524315"/>
          </a:xfrm>
          <a:prstGeom prst="rect">
            <a:avLst/>
          </a:prstGeom>
        </p:spPr>
        <p:txBody>
          <a:bodyPr wrap="square">
            <a:spAutoFit/>
          </a:bodyPr>
          <a:lstStyle/>
          <a:p>
            <a:r>
              <a:rPr lang="fr-BE" sz="2400" b="1" dirty="0"/>
              <a:t>Dessiner le labyrinthe</a:t>
            </a:r>
          </a:p>
          <a:p>
            <a:endParaRPr lang="fr-BE" sz="2400" dirty="0"/>
          </a:p>
          <a:p>
            <a:r>
              <a:rPr lang="fr-BE" sz="2400" dirty="0"/>
              <a:t> La fonction </a:t>
            </a:r>
            <a:r>
              <a:rPr lang="fr-BE" sz="2400" dirty="0" err="1"/>
              <a:t>plot_labyrinthe</a:t>
            </a:r>
            <a:r>
              <a:rPr lang="fr-BE" sz="2400" dirty="0"/>
              <a:t> prend un dictionnaire de pères et deux dimensions M et N en paramètres. </a:t>
            </a:r>
          </a:p>
          <a:p>
            <a:endParaRPr lang="fr-BE" sz="2400" dirty="0"/>
          </a:p>
          <a:p>
            <a:r>
              <a:rPr lang="fr-BE" sz="2400" dirty="0"/>
              <a:t>Elle dessine les droites d'équations </a:t>
            </a:r>
            <a:r>
              <a:rPr lang="fr-FR" sz="2400" dirty="0"/>
              <a:t>x = i + </a:t>
            </a:r>
            <a:r>
              <a:rPr lang="fr-FR" sz="2000" dirty="0"/>
              <a:t>1/2</a:t>
            </a:r>
            <a:r>
              <a:rPr lang="fr-FR" sz="2400" dirty="0"/>
              <a:t> </a:t>
            </a:r>
            <a:r>
              <a:rPr lang="fr-BE" sz="2400" dirty="0"/>
              <a:t>et </a:t>
            </a:r>
            <a:r>
              <a:rPr lang="pt-BR" sz="2400" dirty="0"/>
              <a:t>y = j + </a:t>
            </a:r>
            <a:r>
              <a:rPr lang="pt-BR" sz="2000" dirty="0"/>
              <a:t>1/ 2 </a:t>
            </a:r>
            <a:r>
              <a:rPr lang="fr-BE" sz="2400" dirty="0"/>
              <a:t>pour </a:t>
            </a:r>
            <a:r>
              <a:rPr lang="pt-BR" sz="2400" dirty="0"/>
              <a:t>−1 ≤ i &lt; M </a:t>
            </a:r>
            <a:r>
              <a:rPr lang="fr-BE" sz="2400" dirty="0"/>
              <a:t>et </a:t>
            </a:r>
            <a:r>
              <a:rPr lang="pt-BR" sz="2400" dirty="0"/>
              <a:t>−1 ≤ j &lt; N </a:t>
            </a:r>
            <a:r>
              <a:rPr lang="fr-BE" sz="2400" dirty="0"/>
              <a:t>. </a:t>
            </a:r>
          </a:p>
          <a:p>
            <a:endParaRPr lang="fr-BE" sz="2400" dirty="0"/>
          </a:p>
          <a:p>
            <a:r>
              <a:rPr lang="fr-BE" sz="2400" dirty="0"/>
              <a:t>Bref, elle « enferme » les sommets du rectangle dans des petits carrés. </a:t>
            </a:r>
            <a:br>
              <a:rPr lang="fr-BE" sz="2400" dirty="0"/>
            </a:br>
            <a:r>
              <a:rPr lang="fr-BE" sz="2400" dirty="0"/>
              <a:t>Mais s'il y a une arête d'un sommet vers un autre sommet (dictionnaire des pères !) elle efface le "mur" qui sépare ces deux sommets (elle le peint en blanc sur blanc). </a:t>
            </a:r>
          </a:p>
          <a:p>
            <a:endParaRPr lang="fr-BE" sz="2400" dirty="0"/>
          </a:p>
          <a:p>
            <a:r>
              <a:rPr lang="fr-BE" sz="2400" dirty="0"/>
              <a:t>Le paramètre optionnel </a:t>
            </a:r>
            <a:r>
              <a:rPr lang="fr-BE" sz="2400" dirty="0" err="1"/>
              <a:t>lab</a:t>
            </a:r>
            <a:r>
              <a:rPr lang="fr-BE" sz="2400" dirty="0"/>
              <a:t> permet de tracer aussi l'arbre en plus  (en rouge).</a:t>
            </a:r>
            <a:endParaRPr lang="fr-FR" sz="2400" dirty="0"/>
          </a:p>
        </p:txBody>
      </p:sp>
    </p:spTree>
    <p:extLst>
      <p:ext uri="{BB962C8B-B14F-4D97-AF65-F5344CB8AC3E}">
        <p14:creationId xmlns:p14="http://schemas.microsoft.com/office/powerpoint/2010/main" val="1253938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a:srcRect l="27955" t="15574" r="23441" b="25985"/>
          <a:stretch/>
        </p:blipFill>
        <p:spPr>
          <a:xfrm>
            <a:off x="2446316" y="225631"/>
            <a:ext cx="6733310" cy="6476932"/>
          </a:xfrm>
          <a:prstGeom prst="rect">
            <a:avLst/>
          </a:prstGeom>
        </p:spPr>
      </p:pic>
      <p:sp>
        <p:nvSpPr>
          <p:cNvPr id="3" name="Rectangle 2"/>
          <p:cNvSpPr/>
          <p:nvPr/>
        </p:nvSpPr>
        <p:spPr>
          <a:xfrm>
            <a:off x="2612570" y="5949538"/>
            <a:ext cx="795647" cy="8075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420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1618" y="1139891"/>
            <a:ext cx="10019440" cy="3785652"/>
          </a:xfrm>
          <a:prstGeom prst="rect">
            <a:avLst/>
          </a:prstGeom>
          <a:noFill/>
        </p:spPr>
        <p:txBody>
          <a:bodyPr wrap="square" rtlCol="0">
            <a:spAutoFit/>
          </a:bodyPr>
          <a:lstStyle/>
          <a:p>
            <a:r>
              <a:rPr lang="fr-BE" sz="2400" dirty="0"/>
              <a:t>Une autre manière de voir  pour créer un labyrinthe:</a:t>
            </a:r>
          </a:p>
          <a:p>
            <a:endParaRPr lang="fr-BE" sz="2400" dirty="0"/>
          </a:p>
          <a:p>
            <a:r>
              <a:rPr lang="fr-BE" sz="2400" dirty="0"/>
              <a:t>L'algorithme du parcours en profondeur (ou "</a:t>
            </a:r>
            <a:r>
              <a:rPr lang="fr-BE" sz="2400" dirty="0" err="1"/>
              <a:t>recursive</a:t>
            </a:r>
            <a:r>
              <a:rPr lang="fr-BE" sz="2400" dirty="0"/>
              <a:t> </a:t>
            </a:r>
            <a:r>
              <a:rPr lang="fr-BE" sz="2400" dirty="0" err="1"/>
              <a:t>backtracker</a:t>
            </a:r>
            <a:r>
              <a:rPr lang="fr-BE" sz="2400" dirty="0"/>
              <a:t>" en anglais) commence sur une cellule aléatoire dans le labyrinthe.</a:t>
            </a:r>
          </a:p>
          <a:p>
            <a:endParaRPr lang="fr-BE" sz="2400" dirty="0"/>
          </a:p>
          <a:p>
            <a:r>
              <a:rPr lang="fr-BE" sz="2400" dirty="0"/>
              <a:t>Il suffit ensuite de se diriger dans une direction aléatoire et de casse le mur face à soi, tout en marquant la cellule précédente comme visitée.</a:t>
            </a:r>
          </a:p>
          <a:p>
            <a:endParaRPr lang="fr-BE" sz="2400" dirty="0"/>
          </a:p>
          <a:p>
            <a:r>
              <a:rPr lang="fr-BE" sz="2400" dirty="0"/>
              <a:t>Lorsque plus aucune direction n'est disponible, l'algorithme "remonte" à la position précédente : c'est le </a:t>
            </a:r>
            <a:r>
              <a:rPr lang="fr-BE" sz="2400" dirty="0" err="1"/>
              <a:t>backtracking</a:t>
            </a:r>
            <a:r>
              <a:rPr lang="fr-BE" sz="2400" dirty="0"/>
              <a:t>.</a:t>
            </a:r>
            <a:endParaRPr lang="fr-FR" sz="2400" dirty="0"/>
          </a:p>
        </p:txBody>
      </p:sp>
      <p:pic>
        <p:nvPicPr>
          <p:cNvPr id="1026" name="Picture 2" descr="https://www.lama.univ-savoie.fr/mediawiki/images/a/ab/Recursive_backtracker.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343901" y="4864170"/>
            <a:ext cx="1676400" cy="14192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71699" y="6283396"/>
            <a:ext cx="9899278" cy="261610"/>
          </a:xfrm>
          <a:prstGeom prst="rect">
            <a:avLst/>
          </a:prstGeom>
        </p:spPr>
        <p:txBody>
          <a:bodyPr wrap="square">
            <a:spAutoFit/>
          </a:bodyPr>
          <a:lstStyle/>
          <a:p>
            <a:r>
              <a:rPr lang="fr-FR" sz="1100" dirty="0">
                <a:hlinkClick r:id="rId3"/>
              </a:rPr>
              <a:t>https://www.lama.univ-savoie.fr/mediawiki/index.php/G%C3%A9n%C3%A9ration_et_r%C3%A9solution_de_labyrinthes_II</a:t>
            </a:r>
            <a:r>
              <a:rPr lang="fr-FR" sz="1100" dirty="0"/>
              <a:t> </a:t>
            </a:r>
          </a:p>
        </p:txBody>
      </p:sp>
    </p:spTree>
    <p:extLst>
      <p:ext uri="{BB962C8B-B14F-4D97-AF65-F5344CB8AC3E}">
        <p14:creationId xmlns:p14="http://schemas.microsoft.com/office/powerpoint/2010/main" val="159594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F89988C-3289-4D0F-9B3A-A34126AE68DD}"/>
              </a:ext>
            </a:extLst>
          </p:cNvPr>
          <p:cNvSpPr txBox="1"/>
          <p:nvPr/>
        </p:nvSpPr>
        <p:spPr>
          <a:xfrm>
            <a:off x="1095375" y="307539"/>
            <a:ext cx="10144125" cy="2862322"/>
          </a:xfrm>
          <a:prstGeom prst="rect">
            <a:avLst/>
          </a:prstGeom>
          <a:noFill/>
        </p:spPr>
        <p:txBody>
          <a:bodyPr wrap="square">
            <a:spAutoFit/>
          </a:bodyPr>
          <a:lstStyle/>
          <a:p>
            <a:pPr algn="l"/>
            <a:r>
              <a:rPr lang="fr-BE" sz="2400" b="0" i="0" dirty="0">
                <a:solidFill>
                  <a:srgbClr val="34495E"/>
                </a:solidFill>
                <a:effectLst/>
                <a:latin typeface="Lato" panose="020F0502020204030203" pitchFamily="34" charset="0"/>
              </a:rPr>
              <a:t>Plutôt que de voir le lieu comme un plan avec des lettres, on peut le modéliser par un graphe où :</a:t>
            </a:r>
          </a:p>
          <a:p>
            <a:pPr marL="342900" indent="-342900" algn="l">
              <a:buFont typeface="Arial" panose="020B0604020202020204" pitchFamily="34" charset="0"/>
              <a:buChar char="•"/>
            </a:pPr>
            <a:r>
              <a:rPr lang="fr-BE" sz="2400" b="0" i="0" dirty="0">
                <a:solidFill>
                  <a:srgbClr val="34495E"/>
                </a:solidFill>
                <a:effectLst/>
                <a:latin typeface="Lato" panose="020F0502020204030203" pitchFamily="34" charset="0"/>
              </a:rPr>
              <a:t>chaque sommet correspond à une lettre représentant une intersection ou un cul-de-sac.</a:t>
            </a:r>
          </a:p>
          <a:p>
            <a:pPr marL="342900" indent="-342900" algn="l">
              <a:buFont typeface="Arial" panose="020B0604020202020204" pitchFamily="34" charset="0"/>
              <a:buChar char="•"/>
            </a:pPr>
            <a:r>
              <a:rPr lang="fr-BE" sz="2400" b="0" i="0" dirty="0">
                <a:solidFill>
                  <a:srgbClr val="34495E"/>
                </a:solidFill>
                <a:effectLst/>
                <a:latin typeface="Lato" panose="020F0502020204030203" pitchFamily="34" charset="0"/>
              </a:rPr>
              <a:t>chaque arête correspond à un chemin direct entre les deux sommets.</a:t>
            </a:r>
          </a:p>
          <a:p>
            <a:pPr algn="l"/>
            <a:r>
              <a:rPr lang="fr-BE" sz="2400" b="0" i="0" dirty="0">
                <a:solidFill>
                  <a:srgbClr val="34495E"/>
                </a:solidFill>
                <a:effectLst/>
                <a:latin typeface="Lato" panose="020F0502020204030203" pitchFamily="34" charset="0"/>
              </a:rPr>
              <a:t>Le lieu est donc modéliser par le graphe suivant :</a:t>
            </a:r>
          </a:p>
          <a:p>
            <a:br>
              <a:rPr lang="fr-BE" dirty="0"/>
            </a:br>
            <a:endParaRPr lang="fr-BE" dirty="0"/>
          </a:p>
        </p:txBody>
      </p:sp>
      <p:pic>
        <p:nvPicPr>
          <p:cNvPr id="2050" name="Picture 2" descr="graphe modélisant le labyrinthe">
            <a:extLst>
              <a:ext uri="{FF2B5EF4-FFF2-40B4-BE49-F238E27FC236}">
                <a16:creationId xmlns:a16="http://schemas.microsoft.com/office/drawing/2014/main" id="{31EF7874-6749-4D8C-A829-3EE60DE96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937186"/>
            <a:ext cx="477202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a:extLst>
              <a:ext uri="{FF2B5EF4-FFF2-40B4-BE49-F238E27FC236}">
                <a16:creationId xmlns:a16="http://schemas.microsoft.com/office/drawing/2014/main" id="{3F59CC8E-7F6E-366B-DA42-21187244952F}"/>
              </a:ext>
            </a:extLst>
          </p:cNvPr>
          <p:cNvPicPr>
            <a:picLocks noChangeAspect="1"/>
          </p:cNvPicPr>
          <p:nvPr/>
        </p:nvPicPr>
        <p:blipFill>
          <a:blip r:embed="rId3"/>
          <a:stretch>
            <a:fillRect/>
          </a:stretch>
        </p:blipFill>
        <p:spPr>
          <a:xfrm>
            <a:off x="6610350" y="2989798"/>
            <a:ext cx="4772025" cy="3624038"/>
          </a:xfrm>
          <a:prstGeom prst="rect">
            <a:avLst/>
          </a:prstGeom>
        </p:spPr>
      </p:pic>
      <p:cxnSp>
        <p:nvCxnSpPr>
          <p:cNvPr id="5" name="Connecteur droit 4">
            <a:extLst>
              <a:ext uri="{FF2B5EF4-FFF2-40B4-BE49-F238E27FC236}">
                <a16:creationId xmlns:a16="http://schemas.microsoft.com/office/drawing/2014/main" id="{E5905898-09D5-89BC-1352-9A9EDB46175D}"/>
              </a:ext>
            </a:extLst>
          </p:cNvPr>
          <p:cNvCxnSpPr/>
          <p:nvPr/>
        </p:nvCxnSpPr>
        <p:spPr>
          <a:xfrm flipV="1">
            <a:off x="7601527" y="5412509"/>
            <a:ext cx="0" cy="332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525897D-9E25-1ECC-D540-2A907E6F78B9}"/>
              </a:ext>
            </a:extLst>
          </p:cNvPr>
          <p:cNvCxnSpPr>
            <a:cxnSpLocks/>
          </p:cNvCxnSpPr>
          <p:nvPr/>
        </p:nvCxnSpPr>
        <p:spPr>
          <a:xfrm flipH="1" flipV="1">
            <a:off x="7601527" y="5412509"/>
            <a:ext cx="932873" cy="3971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5349BA-5B97-F455-8C9E-AF12FDA90FA5}"/>
              </a:ext>
            </a:extLst>
          </p:cNvPr>
          <p:cNvCxnSpPr>
            <a:cxnSpLocks/>
          </p:cNvCxnSpPr>
          <p:nvPr/>
        </p:nvCxnSpPr>
        <p:spPr>
          <a:xfrm flipV="1">
            <a:off x="7624618" y="4179455"/>
            <a:ext cx="0" cy="9836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A1284FDB-5A72-D57F-38FA-2E6ACF57B8E0}"/>
              </a:ext>
            </a:extLst>
          </p:cNvPr>
          <p:cNvCxnSpPr/>
          <p:nvPr/>
        </p:nvCxnSpPr>
        <p:spPr>
          <a:xfrm flipV="1">
            <a:off x="7610763" y="3620654"/>
            <a:ext cx="0" cy="332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6DD3DB35-A7E8-F448-C103-E841C90EC5B1}"/>
              </a:ext>
            </a:extLst>
          </p:cNvPr>
          <p:cNvCxnSpPr>
            <a:cxnSpLocks/>
          </p:cNvCxnSpPr>
          <p:nvPr/>
        </p:nvCxnSpPr>
        <p:spPr>
          <a:xfrm flipH="1">
            <a:off x="7744691" y="4105563"/>
            <a:ext cx="7897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27B517EC-846A-C366-E1BE-33668AA9513A}"/>
              </a:ext>
            </a:extLst>
          </p:cNvPr>
          <p:cNvCxnSpPr>
            <a:cxnSpLocks/>
          </p:cNvCxnSpPr>
          <p:nvPr/>
        </p:nvCxnSpPr>
        <p:spPr>
          <a:xfrm flipH="1">
            <a:off x="8709890" y="4068619"/>
            <a:ext cx="7850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70CD9C77-320A-0FB3-D67D-565CCA09A44C}"/>
              </a:ext>
            </a:extLst>
          </p:cNvPr>
          <p:cNvCxnSpPr>
            <a:cxnSpLocks/>
          </p:cNvCxnSpPr>
          <p:nvPr/>
        </p:nvCxnSpPr>
        <p:spPr>
          <a:xfrm flipH="1" flipV="1">
            <a:off x="8709890" y="3546764"/>
            <a:ext cx="877455" cy="5218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279EF34C-B6E0-9A7E-2802-D5C7E9340D08}"/>
              </a:ext>
            </a:extLst>
          </p:cNvPr>
          <p:cNvCxnSpPr/>
          <p:nvPr/>
        </p:nvCxnSpPr>
        <p:spPr>
          <a:xfrm flipV="1">
            <a:off x="10552546" y="3620654"/>
            <a:ext cx="0" cy="332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BB691E64-9898-9F43-F24B-95343C5536AE}"/>
              </a:ext>
            </a:extLst>
          </p:cNvPr>
          <p:cNvCxnSpPr>
            <a:cxnSpLocks/>
          </p:cNvCxnSpPr>
          <p:nvPr/>
        </p:nvCxnSpPr>
        <p:spPr>
          <a:xfrm flipH="1">
            <a:off x="9744363" y="4068619"/>
            <a:ext cx="7296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AA656846-279E-D665-8EB2-59DC69252858}"/>
              </a:ext>
            </a:extLst>
          </p:cNvPr>
          <p:cNvCxnSpPr/>
          <p:nvPr/>
        </p:nvCxnSpPr>
        <p:spPr>
          <a:xfrm flipV="1">
            <a:off x="8631382" y="4179455"/>
            <a:ext cx="0" cy="332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8D6EB1E9-385C-DDD9-3A45-5128962D5D98}"/>
              </a:ext>
            </a:extLst>
          </p:cNvPr>
          <p:cNvCxnSpPr>
            <a:cxnSpLocks/>
          </p:cNvCxnSpPr>
          <p:nvPr/>
        </p:nvCxnSpPr>
        <p:spPr>
          <a:xfrm flipV="1">
            <a:off x="10206182" y="4202545"/>
            <a:ext cx="346364" cy="16948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3247837-448E-B1B0-0894-B48977117317}"/>
              </a:ext>
            </a:extLst>
          </p:cNvPr>
          <p:cNvCxnSpPr>
            <a:cxnSpLocks/>
          </p:cNvCxnSpPr>
          <p:nvPr/>
        </p:nvCxnSpPr>
        <p:spPr>
          <a:xfrm flipH="1" flipV="1">
            <a:off x="8631382" y="4511964"/>
            <a:ext cx="1574800" cy="13854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01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17094" y="286879"/>
            <a:ext cx="11325727" cy="6740307"/>
          </a:xfrm>
          <a:prstGeom prst="rect">
            <a:avLst/>
          </a:prstGeom>
          <a:noFill/>
        </p:spPr>
        <p:txBody>
          <a:bodyPr wrap="square" rtlCol="0">
            <a:spAutoFit/>
          </a:bodyPr>
          <a:lstStyle/>
          <a:p>
            <a:endParaRPr lang="fr-BE" sz="2400" dirty="0"/>
          </a:p>
          <a:p>
            <a:r>
              <a:rPr lang="fr-BE" sz="2400" dirty="0"/>
              <a:t>On part d'un labyrinthe où tous les murs sont fermés. Chaque cellule contient une variable booléenne qui indique si la cellule a déjà été visitée ou non (i.e. les cellules visitées sont celles qui appartiennent au chemin du labyrinthe en cours de construction).</a:t>
            </a:r>
          </a:p>
          <a:p>
            <a:r>
              <a:rPr lang="fr-BE" sz="2400" dirty="0"/>
              <a:t>Au départ, toutes les cellules sont marquées comme non visitées (faux).</a:t>
            </a:r>
          </a:p>
          <a:p>
            <a:endParaRPr lang="fr-BE" sz="2400" dirty="0"/>
          </a:p>
          <a:p>
            <a:r>
              <a:rPr lang="fr-BE" sz="2400" dirty="0"/>
              <a:t>On choisit arbitrairement une cellule, on stocke la position en cours </a:t>
            </a:r>
            <a:br>
              <a:rPr lang="fr-BE" sz="2400" dirty="0"/>
            </a:br>
            <a:r>
              <a:rPr lang="fr-BE" sz="2400" dirty="0"/>
              <a:t>et on la marque comme visitée (vrai).</a:t>
            </a:r>
          </a:p>
          <a:p>
            <a:r>
              <a:rPr lang="fr-BE" sz="2400" dirty="0"/>
              <a:t>Puis on regarde quelles sont les cellules voisines possibles et non visitées.</a:t>
            </a:r>
          </a:p>
          <a:p>
            <a:endParaRPr lang="fr-BE" sz="2400" dirty="0"/>
          </a:p>
          <a:p>
            <a:r>
              <a:rPr lang="fr-BE" sz="2400" dirty="0"/>
              <a:t>S'il y a au moins une possibilité, on en choisit une au hasard, on ouvre le mur et on recommence avec la nouvelle cellule.</a:t>
            </a:r>
          </a:p>
          <a:p>
            <a:r>
              <a:rPr lang="fr-BE" sz="2400" dirty="0"/>
              <a:t>S'il n'y en pas, on revient à la case précédente et on recommence.</a:t>
            </a:r>
          </a:p>
          <a:p>
            <a:endParaRPr lang="fr-BE" sz="2400" dirty="0"/>
          </a:p>
          <a:p>
            <a:r>
              <a:rPr lang="fr-BE" sz="2400" dirty="0"/>
              <a:t>Lorsque l'on est revenu à la case de départ et qu'il n'y a plus de possibilités, le labyrinthe est terminé.</a:t>
            </a:r>
          </a:p>
          <a:p>
            <a:endParaRPr lang="fr-BE" sz="2400" dirty="0"/>
          </a:p>
          <a:p>
            <a:endParaRPr lang="fr-FR" sz="24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716" y="2237807"/>
            <a:ext cx="1676400" cy="1419225"/>
          </a:xfrm>
          <a:prstGeom prst="rect">
            <a:avLst/>
          </a:prstGeom>
        </p:spPr>
      </p:pic>
    </p:spTree>
    <p:extLst>
      <p:ext uri="{BB962C8B-B14F-4D97-AF65-F5344CB8AC3E}">
        <p14:creationId xmlns:p14="http://schemas.microsoft.com/office/powerpoint/2010/main" val="166580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798570"/>
            <a:ext cx="6096000" cy="4893647"/>
          </a:xfrm>
          <a:prstGeom prst="rect">
            <a:avLst/>
          </a:prstGeom>
        </p:spPr>
        <p:txBody>
          <a:bodyPr>
            <a:spAutoFit/>
          </a:bodyPr>
          <a:lstStyle/>
          <a:p>
            <a:r>
              <a:rPr lang="fr-BE" sz="2400" dirty="0"/>
              <a:t>Une implémentation possible et pertinente pour sauvegarder l'historique des positions est la pile.</a:t>
            </a:r>
          </a:p>
          <a:p>
            <a:endParaRPr lang="fr-BE" sz="2400" dirty="0"/>
          </a:p>
          <a:p>
            <a:r>
              <a:rPr lang="fr-BE" sz="2400" dirty="0"/>
              <a:t>Une pile est une liste dans laquelle seul le dernier élément peut être récupéré.</a:t>
            </a:r>
          </a:p>
          <a:p>
            <a:endParaRPr lang="fr-BE" sz="2400" dirty="0"/>
          </a:p>
          <a:p>
            <a:r>
              <a:rPr lang="fr-BE" sz="2400" dirty="0"/>
              <a:t>Une pile est donc principalement composée de 2 méthodes :</a:t>
            </a:r>
          </a:p>
          <a:p>
            <a:endParaRPr lang="fr-BE" sz="2400" dirty="0"/>
          </a:p>
          <a:p>
            <a:r>
              <a:rPr lang="fr-BE" sz="2400" dirty="0"/>
              <a:t>push : </a:t>
            </a:r>
            <a:r>
              <a:rPr lang="fr-BE" sz="2400" dirty="0" err="1"/>
              <a:t>elt</a:t>
            </a:r>
            <a:r>
              <a:rPr lang="fr-BE" sz="2400" dirty="0"/>
              <a:t> -&gt; ∅ : ajoute un élément à la pile</a:t>
            </a:r>
          </a:p>
          <a:p>
            <a:r>
              <a:rPr lang="fr-BE" sz="2400" dirty="0"/>
              <a:t>pop : ∅ -&gt; </a:t>
            </a:r>
            <a:r>
              <a:rPr lang="fr-BE" sz="2400" dirty="0" err="1"/>
              <a:t>elt</a:t>
            </a:r>
            <a:r>
              <a:rPr lang="fr-BE" sz="2400" dirty="0"/>
              <a:t> : retourne le sommet de notre pile en retirant cet élément</a:t>
            </a:r>
          </a:p>
        </p:txBody>
      </p:sp>
      <p:pic>
        <p:nvPicPr>
          <p:cNvPr id="3" name="Image 2"/>
          <p:cNvPicPr>
            <a:picLocks noChangeAspect="1"/>
          </p:cNvPicPr>
          <p:nvPr/>
        </p:nvPicPr>
        <p:blipFill>
          <a:blip r:embed="rId2"/>
          <a:stretch>
            <a:fillRect/>
          </a:stretch>
        </p:blipFill>
        <p:spPr>
          <a:xfrm>
            <a:off x="7624205" y="1570485"/>
            <a:ext cx="3728605" cy="3629176"/>
          </a:xfrm>
          <a:prstGeom prst="rect">
            <a:avLst/>
          </a:prstGeom>
        </p:spPr>
      </p:pic>
    </p:spTree>
    <p:extLst>
      <p:ext uri="{BB962C8B-B14F-4D97-AF65-F5344CB8AC3E}">
        <p14:creationId xmlns:p14="http://schemas.microsoft.com/office/powerpoint/2010/main" val="3331375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521" y="727869"/>
            <a:ext cx="10711543" cy="4893647"/>
          </a:xfrm>
          <a:prstGeom prst="rect">
            <a:avLst/>
          </a:prstGeom>
        </p:spPr>
        <p:txBody>
          <a:bodyPr wrap="square">
            <a:spAutoFit/>
          </a:bodyPr>
          <a:lstStyle/>
          <a:p>
            <a:r>
              <a:rPr lang="fr-BE" sz="2400" b="1" dirty="0"/>
              <a:t>Retrouver son chemin</a:t>
            </a:r>
          </a:p>
          <a:p>
            <a:endParaRPr lang="fr-BE" sz="2400" b="1" dirty="0"/>
          </a:p>
          <a:p>
            <a:r>
              <a:rPr lang="fr-BE" sz="2400" dirty="0"/>
              <a:t>Jusqu'à présent, le dictionnaire des pères convenait parfaitement à nos besoins. </a:t>
            </a:r>
          </a:p>
          <a:p>
            <a:r>
              <a:rPr lang="fr-BE" sz="2400" dirty="0"/>
              <a:t>Le problème c'est que dans la suite il nous faudra une structure "inverse" : nous devrons, pour chaque sommet du rectangle, accéder à ses éventuels fils dans le labyrinthe. Pour cela, nous allons représenter un graphe par un dictionnaire  </a:t>
            </a:r>
            <a:r>
              <a:rPr lang="fr-BE" sz="2400" dirty="0">
                <a:solidFill>
                  <a:srgbClr val="FF0000"/>
                </a:solidFill>
              </a:rPr>
              <a:t>G</a:t>
            </a:r>
            <a:r>
              <a:rPr lang="fr-BE" sz="2400" dirty="0"/>
              <a:t>. </a:t>
            </a:r>
          </a:p>
          <a:p>
            <a:endParaRPr lang="fr-BE" sz="2400" dirty="0"/>
          </a:p>
          <a:p>
            <a:r>
              <a:rPr lang="fr-BE" sz="2400" dirty="0"/>
              <a:t>Pour chaque sommet </a:t>
            </a:r>
            <a:r>
              <a:rPr lang="fr-BE" sz="2400" dirty="0">
                <a:solidFill>
                  <a:srgbClr val="FF0000"/>
                </a:solidFill>
              </a:rPr>
              <a:t>p</a:t>
            </a:r>
            <a:r>
              <a:rPr lang="fr-BE" sz="2400" dirty="0"/>
              <a:t>, </a:t>
            </a:r>
            <a:r>
              <a:rPr lang="fr-BE" sz="2400" dirty="0">
                <a:solidFill>
                  <a:srgbClr val="FF0000"/>
                </a:solidFill>
              </a:rPr>
              <a:t>G[p]</a:t>
            </a:r>
            <a:r>
              <a:rPr lang="fr-BE" sz="2400" dirty="0"/>
              <a:t> est la liste des voisins de </a:t>
            </a:r>
            <a:r>
              <a:rPr lang="fr-BE" sz="2400" dirty="0">
                <a:solidFill>
                  <a:srgbClr val="FF0000"/>
                </a:solidFill>
              </a:rPr>
              <a:t>p</a:t>
            </a:r>
            <a:r>
              <a:rPr lang="fr-BE" sz="2400" dirty="0"/>
              <a:t> dans le graphe. </a:t>
            </a:r>
          </a:p>
          <a:p>
            <a:r>
              <a:rPr lang="fr-BE" sz="2400" dirty="0">
                <a:solidFill>
                  <a:srgbClr val="FF0000"/>
                </a:solidFill>
              </a:rPr>
              <a:t>G</a:t>
            </a:r>
            <a:r>
              <a:rPr lang="fr-BE" sz="2400" dirty="0"/>
              <a:t> est donc la représentation du graphe par sa </a:t>
            </a:r>
            <a:r>
              <a:rPr lang="fr-BE" sz="2400" dirty="0">
                <a:solidFill>
                  <a:srgbClr val="FF0000"/>
                </a:solidFill>
              </a:rPr>
              <a:t>liste d'adjacence</a:t>
            </a:r>
            <a:r>
              <a:rPr lang="fr-BE" sz="2400" dirty="0"/>
              <a:t>.</a:t>
            </a:r>
          </a:p>
          <a:p>
            <a:endParaRPr lang="fr-BE" sz="2400" dirty="0"/>
          </a:p>
          <a:p>
            <a:r>
              <a:rPr lang="fr-BE" sz="2400" dirty="0"/>
              <a:t>La fonction </a:t>
            </a:r>
            <a:r>
              <a:rPr lang="fr-BE" sz="2400" dirty="0" err="1"/>
              <a:t>peres_vers_graphe</a:t>
            </a:r>
            <a:r>
              <a:rPr lang="fr-BE" sz="2400" dirty="0"/>
              <a:t> fait le travail. </a:t>
            </a:r>
          </a:p>
          <a:p>
            <a:r>
              <a:rPr lang="fr-BE" sz="2400" dirty="0"/>
              <a:t>Partant d'un dictionnaire </a:t>
            </a:r>
            <a:r>
              <a:rPr lang="fr-BE" sz="2400" dirty="0">
                <a:solidFill>
                  <a:srgbClr val="FF0000"/>
                </a:solidFill>
              </a:rPr>
              <a:t>G</a:t>
            </a:r>
            <a:r>
              <a:rPr lang="fr-BE" sz="2400" dirty="0"/>
              <a:t> vide, elle ajoute progressivement des arêtes en parcourant le dictionnaire des pères.</a:t>
            </a:r>
            <a:endParaRPr lang="fr-FR" sz="2400" dirty="0"/>
          </a:p>
        </p:txBody>
      </p:sp>
    </p:spTree>
    <p:extLst>
      <p:ext uri="{BB962C8B-B14F-4D97-AF65-F5344CB8AC3E}">
        <p14:creationId xmlns:p14="http://schemas.microsoft.com/office/powerpoint/2010/main" val="105986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945" y="691277"/>
            <a:ext cx="10181112" cy="3416320"/>
          </a:xfrm>
          <a:prstGeom prst="rect">
            <a:avLst/>
          </a:prstGeom>
        </p:spPr>
        <p:txBody>
          <a:bodyPr wrap="square">
            <a:spAutoFit/>
          </a:bodyPr>
          <a:lstStyle/>
          <a:p>
            <a:r>
              <a:rPr lang="fr-BE" sz="2400" b="1" dirty="0"/>
              <a:t>Explorer le graphe</a:t>
            </a:r>
          </a:p>
          <a:p>
            <a:endParaRPr lang="fr-BE" sz="2400" dirty="0"/>
          </a:p>
          <a:p>
            <a:r>
              <a:rPr lang="fr-BE" sz="2400" dirty="0"/>
              <a:t>Comment explorer un graphe à partir d'un sommet ? </a:t>
            </a:r>
          </a:p>
          <a:p>
            <a:endParaRPr lang="fr-BE" sz="2400" dirty="0"/>
          </a:p>
          <a:p>
            <a:r>
              <a:rPr lang="fr-BE" sz="2400" dirty="0"/>
              <a:t>Il suffit de faire un copier-coller de la fonction qui crée un labyrinthe ! </a:t>
            </a:r>
          </a:p>
          <a:p>
            <a:endParaRPr lang="fr-BE" sz="2400" dirty="0"/>
          </a:p>
          <a:p>
            <a:r>
              <a:rPr lang="fr-BE" sz="2400" dirty="0"/>
              <a:t>Techniquement, cette fonction va faire un </a:t>
            </a:r>
            <a:r>
              <a:rPr lang="fr-BE" sz="2400" b="1" dirty="0">
                <a:solidFill>
                  <a:srgbClr val="FF0000"/>
                </a:solidFill>
              </a:rPr>
              <a:t>parcours en profondeur du graphe</a:t>
            </a:r>
          </a:p>
          <a:p>
            <a:endParaRPr lang="fr-BE" sz="2400" b="1" dirty="0">
              <a:solidFill>
                <a:srgbClr val="FF0000"/>
              </a:solidFill>
            </a:endParaRPr>
          </a:p>
          <a:p>
            <a:r>
              <a:rPr lang="fr-BE" sz="2400" dirty="0"/>
              <a:t>C’est le rôle de la fonction </a:t>
            </a:r>
            <a:r>
              <a:rPr lang="fr-BE" sz="2400" dirty="0">
                <a:solidFill>
                  <a:srgbClr val="FF0000"/>
                </a:solidFill>
              </a:rPr>
              <a:t>explorer</a:t>
            </a:r>
            <a:endParaRPr lang="fr-FR" sz="2400" dirty="0">
              <a:solidFill>
                <a:srgbClr val="FF0000"/>
              </a:solidFill>
            </a:endParaRPr>
          </a:p>
        </p:txBody>
      </p:sp>
    </p:spTree>
    <p:extLst>
      <p:ext uri="{BB962C8B-B14F-4D97-AF65-F5344CB8AC3E}">
        <p14:creationId xmlns:p14="http://schemas.microsoft.com/office/powerpoint/2010/main" val="2383906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527" y="873412"/>
            <a:ext cx="10343407" cy="5539978"/>
          </a:xfrm>
          <a:prstGeom prst="rect">
            <a:avLst/>
          </a:prstGeom>
        </p:spPr>
        <p:txBody>
          <a:bodyPr wrap="square">
            <a:spAutoFit/>
          </a:bodyPr>
          <a:lstStyle/>
          <a:p>
            <a:r>
              <a:rPr lang="fr-BE" sz="2400" b="1" dirty="0"/>
              <a:t>Trouver l’unique chemin</a:t>
            </a:r>
          </a:p>
          <a:p>
            <a:endParaRPr lang="fr-BE" dirty="0"/>
          </a:p>
          <a:p>
            <a:r>
              <a:rPr lang="fr-BE" sz="2400" dirty="0"/>
              <a:t>Il nous faut trouver l'unique chemin entre deux sommets (point de départ et d’arrivée dans le labyrinthe)</a:t>
            </a:r>
          </a:p>
          <a:p>
            <a:endParaRPr lang="fr-BE" sz="2400" dirty="0"/>
          </a:p>
          <a:p>
            <a:r>
              <a:rPr lang="fr-BE" sz="2400" dirty="0"/>
              <a:t>Soient </a:t>
            </a:r>
            <a:r>
              <a:rPr lang="fr-BE" sz="2400" dirty="0">
                <a:solidFill>
                  <a:srgbClr val="FF0000"/>
                </a:solidFill>
              </a:rPr>
              <a:t>p</a:t>
            </a:r>
            <a:r>
              <a:rPr lang="fr-BE" sz="2400" dirty="0"/>
              <a:t> et </a:t>
            </a:r>
            <a:r>
              <a:rPr lang="fr-BE" sz="2400" dirty="0">
                <a:solidFill>
                  <a:srgbClr val="FF0000"/>
                </a:solidFill>
              </a:rPr>
              <a:t>q</a:t>
            </a:r>
            <a:r>
              <a:rPr lang="fr-BE" sz="2400" dirty="0"/>
              <a:t> deux sommets du graphe </a:t>
            </a:r>
            <a:r>
              <a:rPr lang="fr-BE" sz="2400" dirty="0">
                <a:solidFill>
                  <a:srgbClr val="FF0000"/>
                </a:solidFill>
              </a:rPr>
              <a:t>G</a:t>
            </a:r>
            <a:r>
              <a:rPr lang="fr-BE" sz="2400" dirty="0"/>
              <a:t> qui est connexe. </a:t>
            </a:r>
          </a:p>
          <a:p>
            <a:endParaRPr lang="fr-BE" sz="2400" dirty="0"/>
          </a:p>
          <a:p>
            <a:r>
              <a:rPr lang="fr-BE" sz="2400" dirty="0"/>
              <a:t>Comment trouver un chemin de </a:t>
            </a:r>
            <a:r>
              <a:rPr lang="fr-BE" sz="2400" dirty="0">
                <a:solidFill>
                  <a:srgbClr val="FF0000"/>
                </a:solidFill>
              </a:rPr>
              <a:t>p</a:t>
            </a:r>
            <a:r>
              <a:rPr lang="fr-BE" sz="2400" dirty="0"/>
              <a:t> vers </a:t>
            </a:r>
            <a:r>
              <a:rPr lang="fr-BE" sz="2400" dirty="0">
                <a:solidFill>
                  <a:srgbClr val="FF0000"/>
                </a:solidFill>
              </a:rPr>
              <a:t>q</a:t>
            </a:r>
            <a:r>
              <a:rPr lang="fr-BE" sz="2400" dirty="0"/>
              <a:t> ? </a:t>
            </a:r>
          </a:p>
          <a:p>
            <a:endParaRPr lang="fr-BE" sz="2400" dirty="0"/>
          </a:p>
          <a:p>
            <a:pPr marL="342900" indent="-342900">
              <a:buFont typeface="Arial" panose="020B0604020202020204" pitchFamily="34" charset="0"/>
              <a:buChar char="•"/>
            </a:pPr>
            <a:r>
              <a:rPr lang="fr-BE" sz="2400" dirty="0"/>
              <a:t>On explore </a:t>
            </a:r>
            <a:r>
              <a:rPr lang="fr-BE" sz="2400" dirty="0">
                <a:solidFill>
                  <a:srgbClr val="FF0000"/>
                </a:solidFill>
              </a:rPr>
              <a:t>G</a:t>
            </a:r>
            <a:r>
              <a:rPr lang="fr-BE" sz="2400" dirty="0"/>
              <a:t> à partir du sommet </a:t>
            </a:r>
            <a:r>
              <a:rPr lang="fr-BE" sz="2400" dirty="0">
                <a:solidFill>
                  <a:srgbClr val="FF0000"/>
                </a:solidFill>
              </a:rPr>
              <a:t>p</a:t>
            </a:r>
            <a:r>
              <a:rPr lang="fr-BE" sz="2400" dirty="0"/>
              <a:t>, ce qui nous donne un dictionnaire </a:t>
            </a:r>
            <a:r>
              <a:rPr lang="fr-BE" sz="2400" dirty="0" err="1">
                <a:solidFill>
                  <a:srgbClr val="FF0000"/>
                </a:solidFill>
              </a:rPr>
              <a:t>peres</a:t>
            </a:r>
            <a:r>
              <a:rPr lang="fr-BE" sz="2400" dirty="0"/>
              <a:t> .</a:t>
            </a:r>
          </a:p>
          <a:p>
            <a:pPr marL="342900" indent="-342900">
              <a:buFont typeface="Arial" panose="020B0604020202020204" pitchFamily="34" charset="0"/>
              <a:buChar char="•"/>
            </a:pPr>
            <a:r>
              <a:rPr lang="fr-BE" sz="2400" dirty="0"/>
              <a:t> Le chemin cherché est </a:t>
            </a:r>
            <a:r>
              <a:rPr lang="fr-BE" sz="2400" dirty="0">
                <a:solidFill>
                  <a:srgbClr val="FF0000"/>
                </a:solidFill>
              </a:rPr>
              <a:t>q</a:t>
            </a:r>
            <a:r>
              <a:rPr lang="fr-BE" sz="2400" dirty="0"/>
              <a:t>, le père de </a:t>
            </a:r>
            <a:r>
              <a:rPr lang="fr-BE" sz="2400" dirty="0">
                <a:solidFill>
                  <a:srgbClr val="FF0000"/>
                </a:solidFill>
              </a:rPr>
              <a:t>q</a:t>
            </a:r>
            <a:r>
              <a:rPr lang="fr-BE" sz="2400" dirty="0"/>
              <a:t> , le père du père de </a:t>
            </a:r>
            <a:r>
              <a:rPr lang="fr-BE" sz="2400" dirty="0">
                <a:solidFill>
                  <a:srgbClr val="FF0000"/>
                </a:solidFill>
              </a:rPr>
              <a:t>q</a:t>
            </a:r>
            <a:r>
              <a:rPr lang="fr-BE" sz="2400" dirty="0"/>
              <a:t>, ... jusqu'à  </a:t>
            </a:r>
            <a:r>
              <a:rPr lang="fr-BE" sz="2400" dirty="0">
                <a:solidFill>
                  <a:srgbClr val="FF0000"/>
                </a:solidFill>
              </a:rPr>
              <a:t>p</a:t>
            </a:r>
          </a:p>
          <a:p>
            <a:pPr marL="342900" indent="-342900">
              <a:buFont typeface="Arial" panose="020B0604020202020204" pitchFamily="34" charset="0"/>
              <a:buChar char="•"/>
            </a:pPr>
            <a:endParaRPr lang="fr-BE" sz="2400" dirty="0">
              <a:solidFill>
                <a:srgbClr val="FF0000"/>
              </a:solidFill>
            </a:endParaRPr>
          </a:p>
          <a:p>
            <a:r>
              <a:rPr lang="fr-BE" sz="2400" dirty="0">
                <a:solidFill>
                  <a:srgbClr val="FF0000"/>
                </a:solidFill>
              </a:rPr>
              <a:t>Il ne reste plus qu’à l’afficher avec </a:t>
            </a:r>
            <a:r>
              <a:rPr lang="fr-BE" sz="2400" dirty="0" err="1">
                <a:solidFill>
                  <a:srgbClr val="FF0000"/>
                </a:solidFill>
              </a:rPr>
              <a:t>matplotlib</a:t>
            </a:r>
            <a:r>
              <a:rPr lang="fr-BE" sz="2400" dirty="0">
                <a:solidFill>
                  <a:srgbClr val="FF0000"/>
                </a:solidFill>
              </a:rPr>
              <a:t>…</a:t>
            </a:r>
          </a:p>
          <a:p>
            <a:endParaRPr lang="fr-BE" sz="2400" dirty="0">
              <a:solidFill>
                <a:srgbClr val="FF0000"/>
              </a:solidFill>
            </a:endParaRPr>
          </a:p>
          <a:p>
            <a:r>
              <a:rPr lang="fr-BE" sz="2400" dirty="0"/>
              <a:t>Voir dans Teams l’implémentation de cet algorithme: labyrinthe.py</a:t>
            </a:r>
            <a:endParaRPr lang="fr-FR" sz="2400" dirty="0"/>
          </a:p>
        </p:txBody>
      </p:sp>
    </p:spTree>
    <p:extLst>
      <p:ext uri="{BB962C8B-B14F-4D97-AF65-F5344CB8AC3E}">
        <p14:creationId xmlns:p14="http://schemas.microsoft.com/office/powerpoint/2010/main" val="26728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50026" y="498764"/>
            <a:ext cx="9986388" cy="461665"/>
          </a:xfrm>
          <a:prstGeom prst="rect">
            <a:avLst/>
          </a:prstGeom>
          <a:noFill/>
        </p:spPr>
        <p:txBody>
          <a:bodyPr wrap="none" rtlCol="0">
            <a:spAutoFit/>
          </a:bodyPr>
          <a:lstStyle/>
          <a:p>
            <a:r>
              <a:rPr lang="fr-BE" sz="2400" dirty="0"/>
              <a:t>Voici un labyrinthe plus complexe et son graphe redessiné sous forme d’arbre</a:t>
            </a:r>
            <a:endParaRPr lang="fr-FR" sz="2400" dirty="0"/>
          </a:p>
        </p:txBody>
      </p:sp>
      <p:pic>
        <p:nvPicPr>
          <p:cNvPr id="3" name="Image 2"/>
          <p:cNvPicPr>
            <a:picLocks noChangeAspect="1"/>
          </p:cNvPicPr>
          <p:nvPr/>
        </p:nvPicPr>
        <p:blipFill>
          <a:blip r:embed="rId2"/>
          <a:stretch>
            <a:fillRect/>
          </a:stretch>
        </p:blipFill>
        <p:spPr>
          <a:xfrm>
            <a:off x="2256560" y="1418853"/>
            <a:ext cx="3665650" cy="3176897"/>
          </a:xfrm>
          <a:prstGeom prst="rect">
            <a:avLst/>
          </a:prstGeom>
        </p:spPr>
      </p:pic>
      <p:pic>
        <p:nvPicPr>
          <p:cNvPr id="4" name="Image 3"/>
          <p:cNvPicPr>
            <a:picLocks noChangeAspect="1"/>
          </p:cNvPicPr>
          <p:nvPr/>
        </p:nvPicPr>
        <p:blipFill>
          <a:blip r:embed="rId3"/>
          <a:stretch>
            <a:fillRect/>
          </a:stretch>
        </p:blipFill>
        <p:spPr>
          <a:xfrm>
            <a:off x="6982691" y="1418853"/>
            <a:ext cx="3890900" cy="5058170"/>
          </a:xfrm>
          <a:prstGeom prst="rect">
            <a:avLst/>
          </a:prstGeom>
        </p:spPr>
      </p:pic>
      <p:sp>
        <p:nvSpPr>
          <p:cNvPr id="5" name="Rectangle 4"/>
          <p:cNvSpPr/>
          <p:nvPr/>
        </p:nvSpPr>
        <p:spPr>
          <a:xfrm>
            <a:off x="2157351" y="5146507"/>
            <a:ext cx="6096000" cy="1200329"/>
          </a:xfrm>
          <a:prstGeom prst="rect">
            <a:avLst/>
          </a:prstGeom>
        </p:spPr>
        <p:txBody>
          <a:bodyPr>
            <a:spAutoFit/>
          </a:bodyPr>
          <a:lstStyle/>
          <a:p>
            <a:r>
              <a:rPr lang="fr-BE" dirty="0"/>
              <a:t>Un labyrinthe parfait et son graphe associé.</a:t>
            </a:r>
            <a:br>
              <a:rPr lang="fr-BE" dirty="0"/>
            </a:br>
            <a:r>
              <a:rPr lang="fr-BE" dirty="0"/>
              <a:t> Les nœuds sont marqués selon qu'il s'agit </a:t>
            </a:r>
            <a:br>
              <a:rPr lang="fr-BE" dirty="0"/>
            </a:br>
            <a:r>
              <a:rPr lang="fr-BE" dirty="0"/>
              <a:t>d'entrées ou de sorties, d'intersections ou </a:t>
            </a:r>
            <a:br>
              <a:rPr lang="fr-BE" dirty="0"/>
            </a:br>
            <a:r>
              <a:rPr lang="fr-BE" dirty="0"/>
              <a:t>de cul-de-sac.</a:t>
            </a:r>
            <a:endParaRPr lang="fr-FR" dirty="0"/>
          </a:p>
        </p:txBody>
      </p:sp>
    </p:spTree>
    <p:extLst>
      <p:ext uri="{BB962C8B-B14F-4D97-AF65-F5344CB8AC3E}">
        <p14:creationId xmlns:p14="http://schemas.microsoft.com/office/powerpoint/2010/main" val="427865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AD28B27-4048-48D5-8F60-5673AB23D4BD}"/>
              </a:ext>
            </a:extLst>
          </p:cNvPr>
          <p:cNvSpPr txBox="1"/>
          <p:nvPr/>
        </p:nvSpPr>
        <p:spPr>
          <a:xfrm>
            <a:off x="657225" y="404217"/>
            <a:ext cx="10877550" cy="5262979"/>
          </a:xfrm>
          <a:prstGeom prst="rect">
            <a:avLst/>
          </a:prstGeom>
          <a:noFill/>
        </p:spPr>
        <p:txBody>
          <a:bodyPr wrap="square">
            <a:spAutoFit/>
          </a:bodyPr>
          <a:lstStyle/>
          <a:p>
            <a:r>
              <a:rPr lang="fr-BE" sz="2400" dirty="0"/>
              <a:t>Peut-on partir d'un </a:t>
            </a:r>
            <a:r>
              <a:rPr lang="fr-BE" sz="2400" dirty="0" err="1"/>
              <a:t>noeud</a:t>
            </a:r>
            <a:r>
              <a:rPr lang="fr-BE" sz="2400" dirty="0"/>
              <a:t> quelconque et construire un itinéraire à travers le graphe revenant au même nœud après avoir utilisé chaque lien une fois et une seule ? </a:t>
            </a:r>
          </a:p>
          <a:p>
            <a:endParaRPr lang="fr-BE" sz="2400" dirty="0"/>
          </a:p>
          <a:p>
            <a:r>
              <a:rPr lang="fr-BE" sz="2400" dirty="0"/>
              <a:t>Euler a formulé la solution suivante au problème général :</a:t>
            </a:r>
          </a:p>
          <a:p>
            <a:r>
              <a:rPr lang="fr-BE" sz="2400" dirty="0"/>
              <a:t> </a:t>
            </a:r>
          </a:p>
          <a:p>
            <a:pPr marL="342900" indent="-342900">
              <a:buFont typeface="Arial" panose="020B0604020202020204" pitchFamily="34" charset="0"/>
              <a:buChar char="•"/>
            </a:pPr>
            <a:r>
              <a:rPr lang="fr-BE" sz="2400" dirty="0"/>
              <a:t>Si le graphe n'a que des nœuds de degré pair, on peut faire un tel itinéraire en partant de n'importe quel </a:t>
            </a:r>
            <a:r>
              <a:rPr lang="fr-BE" sz="2400" dirty="0" err="1"/>
              <a:t>noeud</a:t>
            </a:r>
            <a:r>
              <a:rPr lang="fr-BE" sz="2400" dirty="0"/>
              <a:t> (et en y revenant). </a:t>
            </a:r>
          </a:p>
          <a:p>
            <a:pPr marL="342900" indent="-342900">
              <a:buFont typeface="Arial" panose="020B0604020202020204" pitchFamily="34" charset="0"/>
              <a:buChar char="•"/>
            </a:pPr>
            <a:r>
              <a:rPr lang="fr-BE" sz="2400" dirty="0"/>
              <a:t>Si le graphe a exactement deux nœuds impairs, on peut faire un tel itinéraire qui commence à l'un des deux et se termine à l'autre. </a:t>
            </a:r>
          </a:p>
          <a:p>
            <a:pPr marL="342900" indent="-342900">
              <a:buFont typeface="Arial" panose="020B0604020202020204" pitchFamily="34" charset="0"/>
              <a:buChar char="•"/>
            </a:pPr>
            <a:r>
              <a:rPr lang="fr-BE" sz="2400" dirty="0"/>
              <a:t>Si le graphe a plus de deux nœuds impairs, il n'y a aucun itinéraire parcourant tous les nœuds et utilisant chaque lien une et une seule fois. </a:t>
            </a:r>
          </a:p>
          <a:p>
            <a:pPr marL="342900" indent="-342900">
              <a:buFont typeface="Arial" panose="020B0604020202020204" pitchFamily="34" charset="0"/>
              <a:buChar char="•"/>
            </a:pPr>
            <a:r>
              <a:rPr lang="fr-BE" sz="2400" dirty="0"/>
              <a:t>Notons qu'il n'y a pas d'autre cas qui se présente : il n'existe pas de graphe sans lien double avec un seul nœud impair !</a:t>
            </a:r>
          </a:p>
          <a:p>
            <a:endParaRPr lang="fr-BE" sz="2400" dirty="0"/>
          </a:p>
        </p:txBody>
      </p:sp>
      <p:sp>
        <p:nvSpPr>
          <p:cNvPr id="2" name="ZoneTexte 1">
            <a:extLst>
              <a:ext uri="{FF2B5EF4-FFF2-40B4-BE49-F238E27FC236}">
                <a16:creationId xmlns:a16="http://schemas.microsoft.com/office/drawing/2014/main" id="{102164E8-9D40-6518-101D-977FB506736D}"/>
              </a:ext>
            </a:extLst>
          </p:cNvPr>
          <p:cNvSpPr txBox="1"/>
          <p:nvPr/>
        </p:nvSpPr>
        <p:spPr>
          <a:xfrm>
            <a:off x="8315257" y="1471980"/>
            <a:ext cx="3590416" cy="646331"/>
          </a:xfrm>
          <a:prstGeom prst="rect">
            <a:avLst/>
          </a:prstGeom>
          <a:noFill/>
          <a:ln w="22225">
            <a:solidFill>
              <a:schemeClr val="accent1"/>
            </a:solidFill>
          </a:ln>
        </p:spPr>
        <p:txBody>
          <a:bodyPr wrap="square">
            <a:spAutoFit/>
          </a:bodyPr>
          <a:lstStyle/>
          <a:p>
            <a:r>
              <a:rPr lang="fr-FR" dirty="0">
                <a:solidFill>
                  <a:srgbClr val="0070C0"/>
                </a:solidFill>
              </a:rPr>
              <a:t>Le degré désigne le nombre d'arêtes dont un sommet est l'origine</a:t>
            </a:r>
          </a:p>
        </p:txBody>
      </p:sp>
      <p:cxnSp>
        <p:nvCxnSpPr>
          <p:cNvPr id="5" name="Connecteur droit 4">
            <a:extLst>
              <a:ext uri="{FF2B5EF4-FFF2-40B4-BE49-F238E27FC236}">
                <a16:creationId xmlns:a16="http://schemas.microsoft.com/office/drawing/2014/main" id="{F7609B93-96A9-FF46-8A1B-659144DEFE14}"/>
              </a:ext>
            </a:extLst>
          </p:cNvPr>
          <p:cNvCxnSpPr>
            <a:cxnSpLocks/>
          </p:cNvCxnSpPr>
          <p:nvPr/>
        </p:nvCxnSpPr>
        <p:spPr>
          <a:xfrm flipH="1">
            <a:off x="6567055" y="1822855"/>
            <a:ext cx="1748202" cy="5324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8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AD28B27-4048-48D5-8F60-5673AB23D4BD}"/>
              </a:ext>
            </a:extLst>
          </p:cNvPr>
          <p:cNvSpPr txBox="1"/>
          <p:nvPr/>
        </p:nvSpPr>
        <p:spPr>
          <a:xfrm>
            <a:off x="574098" y="391022"/>
            <a:ext cx="10877550" cy="6370975"/>
          </a:xfrm>
          <a:prstGeom prst="rect">
            <a:avLst/>
          </a:prstGeom>
          <a:noFill/>
        </p:spPr>
        <p:txBody>
          <a:bodyPr wrap="square">
            <a:spAutoFit/>
          </a:bodyPr>
          <a:lstStyle/>
          <a:p>
            <a:r>
              <a:rPr lang="fr-BE" sz="2400" dirty="0"/>
              <a:t>Prenons le graphe associé au labyrinthe. </a:t>
            </a:r>
          </a:p>
          <a:p>
            <a:endParaRPr lang="fr-BE" sz="2400" dirty="0"/>
          </a:p>
          <a:p>
            <a:r>
              <a:rPr lang="fr-BE" sz="2400" dirty="0"/>
              <a:t>Ce type de graphe a un certain nombre de nœuds pairs et de nœuds impairs, ce qui rend difficile une application directe du théorème. </a:t>
            </a:r>
          </a:p>
          <a:p>
            <a:endParaRPr lang="fr-BE" sz="2400" dirty="0"/>
          </a:p>
          <a:p>
            <a:r>
              <a:rPr lang="fr-BE" sz="2400" dirty="0"/>
              <a:t>Nous allons transformer notre graphe de façon à n'avoir plus que des nœuds pairs. </a:t>
            </a:r>
          </a:p>
          <a:p>
            <a:r>
              <a:rPr lang="fr-BE" sz="2400" dirty="0"/>
              <a:t>Il suffit pour cela de doubler chaque lien entre deux nœuds. </a:t>
            </a:r>
          </a:p>
          <a:p>
            <a:r>
              <a:rPr lang="fr-BE" sz="2400" dirty="0"/>
              <a:t>Concrètement, cela veut dire que nous pouvons emprunter chaque chemin deux fois mais pas plus. On pourra donc faire demi-tour!</a:t>
            </a:r>
          </a:p>
          <a:p>
            <a:endParaRPr lang="fr-BE" sz="2400" dirty="0"/>
          </a:p>
          <a:p>
            <a:r>
              <a:rPr lang="fr-BE" sz="2400" dirty="0"/>
              <a:t>C'est un point important à comprendre : si nous pouvions emprunter chaque chemin une fois au maximum, nous ne pourrions pas sortir d'un cul-de-sac ! </a:t>
            </a:r>
          </a:p>
          <a:p>
            <a:endParaRPr lang="fr-BE" sz="2400" dirty="0"/>
          </a:p>
          <a:p>
            <a:r>
              <a:rPr lang="fr-FR" sz="2400" dirty="0"/>
              <a:t>Le théorème d'Euler nous assure que dans un tel graphe nous pouvons trouver un chemin partant de n'importe quel nœud et y revenant, et qui aura utilisé chaque lien une fois et une seule. </a:t>
            </a:r>
          </a:p>
          <a:p>
            <a:endParaRPr lang="fr-BE" sz="2400" dirty="0"/>
          </a:p>
        </p:txBody>
      </p:sp>
    </p:spTree>
    <p:extLst>
      <p:ext uri="{BB962C8B-B14F-4D97-AF65-F5344CB8AC3E}">
        <p14:creationId xmlns:p14="http://schemas.microsoft.com/office/powerpoint/2010/main" val="25840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206" y="541040"/>
            <a:ext cx="9219210" cy="5262979"/>
          </a:xfrm>
          <a:prstGeom prst="rect">
            <a:avLst/>
          </a:prstGeom>
        </p:spPr>
        <p:txBody>
          <a:bodyPr wrap="square">
            <a:spAutoFit/>
          </a:bodyPr>
          <a:lstStyle/>
          <a:p>
            <a:r>
              <a:rPr lang="fr-FR" sz="2400" dirty="0"/>
              <a:t>Cela dit, nous n'avons pas encore formulé un moyen concret, c'est-à-dire une série d'instructions pour y arriver.</a:t>
            </a:r>
            <a:endParaRPr lang="fr-BE" sz="2400" dirty="0"/>
          </a:p>
          <a:p>
            <a:endParaRPr lang="fr-BE" sz="2400" b="1" dirty="0"/>
          </a:p>
          <a:p>
            <a:r>
              <a:rPr lang="fr-BE" sz="2400" b="1" dirty="0"/>
              <a:t>L’Algorithme de la souris ou aléatoire</a:t>
            </a:r>
          </a:p>
          <a:p>
            <a:endParaRPr lang="fr-BE" sz="2400" b="1" dirty="0"/>
          </a:p>
          <a:p>
            <a:r>
              <a:rPr lang="fr-BE" sz="2400" dirty="0"/>
              <a:t>Il s'agit d'une méthode triviale qui peut être mise en œuvre par un robot très peu intelligent ou peut-être par une souris?</a:t>
            </a:r>
          </a:p>
          <a:p>
            <a:endParaRPr lang="fr-BE" sz="2400" dirty="0"/>
          </a:p>
          <a:p>
            <a:r>
              <a:rPr lang="fr-BE" sz="2400" dirty="0"/>
              <a:t>Il s'agit simplement de suivre le passage en cours jusqu'à ce qu'un croisement soit atteint, puis de prendre une décision aléatoire sur la prochaine direction à suivre. </a:t>
            </a:r>
          </a:p>
          <a:p>
            <a:endParaRPr lang="fr-BE" sz="2400" dirty="0"/>
          </a:p>
          <a:p>
            <a:r>
              <a:rPr lang="fr-BE" sz="2400" dirty="0"/>
              <a:t>Bien qu'une telle méthode finisse toujours par trouver la bonne solution, cet algorithme peut être extrêmement lent!</a:t>
            </a:r>
            <a:endParaRPr lang="fr-FR" sz="2400" dirty="0"/>
          </a:p>
        </p:txBody>
      </p:sp>
    </p:spTree>
    <p:extLst>
      <p:ext uri="{BB962C8B-B14F-4D97-AF65-F5344CB8AC3E}">
        <p14:creationId xmlns:p14="http://schemas.microsoft.com/office/powerpoint/2010/main" val="29539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8092" y="365571"/>
            <a:ext cx="10323616" cy="4154984"/>
          </a:xfrm>
          <a:prstGeom prst="rect">
            <a:avLst/>
          </a:prstGeom>
        </p:spPr>
        <p:txBody>
          <a:bodyPr wrap="square">
            <a:spAutoFit/>
          </a:bodyPr>
          <a:lstStyle/>
          <a:p>
            <a:r>
              <a:rPr lang="fr-BE" sz="2400" b="1" dirty="0"/>
              <a:t>La technique de la main sur le mur droit ou le gauche d’ailleurs! (Wall Follower)</a:t>
            </a:r>
          </a:p>
          <a:p>
            <a:endParaRPr lang="fr-BE" sz="2400" dirty="0"/>
          </a:p>
          <a:p>
            <a:r>
              <a:rPr lang="fr-BE" sz="2400" dirty="0"/>
              <a:t>Cet algorithme va suivre de la main droite le mur de droite.</a:t>
            </a:r>
          </a:p>
          <a:p>
            <a:endParaRPr lang="fr-BE" sz="2400" dirty="0"/>
          </a:p>
          <a:p>
            <a:r>
              <a:rPr lang="fr-BE" sz="2400" dirty="0"/>
              <a:t>Il est relativement inefficace, et va visiter un grand nombre de cases.</a:t>
            </a:r>
          </a:p>
          <a:p>
            <a:endParaRPr lang="fr-BE" sz="2400" dirty="0"/>
          </a:p>
          <a:p>
            <a:r>
              <a:rPr lang="fr-BE" sz="2400" dirty="0"/>
              <a:t>Il s'adapte assez mal aux labyrinthes cycliques. En effet, si la sortie n'est pas dans la même boucle que l'entrée, il ne la trouvera jamais.</a:t>
            </a:r>
          </a:p>
          <a:p>
            <a:endParaRPr lang="fr-BE" sz="2400" dirty="0"/>
          </a:p>
          <a:p>
            <a:r>
              <a:rPr lang="fr-FR" sz="2400" dirty="0"/>
              <a:t>Cette solution est valide seulement dans le cas d'un labyrinthe parfait!</a:t>
            </a:r>
            <a:br>
              <a:rPr lang="fr-FR" sz="2400" dirty="0"/>
            </a:br>
            <a:r>
              <a:rPr lang="fr-BE" sz="2400" dirty="0"/>
              <a:t>Il ne s'adapte pas aux labyrinthes sans solution, et fera le tour de la grille à l'infini.</a:t>
            </a:r>
            <a:endParaRPr lang="fr-FR" sz="2400" dirty="0"/>
          </a:p>
        </p:txBody>
      </p:sp>
      <p:pic>
        <p:nvPicPr>
          <p:cNvPr id="3" name="Image 2"/>
          <p:cNvPicPr>
            <a:picLocks noChangeAspect="1"/>
          </p:cNvPicPr>
          <p:nvPr/>
        </p:nvPicPr>
        <p:blipFill>
          <a:blip r:embed="rId2"/>
          <a:stretch>
            <a:fillRect/>
          </a:stretch>
        </p:blipFill>
        <p:spPr>
          <a:xfrm>
            <a:off x="1535874" y="4847044"/>
            <a:ext cx="2865913" cy="1467907"/>
          </a:xfrm>
          <a:prstGeom prst="rect">
            <a:avLst/>
          </a:prstGeom>
        </p:spPr>
      </p:pic>
      <p:sp>
        <p:nvSpPr>
          <p:cNvPr id="5" name="ZoneTexte 4">
            <a:extLst>
              <a:ext uri="{FF2B5EF4-FFF2-40B4-BE49-F238E27FC236}">
                <a16:creationId xmlns:a16="http://schemas.microsoft.com/office/drawing/2014/main" id="{8DC1DAC8-A88C-7AAE-8574-2799B3834F73}"/>
              </a:ext>
            </a:extLst>
          </p:cNvPr>
          <p:cNvSpPr txBox="1"/>
          <p:nvPr/>
        </p:nvSpPr>
        <p:spPr>
          <a:xfrm>
            <a:off x="5144654" y="4703834"/>
            <a:ext cx="3666837" cy="1754326"/>
          </a:xfrm>
          <a:prstGeom prst="rect">
            <a:avLst/>
          </a:prstGeom>
          <a:noFill/>
        </p:spPr>
        <p:txBody>
          <a:bodyPr wrap="square">
            <a:spAutoFit/>
          </a:bodyPr>
          <a:lstStyle/>
          <a:p>
            <a:r>
              <a:rPr lang="fr-FR" dirty="0"/>
              <a:t>Si on ne sort pas d'un labyrinthe [en tenant toujours la main sur un des murs depuis l'entrée], c'est qu'on est en train de « tourner en rond ». C'est-à-dire qu'on tourne autour d'un îlot</a:t>
            </a:r>
          </a:p>
        </p:txBody>
      </p:sp>
      <p:pic>
        <p:nvPicPr>
          <p:cNvPr id="6" name="Image 5">
            <a:extLst>
              <a:ext uri="{FF2B5EF4-FFF2-40B4-BE49-F238E27FC236}">
                <a16:creationId xmlns:a16="http://schemas.microsoft.com/office/drawing/2014/main" id="{31E8E702-7C6F-C85D-EEE4-6F95991EA195}"/>
              </a:ext>
            </a:extLst>
          </p:cNvPr>
          <p:cNvPicPr>
            <a:picLocks noChangeAspect="1"/>
          </p:cNvPicPr>
          <p:nvPr/>
        </p:nvPicPr>
        <p:blipFill rotWithShape="1">
          <a:blip r:embed="rId3"/>
          <a:srcRect r="20742"/>
          <a:stretch/>
        </p:blipFill>
        <p:spPr>
          <a:xfrm>
            <a:off x="9086273" y="4616805"/>
            <a:ext cx="1978892" cy="1841355"/>
          </a:xfrm>
          <a:prstGeom prst="rect">
            <a:avLst/>
          </a:prstGeom>
        </p:spPr>
      </p:pic>
    </p:spTree>
    <p:extLst>
      <p:ext uri="{BB962C8B-B14F-4D97-AF65-F5344CB8AC3E}">
        <p14:creationId xmlns:p14="http://schemas.microsoft.com/office/powerpoint/2010/main" val="15561685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20481721D4244B69A08EA8C960C21" ma:contentTypeVersion="11" ma:contentTypeDescription="Crée un document." ma:contentTypeScope="" ma:versionID="fd661a43e45cf827292b82b9bee31b05">
  <xsd:schema xmlns:xsd="http://www.w3.org/2001/XMLSchema" xmlns:xs="http://www.w3.org/2001/XMLSchema" xmlns:p="http://schemas.microsoft.com/office/2006/metadata/properties" xmlns:ns2="10d9ba49-9772-47a8-9ff2-38929d6e9a43" xmlns:ns3="bc1a0751-5dfe-47e7-b6e8-2ae215d6d6a3" targetNamespace="http://schemas.microsoft.com/office/2006/metadata/properties" ma:root="true" ma:fieldsID="dd606843bfeb9e9ab37b11ee0e33c0c4" ns2:_="" ns3:_="">
    <xsd:import namespace="10d9ba49-9772-47a8-9ff2-38929d6e9a43"/>
    <xsd:import namespace="bc1a0751-5dfe-47e7-b6e8-2ae215d6d6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d9ba49-9772-47a8-9ff2-38929d6e9a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1f07f9ac-31d1-463e-817f-f4c504bd01a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1a0751-5dfe-47e7-b6e8-2ae215d6d6a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9906414-5c7d-4993-9aab-aef7e44ff064}" ma:internalName="TaxCatchAll" ma:showField="CatchAllData" ma:web="bc1a0751-5dfe-47e7-b6e8-2ae215d6d6a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0d9ba49-9772-47a8-9ff2-38929d6e9a43">
      <Terms xmlns="http://schemas.microsoft.com/office/infopath/2007/PartnerControls"/>
    </lcf76f155ced4ddcb4097134ff3c332f>
    <TaxCatchAll xmlns="bc1a0751-5dfe-47e7-b6e8-2ae215d6d6a3" xsi:nil="true"/>
  </documentManagement>
</p:properties>
</file>

<file path=customXml/itemProps1.xml><?xml version="1.0" encoding="utf-8"?>
<ds:datastoreItem xmlns:ds="http://schemas.openxmlformats.org/officeDocument/2006/customXml" ds:itemID="{E1A276FF-73BD-4AF3-B050-9556FB6BDE96}"/>
</file>

<file path=customXml/itemProps2.xml><?xml version="1.0" encoding="utf-8"?>
<ds:datastoreItem xmlns:ds="http://schemas.openxmlformats.org/officeDocument/2006/customXml" ds:itemID="{7D989102-0083-4D20-B0B8-CD37355F3305}"/>
</file>

<file path=customXml/itemProps3.xml><?xml version="1.0" encoding="utf-8"?>
<ds:datastoreItem xmlns:ds="http://schemas.openxmlformats.org/officeDocument/2006/customXml" ds:itemID="{9162783E-9188-4929-8E89-375F9D4339BD}"/>
</file>

<file path=docProps/app.xml><?xml version="1.0" encoding="utf-8"?>
<Properties xmlns="http://schemas.openxmlformats.org/officeDocument/2006/extended-properties" xmlns:vt="http://schemas.openxmlformats.org/officeDocument/2006/docPropsVTypes">
  <TotalTime>591</TotalTime>
  <Words>4110</Words>
  <Application>Microsoft Office PowerPoint</Application>
  <PresentationFormat>Grand écran</PresentationFormat>
  <Paragraphs>297</Paragraphs>
  <Slides>44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44</vt:i4>
      </vt:variant>
    </vt:vector>
  </HeadingPairs>
  <TitlesOfParts>
    <vt:vector size="52" baseType="lpstr">
      <vt:lpstr>Arial</vt:lpstr>
      <vt:lpstr>Calibri</vt:lpstr>
      <vt:lpstr>Calibri Light</vt:lpstr>
      <vt:lpstr>Gill Sans</vt:lpstr>
      <vt:lpstr>Lato</vt:lpstr>
      <vt:lpstr>MJXc-TeX-math-I</vt:lpstr>
      <vt:lpstr>Monaco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Gerard Barmarin</dc:creator>
  <cp:lastModifiedBy>Gérard Barmarin</cp:lastModifiedBy>
  <cp:revision>23</cp:revision>
  <dcterms:created xsi:type="dcterms:W3CDTF">2021-11-21T18:58:16Z</dcterms:created>
  <dcterms:modified xsi:type="dcterms:W3CDTF">2023-05-25T14:41:42Z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0x01010083820481721D4244B69A08EA8C960C21</vt:lpwstr>
  </property>
</Properties>
</file>