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ileron" panose="020B0604020202020204" charset="0"/>
      <p:regular r:id="rId16"/>
    </p:embeddedFont>
    <p:embeddedFont>
      <p:font typeface="Glacial Indifference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361" autoAdjust="0"/>
  </p:normalViewPr>
  <p:slideViewPr>
    <p:cSldViewPr>
      <p:cViewPr varScale="1">
        <p:scale>
          <a:sx n="57" d="100"/>
          <a:sy n="57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‹N°›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6841514" cy="10287000"/>
          </a:xfrm>
          <a:custGeom>
            <a:avLst/>
            <a:gdLst/>
            <a:ahLst/>
            <a:cxnLst/>
            <a:rect l="l" t="t" r="r" b="b"/>
            <a:pathLst>
              <a:path w="6841514" h="10287000">
                <a:moveTo>
                  <a:pt x="0" y="0"/>
                </a:moveTo>
                <a:lnTo>
                  <a:pt x="6841514" y="0"/>
                </a:lnTo>
                <a:lnTo>
                  <a:pt x="68415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4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191500" y="3735717"/>
            <a:ext cx="1905000" cy="1905000"/>
            <a:chOff x="0" y="0"/>
            <a:chExt cx="401383" cy="4013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144000" y="4032583"/>
            <a:ext cx="7389935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899"/>
              </a:lnSpc>
            </a:pPr>
            <a:r>
              <a:rPr lang="en-US" sz="8999" spc="-89">
                <a:solidFill>
                  <a:srgbClr val="191919"/>
                </a:solidFill>
                <a:latin typeface="Glacial Indifference"/>
              </a:rPr>
              <a:t>E-COMMERCE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252017" y="9480672"/>
            <a:ext cx="3173901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00"/>
              </a:lnSpc>
            </a:pPr>
            <a:r>
              <a:rPr lang="en-US" sz="3000" spc="450">
                <a:solidFill>
                  <a:srgbClr val="191919"/>
                </a:solidFill>
                <a:latin typeface="Glacial Indifference"/>
              </a:rPr>
              <a:t>KEVIN MAIRE</a:t>
            </a:r>
          </a:p>
        </p:txBody>
      </p:sp>
      <p:sp>
        <p:nvSpPr>
          <p:cNvPr id="8" name="AutoShape 8"/>
          <p:cNvSpPr/>
          <p:nvPr/>
        </p:nvSpPr>
        <p:spPr>
          <a:xfrm flipH="1">
            <a:off x="9164332" y="5318458"/>
            <a:ext cx="1445236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8420415" y="6257649"/>
            <a:ext cx="8838885" cy="533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9"/>
              </a:lnSpc>
              <a:spcBef>
                <a:spcPct val="0"/>
              </a:spcBef>
            </a:pPr>
            <a:r>
              <a:rPr lang="en-US" sz="2999">
                <a:solidFill>
                  <a:srgbClr val="29333B"/>
                </a:solidFill>
                <a:latin typeface="Aileron"/>
              </a:rPr>
              <a:t>Optimiser les profits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090805" y="3165077"/>
            <a:ext cx="7422603" cy="6131323"/>
          </a:xfrm>
          <a:custGeom>
            <a:avLst/>
            <a:gdLst/>
            <a:ahLst/>
            <a:cxnLst/>
            <a:rect l="l" t="t" r="r" b="b"/>
            <a:pathLst>
              <a:path w="7422603" h="6131323">
                <a:moveTo>
                  <a:pt x="0" y="0"/>
                </a:moveTo>
                <a:lnTo>
                  <a:pt x="7422604" y="0"/>
                </a:lnTo>
                <a:lnTo>
                  <a:pt x="7422604" y="6131323"/>
                </a:lnTo>
                <a:lnTo>
                  <a:pt x="0" y="61313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11107" y="1838325"/>
            <a:ext cx="8382000" cy="1652905"/>
            <a:chOff x="0" y="0"/>
            <a:chExt cx="2199445" cy="43372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99445" cy="433724"/>
            </a:xfrm>
            <a:custGeom>
              <a:avLst/>
              <a:gdLst/>
              <a:ahLst/>
              <a:cxnLst/>
              <a:rect l="l" t="t" r="r" b="b"/>
              <a:pathLst>
                <a:path w="2199445" h="433724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422640"/>
                  </a:lnTo>
                  <a:cubicBezTo>
                    <a:pt x="2199445" y="425580"/>
                    <a:pt x="2198277" y="428399"/>
                    <a:pt x="2196199" y="430478"/>
                  </a:cubicBezTo>
                  <a:cubicBezTo>
                    <a:pt x="2194120" y="432556"/>
                    <a:pt x="2191301" y="433724"/>
                    <a:pt x="2188361" y="433724"/>
                  </a:cubicBezTo>
                  <a:lnTo>
                    <a:pt x="11084" y="433724"/>
                  </a:lnTo>
                  <a:cubicBezTo>
                    <a:pt x="8144" y="433724"/>
                    <a:pt x="5325" y="432556"/>
                    <a:pt x="3246" y="430478"/>
                  </a:cubicBezTo>
                  <a:cubicBezTo>
                    <a:pt x="1168" y="428399"/>
                    <a:pt x="0" y="425580"/>
                    <a:pt x="0" y="4226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2199445" cy="50992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marL="0" lvl="0" indent="0" algn="ctr">
                <a:lnSpc>
                  <a:spcPts val="389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Features Importances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11107" y="3300175"/>
            <a:ext cx="8382000" cy="209550"/>
            <a:chOff x="0" y="0"/>
            <a:chExt cx="2359088" cy="5897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59088" cy="58977"/>
            </a:xfrm>
            <a:custGeom>
              <a:avLst/>
              <a:gdLst/>
              <a:ahLst/>
              <a:cxnLst/>
              <a:rect l="l" t="t" r="r" b="b"/>
              <a:pathLst>
                <a:path w="2359088" h="58977">
                  <a:moveTo>
                    <a:pt x="0" y="0"/>
                  </a:moveTo>
                  <a:lnTo>
                    <a:pt x="2359088" y="0"/>
                  </a:lnTo>
                  <a:lnTo>
                    <a:pt x="2359088" y="58977"/>
                  </a:lnTo>
                  <a:lnTo>
                    <a:pt x="0" y="58977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2359088" cy="13517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11107" y="1838325"/>
            <a:ext cx="8382000" cy="7688323"/>
            <a:chOff x="0" y="0"/>
            <a:chExt cx="2199445" cy="201742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99445" cy="2017423"/>
            </a:xfrm>
            <a:custGeom>
              <a:avLst/>
              <a:gdLst/>
              <a:ahLst/>
              <a:cxnLst/>
              <a:rect l="l" t="t" r="r" b="b"/>
              <a:pathLst>
                <a:path w="2199445" h="2017423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2006340"/>
                  </a:lnTo>
                  <a:cubicBezTo>
                    <a:pt x="2199445" y="2009279"/>
                    <a:pt x="2198277" y="2012098"/>
                    <a:pt x="2196199" y="2014177"/>
                  </a:cubicBezTo>
                  <a:cubicBezTo>
                    <a:pt x="2194120" y="2016255"/>
                    <a:pt x="2191301" y="2017423"/>
                    <a:pt x="2188361" y="2017423"/>
                  </a:cubicBezTo>
                  <a:lnTo>
                    <a:pt x="11084" y="2017423"/>
                  </a:lnTo>
                  <a:cubicBezTo>
                    <a:pt x="8144" y="2017423"/>
                    <a:pt x="5325" y="2016255"/>
                    <a:pt x="3246" y="2014177"/>
                  </a:cubicBezTo>
                  <a:cubicBezTo>
                    <a:pt x="1168" y="2012098"/>
                    <a:pt x="0" y="2009279"/>
                    <a:pt x="0" y="20063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2199445" cy="209362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294893" y="1838325"/>
            <a:ext cx="8382000" cy="7688323"/>
            <a:chOff x="0" y="0"/>
            <a:chExt cx="2199445" cy="201742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199445" cy="2017423"/>
            </a:xfrm>
            <a:custGeom>
              <a:avLst/>
              <a:gdLst/>
              <a:ahLst/>
              <a:cxnLst/>
              <a:rect l="l" t="t" r="r" b="b"/>
              <a:pathLst>
                <a:path w="2199445" h="2017423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2006340"/>
                  </a:lnTo>
                  <a:cubicBezTo>
                    <a:pt x="2199445" y="2009279"/>
                    <a:pt x="2198277" y="2012098"/>
                    <a:pt x="2196199" y="2014177"/>
                  </a:cubicBezTo>
                  <a:cubicBezTo>
                    <a:pt x="2194120" y="2016255"/>
                    <a:pt x="2191301" y="2017423"/>
                    <a:pt x="2188361" y="2017423"/>
                  </a:cubicBezTo>
                  <a:lnTo>
                    <a:pt x="11084" y="2017423"/>
                  </a:lnTo>
                  <a:cubicBezTo>
                    <a:pt x="8144" y="2017423"/>
                    <a:pt x="5325" y="2016255"/>
                    <a:pt x="3246" y="2014177"/>
                  </a:cubicBezTo>
                  <a:cubicBezTo>
                    <a:pt x="1168" y="2012098"/>
                    <a:pt x="0" y="2009279"/>
                    <a:pt x="0" y="20063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2199445" cy="209362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9902540" y="3201523"/>
            <a:ext cx="7166707" cy="6123452"/>
          </a:xfrm>
          <a:custGeom>
            <a:avLst/>
            <a:gdLst/>
            <a:ahLst/>
            <a:cxnLst/>
            <a:rect l="l" t="t" r="r" b="b"/>
            <a:pathLst>
              <a:path w="7166707" h="6123452">
                <a:moveTo>
                  <a:pt x="0" y="0"/>
                </a:moveTo>
                <a:lnTo>
                  <a:pt x="7166707" y="0"/>
                </a:lnTo>
                <a:lnTo>
                  <a:pt x="7166707" y="6123452"/>
                </a:lnTo>
                <a:lnTo>
                  <a:pt x="0" y="6123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9294893" y="1838325"/>
            <a:ext cx="8382000" cy="1652905"/>
            <a:chOff x="0" y="0"/>
            <a:chExt cx="2199445" cy="43372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199445" cy="433724"/>
            </a:xfrm>
            <a:custGeom>
              <a:avLst/>
              <a:gdLst/>
              <a:ahLst/>
              <a:cxnLst/>
              <a:rect l="l" t="t" r="r" b="b"/>
              <a:pathLst>
                <a:path w="2199445" h="433724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422640"/>
                  </a:lnTo>
                  <a:cubicBezTo>
                    <a:pt x="2199445" y="425580"/>
                    <a:pt x="2198277" y="428399"/>
                    <a:pt x="2196199" y="430478"/>
                  </a:cubicBezTo>
                  <a:cubicBezTo>
                    <a:pt x="2194120" y="432556"/>
                    <a:pt x="2191301" y="433724"/>
                    <a:pt x="2188361" y="433724"/>
                  </a:cubicBezTo>
                  <a:lnTo>
                    <a:pt x="11084" y="433724"/>
                  </a:lnTo>
                  <a:cubicBezTo>
                    <a:pt x="8144" y="433724"/>
                    <a:pt x="5325" y="432556"/>
                    <a:pt x="3246" y="430478"/>
                  </a:cubicBezTo>
                  <a:cubicBezTo>
                    <a:pt x="1168" y="428399"/>
                    <a:pt x="0" y="425580"/>
                    <a:pt x="0" y="4226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2199445" cy="50992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l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  Decision Tree Classifier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294893" y="3300175"/>
            <a:ext cx="8382000" cy="209550"/>
            <a:chOff x="0" y="0"/>
            <a:chExt cx="2359088" cy="5897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359088" cy="58977"/>
            </a:xfrm>
            <a:custGeom>
              <a:avLst/>
              <a:gdLst/>
              <a:ahLst/>
              <a:cxnLst/>
              <a:rect l="l" t="t" r="r" b="b"/>
              <a:pathLst>
                <a:path w="2359088" h="58977">
                  <a:moveTo>
                    <a:pt x="0" y="0"/>
                  </a:moveTo>
                  <a:lnTo>
                    <a:pt x="2359088" y="0"/>
                  </a:lnTo>
                  <a:lnTo>
                    <a:pt x="2359088" y="58977"/>
                  </a:lnTo>
                  <a:lnTo>
                    <a:pt x="0" y="58977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76200"/>
              <a:ext cx="2359088" cy="13517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6267295" y="7861431"/>
            <a:ext cx="714375" cy="714375"/>
            <a:chOff x="0" y="0"/>
            <a:chExt cx="187453" cy="18745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87453" cy="187453"/>
            </a:xfrm>
            <a:custGeom>
              <a:avLst/>
              <a:gdLst/>
              <a:ahLst/>
              <a:cxnLst/>
              <a:rect l="l" t="t" r="r" b="b"/>
              <a:pathLst>
                <a:path w="187453" h="187453">
                  <a:moveTo>
                    <a:pt x="0" y="0"/>
                  </a:moveTo>
                  <a:lnTo>
                    <a:pt x="187453" y="0"/>
                  </a:lnTo>
                  <a:lnTo>
                    <a:pt x="187453" y="187453"/>
                  </a:lnTo>
                  <a:lnTo>
                    <a:pt x="0" y="187453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187453" cy="23507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400">
                  <a:solidFill>
                    <a:srgbClr val="E8ECEF"/>
                  </a:solidFill>
                  <a:latin typeface="Aileron"/>
                </a:rPr>
                <a:t>VP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0662578" y="7861431"/>
            <a:ext cx="714375" cy="714375"/>
            <a:chOff x="0" y="0"/>
            <a:chExt cx="187453" cy="18745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87453" cy="187453"/>
            </a:xfrm>
            <a:custGeom>
              <a:avLst/>
              <a:gdLst/>
              <a:ahLst/>
              <a:cxnLst/>
              <a:rect l="l" t="t" r="r" b="b"/>
              <a:pathLst>
                <a:path w="187453" h="187453">
                  <a:moveTo>
                    <a:pt x="0" y="0"/>
                  </a:moveTo>
                  <a:lnTo>
                    <a:pt x="187453" y="0"/>
                  </a:lnTo>
                  <a:lnTo>
                    <a:pt x="187453" y="187453"/>
                  </a:lnTo>
                  <a:lnTo>
                    <a:pt x="0" y="187453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47625"/>
              <a:ext cx="187453" cy="23507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400">
                  <a:solidFill>
                    <a:srgbClr val="E8ECEF"/>
                  </a:solidFill>
                  <a:latin typeface="Aileron"/>
                </a:rPr>
                <a:t>FN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6267295" y="3679591"/>
            <a:ext cx="704850" cy="714375"/>
            <a:chOff x="0" y="0"/>
            <a:chExt cx="184953" cy="18745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84953" cy="187453"/>
            </a:xfrm>
            <a:custGeom>
              <a:avLst/>
              <a:gdLst/>
              <a:ahLst/>
              <a:cxnLst/>
              <a:rect l="l" t="t" r="r" b="b"/>
              <a:pathLst>
                <a:path w="184953" h="187453">
                  <a:moveTo>
                    <a:pt x="0" y="0"/>
                  </a:moveTo>
                  <a:lnTo>
                    <a:pt x="184953" y="0"/>
                  </a:lnTo>
                  <a:lnTo>
                    <a:pt x="184953" y="187453"/>
                  </a:lnTo>
                  <a:lnTo>
                    <a:pt x="0" y="187453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47625"/>
              <a:ext cx="184953" cy="23507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400">
                  <a:solidFill>
                    <a:srgbClr val="E8ECEF"/>
                  </a:solidFill>
                  <a:latin typeface="Aileron"/>
                </a:rPr>
                <a:t>FP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0662578" y="3679591"/>
            <a:ext cx="714375" cy="714375"/>
            <a:chOff x="0" y="0"/>
            <a:chExt cx="187453" cy="187453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87453" cy="187453"/>
            </a:xfrm>
            <a:custGeom>
              <a:avLst/>
              <a:gdLst/>
              <a:ahLst/>
              <a:cxnLst/>
              <a:rect l="l" t="t" r="r" b="b"/>
              <a:pathLst>
                <a:path w="187453" h="187453">
                  <a:moveTo>
                    <a:pt x="0" y="0"/>
                  </a:moveTo>
                  <a:lnTo>
                    <a:pt x="187453" y="0"/>
                  </a:lnTo>
                  <a:lnTo>
                    <a:pt x="187453" y="187453"/>
                  </a:lnTo>
                  <a:lnTo>
                    <a:pt x="0" y="187453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47625"/>
              <a:ext cx="187453" cy="23507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400">
                  <a:solidFill>
                    <a:srgbClr val="E8ECEF"/>
                  </a:solidFill>
                  <a:latin typeface="Aileron"/>
                </a:rPr>
                <a:t>VN</a:t>
              </a:r>
            </a:p>
          </p:txBody>
        </p:sp>
      </p:grpSp>
      <p:sp>
        <p:nvSpPr>
          <p:cNvPr id="41" name="Freeform 41"/>
          <p:cNvSpPr/>
          <p:nvPr/>
        </p:nvSpPr>
        <p:spPr>
          <a:xfrm>
            <a:off x="14051650" y="1929275"/>
            <a:ext cx="3484032" cy="1475675"/>
          </a:xfrm>
          <a:custGeom>
            <a:avLst/>
            <a:gdLst/>
            <a:ahLst/>
            <a:cxnLst/>
            <a:rect l="l" t="t" r="r" b="b"/>
            <a:pathLst>
              <a:path w="3484032" h="1475675">
                <a:moveTo>
                  <a:pt x="0" y="0"/>
                </a:moveTo>
                <a:lnTo>
                  <a:pt x="3484032" y="0"/>
                </a:lnTo>
                <a:lnTo>
                  <a:pt x="3484032" y="1475675"/>
                </a:lnTo>
                <a:lnTo>
                  <a:pt x="0" y="14756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42" name="TextBox 42"/>
          <p:cNvSpPr txBox="1"/>
          <p:nvPr/>
        </p:nvSpPr>
        <p:spPr>
          <a:xfrm>
            <a:off x="762000" y="382156"/>
            <a:ext cx="6667500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Machine 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905000" y="1837313"/>
            <a:ext cx="4417553" cy="1650881"/>
            <a:chOff x="0" y="0"/>
            <a:chExt cx="1159170" cy="4331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59170" cy="433193"/>
            </a:xfrm>
            <a:custGeom>
              <a:avLst/>
              <a:gdLst/>
              <a:ahLst/>
              <a:cxnLst/>
              <a:rect l="l" t="t" r="r" b="b"/>
              <a:pathLst>
                <a:path w="1159170" h="433193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412162"/>
                  </a:lnTo>
                  <a:cubicBezTo>
                    <a:pt x="1159170" y="423777"/>
                    <a:pt x="1149755" y="433193"/>
                    <a:pt x="1138140" y="433193"/>
                  </a:cubicBezTo>
                  <a:lnTo>
                    <a:pt x="21030" y="433193"/>
                  </a:lnTo>
                  <a:cubicBezTo>
                    <a:pt x="9416" y="433193"/>
                    <a:pt x="0" y="423777"/>
                    <a:pt x="0" y="412162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1159170" cy="50939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Annulations 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et Retours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905000" y="3268976"/>
            <a:ext cx="4417553" cy="223642"/>
            <a:chOff x="0" y="0"/>
            <a:chExt cx="1243307" cy="6294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43307" cy="62943"/>
            </a:xfrm>
            <a:custGeom>
              <a:avLst/>
              <a:gdLst/>
              <a:ahLst/>
              <a:cxnLst/>
              <a:rect l="l" t="t" r="r" b="b"/>
              <a:pathLst>
                <a:path w="1243307" h="62943">
                  <a:moveTo>
                    <a:pt x="0" y="0"/>
                  </a:moveTo>
                  <a:lnTo>
                    <a:pt x="1243307" y="0"/>
                  </a:lnTo>
                  <a:lnTo>
                    <a:pt x="1243307" y="62943"/>
                  </a:lnTo>
                  <a:lnTo>
                    <a:pt x="0" y="62943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1243307" cy="13914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079542" y="3563546"/>
            <a:ext cx="4096624" cy="1459949"/>
            <a:chOff x="0" y="0"/>
            <a:chExt cx="1074958" cy="3830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4958" cy="383092"/>
            </a:xfrm>
            <a:custGeom>
              <a:avLst/>
              <a:gdLst/>
              <a:ahLst/>
              <a:cxnLst/>
              <a:rect l="l" t="t" r="r" b="b"/>
              <a:pathLst>
                <a:path w="1074958" h="383092">
                  <a:moveTo>
                    <a:pt x="18898" y="0"/>
                  </a:moveTo>
                  <a:lnTo>
                    <a:pt x="1056060" y="0"/>
                  </a:lnTo>
                  <a:cubicBezTo>
                    <a:pt x="1061072" y="0"/>
                    <a:pt x="1065879" y="1991"/>
                    <a:pt x="1069423" y="5535"/>
                  </a:cubicBezTo>
                  <a:cubicBezTo>
                    <a:pt x="1072967" y="9079"/>
                    <a:pt x="1074958" y="13886"/>
                    <a:pt x="1074958" y="18898"/>
                  </a:cubicBezTo>
                  <a:lnTo>
                    <a:pt x="1074958" y="364194"/>
                  </a:lnTo>
                  <a:cubicBezTo>
                    <a:pt x="1074958" y="369206"/>
                    <a:pt x="1072967" y="374013"/>
                    <a:pt x="1069423" y="377557"/>
                  </a:cubicBezTo>
                  <a:cubicBezTo>
                    <a:pt x="1065879" y="381101"/>
                    <a:pt x="1061072" y="383092"/>
                    <a:pt x="1056060" y="383092"/>
                  </a:cubicBezTo>
                  <a:lnTo>
                    <a:pt x="18898" y="383092"/>
                  </a:lnTo>
                  <a:cubicBezTo>
                    <a:pt x="13886" y="383092"/>
                    <a:pt x="9079" y="381101"/>
                    <a:pt x="5535" y="377557"/>
                  </a:cubicBezTo>
                  <a:cubicBezTo>
                    <a:pt x="1991" y="374013"/>
                    <a:pt x="0" y="369206"/>
                    <a:pt x="0" y="364194"/>
                  </a:cubicBezTo>
                  <a:lnTo>
                    <a:pt x="0" y="18898"/>
                  </a:lnTo>
                  <a:cubicBezTo>
                    <a:pt x="0" y="13886"/>
                    <a:pt x="1991" y="9079"/>
                    <a:pt x="5535" y="5535"/>
                  </a:cubicBezTo>
                  <a:cubicBezTo>
                    <a:pt x="9079" y="1991"/>
                    <a:pt x="13886" y="0"/>
                    <a:pt x="1889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1074958" cy="459292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191919"/>
                  </a:solidFill>
                  <a:latin typeface="Aileron"/>
                </a:rPr>
                <a:t> $ 1.14 M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905000" y="1836301"/>
            <a:ext cx="4417553" cy="3301762"/>
            <a:chOff x="0" y="0"/>
            <a:chExt cx="1159170" cy="8663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59170" cy="866386"/>
            </a:xfrm>
            <a:custGeom>
              <a:avLst/>
              <a:gdLst/>
              <a:ahLst/>
              <a:cxnLst/>
              <a:rect l="l" t="t" r="r" b="b"/>
              <a:pathLst>
                <a:path w="1159170" h="866386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845355"/>
                  </a:lnTo>
                  <a:cubicBezTo>
                    <a:pt x="1159170" y="856970"/>
                    <a:pt x="1149755" y="866386"/>
                    <a:pt x="1138140" y="866386"/>
                  </a:cubicBezTo>
                  <a:lnTo>
                    <a:pt x="21030" y="866386"/>
                  </a:lnTo>
                  <a:cubicBezTo>
                    <a:pt x="9416" y="866386"/>
                    <a:pt x="0" y="856970"/>
                    <a:pt x="0" y="845355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1159170" cy="9425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756521" y="1842750"/>
            <a:ext cx="4417553" cy="1650881"/>
            <a:chOff x="0" y="0"/>
            <a:chExt cx="1159170" cy="43319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59170" cy="433193"/>
            </a:xfrm>
            <a:custGeom>
              <a:avLst/>
              <a:gdLst/>
              <a:ahLst/>
              <a:cxnLst/>
              <a:rect l="l" t="t" r="r" b="b"/>
              <a:pathLst>
                <a:path w="1159170" h="433193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412162"/>
                  </a:lnTo>
                  <a:cubicBezTo>
                    <a:pt x="1159170" y="423777"/>
                    <a:pt x="1149755" y="433193"/>
                    <a:pt x="1138140" y="433193"/>
                  </a:cubicBezTo>
                  <a:lnTo>
                    <a:pt x="21030" y="433193"/>
                  </a:lnTo>
                  <a:cubicBezTo>
                    <a:pt x="9416" y="433193"/>
                    <a:pt x="0" y="423777"/>
                    <a:pt x="0" y="412162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76200"/>
              <a:ext cx="1159170" cy="50939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 Ratio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VP / ( VP + FP + FN )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756521" y="3274413"/>
            <a:ext cx="4417553" cy="223642"/>
            <a:chOff x="0" y="0"/>
            <a:chExt cx="1243307" cy="6294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43307" cy="62943"/>
            </a:xfrm>
            <a:custGeom>
              <a:avLst/>
              <a:gdLst/>
              <a:ahLst/>
              <a:cxnLst/>
              <a:rect l="l" t="t" r="r" b="b"/>
              <a:pathLst>
                <a:path w="1243307" h="62943">
                  <a:moveTo>
                    <a:pt x="0" y="0"/>
                  </a:moveTo>
                  <a:lnTo>
                    <a:pt x="1243307" y="0"/>
                  </a:lnTo>
                  <a:lnTo>
                    <a:pt x="1243307" y="62943"/>
                  </a:lnTo>
                  <a:lnTo>
                    <a:pt x="0" y="62943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76200"/>
              <a:ext cx="1243307" cy="13914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6931063" y="3568983"/>
            <a:ext cx="4096624" cy="1459949"/>
            <a:chOff x="0" y="0"/>
            <a:chExt cx="1074958" cy="38309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074958" cy="383092"/>
            </a:xfrm>
            <a:custGeom>
              <a:avLst/>
              <a:gdLst/>
              <a:ahLst/>
              <a:cxnLst/>
              <a:rect l="l" t="t" r="r" b="b"/>
              <a:pathLst>
                <a:path w="1074958" h="383092">
                  <a:moveTo>
                    <a:pt x="18898" y="0"/>
                  </a:moveTo>
                  <a:lnTo>
                    <a:pt x="1056060" y="0"/>
                  </a:lnTo>
                  <a:cubicBezTo>
                    <a:pt x="1061072" y="0"/>
                    <a:pt x="1065879" y="1991"/>
                    <a:pt x="1069423" y="5535"/>
                  </a:cubicBezTo>
                  <a:cubicBezTo>
                    <a:pt x="1072967" y="9079"/>
                    <a:pt x="1074958" y="13886"/>
                    <a:pt x="1074958" y="18898"/>
                  </a:cubicBezTo>
                  <a:lnTo>
                    <a:pt x="1074958" y="364194"/>
                  </a:lnTo>
                  <a:cubicBezTo>
                    <a:pt x="1074958" y="369206"/>
                    <a:pt x="1072967" y="374013"/>
                    <a:pt x="1069423" y="377557"/>
                  </a:cubicBezTo>
                  <a:cubicBezTo>
                    <a:pt x="1065879" y="381101"/>
                    <a:pt x="1061072" y="383092"/>
                    <a:pt x="1056060" y="383092"/>
                  </a:cubicBezTo>
                  <a:lnTo>
                    <a:pt x="18898" y="383092"/>
                  </a:lnTo>
                  <a:cubicBezTo>
                    <a:pt x="13886" y="383092"/>
                    <a:pt x="9079" y="381101"/>
                    <a:pt x="5535" y="377557"/>
                  </a:cubicBezTo>
                  <a:cubicBezTo>
                    <a:pt x="1991" y="374013"/>
                    <a:pt x="0" y="369206"/>
                    <a:pt x="0" y="364194"/>
                  </a:cubicBezTo>
                  <a:lnTo>
                    <a:pt x="0" y="18898"/>
                  </a:lnTo>
                  <a:cubicBezTo>
                    <a:pt x="0" y="13886"/>
                    <a:pt x="1991" y="9079"/>
                    <a:pt x="5535" y="5535"/>
                  </a:cubicBezTo>
                  <a:cubicBezTo>
                    <a:pt x="9079" y="1991"/>
                    <a:pt x="13886" y="0"/>
                    <a:pt x="1889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76200"/>
              <a:ext cx="1074958" cy="459292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191919"/>
                  </a:solidFill>
                  <a:latin typeface="Aileron"/>
                </a:rPr>
                <a:t>73.5 %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756521" y="1841738"/>
            <a:ext cx="4417553" cy="3301762"/>
            <a:chOff x="0" y="0"/>
            <a:chExt cx="1159170" cy="866386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59170" cy="866386"/>
            </a:xfrm>
            <a:custGeom>
              <a:avLst/>
              <a:gdLst/>
              <a:ahLst/>
              <a:cxnLst/>
              <a:rect l="l" t="t" r="r" b="b"/>
              <a:pathLst>
                <a:path w="1159170" h="866386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845355"/>
                  </a:lnTo>
                  <a:cubicBezTo>
                    <a:pt x="1159170" y="856970"/>
                    <a:pt x="1149755" y="866386"/>
                    <a:pt x="1138140" y="866386"/>
                  </a:cubicBezTo>
                  <a:lnTo>
                    <a:pt x="21030" y="866386"/>
                  </a:lnTo>
                  <a:cubicBezTo>
                    <a:pt x="9416" y="866386"/>
                    <a:pt x="0" y="856970"/>
                    <a:pt x="0" y="845355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76200"/>
              <a:ext cx="1159170" cy="9425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1555074" y="1837313"/>
            <a:ext cx="4417553" cy="1650881"/>
            <a:chOff x="0" y="0"/>
            <a:chExt cx="1159170" cy="43319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59170" cy="433193"/>
            </a:xfrm>
            <a:custGeom>
              <a:avLst/>
              <a:gdLst/>
              <a:ahLst/>
              <a:cxnLst/>
              <a:rect l="l" t="t" r="r" b="b"/>
              <a:pathLst>
                <a:path w="1159170" h="433193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412162"/>
                  </a:lnTo>
                  <a:cubicBezTo>
                    <a:pt x="1159170" y="423777"/>
                    <a:pt x="1149755" y="433193"/>
                    <a:pt x="1138140" y="433193"/>
                  </a:cubicBezTo>
                  <a:lnTo>
                    <a:pt x="21030" y="433193"/>
                  </a:lnTo>
                  <a:cubicBezTo>
                    <a:pt x="9416" y="433193"/>
                    <a:pt x="0" y="423777"/>
                    <a:pt x="0" y="412162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76200"/>
              <a:ext cx="1159170" cy="50939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 Économies de coût potentielles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1555074" y="3268976"/>
            <a:ext cx="4417553" cy="223642"/>
            <a:chOff x="0" y="0"/>
            <a:chExt cx="1243307" cy="62943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243307" cy="62943"/>
            </a:xfrm>
            <a:custGeom>
              <a:avLst/>
              <a:gdLst/>
              <a:ahLst/>
              <a:cxnLst/>
              <a:rect l="l" t="t" r="r" b="b"/>
              <a:pathLst>
                <a:path w="1243307" h="62943">
                  <a:moveTo>
                    <a:pt x="0" y="0"/>
                  </a:moveTo>
                  <a:lnTo>
                    <a:pt x="1243307" y="0"/>
                  </a:lnTo>
                  <a:lnTo>
                    <a:pt x="1243307" y="62943"/>
                  </a:lnTo>
                  <a:lnTo>
                    <a:pt x="0" y="62943"/>
                  </a:ln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76200"/>
              <a:ext cx="1243307" cy="13914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1729616" y="3563546"/>
            <a:ext cx="4096624" cy="1459949"/>
            <a:chOff x="0" y="0"/>
            <a:chExt cx="1074958" cy="383092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074958" cy="383092"/>
            </a:xfrm>
            <a:custGeom>
              <a:avLst/>
              <a:gdLst/>
              <a:ahLst/>
              <a:cxnLst/>
              <a:rect l="l" t="t" r="r" b="b"/>
              <a:pathLst>
                <a:path w="1074958" h="383092">
                  <a:moveTo>
                    <a:pt x="18898" y="0"/>
                  </a:moveTo>
                  <a:lnTo>
                    <a:pt x="1056060" y="0"/>
                  </a:lnTo>
                  <a:cubicBezTo>
                    <a:pt x="1061072" y="0"/>
                    <a:pt x="1065879" y="1991"/>
                    <a:pt x="1069423" y="5535"/>
                  </a:cubicBezTo>
                  <a:cubicBezTo>
                    <a:pt x="1072967" y="9079"/>
                    <a:pt x="1074958" y="13886"/>
                    <a:pt x="1074958" y="18898"/>
                  </a:cubicBezTo>
                  <a:lnTo>
                    <a:pt x="1074958" y="364194"/>
                  </a:lnTo>
                  <a:cubicBezTo>
                    <a:pt x="1074958" y="369206"/>
                    <a:pt x="1072967" y="374013"/>
                    <a:pt x="1069423" y="377557"/>
                  </a:cubicBezTo>
                  <a:cubicBezTo>
                    <a:pt x="1065879" y="381101"/>
                    <a:pt x="1061072" y="383092"/>
                    <a:pt x="1056060" y="383092"/>
                  </a:cubicBezTo>
                  <a:lnTo>
                    <a:pt x="18898" y="383092"/>
                  </a:lnTo>
                  <a:cubicBezTo>
                    <a:pt x="13886" y="383092"/>
                    <a:pt x="9079" y="381101"/>
                    <a:pt x="5535" y="377557"/>
                  </a:cubicBezTo>
                  <a:cubicBezTo>
                    <a:pt x="1991" y="374013"/>
                    <a:pt x="0" y="369206"/>
                    <a:pt x="0" y="364194"/>
                  </a:cubicBezTo>
                  <a:lnTo>
                    <a:pt x="0" y="18898"/>
                  </a:lnTo>
                  <a:cubicBezTo>
                    <a:pt x="0" y="13886"/>
                    <a:pt x="1991" y="9079"/>
                    <a:pt x="5535" y="5535"/>
                  </a:cubicBezTo>
                  <a:cubicBezTo>
                    <a:pt x="9079" y="1991"/>
                    <a:pt x="13886" y="0"/>
                    <a:pt x="1889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76200"/>
              <a:ext cx="1074958" cy="459292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191919"/>
                  </a:solidFill>
                  <a:latin typeface="Aileron"/>
                </a:rPr>
                <a:t>$ 840 K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1555074" y="1836301"/>
            <a:ext cx="4417553" cy="3301762"/>
            <a:chOff x="0" y="0"/>
            <a:chExt cx="1159170" cy="866386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159170" cy="866386"/>
            </a:xfrm>
            <a:custGeom>
              <a:avLst/>
              <a:gdLst/>
              <a:ahLst/>
              <a:cxnLst/>
              <a:rect l="l" t="t" r="r" b="b"/>
              <a:pathLst>
                <a:path w="1159170" h="866386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845355"/>
                  </a:lnTo>
                  <a:cubicBezTo>
                    <a:pt x="1159170" y="856970"/>
                    <a:pt x="1149755" y="866386"/>
                    <a:pt x="1138140" y="866386"/>
                  </a:cubicBezTo>
                  <a:lnTo>
                    <a:pt x="21030" y="866386"/>
                  </a:lnTo>
                  <a:cubicBezTo>
                    <a:pt x="9416" y="866386"/>
                    <a:pt x="0" y="856970"/>
                    <a:pt x="0" y="845355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-76200"/>
              <a:ext cx="1159170" cy="9425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6756521" y="6215226"/>
            <a:ext cx="4417553" cy="1650881"/>
            <a:chOff x="0" y="0"/>
            <a:chExt cx="1159170" cy="433193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159170" cy="433193"/>
            </a:xfrm>
            <a:custGeom>
              <a:avLst/>
              <a:gdLst/>
              <a:ahLst/>
              <a:cxnLst/>
              <a:rect l="l" t="t" r="r" b="b"/>
              <a:pathLst>
                <a:path w="1159170" h="433193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412162"/>
                  </a:lnTo>
                  <a:cubicBezTo>
                    <a:pt x="1159170" y="423777"/>
                    <a:pt x="1149755" y="433193"/>
                    <a:pt x="1138140" y="433193"/>
                  </a:cubicBezTo>
                  <a:lnTo>
                    <a:pt x="21030" y="433193"/>
                  </a:lnTo>
                  <a:cubicBezTo>
                    <a:pt x="9416" y="433193"/>
                    <a:pt x="0" y="423777"/>
                    <a:pt x="0" y="412162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0" y="-76200"/>
              <a:ext cx="1159170" cy="50939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 Profit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après application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6756521" y="7646890"/>
            <a:ext cx="4417553" cy="223642"/>
            <a:chOff x="0" y="0"/>
            <a:chExt cx="1243307" cy="62943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243307" cy="62943"/>
            </a:xfrm>
            <a:custGeom>
              <a:avLst/>
              <a:gdLst/>
              <a:ahLst/>
              <a:cxnLst/>
              <a:rect l="l" t="t" r="r" b="b"/>
              <a:pathLst>
                <a:path w="1243307" h="62943">
                  <a:moveTo>
                    <a:pt x="0" y="0"/>
                  </a:moveTo>
                  <a:lnTo>
                    <a:pt x="1243307" y="0"/>
                  </a:lnTo>
                  <a:lnTo>
                    <a:pt x="1243307" y="62943"/>
                  </a:lnTo>
                  <a:lnTo>
                    <a:pt x="0" y="62943"/>
                  </a:ln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0" y="-76200"/>
              <a:ext cx="1243307" cy="13914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6931063" y="7941460"/>
            <a:ext cx="4096624" cy="1459949"/>
            <a:chOff x="0" y="0"/>
            <a:chExt cx="1074958" cy="383092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1074958" cy="383092"/>
            </a:xfrm>
            <a:custGeom>
              <a:avLst/>
              <a:gdLst/>
              <a:ahLst/>
              <a:cxnLst/>
              <a:rect l="l" t="t" r="r" b="b"/>
              <a:pathLst>
                <a:path w="1074958" h="383092">
                  <a:moveTo>
                    <a:pt x="18898" y="0"/>
                  </a:moveTo>
                  <a:lnTo>
                    <a:pt x="1056060" y="0"/>
                  </a:lnTo>
                  <a:cubicBezTo>
                    <a:pt x="1061072" y="0"/>
                    <a:pt x="1065879" y="1991"/>
                    <a:pt x="1069423" y="5535"/>
                  </a:cubicBezTo>
                  <a:cubicBezTo>
                    <a:pt x="1072967" y="9079"/>
                    <a:pt x="1074958" y="13886"/>
                    <a:pt x="1074958" y="18898"/>
                  </a:cubicBezTo>
                  <a:lnTo>
                    <a:pt x="1074958" y="364194"/>
                  </a:lnTo>
                  <a:cubicBezTo>
                    <a:pt x="1074958" y="369206"/>
                    <a:pt x="1072967" y="374013"/>
                    <a:pt x="1069423" y="377557"/>
                  </a:cubicBezTo>
                  <a:cubicBezTo>
                    <a:pt x="1065879" y="381101"/>
                    <a:pt x="1061072" y="383092"/>
                    <a:pt x="1056060" y="383092"/>
                  </a:cubicBezTo>
                  <a:lnTo>
                    <a:pt x="18898" y="383092"/>
                  </a:lnTo>
                  <a:cubicBezTo>
                    <a:pt x="13886" y="383092"/>
                    <a:pt x="9079" y="381101"/>
                    <a:pt x="5535" y="377557"/>
                  </a:cubicBezTo>
                  <a:cubicBezTo>
                    <a:pt x="1991" y="374013"/>
                    <a:pt x="0" y="369206"/>
                    <a:pt x="0" y="364194"/>
                  </a:cubicBezTo>
                  <a:lnTo>
                    <a:pt x="0" y="18898"/>
                  </a:lnTo>
                  <a:cubicBezTo>
                    <a:pt x="0" y="13886"/>
                    <a:pt x="1991" y="9079"/>
                    <a:pt x="5535" y="5535"/>
                  </a:cubicBezTo>
                  <a:cubicBezTo>
                    <a:pt x="9079" y="1991"/>
                    <a:pt x="13886" y="0"/>
                    <a:pt x="1889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3" name="TextBox 53"/>
            <p:cNvSpPr txBox="1"/>
            <p:nvPr/>
          </p:nvSpPr>
          <p:spPr>
            <a:xfrm>
              <a:off x="0" y="-76200"/>
              <a:ext cx="1074958" cy="459292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191919"/>
                  </a:solidFill>
                  <a:latin typeface="Aileron"/>
                </a:rPr>
                <a:t>$ 5.38 M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6756521" y="6214214"/>
            <a:ext cx="4417553" cy="3301762"/>
            <a:chOff x="0" y="0"/>
            <a:chExt cx="1159170" cy="866386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159170" cy="866386"/>
            </a:xfrm>
            <a:custGeom>
              <a:avLst/>
              <a:gdLst/>
              <a:ahLst/>
              <a:cxnLst/>
              <a:rect l="l" t="t" r="r" b="b"/>
              <a:pathLst>
                <a:path w="1159170" h="866386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845355"/>
                  </a:lnTo>
                  <a:cubicBezTo>
                    <a:pt x="1159170" y="856970"/>
                    <a:pt x="1149755" y="866386"/>
                    <a:pt x="1138140" y="866386"/>
                  </a:cubicBezTo>
                  <a:lnTo>
                    <a:pt x="21030" y="866386"/>
                  </a:lnTo>
                  <a:cubicBezTo>
                    <a:pt x="9416" y="866386"/>
                    <a:pt x="0" y="856970"/>
                    <a:pt x="0" y="845355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56" name="TextBox 56"/>
            <p:cNvSpPr txBox="1"/>
            <p:nvPr/>
          </p:nvSpPr>
          <p:spPr>
            <a:xfrm>
              <a:off x="0" y="-76200"/>
              <a:ext cx="1159170" cy="9425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1905000" y="6215226"/>
            <a:ext cx="4417553" cy="1650881"/>
            <a:chOff x="0" y="0"/>
            <a:chExt cx="1159170" cy="433193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159170" cy="433193"/>
            </a:xfrm>
            <a:custGeom>
              <a:avLst/>
              <a:gdLst/>
              <a:ahLst/>
              <a:cxnLst/>
              <a:rect l="l" t="t" r="r" b="b"/>
              <a:pathLst>
                <a:path w="1159170" h="433193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412162"/>
                  </a:lnTo>
                  <a:cubicBezTo>
                    <a:pt x="1159170" y="423777"/>
                    <a:pt x="1149755" y="433193"/>
                    <a:pt x="1138140" y="433193"/>
                  </a:cubicBezTo>
                  <a:lnTo>
                    <a:pt x="21030" y="433193"/>
                  </a:lnTo>
                  <a:cubicBezTo>
                    <a:pt x="9416" y="433193"/>
                    <a:pt x="0" y="423777"/>
                    <a:pt x="0" y="412162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59" name="TextBox 59"/>
            <p:cNvSpPr txBox="1"/>
            <p:nvPr/>
          </p:nvSpPr>
          <p:spPr>
            <a:xfrm>
              <a:off x="0" y="-76200"/>
              <a:ext cx="1159170" cy="50939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 Profit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avant application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1905000" y="7646890"/>
            <a:ext cx="4417553" cy="223642"/>
            <a:chOff x="0" y="0"/>
            <a:chExt cx="1243307" cy="62943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243307" cy="62943"/>
            </a:xfrm>
            <a:custGeom>
              <a:avLst/>
              <a:gdLst/>
              <a:ahLst/>
              <a:cxnLst/>
              <a:rect l="l" t="t" r="r" b="b"/>
              <a:pathLst>
                <a:path w="1243307" h="62943">
                  <a:moveTo>
                    <a:pt x="0" y="0"/>
                  </a:moveTo>
                  <a:lnTo>
                    <a:pt x="1243307" y="0"/>
                  </a:lnTo>
                  <a:lnTo>
                    <a:pt x="1243307" y="62943"/>
                  </a:lnTo>
                  <a:lnTo>
                    <a:pt x="0" y="62943"/>
                  </a:ln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62" name="TextBox 62"/>
            <p:cNvSpPr txBox="1"/>
            <p:nvPr/>
          </p:nvSpPr>
          <p:spPr>
            <a:xfrm>
              <a:off x="0" y="-76200"/>
              <a:ext cx="1243307" cy="13914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2079542" y="7941460"/>
            <a:ext cx="4096624" cy="1459949"/>
            <a:chOff x="0" y="0"/>
            <a:chExt cx="1074958" cy="383092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1074958" cy="383092"/>
            </a:xfrm>
            <a:custGeom>
              <a:avLst/>
              <a:gdLst/>
              <a:ahLst/>
              <a:cxnLst/>
              <a:rect l="l" t="t" r="r" b="b"/>
              <a:pathLst>
                <a:path w="1074958" h="383092">
                  <a:moveTo>
                    <a:pt x="18898" y="0"/>
                  </a:moveTo>
                  <a:lnTo>
                    <a:pt x="1056060" y="0"/>
                  </a:lnTo>
                  <a:cubicBezTo>
                    <a:pt x="1061072" y="0"/>
                    <a:pt x="1065879" y="1991"/>
                    <a:pt x="1069423" y="5535"/>
                  </a:cubicBezTo>
                  <a:cubicBezTo>
                    <a:pt x="1072967" y="9079"/>
                    <a:pt x="1074958" y="13886"/>
                    <a:pt x="1074958" y="18898"/>
                  </a:cubicBezTo>
                  <a:lnTo>
                    <a:pt x="1074958" y="364194"/>
                  </a:lnTo>
                  <a:cubicBezTo>
                    <a:pt x="1074958" y="369206"/>
                    <a:pt x="1072967" y="374013"/>
                    <a:pt x="1069423" y="377557"/>
                  </a:cubicBezTo>
                  <a:cubicBezTo>
                    <a:pt x="1065879" y="381101"/>
                    <a:pt x="1061072" y="383092"/>
                    <a:pt x="1056060" y="383092"/>
                  </a:cubicBezTo>
                  <a:lnTo>
                    <a:pt x="18898" y="383092"/>
                  </a:lnTo>
                  <a:cubicBezTo>
                    <a:pt x="13886" y="383092"/>
                    <a:pt x="9079" y="381101"/>
                    <a:pt x="5535" y="377557"/>
                  </a:cubicBezTo>
                  <a:cubicBezTo>
                    <a:pt x="1991" y="374013"/>
                    <a:pt x="0" y="369206"/>
                    <a:pt x="0" y="364194"/>
                  </a:cubicBezTo>
                  <a:lnTo>
                    <a:pt x="0" y="18898"/>
                  </a:lnTo>
                  <a:cubicBezTo>
                    <a:pt x="0" y="13886"/>
                    <a:pt x="1991" y="9079"/>
                    <a:pt x="5535" y="5535"/>
                  </a:cubicBezTo>
                  <a:cubicBezTo>
                    <a:pt x="9079" y="1991"/>
                    <a:pt x="13886" y="0"/>
                    <a:pt x="1889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65" name="TextBox 65"/>
            <p:cNvSpPr txBox="1"/>
            <p:nvPr/>
          </p:nvSpPr>
          <p:spPr>
            <a:xfrm>
              <a:off x="0" y="-76200"/>
              <a:ext cx="1074958" cy="459292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191919"/>
                  </a:solidFill>
                  <a:latin typeface="Aileron"/>
                </a:rPr>
                <a:t>$ 4.54M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905000" y="6214214"/>
            <a:ext cx="4417553" cy="3301762"/>
            <a:chOff x="0" y="0"/>
            <a:chExt cx="1159170" cy="866386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1159170" cy="866386"/>
            </a:xfrm>
            <a:custGeom>
              <a:avLst/>
              <a:gdLst/>
              <a:ahLst/>
              <a:cxnLst/>
              <a:rect l="l" t="t" r="r" b="b"/>
              <a:pathLst>
                <a:path w="1159170" h="866386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845355"/>
                  </a:lnTo>
                  <a:cubicBezTo>
                    <a:pt x="1159170" y="856970"/>
                    <a:pt x="1149755" y="866386"/>
                    <a:pt x="1138140" y="866386"/>
                  </a:cubicBezTo>
                  <a:lnTo>
                    <a:pt x="21030" y="866386"/>
                  </a:lnTo>
                  <a:cubicBezTo>
                    <a:pt x="9416" y="866386"/>
                    <a:pt x="0" y="856970"/>
                    <a:pt x="0" y="845355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68" name="TextBox 68"/>
            <p:cNvSpPr txBox="1"/>
            <p:nvPr/>
          </p:nvSpPr>
          <p:spPr>
            <a:xfrm>
              <a:off x="0" y="-76200"/>
              <a:ext cx="1159170" cy="9425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11612224" y="6215226"/>
            <a:ext cx="4417553" cy="1650881"/>
            <a:chOff x="0" y="0"/>
            <a:chExt cx="1159170" cy="433193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1159170" cy="433193"/>
            </a:xfrm>
            <a:custGeom>
              <a:avLst/>
              <a:gdLst/>
              <a:ahLst/>
              <a:cxnLst/>
              <a:rect l="l" t="t" r="r" b="b"/>
              <a:pathLst>
                <a:path w="1159170" h="433193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412162"/>
                  </a:lnTo>
                  <a:cubicBezTo>
                    <a:pt x="1159170" y="423777"/>
                    <a:pt x="1149755" y="433193"/>
                    <a:pt x="1138140" y="433193"/>
                  </a:cubicBezTo>
                  <a:lnTo>
                    <a:pt x="21030" y="433193"/>
                  </a:lnTo>
                  <a:cubicBezTo>
                    <a:pt x="9416" y="433193"/>
                    <a:pt x="0" y="423777"/>
                    <a:pt x="0" y="412162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71" name="TextBox 71"/>
            <p:cNvSpPr txBox="1"/>
            <p:nvPr/>
          </p:nvSpPr>
          <p:spPr>
            <a:xfrm>
              <a:off x="0" y="-76200"/>
              <a:ext cx="1159170" cy="50939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Gain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11612224" y="7646890"/>
            <a:ext cx="4417553" cy="223642"/>
            <a:chOff x="0" y="0"/>
            <a:chExt cx="1243307" cy="62943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1243307" cy="62943"/>
            </a:xfrm>
            <a:custGeom>
              <a:avLst/>
              <a:gdLst/>
              <a:ahLst/>
              <a:cxnLst/>
              <a:rect l="l" t="t" r="r" b="b"/>
              <a:pathLst>
                <a:path w="1243307" h="62943">
                  <a:moveTo>
                    <a:pt x="0" y="0"/>
                  </a:moveTo>
                  <a:lnTo>
                    <a:pt x="1243307" y="0"/>
                  </a:lnTo>
                  <a:lnTo>
                    <a:pt x="1243307" y="62943"/>
                  </a:lnTo>
                  <a:lnTo>
                    <a:pt x="0" y="62943"/>
                  </a:ln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74" name="TextBox 74"/>
            <p:cNvSpPr txBox="1"/>
            <p:nvPr/>
          </p:nvSpPr>
          <p:spPr>
            <a:xfrm>
              <a:off x="0" y="-76200"/>
              <a:ext cx="1243307" cy="13914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11786766" y="7941460"/>
            <a:ext cx="4096624" cy="1459949"/>
            <a:chOff x="0" y="0"/>
            <a:chExt cx="1074958" cy="383092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1074958" cy="383092"/>
            </a:xfrm>
            <a:custGeom>
              <a:avLst/>
              <a:gdLst/>
              <a:ahLst/>
              <a:cxnLst/>
              <a:rect l="l" t="t" r="r" b="b"/>
              <a:pathLst>
                <a:path w="1074958" h="383092">
                  <a:moveTo>
                    <a:pt x="18898" y="0"/>
                  </a:moveTo>
                  <a:lnTo>
                    <a:pt x="1056060" y="0"/>
                  </a:lnTo>
                  <a:cubicBezTo>
                    <a:pt x="1061072" y="0"/>
                    <a:pt x="1065879" y="1991"/>
                    <a:pt x="1069423" y="5535"/>
                  </a:cubicBezTo>
                  <a:cubicBezTo>
                    <a:pt x="1072967" y="9079"/>
                    <a:pt x="1074958" y="13886"/>
                    <a:pt x="1074958" y="18898"/>
                  </a:cubicBezTo>
                  <a:lnTo>
                    <a:pt x="1074958" y="364194"/>
                  </a:lnTo>
                  <a:cubicBezTo>
                    <a:pt x="1074958" y="369206"/>
                    <a:pt x="1072967" y="374013"/>
                    <a:pt x="1069423" y="377557"/>
                  </a:cubicBezTo>
                  <a:cubicBezTo>
                    <a:pt x="1065879" y="381101"/>
                    <a:pt x="1061072" y="383092"/>
                    <a:pt x="1056060" y="383092"/>
                  </a:cubicBezTo>
                  <a:lnTo>
                    <a:pt x="18898" y="383092"/>
                  </a:lnTo>
                  <a:cubicBezTo>
                    <a:pt x="13886" y="383092"/>
                    <a:pt x="9079" y="381101"/>
                    <a:pt x="5535" y="377557"/>
                  </a:cubicBezTo>
                  <a:cubicBezTo>
                    <a:pt x="1991" y="374013"/>
                    <a:pt x="0" y="369206"/>
                    <a:pt x="0" y="364194"/>
                  </a:cubicBezTo>
                  <a:lnTo>
                    <a:pt x="0" y="18898"/>
                  </a:lnTo>
                  <a:cubicBezTo>
                    <a:pt x="0" y="13886"/>
                    <a:pt x="1991" y="9079"/>
                    <a:pt x="5535" y="5535"/>
                  </a:cubicBezTo>
                  <a:cubicBezTo>
                    <a:pt x="9079" y="1991"/>
                    <a:pt x="13886" y="0"/>
                    <a:pt x="1889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77" name="TextBox 77"/>
            <p:cNvSpPr txBox="1"/>
            <p:nvPr/>
          </p:nvSpPr>
          <p:spPr>
            <a:xfrm>
              <a:off x="0" y="-76200"/>
              <a:ext cx="1074958" cy="459292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191919"/>
                  </a:solidFill>
                  <a:latin typeface="Aileron"/>
                </a:rPr>
                <a:t>18.5 %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11612224" y="6214214"/>
            <a:ext cx="4417553" cy="3301762"/>
            <a:chOff x="0" y="0"/>
            <a:chExt cx="1159170" cy="866386"/>
          </a:xfrm>
        </p:grpSpPr>
        <p:sp>
          <p:nvSpPr>
            <p:cNvPr id="79" name="Freeform 79"/>
            <p:cNvSpPr/>
            <p:nvPr/>
          </p:nvSpPr>
          <p:spPr>
            <a:xfrm>
              <a:off x="0" y="0"/>
              <a:ext cx="1159170" cy="866386"/>
            </a:xfrm>
            <a:custGeom>
              <a:avLst/>
              <a:gdLst/>
              <a:ahLst/>
              <a:cxnLst/>
              <a:rect l="l" t="t" r="r" b="b"/>
              <a:pathLst>
                <a:path w="1159170" h="866386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845355"/>
                  </a:lnTo>
                  <a:cubicBezTo>
                    <a:pt x="1159170" y="856970"/>
                    <a:pt x="1149755" y="866386"/>
                    <a:pt x="1138140" y="866386"/>
                  </a:cubicBezTo>
                  <a:lnTo>
                    <a:pt x="21030" y="866386"/>
                  </a:lnTo>
                  <a:cubicBezTo>
                    <a:pt x="9416" y="866386"/>
                    <a:pt x="0" y="856970"/>
                    <a:pt x="0" y="845355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80" name="TextBox 80"/>
            <p:cNvSpPr txBox="1"/>
            <p:nvPr/>
          </p:nvSpPr>
          <p:spPr>
            <a:xfrm>
              <a:off x="0" y="-76200"/>
              <a:ext cx="1159170" cy="9425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81" name="AutoShape 81"/>
          <p:cNvSpPr/>
          <p:nvPr/>
        </p:nvSpPr>
        <p:spPr>
          <a:xfrm flipH="1">
            <a:off x="4279903" y="5662638"/>
            <a:ext cx="9370789" cy="0"/>
          </a:xfrm>
          <a:prstGeom prst="line">
            <a:avLst/>
          </a:prstGeom>
          <a:ln w="19050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" name="TextBox 82"/>
          <p:cNvSpPr txBox="1"/>
          <p:nvPr/>
        </p:nvSpPr>
        <p:spPr>
          <a:xfrm>
            <a:off x="762000" y="382156"/>
            <a:ext cx="8946792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Application du modèle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753525" y="1838325"/>
            <a:ext cx="7284380" cy="7435809"/>
          </a:xfrm>
          <a:custGeom>
            <a:avLst/>
            <a:gdLst/>
            <a:ahLst/>
            <a:cxnLst/>
            <a:rect l="l" t="t" r="r" b="b"/>
            <a:pathLst>
              <a:path w="7284380" h="7435809">
                <a:moveTo>
                  <a:pt x="0" y="0"/>
                </a:moveTo>
                <a:lnTo>
                  <a:pt x="7284380" y="0"/>
                </a:lnTo>
                <a:lnTo>
                  <a:pt x="7284380" y="7435809"/>
                </a:lnTo>
                <a:lnTo>
                  <a:pt x="0" y="7435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4355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753525" y="1838325"/>
            <a:ext cx="12780949" cy="7435809"/>
            <a:chOff x="0" y="0"/>
            <a:chExt cx="3353733" cy="195116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353733" cy="1951163"/>
            </a:xfrm>
            <a:custGeom>
              <a:avLst/>
              <a:gdLst/>
              <a:ahLst/>
              <a:cxnLst/>
              <a:rect l="l" t="t" r="r" b="b"/>
              <a:pathLst>
                <a:path w="3353733" h="1951163">
                  <a:moveTo>
                    <a:pt x="7269" y="0"/>
                  </a:moveTo>
                  <a:lnTo>
                    <a:pt x="3346464" y="0"/>
                  </a:lnTo>
                  <a:cubicBezTo>
                    <a:pt x="3348392" y="0"/>
                    <a:pt x="3350241" y="766"/>
                    <a:pt x="3351604" y="2129"/>
                  </a:cubicBezTo>
                  <a:cubicBezTo>
                    <a:pt x="3352967" y="3492"/>
                    <a:pt x="3353733" y="5341"/>
                    <a:pt x="3353733" y="7269"/>
                  </a:cubicBezTo>
                  <a:lnTo>
                    <a:pt x="3353733" y="1943894"/>
                  </a:lnTo>
                  <a:cubicBezTo>
                    <a:pt x="3353733" y="1945822"/>
                    <a:pt x="3352967" y="1947671"/>
                    <a:pt x="3351604" y="1949034"/>
                  </a:cubicBezTo>
                  <a:cubicBezTo>
                    <a:pt x="3350241" y="1950397"/>
                    <a:pt x="3348392" y="1951163"/>
                    <a:pt x="3346464" y="1951163"/>
                  </a:cubicBezTo>
                  <a:lnTo>
                    <a:pt x="7269" y="1951163"/>
                  </a:lnTo>
                  <a:cubicBezTo>
                    <a:pt x="5341" y="1951163"/>
                    <a:pt x="3492" y="1950397"/>
                    <a:pt x="2129" y="1949034"/>
                  </a:cubicBezTo>
                  <a:cubicBezTo>
                    <a:pt x="766" y="1947671"/>
                    <a:pt x="0" y="1945822"/>
                    <a:pt x="0" y="1943894"/>
                  </a:cubicBezTo>
                  <a:lnTo>
                    <a:pt x="0" y="7269"/>
                  </a:lnTo>
                  <a:cubicBezTo>
                    <a:pt x="0" y="5341"/>
                    <a:pt x="766" y="3492"/>
                    <a:pt x="2129" y="2129"/>
                  </a:cubicBezTo>
                  <a:cubicBezTo>
                    <a:pt x="3492" y="766"/>
                    <a:pt x="5341" y="0"/>
                    <a:pt x="726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3353733" cy="202736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37905" y="1838325"/>
            <a:ext cx="5496569" cy="4016830"/>
            <a:chOff x="0" y="0"/>
            <a:chExt cx="1442305" cy="10540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42305" cy="1054020"/>
            </a:xfrm>
            <a:custGeom>
              <a:avLst/>
              <a:gdLst/>
              <a:ahLst/>
              <a:cxnLst/>
              <a:rect l="l" t="t" r="r" b="b"/>
              <a:pathLst>
                <a:path w="1442305" h="1054020">
                  <a:moveTo>
                    <a:pt x="14085" y="0"/>
                  </a:moveTo>
                  <a:lnTo>
                    <a:pt x="1428220" y="0"/>
                  </a:lnTo>
                  <a:cubicBezTo>
                    <a:pt x="1431956" y="0"/>
                    <a:pt x="1435538" y="1484"/>
                    <a:pt x="1438180" y="4125"/>
                  </a:cubicBezTo>
                  <a:cubicBezTo>
                    <a:pt x="1440821" y="6767"/>
                    <a:pt x="1442305" y="10349"/>
                    <a:pt x="1442305" y="14085"/>
                  </a:cubicBezTo>
                  <a:lnTo>
                    <a:pt x="1442305" y="1039935"/>
                  </a:lnTo>
                  <a:cubicBezTo>
                    <a:pt x="1442305" y="1047714"/>
                    <a:pt x="1435999" y="1054020"/>
                    <a:pt x="1428220" y="1054020"/>
                  </a:cubicBezTo>
                  <a:lnTo>
                    <a:pt x="14085" y="1054020"/>
                  </a:lnTo>
                  <a:cubicBezTo>
                    <a:pt x="10349" y="1054020"/>
                    <a:pt x="6767" y="1052536"/>
                    <a:pt x="4125" y="1049895"/>
                  </a:cubicBezTo>
                  <a:cubicBezTo>
                    <a:pt x="1484" y="1047253"/>
                    <a:pt x="0" y="1043671"/>
                    <a:pt x="0" y="1039935"/>
                  </a:cubicBezTo>
                  <a:lnTo>
                    <a:pt x="0" y="14085"/>
                  </a:lnTo>
                  <a:cubicBezTo>
                    <a:pt x="0" y="10349"/>
                    <a:pt x="1484" y="6767"/>
                    <a:pt x="4125" y="4125"/>
                  </a:cubicBezTo>
                  <a:cubicBezTo>
                    <a:pt x="6767" y="1484"/>
                    <a:pt x="10349" y="0"/>
                    <a:pt x="14085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1442305" cy="1130220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Comment réduire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les coûts logistiques?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62000" y="382156"/>
            <a:ext cx="8946792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Pour aller plus loin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971536" y="1838325"/>
            <a:ext cx="417248" cy="7435809"/>
            <a:chOff x="0" y="0"/>
            <a:chExt cx="117433" cy="209278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7433" cy="2092786"/>
            </a:xfrm>
            <a:custGeom>
              <a:avLst/>
              <a:gdLst/>
              <a:ahLst/>
              <a:cxnLst/>
              <a:rect l="l" t="t" r="r" b="b"/>
              <a:pathLst>
                <a:path w="117433" h="2092786">
                  <a:moveTo>
                    <a:pt x="0" y="0"/>
                  </a:moveTo>
                  <a:lnTo>
                    <a:pt x="117433" y="0"/>
                  </a:lnTo>
                  <a:lnTo>
                    <a:pt x="117433" y="2092786"/>
                  </a:lnTo>
                  <a:lnTo>
                    <a:pt x="0" y="2092786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117433" cy="21689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037905" y="5257304"/>
            <a:ext cx="5496569" cy="4016830"/>
            <a:chOff x="0" y="0"/>
            <a:chExt cx="1442305" cy="105402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442305" cy="1054020"/>
            </a:xfrm>
            <a:custGeom>
              <a:avLst/>
              <a:gdLst/>
              <a:ahLst/>
              <a:cxnLst/>
              <a:rect l="l" t="t" r="r" b="b"/>
              <a:pathLst>
                <a:path w="1442305" h="1054020">
                  <a:moveTo>
                    <a:pt x="14085" y="0"/>
                  </a:moveTo>
                  <a:lnTo>
                    <a:pt x="1428220" y="0"/>
                  </a:lnTo>
                  <a:cubicBezTo>
                    <a:pt x="1431956" y="0"/>
                    <a:pt x="1435538" y="1484"/>
                    <a:pt x="1438180" y="4125"/>
                  </a:cubicBezTo>
                  <a:cubicBezTo>
                    <a:pt x="1440821" y="6767"/>
                    <a:pt x="1442305" y="10349"/>
                    <a:pt x="1442305" y="14085"/>
                  </a:cubicBezTo>
                  <a:lnTo>
                    <a:pt x="1442305" y="1039935"/>
                  </a:lnTo>
                  <a:cubicBezTo>
                    <a:pt x="1442305" y="1047714"/>
                    <a:pt x="1435999" y="1054020"/>
                    <a:pt x="1428220" y="1054020"/>
                  </a:cubicBezTo>
                  <a:lnTo>
                    <a:pt x="14085" y="1054020"/>
                  </a:lnTo>
                  <a:cubicBezTo>
                    <a:pt x="10349" y="1054020"/>
                    <a:pt x="6767" y="1052536"/>
                    <a:pt x="4125" y="1049895"/>
                  </a:cubicBezTo>
                  <a:cubicBezTo>
                    <a:pt x="1484" y="1047253"/>
                    <a:pt x="0" y="1043671"/>
                    <a:pt x="0" y="1039935"/>
                  </a:cubicBezTo>
                  <a:lnTo>
                    <a:pt x="0" y="14085"/>
                  </a:lnTo>
                  <a:cubicBezTo>
                    <a:pt x="0" y="10349"/>
                    <a:pt x="1484" y="6767"/>
                    <a:pt x="4125" y="4125"/>
                  </a:cubicBezTo>
                  <a:cubicBezTo>
                    <a:pt x="6767" y="1484"/>
                    <a:pt x="10349" y="0"/>
                    <a:pt x="14085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1442305" cy="1130220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Comment acquérir / fidéliser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plus d’utilisateurs?</a:t>
              </a:r>
            </a:p>
            <a:p>
              <a:pPr algn="ctr">
                <a:lnSpc>
                  <a:spcPts val="3899"/>
                </a:lnSpc>
              </a:pPr>
              <a:endParaRPr lang="en-US" sz="2599">
                <a:solidFill>
                  <a:srgbClr val="E8ECEF"/>
                </a:solidFill>
                <a:latin typeface="Aileron"/>
              </a:endParaRPr>
            </a:p>
          </p:txBody>
        </p:sp>
      </p:grpSp>
      <p:sp>
        <p:nvSpPr>
          <p:cNvPr id="23" name="AutoShape 23"/>
          <p:cNvSpPr/>
          <p:nvPr/>
        </p:nvSpPr>
        <p:spPr>
          <a:xfrm flipH="1">
            <a:off x="11768857" y="5556229"/>
            <a:ext cx="203466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82599" y="2411589"/>
            <a:ext cx="9113278" cy="2319158"/>
            <a:chOff x="0" y="0"/>
            <a:chExt cx="2391333" cy="6085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91333" cy="608549"/>
            </a:xfrm>
            <a:custGeom>
              <a:avLst/>
              <a:gdLst/>
              <a:ahLst/>
              <a:cxnLst/>
              <a:rect l="l" t="t" r="r" b="b"/>
              <a:pathLst>
                <a:path w="2391333" h="608549">
                  <a:moveTo>
                    <a:pt x="10194" y="0"/>
                  </a:moveTo>
                  <a:lnTo>
                    <a:pt x="2381138" y="0"/>
                  </a:lnTo>
                  <a:cubicBezTo>
                    <a:pt x="2383842" y="0"/>
                    <a:pt x="2386435" y="1074"/>
                    <a:pt x="2388347" y="2986"/>
                  </a:cubicBezTo>
                  <a:cubicBezTo>
                    <a:pt x="2390259" y="4898"/>
                    <a:pt x="2391333" y="7491"/>
                    <a:pt x="2391333" y="10194"/>
                  </a:cubicBezTo>
                  <a:lnTo>
                    <a:pt x="2391333" y="598355"/>
                  </a:lnTo>
                  <a:cubicBezTo>
                    <a:pt x="2391333" y="601059"/>
                    <a:pt x="2390259" y="603652"/>
                    <a:pt x="2388347" y="605564"/>
                  </a:cubicBezTo>
                  <a:cubicBezTo>
                    <a:pt x="2386435" y="607475"/>
                    <a:pt x="2383842" y="608549"/>
                    <a:pt x="2381138" y="608549"/>
                  </a:cubicBezTo>
                  <a:lnTo>
                    <a:pt x="10194" y="608549"/>
                  </a:lnTo>
                  <a:cubicBezTo>
                    <a:pt x="7491" y="608549"/>
                    <a:pt x="4898" y="607475"/>
                    <a:pt x="2986" y="605564"/>
                  </a:cubicBezTo>
                  <a:cubicBezTo>
                    <a:pt x="1074" y="603652"/>
                    <a:pt x="0" y="601059"/>
                    <a:pt x="0" y="598355"/>
                  </a:cubicBezTo>
                  <a:lnTo>
                    <a:pt x="0" y="10194"/>
                  </a:lnTo>
                  <a:cubicBezTo>
                    <a:pt x="0" y="7491"/>
                    <a:pt x="1074" y="4898"/>
                    <a:pt x="2986" y="2986"/>
                  </a:cubicBezTo>
                  <a:cubicBezTo>
                    <a:pt x="4898" y="1074"/>
                    <a:pt x="7491" y="0"/>
                    <a:pt x="10194" y="0"/>
                  </a:cubicBezTo>
                  <a:close/>
                </a:path>
              </a:pathLst>
            </a:custGeom>
            <a:solidFill>
              <a:srgbClr val="29333B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14325"/>
              <a:ext cx="2391333" cy="92287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15600"/>
                </a:lnSpc>
              </a:pPr>
              <a:r>
                <a:rPr lang="en-US" sz="10400">
                  <a:solidFill>
                    <a:srgbClr val="FFFFFF"/>
                  </a:solidFill>
                  <a:latin typeface="Aileron"/>
                </a:rPr>
                <a:t>Merci !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4939088" y="2785597"/>
            <a:ext cx="1479731" cy="1571143"/>
          </a:xfrm>
          <a:custGeom>
            <a:avLst/>
            <a:gdLst/>
            <a:ahLst/>
            <a:cxnLst/>
            <a:rect l="l" t="t" r="r" b="b"/>
            <a:pathLst>
              <a:path w="1479731" h="1571143">
                <a:moveTo>
                  <a:pt x="0" y="0"/>
                </a:moveTo>
                <a:lnTo>
                  <a:pt x="1479731" y="0"/>
                </a:lnTo>
                <a:lnTo>
                  <a:pt x="1479731" y="1571143"/>
                </a:lnTo>
                <a:lnTo>
                  <a:pt x="0" y="15711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5781965" y="4962721"/>
            <a:ext cx="6724070" cy="1979338"/>
            <a:chOff x="0" y="0"/>
            <a:chExt cx="1764402" cy="5193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4402" cy="519380"/>
            </a:xfrm>
            <a:custGeom>
              <a:avLst/>
              <a:gdLst/>
              <a:ahLst/>
              <a:cxnLst/>
              <a:rect l="l" t="t" r="r" b="b"/>
              <a:pathLst>
                <a:path w="1764402" h="519380">
                  <a:moveTo>
                    <a:pt x="11514" y="0"/>
                  </a:moveTo>
                  <a:lnTo>
                    <a:pt x="1752889" y="0"/>
                  </a:lnTo>
                  <a:cubicBezTo>
                    <a:pt x="1759247" y="0"/>
                    <a:pt x="1764402" y="5155"/>
                    <a:pt x="1764402" y="11514"/>
                  </a:cubicBezTo>
                  <a:lnTo>
                    <a:pt x="1764402" y="507866"/>
                  </a:lnTo>
                  <a:cubicBezTo>
                    <a:pt x="1764402" y="514225"/>
                    <a:pt x="1759247" y="519380"/>
                    <a:pt x="1752889" y="519380"/>
                  </a:cubicBezTo>
                  <a:lnTo>
                    <a:pt x="11514" y="519380"/>
                  </a:lnTo>
                  <a:cubicBezTo>
                    <a:pt x="5155" y="519380"/>
                    <a:pt x="0" y="514225"/>
                    <a:pt x="0" y="507866"/>
                  </a:cubicBezTo>
                  <a:lnTo>
                    <a:pt x="0" y="11514"/>
                  </a:lnTo>
                  <a:cubicBezTo>
                    <a:pt x="0" y="5155"/>
                    <a:pt x="5155" y="0"/>
                    <a:pt x="11514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114300"/>
              <a:ext cx="1764402" cy="633680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5549"/>
                </a:lnSpc>
              </a:pPr>
              <a:r>
                <a:rPr lang="en-US" sz="3699">
                  <a:solidFill>
                    <a:srgbClr val="191919"/>
                  </a:solidFill>
                  <a:latin typeface="Aileron"/>
                </a:rPr>
                <a:t>Des questions ?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582599" y="4620384"/>
            <a:ext cx="9122803" cy="269214"/>
            <a:chOff x="0" y="0"/>
            <a:chExt cx="2567585" cy="7576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67585" cy="75769"/>
            </a:xfrm>
            <a:custGeom>
              <a:avLst/>
              <a:gdLst/>
              <a:ahLst/>
              <a:cxnLst/>
              <a:rect l="l" t="t" r="r" b="b"/>
              <a:pathLst>
                <a:path w="2567585" h="75769">
                  <a:moveTo>
                    <a:pt x="0" y="0"/>
                  </a:moveTo>
                  <a:lnTo>
                    <a:pt x="2567585" y="0"/>
                  </a:lnTo>
                  <a:lnTo>
                    <a:pt x="2567585" y="75769"/>
                  </a:lnTo>
                  <a:lnTo>
                    <a:pt x="0" y="75769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2567585" cy="15196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582599" y="2411589"/>
            <a:ext cx="9122803" cy="4813388"/>
            <a:chOff x="0" y="0"/>
            <a:chExt cx="2393832" cy="126303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93832" cy="1263038"/>
            </a:xfrm>
            <a:custGeom>
              <a:avLst/>
              <a:gdLst/>
              <a:ahLst/>
              <a:cxnLst/>
              <a:rect l="l" t="t" r="r" b="b"/>
              <a:pathLst>
                <a:path w="2393832" h="1263038">
                  <a:moveTo>
                    <a:pt x="10184" y="0"/>
                  </a:moveTo>
                  <a:lnTo>
                    <a:pt x="2383648" y="0"/>
                  </a:lnTo>
                  <a:cubicBezTo>
                    <a:pt x="2386349" y="0"/>
                    <a:pt x="2388939" y="1073"/>
                    <a:pt x="2390849" y="2983"/>
                  </a:cubicBezTo>
                  <a:cubicBezTo>
                    <a:pt x="2392759" y="4893"/>
                    <a:pt x="2393832" y="7483"/>
                    <a:pt x="2393832" y="10184"/>
                  </a:cubicBezTo>
                  <a:lnTo>
                    <a:pt x="2393832" y="1252854"/>
                  </a:lnTo>
                  <a:cubicBezTo>
                    <a:pt x="2393832" y="1258478"/>
                    <a:pt x="2389273" y="1263038"/>
                    <a:pt x="2383648" y="1263038"/>
                  </a:cubicBezTo>
                  <a:lnTo>
                    <a:pt x="10184" y="1263038"/>
                  </a:lnTo>
                  <a:cubicBezTo>
                    <a:pt x="4559" y="1263038"/>
                    <a:pt x="0" y="1258478"/>
                    <a:pt x="0" y="1252854"/>
                  </a:cubicBezTo>
                  <a:lnTo>
                    <a:pt x="0" y="10184"/>
                  </a:lnTo>
                  <a:cubicBezTo>
                    <a:pt x="0" y="4559"/>
                    <a:pt x="4559" y="0"/>
                    <a:pt x="101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2393832" cy="133923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853230" y="1671638"/>
            <a:ext cx="4465360" cy="4835663"/>
          </a:xfrm>
          <a:custGeom>
            <a:avLst/>
            <a:gdLst/>
            <a:ahLst/>
            <a:cxnLst/>
            <a:rect l="l" t="t" r="r" b="b"/>
            <a:pathLst>
              <a:path w="4465360" h="4835663">
                <a:moveTo>
                  <a:pt x="0" y="0"/>
                </a:moveTo>
                <a:lnTo>
                  <a:pt x="4465360" y="0"/>
                </a:lnTo>
                <a:lnTo>
                  <a:pt x="4465360" y="4835663"/>
                </a:lnTo>
                <a:lnTo>
                  <a:pt x="0" y="48356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518" r="-52431" b="-2776"/>
            </a:stretch>
          </a:blipFill>
          <a:ln w="19050" cap="sq">
            <a:solidFill>
              <a:srgbClr val="29333B"/>
            </a:solidFill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4473527" y="1671638"/>
            <a:ext cx="4918868" cy="1043445"/>
            <a:chOff x="0" y="0"/>
            <a:chExt cx="1339881" cy="2842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39881" cy="284231"/>
            </a:xfrm>
            <a:custGeom>
              <a:avLst/>
              <a:gdLst/>
              <a:ahLst/>
              <a:cxnLst/>
              <a:rect l="l" t="t" r="r" b="b"/>
              <a:pathLst>
                <a:path w="1339881" h="284231">
                  <a:moveTo>
                    <a:pt x="94435" y="0"/>
                  </a:moveTo>
                  <a:lnTo>
                    <a:pt x="1245445" y="0"/>
                  </a:lnTo>
                  <a:cubicBezTo>
                    <a:pt x="1270491" y="0"/>
                    <a:pt x="1294511" y="9949"/>
                    <a:pt x="1312221" y="27659"/>
                  </a:cubicBezTo>
                  <a:cubicBezTo>
                    <a:pt x="1329931" y="45370"/>
                    <a:pt x="1339881" y="69390"/>
                    <a:pt x="1339881" y="94435"/>
                  </a:cubicBezTo>
                  <a:lnTo>
                    <a:pt x="1339881" y="189795"/>
                  </a:lnTo>
                  <a:cubicBezTo>
                    <a:pt x="1339881" y="241950"/>
                    <a:pt x="1297601" y="284231"/>
                    <a:pt x="1245445" y="284231"/>
                  </a:cubicBezTo>
                  <a:lnTo>
                    <a:pt x="94435" y="284231"/>
                  </a:lnTo>
                  <a:cubicBezTo>
                    <a:pt x="42280" y="284231"/>
                    <a:pt x="0" y="241950"/>
                    <a:pt x="0" y="189795"/>
                  </a:cubicBezTo>
                  <a:lnTo>
                    <a:pt x="0" y="94435"/>
                  </a:lnTo>
                  <a:cubicBezTo>
                    <a:pt x="0" y="42280"/>
                    <a:pt x="42280" y="0"/>
                    <a:pt x="94435" y="0"/>
                  </a:cubicBezTo>
                  <a:close/>
                </a:path>
              </a:pathLst>
            </a:custGeom>
            <a:solidFill>
              <a:srgbClr val="29333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339881" cy="3413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299"/>
                </a:lnSpc>
              </a:pPr>
              <a:r>
                <a:rPr lang="en-US" sz="2199">
                  <a:solidFill>
                    <a:srgbClr val="E8ECEF"/>
                  </a:solidFill>
                  <a:latin typeface="Aileron"/>
                </a:rPr>
                <a:t>                      Import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4599570" y="1786166"/>
            <a:ext cx="814388" cy="814388"/>
          </a:xfrm>
          <a:custGeom>
            <a:avLst/>
            <a:gdLst/>
            <a:ahLst/>
            <a:cxnLst/>
            <a:rect l="l" t="t" r="r" b="b"/>
            <a:pathLst>
              <a:path w="814388" h="814388">
                <a:moveTo>
                  <a:pt x="0" y="0"/>
                </a:moveTo>
                <a:lnTo>
                  <a:pt x="814387" y="0"/>
                </a:lnTo>
                <a:lnTo>
                  <a:pt x="814387" y="814388"/>
                </a:lnTo>
                <a:lnTo>
                  <a:pt x="0" y="814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754982" y="1901430"/>
            <a:ext cx="503563" cy="503563"/>
          </a:xfrm>
          <a:custGeom>
            <a:avLst/>
            <a:gdLst/>
            <a:ahLst/>
            <a:cxnLst/>
            <a:rect l="l" t="t" r="r" b="b"/>
            <a:pathLst>
              <a:path w="503563" h="503563">
                <a:moveTo>
                  <a:pt x="0" y="0"/>
                </a:moveTo>
                <a:lnTo>
                  <a:pt x="503563" y="0"/>
                </a:lnTo>
                <a:lnTo>
                  <a:pt x="503563" y="503563"/>
                </a:lnTo>
                <a:lnTo>
                  <a:pt x="0" y="5035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473527" y="5461400"/>
            <a:ext cx="4918868" cy="1043445"/>
            <a:chOff x="0" y="0"/>
            <a:chExt cx="1339881" cy="28423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39881" cy="284231"/>
            </a:xfrm>
            <a:custGeom>
              <a:avLst/>
              <a:gdLst/>
              <a:ahLst/>
              <a:cxnLst/>
              <a:rect l="l" t="t" r="r" b="b"/>
              <a:pathLst>
                <a:path w="1339881" h="284231">
                  <a:moveTo>
                    <a:pt x="94435" y="0"/>
                  </a:moveTo>
                  <a:lnTo>
                    <a:pt x="1245445" y="0"/>
                  </a:lnTo>
                  <a:cubicBezTo>
                    <a:pt x="1270491" y="0"/>
                    <a:pt x="1294511" y="9949"/>
                    <a:pt x="1312221" y="27659"/>
                  </a:cubicBezTo>
                  <a:cubicBezTo>
                    <a:pt x="1329931" y="45370"/>
                    <a:pt x="1339881" y="69390"/>
                    <a:pt x="1339881" y="94435"/>
                  </a:cubicBezTo>
                  <a:lnTo>
                    <a:pt x="1339881" y="189795"/>
                  </a:lnTo>
                  <a:cubicBezTo>
                    <a:pt x="1339881" y="241950"/>
                    <a:pt x="1297601" y="284231"/>
                    <a:pt x="1245445" y="284231"/>
                  </a:cubicBezTo>
                  <a:lnTo>
                    <a:pt x="94435" y="284231"/>
                  </a:lnTo>
                  <a:cubicBezTo>
                    <a:pt x="42280" y="284231"/>
                    <a:pt x="0" y="241950"/>
                    <a:pt x="0" y="189795"/>
                  </a:cubicBezTo>
                  <a:lnTo>
                    <a:pt x="0" y="94435"/>
                  </a:lnTo>
                  <a:cubicBezTo>
                    <a:pt x="0" y="42280"/>
                    <a:pt x="42280" y="0"/>
                    <a:pt x="94435" y="0"/>
                  </a:cubicBezTo>
                  <a:close/>
                </a:path>
              </a:pathLst>
            </a:custGeom>
            <a:solidFill>
              <a:srgbClr val="29333B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1339881" cy="3413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299"/>
                </a:lnSpc>
              </a:pPr>
              <a:r>
                <a:rPr lang="en-US" sz="2199">
                  <a:solidFill>
                    <a:srgbClr val="E8ECEF"/>
                  </a:solidFill>
                  <a:latin typeface="Aileron"/>
                </a:rPr>
                <a:t>                      Concaténation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4599570" y="5575929"/>
            <a:ext cx="814388" cy="814388"/>
          </a:xfrm>
          <a:custGeom>
            <a:avLst/>
            <a:gdLst/>
            <a:ahLst/>
            <a:cxnLst/>
            <a:rect l="l" t="t" r="r" b="b"/>
            <a:pathLst>
              <a:path w="814388" h="814388">
                <a:moveTo>
                  <a:pt x="0" y="0"/>
                </a:moveTo>
                <a:lnTo>
                  <a:pt x="814387" y="0"/>
                </a:lnTo>
                <a:lnTo>
                  <a:pt x="814387" y="814388"/>
                </a:lnTo>
                <a:lnTo>
                  <a:pt x="0" y="814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4804967" y="5699525"/>
            <a:ext cx="422642" cy="535640"/>
          </a:xfrm>
          <a:custGeom>
            <a:avLst/>
            <a:gdLst/>
            <a:ahLst/>
            <a:cxnLst/>
            <a:rect l="l" t="t" r="r" b="b"/>
            <a:pathLst>
              <a:path w="422642" h="535640">
                <a:moveTo>
                  <a:pt x="0" y="0"/>
                </a:moveTo>
                <a:lnTo>
                  <a:pt x="422643" y="0"/>
                </a:lnTo>
                <a:lnTo>
                  <a:pt x="422643" y="535640"/>
                </a:lnTo>
                <a:lnTo>
                  <a:pt x="0" y="5356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7" name="Group 17"/>
          <p:cNvGrpSpPr/>
          <p:nvPr/>
        </p:nvGrpSpPr>
        <p:grpSpPr>
          <a:xfrm>
            <a:off x="4473527" y="4198880"/>
            <a:ext cx="4918868" cy="1043445"/>
            <a:chOff x="0" y="0"/>
            <a:chExt cx="1339881" cy="2842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39881" cy="284231"/>
            </a:xfrm>
            <a:custGeom>
              <a:avLst/>
              <a:gdLst/>
              <a:ahLst/>
              <a:cxnLst/>
              <a:rect l="l" t="t" r="r" b="b"/>
              <a:pathLst>
                <a:path w="1339881" h="284231">
                  <a:moveTo>
                    <a:pt x="94435" y="0"/>
                  </a:moveTo>
                  <a:lnTo>
                    <a:pt x="1245445" y="0"/>
                  </a:lnTo>
                  <a:cubicBezTo>
                    <a:pt x="1270491" y="0"/>
                    <a:pt x="1294511" y="9949"/>
                    <a:pt x="1312221" y="27659"/>
                  </a:cubicBezTo>
                  <a:cubicBezTo>
                    <a:pt x="1329931" y="45370"/>
                    <a:pt x="1339881" y="69390"/>
                    <a:pt x="1339881" y="94435"/>
                  </a:cubicBezTo>
                  <a:lnTo>
                    <a:pt x="1339881" y="189795"/>
                  </a:lnTo>
                  <a:cubicBezTo>
                    <a:pt x="1339881" y="241950"/>
                    <a:pt x="1297601" y="284231"/>
                    <a:pt x="1245445" y="284231"/>
                  </a:cubicBezTo>
                  <a:lnTo>
                    <a:pt x="94435" y="284231"/>
                  </a:lnTo>
                  <a:cubicBezTo>
                    <a:pt x="42280" y="284231"/>
                    <a:pt x="0" y="241950"/>
                    <a:pt x="0" y="189795"/>
                  </a:cubicBezTo>
                  <a:lnTo>
                    <a:pt x="0" y="94435"/>
                  </a:lnTo>
                  <a:cubicBezTo>
                    <a:pt x="0" y="42280"/>
                    <a:pt x="42280" y="0"/>
                    <a:pt x="94435" y="0"/>
                  </a:cubicBezTo>
                  <a:close/>
                </a:path>
              </a:pathLst>
            </a:custGeom>
            <a:solidFill>
              <a:srgbClr val="29333B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1339881" cy="3413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299"/>
                </a:lnSpc>
              </a:pPr>
              <a:r>
                <a:rPr lang="en-US" sz="2199">
                  <a:solidFill>
                    <a:srgbClr val="E8ECEF"/>
                  </a:solidFill>
                  <a:latin typeface="Aileron"/>
                </a:rPr>
                <a:t>                      Nettoyage</a:t>
              </a:r>
            </a:p>
          </p:txBody>
        </p:sp>
      </p:grpSp>
      <p:sp>
        <p:nvSpPr>
          <p:cNvPr id="20" name="Freeform 20"/>
          <p:cNvSpPr/>
          <p:nvPr/>
        </p:nvSpPr>
        <p:spPr>
          <a:xfrm>
            <a:off x="4599570" y="4313409"/>
            <a:ext cx="814388" cy="814388"/>
          </a:xfrm>
          <a:custGeom>
            <a:avLst/>
            <a:gdLst/>
            <a:ahLst/>
            <a:cxnLst/>
            <a:rect l="l" t="t" r="r" b="b"/>
            <a:pathLst>
              <a:path w="814388" h="814388">
                <a:moveTo>
                  <a:pt x="0" y="0"/>
                </a:moveTo>
                <a:lnTo>
                  <a:pt x="814387" y="0"/>
                </a:lnTo>
                <a:lnTo>
                  <a:pt x="814387" y="814387"/>
                </a:lnTo>
                <a:lnTo>
                  <a:pt x="0" y="814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4711015" y="4436684"/>
            <a:ext cx="591497" cy="567838"/>
          </a:xfrm>
          <a:custGeom>
            <a:avLst/>
            <a:gdLst/>
            <a:ahLst/>
            <a:cxnLst/>
            <a:rect l="l" t="t" r="r" b="b"/>
            <a:pathLst>
              <a:path w="591497" h="567838">
                <a:moveTo>
                  <a:pt x="0" y="0"/>
                </a:moveTo>
                <a:lnTo>
                  <a:pt x="591497" y="0"/>
                </a:lnTo>
                <a:lnTo>
                  <a:pt x="591497" y="567837"/>
                </a:lnTo>
                <a:lnTo>
                  <a:pt x="0" y="5678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4473527" y="2936360"/>
            <a:ext cx="4918868" cy="1043445"/>
            <a:chOff x="0" y="0"/>
            <a:chExt cx="1339881" cy="28423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39881" cy="284231"/>
            </a:xfrm>
            <a:custGeom>
              <a:avLst/>
              <a:gdLst/>
              <a:ahLst/>
              <a:cxnLst/>
              <a:rect l="l" t="t" r="r" b="b"/>
              <a:pathLst>
                <a:path w="1339881" h="284231">
                  <a:moveTo>
                    <a:pt x="94435" y="0"/>
                  </a:moveTo>
                  <a:lnTo>
                    <a:pt x="1245445" y="0"/>
                  </a:lnTo>
                  <a:cubicBezTo>
                    <a:pt x="1270491" y="0"/>
                    <a:pt x="1294511" y="9949"/>
                    <a:pt x="1312221" y="27659"/>
                  </a:cubicBezTo>
                  <a:cubicBezTo>
                    <a:pt x="1329931" y="45370"/>
                    <a:pt x="1339881" y="69390"/>
                    <a:pt x="1339881" y="94435"/>
                  </a:cubicBezTo>
                  <a:lnTo>
                    <a:pt x="1339881" y="189795"/>
                  </a:lnTo>
                  <a:cubicBezTo>
                    <a:pt x="1339881" y="241950"/>
                    <a:pt x="1297601" y="284231"/>
                    <a:pt x="1245445" y="284231"/>
                  </a:cubicBezTo>
                  <a:lnTo>
                    <a:pt x="94435" y="284231"/>
                  </a:lnTo>
                  <a:cubicBezTo>
                    <a:pt x="42280" y="284231"/>
                    <a:pt x="0" y="241950"/>
                    <a:pt x="0" y="189795"/>
                  </a:cubicBezTo>
                  <a:lnTo>
                    <a:pt x="0" y="94435"/>
                  </a:lnTo>
                  <a:cubicBezTo>
                    <a:pt x="0" y="42280"/>
                    <a:pt x="42280" y="0"/>
                    <a:pt x="94435" y="0"/>
                  </a:cubicBezTo>
                  <a:close/>
                </a:path>
              </a:pathLst>
            </a:custGeom>
            <a:solidFill>
              <a:srgbClr val="29333B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57150"/>
              <a:ext cx="1339881" cy="3413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299"/>
                </a:lnSpc>
              </a:pPr>
              <a:r>
                <a:rPr lang="en-US" sz="2199">
                  <a:solidFill>
                    <a:srgbClr val="E8ECEF"/>
                  </a:solidFill>
                  <a:latin typeface="Aileron"/>
                </a:rPr>
                <a:t>                      Exploration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4599570" y="3050889"/>
            <a:ext cx="814388" cy="814388"/>
          </a:xfrm>
          <a:custGeom>
            <a:avLst/>
            <a:gdLst/>
            <a:ahLst/>
            <a:cxnLst/>
            <a:rect l="l" t="t" r="r" b="b"/>
            <a:pathLst>
              <a:path w="814388" h="814388">
                <a:moveTo>
                  <a:pt x="0" y="0"/>
                </a:moveTo>
                <a:lnTo>
                  <a:pt x="814387" y="0"/>
                </a:lnTo>
                <a:lnTo>
                  <a:pt x="814387" y="814387"/>
                </a:lnTo>
                <a:lnTo>
                  <a:pt x="0" y="814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4686801" y="3133452"/>
            <a:ext cx="658975" cy="658975"/>
          </a:xfrm>
          <a:custGeom>
            <a:avLst/>
            <a:gdLst/>
            <a:ahLst/>
            <a:cxnLst/>
            <a:rect l="l" t="t" r="r" b="b"/>
            <a:pathLst>
              <a:path w="658975" h="658975">
                <a:moveTo>
                  <a:pt x="0" y="0"/>
                </a:moveTo>
                <a:lnTo>
                  <a:pt x="658975" y="0"/>
                </a:lnTo>
                <a:lnTo>
                  <a:pt x="658975" y="658975"/>
                </a:lnTo>
                <a:lnTo>
                  <a:pt x="0" y="6589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4487848" y="7976934"/>
            <a:ext cx="4280545" cy="1712300"/>
            <a:chOff x="0" y="0"/>
            <a:chExt cx="1132419" cy="45298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132419" cy="452990"/>
            </a:xfrm>
            <a:custGeom>
              <a:avLst/>
              <a:gdLst/>
              <a:ahLst/>
              <a:cxnLst/>
              <a:rect l="l" t="t" r="r" b="b"/>
              <a:pathLst>
                <a:path w="1132419" h="452990">
                  <a:moveTo>
                    <a:pt x="21704" y="0"/>
                  </a:moveTo>
                  <a:lnTo>
                    <a:pt x="1110716" y="0"/>
                  </a:lnTo>
                  <a:cubicBezTo>
                    <a:pt x="1116472" y="0"/>
                    <a:pt x="1121992" y="2287"/>
                    <a:pt x="1126062" y="6357"/>
                  </a:cubicBezTo>
                  <a:cubicBezTo>
                    <a:pt x="1130133" y="10427"/>
                    <a:pt x="1132419" y="15947"/>
                    <a:pt x="1132419" y="21704"/>
                  </a:cubicBezTo>
                  <a:lnTo>
                    <a:pt x="1132419" y="431286"/>
                  </a:lnTo>
                  <a:cubicBezTo>
                    <a:pt x="1132419" y="437042"/>
                    <a:pt x="1130133" y="442562"/>
                    <a:pt x="1126062" y="446633"/>
                  </a:cubicBezTo>
                  <a:cubicBezTo>
                    <a:pt x="1121992" y="450703"/>
                    <a:pt x="1116472" y="452990"/>
                    <a:pt x="1110716" y="452990"/>
                  </a:cubicBezTo>
                  <a:lnTo>
                    <a:pt x="21704" y="452990"/>
                  </a:lnTo>
                  <a:cubicBezTo>
                    <a:pt x="15947" y="452990"/>
                    <a:pt x="10427" y="450703"/>
                    <a:pt x="6357" y="446633"/>
                  </a:cubicBezTo>
                  <a:cubicBezTo>
                    <a:pt x="2287" y="442562"/>
                    <a:pt x="0" y="437042"/>
                    <a:pt x="0" y="431286"/>
                  </a:cubicBezTo>
                  <a:lnTo>
                    <a:pt x="0" y="21704"/>
                  </a:lnTo>
                  <a:cubicBezTo>
                    <a:pt x="0" y="15947"/>
                    <a:pt x="2287" y="10427"/>
                    <a:pt x="6357" y="6357"/>
                  </a:cubicBezTo>
                  <a:cubicBezTo>
                    <a:pt x="10427" y="2287"/>
                    <a:pt x="15947" y="0"/>
                    <a:pt x="2170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76200"/>
              <a:ext cx="1132419" cy="52918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  Dataset : “Orders”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146K lignes / 29 colonnes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8005505" y="1671638"/>
            <a:ext cx="1809750" cy="6201443"/>
            <a:chOff x="0" y="0"/>
            <a:chExt cx="876259" cy="300266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76259" cy="3002664"/>
            </a:xfrm>
            <a:custGeom>
              <a:avLst/>
              <a:gdLst/>
              <a:ahLst/>
              <a:cxnLst/>
              <a:rect l="l" t="t" r="r" b="b"/>
              <a:pathLst>
                <a:path w="876259" h="3002664">
                  <a:moveTo>
                    <a:pt x="438130" y="3002664"/>
                  </a:moveTo>
                  <a:lnTo>
                    <a:pt x="0" y="2596264"/>
                  </a:lnTo>
                  <a:lnTo>
                    <a:pt x="203200" y="2596264"/>
                  </a:lnTo>
                  <a:lnTo>
                    <a:pt x="203200" y="0"/>
                  </a:lnTo>
                  <a:lnTo>
                    <a:pt x="673059" y="0"/>
                  </a:lnTo>
                  <a:lnTo>
                    <a:pt x="673059" y="2596264"/>
                  </a:lnTo>
                  <a:lnTo>
                    <a:pt x="876259" y="2596264"/>
                  </a:lnTo>
                  <a:lnTo>
                    <a:pt x="438130" y="3002664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203200" y="-76200"/>
              <a:ext cx="469859" cy="297726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762000" y="382156"/>
            <a:ext cx="6667500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Processing des données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072597" y="7976934"/>
            <a:ext cx="4260315" cy="1712300"/>
            <a:chOff x="0" y="0"/>
            <a:chExt cx="1127067" cy="452989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127067" cy="452990"/>
            </a:xfrm>
            <a:custGeom>
              <a:avLst/>
              <a:gdLst/>
              <a:ahLst/>
              <a:cxnLst/>
              <a:rect l="l" t="t" r="r" b="b"/>
              <a:pathLst>
                <a:path w="1127067" h="452990">
                  <a:moveTo>
                    <a:pt x="21807" y="0"/>
                  </a:moveTo>
                  <a:lnTo>
                    <a:pt x="1105261" y="0"/>
                  </a:lnTo>
                  <a:cubicBezTo>
                    <a:pt x="1117304" y="0"/>
                    <a:pt x="1127067" y="9763"/>
                    <a:pt x="1127067" y="21807"/>
                  </a:cubicBezTo>
                  <a:lnTo>
                    <a:pt x="1127067" y="431183"/>
                  </a:lnTo>
                  <a:cubicBezTo>
                    <a:pt x="1127067" y="443226"/>
                    <a:pt x="1117304" y="452990"/>
                    <a:pt x="1105261" y="452990"/>
                  </a:cubicBezTo>
                  <a:lnTo>
                    <a:pt x="21807" y="452990"/>
                  </a:lnTo>
                  <a:cubicBezTo>
                    <a:pt x="9763" y="452990"/>
                    <a:pt x="0" y="443226"/>
                    <a:pt x="0" y="431183"/>
                  </a:cubicBezTo>
                  <a:lnTo>
                    <a:pt x="0" y="21807"/>
                  </a:lnTo>
                  <a:cubicBezTo>
                    <a:pt x="0" y="9763"/>
                    <a:pt x="9763" y="0"/>
                    <a:pt x="21807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76200"/>
              <a:ext cx="1127067" cy="52918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Dataset : “Clients”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1.33M lignes / 11 colonnes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919015" y="1838325"/>
            <a:ext cx="3048000" cy="4039135"/>
            <a:chOff x="0" y="0"/>
            <a:chExt cx="799798" cy="10598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99798" cy="1059873"/>
            </a:xfrm>
            <a:custGeom>
              <a:avLst/>
              <a:gdLst/>
              <a:ahLst/>
              <a:cxnLst/>
              <a:rect l="l" t="t" r="r" b="b"/>
              <a:pathLst>
                <a:path w="799798" h="1059873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1029393"/>
                  </a:lnTo>
                  <a:cubicBezTo>
                    <a:pt x="799798" y="1037477"/>
                    <a:pt x="796587" y="1045229"/>
                    <a:pt x="790871" y="1050946"/>
                  </a:cubicBezTo>
                  <a:cubicBezTo>
                    <a:pt x="785155" y="1056662"/>
                    <a:pt x="777402" y="1059873"/>
                    <a:pt x="769318" y="1059873"/>
                  </a:cubicBezTo>
                  <a:lnTo>
                    <a:pt x="30480" y="1059873"/>
                  </a:lnTo>
                  <a:cubicBezTo>
                    <a:pt x="13646" y="1059873"/>
                    <a:pt x="0" y="1046227"/>
                    <a:pt x="0" y="1029393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799798" cy="113607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Chiffre d’affaires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+ 90.1% 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d’ici à 2028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19015" y="5562417"/>
            <a:ext cx="3048000" cy="4039135"/>
            <a:chOff x="0" y="0"/>
            <a:chExt cx="816924" cy="10825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6924" cy="1082568"/>
            </a:xfrm>
            <a:custGeom>
              <a:avLst/>
              <a:gdLst/>
              <a:ahLst/>
              <a:cxnLst/>
              <a:rect l="l" t="t" r="r" b="b"/>
              <a:pathLst>
                <a:path w="816924" h="1082568">
                  <a:moveTo>
                    <a:pt x="30480" y="0"/>
                  </a:moveTo>
                  <a:lnTo>
                    <a:pt x="786444" y="0"/>
                  </a:lnTo>
                  <a:cubicBezTo>
                    <a:pt x="803277" y="0"/>
                    <a:pt x="816924" y="13646"/>
                    <a:pt x="816924" y="30480"/>
                  </a:cubicBezTo>
                  <a:lnTo>
                    <a:pt x="816924" y="1052088"/>
                  </a:lnTo>
                  <a:cubicBezTo>
                    <a:pt x="816924" y="1068921"/>
                    <a:pt x="803277" y="1082568"/>
                    <a:pt x="786444" y="1082568"/>
                  </a:cubicBezTo>
                  <a:lnTo>
                    <a:pt x="30480" y="1082568"/>
                  </a:lnTo>
                  <a:cubicBezTo>
                    <a:pt x="22396" y="1082568"/>
                    <a:pt x="14643" y="1079356"/>
                    <a:pt x="8927" y="1073640"/>
                  </a:cubicBezTo>
                  <a:cubicBezTo>
                    <a:pt x="3211" y="1067924"/>
                    <a:pt x="0" y="1060171"/>
                    <a:pt x="0" y="1052088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6924" cy="115876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Cyber-acheteurs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2,5 milliards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d’ici à 2028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62000" y="380886"/>
            <a:ext cx="6667500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sz="4499" spc="-44">
                <a:solidFill>
                  <a:srgbClr val="29333B"/>
                </a:solidFill>
                <a:latin typeface="Glacial Indifference"/>
              </a:rPr>
              <a:t>Contexte mondial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792524" y="1838325"/>
            <a:ext cx="174491" cy="7763228"/>
            <a:chOff x="0" y="0"/>
            <a:chExt cx="49110" cy="218493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9110" cy="2184936"/>
            </a:xfrm>
            <a:custGeom>
              <a:avLst/>
              <a:gdLst/>
              <a:ahLst/>
              <a:cxnLst/>
              <a:rect l="l" t="t" r="r" b="b"/>
              <a:pathLst>
                <a:path w="49110" h="2184936">
                  <a:moveTo>
                    <a:pt x="0" y="0"/>
                  </a:moveTo>
                  <a:lnTo>
                    <a:pt x="49110" y="0"/>
                  </a:lnTo>
                  <a:lnTo>
                    <a:pt x="49110" y="2184936"/>
                  </a:lnTo>
                  <a:lnTo>
                    <a:pt x="0" y="2184936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49110" cy="226113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 flipH="1">
            <a:off x="1905000" y="5734226"/>
            <a:ext cx="114300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Group 20"/>
          <p:cNvGrpSpPr/>
          <p:nvPr/>
        </p:nvGrpSpPr>
        <p:grpSpPr>
          <a:xfrm>
            <a:off x="4611022" y="1967089"/>
            <a:ext cx="12244717" cy="7534275"/>
            <a:chOff x="0" y="0"/>
            <a:chExt cx="16326290" cy="100457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6326290" cy="10045700"/>
            </a:xfrm>
            <a:custGeom>
              <a:avLst/>
              <a:gdLst/>
              <a:ahLst/>
              <a:cxnLst/>
              <a:rect l="l" t="t" r="r" b="b"/>
              <a:pathLst>
                <a:path w="16326290" h="10045700">
                  <a:moveTo>
                    <a:pt x="0" y="0"/>
                  </a:moveTo>
                  <a:lnTo>
                    <a:pt x="16326290" y="0"/>
                  </a:lnTo>
                  <a:lnTo>
                    <a:pt x="16326290" y="10045700"/>
                  </a:lnTo>
                  <a:lnTo>
                    <a:pt x="0" y="10045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28" t="-1333" r="-6801" b="-4702"/>
              </a:stretch>
            </a:blipFill>
          </p:spPr>
        </p:sp>
        <p:grpSp>
          <p:nvGrpSpPr>
            <p:cNvPr id="22" name="Group 22"/>
            <p:cNvGrpSpPr/>
            <p:nvPr/>
          </p:nvGrpSpPr>
          <p:grpSpPr>
            <a:xfrm>
              <a:off x="8616106" y="5010385"/>
              <a:ext cx="596900" cy="3026410"/>
              <a:chOff x="0" y="0"/>
              <a:chExt cx="125997" cy="63883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25997" cy="638830"/>
              </a:xfrm>
              <a:custGeom>
                <a:avLst/>
                <a:gdLst/>
                <a:ahLst/>
                <a:cxnLst/>
                <a:rect l="l" t="t" r="r" b="b"/>
                <a:pathLst>
                  <a:path w="125997" h="638830">
                    <a:moveTo>
                      <a:pt x="0" y="0"/>
                    </a:moveTo>
                    <a:lnTo>
                      <a:pt x="125997" y="0"/>
                    </a:lnTo>
                    <a:lnTo>
                      <a:pt x="125997" y="638830"/>
                    </a:lnTo>
                    <a:lnTo>
                      <a:pt x="0" y="638830"/>
                    </a:lnTo>
                    <a:close/>
                  </a:path>
                </a:pathLst>
              </a:custGeom>
              <a:solidFill>
                <a:srgbClr val="29333B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76200"/>
                <a:ext cx="125997" cy="715030"/>
              </a:xfrm>
              <a:prstGeom prst="rect">
                <a:avLst/>
              </a:prstGeom>
            </p:spPr>
            <p:txBody>
              <a:bodyPr lIns="152400" tIns="152400" rIns="152400" bIns="152400" rtlCol="0" anchor="ctr"/>
              <a:lstStyle/>
              <a:p>
                <a:pPr algn="ctr">
                  <a:lnSpc>
                    <a:spcPts val="3899"/>
                  </a:lnSpc>
                </a:pPr>
                <a:endParaRPr/>
              </a:p>
            </p:txBody>
          </p:sp>
        </p:grpSp>
      </p:grpSp>
      <p:grpSp>
        <p:nvGrpSpPr>
          <p:cNvPr id="25" name="Group 25"/>
          <p:cNvGrpSpPr/>
          <p:nvPr/>
        </p:nvGrpSpPr>
        <p:grpSpPr>
          <a:xfrm>
            <a:off x="919015" y="1838325"/>
            <a:ext cx="16449970" cy="7763228"/>
            <a:chOff x="0" y="0"/>
            <a:chExt cx="4316488" cy="20370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316488" cy="2037078"/>
            </a:xfrm>
            <a:custGeom>
              <a:avLst/>
              <a:gdLst/>
              <a:ahLst/>
              <a:cxnLst/>
              <a:rect l="l" t="t" r="r" b="b"/>
              <a:pathLst>
                <a:path w="4316488" h="2037078">
                  <a:moveTo>
                    <a:pt x="5648" y="0"/>
                  </a:moveTo>
                  <a:lnTo>
                    <a:pt x="4310840" y="0"/>
                  </a:lnTo>
                  <a:cubicBezTo>
                    <a:pt x="4312338" y="0"/>
                    <a:pt x="4313774" y="595"/>
                    <a:pt x="4314834" y="1654"/>
                  </a:cubicBezTo>
                  <a:cubicBezTo>
                    <a:pt x="4315893" y="2713"/>
                    <a:pt x="4316488" y="4150"/>
                    <a:pt x="4316488" y="5648"/>
                  </a:cubicBezTo>
                  <a:lnTo>
                    <a:pt x="4316488" y="2031431"/>
                  </a:lnTo>
                  <a:cubicBezTo>
                    <a:pt x="4316488" y="2032928"/>
                    <a:pt x="4315893" y="2034365"/>
                    <a:pt x="4314834" y="2035424"/>
                  </a:cubicBezTo>
                  <a:cubicBezTo>
                    <a:pt x="4313774" y="2036483"/>
                    <a:pt x="4312338" y="2037078"/>
                    <a:pt x="4310840" y="2037078"/>
                  </a:cubicBezTo>
                  <a:lnTo>
                    <a:pt x="5648" y="2037078"/>
                  </a:lnTo>
                  <a:cubicBezTo>
                    <a:pt x="4150" y="2037078"/>
                    <a:pt x="2713" y="2036483"/>
                    <a:pt x="1654" y="2035424"/>
                  </a:cubicBezTo>
                  <a:cubicBezTo>
                    <a:pt x="595" y="2034365"/>
                    <a:pt x="0" y="2032928"/>
                    <a:pt x="0" y="2031431"/>
                  </a:cubicBezTo>
                  <a:lnTo>
                    <a:pt x="0" y="5648"/>
                  </a:lnTo>
                  <a:cubicBezTo>
                    <a:pt x="0" y="4150"/>
                    <a:pt x="595" y="2713"/>
                    <a:pt x="1654" y="1654"/>
                  </a:cubicBezTo>
                  <a:cubicBezTo>
                    <a:pt x="2713" y="595"/>
                    <a:pt x="4150" y="0"/>
                    <a:pt x="564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4316488" cy="211327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238598" y="1838325"/>
            <a:ext cx="3048000" cy="3526619"/>
            <a:chOff x="0" y="0"/>
            <a:chExt cx="799798" cy="9253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99798" cy="925388"/>
            </a:xfrm>
            <a:custGeom>
              <a:avLst/>
              <a:gdLst/>
              <a:ahLst/>
              <a:cxnLst/>
              <a:rect l="l" t="t" r="r" b="b"/>
              <a:pathLst>
                <a:path w="799798" h="925388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894908"/>
                  </a:lnTo>
                  <a:cubicBezTo>
                    <a:pt x="799798" y="911742"/>
                    <a:pt x="786152" y="925388"/>
                    <a:pt x="769318" y="925388"/>
                  </a:cubicBezTo>
                  <a:lnTo>
                    <a:pt x="30480" y="925388"/>
                  </a:lnTo>
                  <a:cubicBezTo>
                    <a:pt x="13646" y="925388"/>
                    <a:pt x="0" y="911742"/>
                    <a:pt x="0" y="894908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799798" cy="100158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2023 vs 2022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+ 104 %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112108" y="1838325"/>
            <a:ext cx="174491" cy="6702221"/>
            <a:chOff x="0" y="0"/>
            <a:chExt cx="49110" cy="188631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9110" cy="1886320"/>
            </a:xfrm>
            <a:custGeom>
              <a:avLst/>
              <a:gdLst/>
              <a:ahLst/>
              <a:cxnLst/>
              <a:rect l="l" t="t" r="r" b="b"/>
              <a:pathLst>
                <a:path w="49110" h="1886320">
                  <a:moveTo>
                    <a:pt x="0" y="0"/>
                  </a:moveTo>
                  <a:lnTo>
                    <a:pt x="49110" y="0"/>
                  </a:lnTo>
                  <a:lnTo>
                    <a:pt x="49110" y="1886320"/>
                  </a:lnTo>
                  <a:lnTo>
                    <a:pt x="0" y="1886320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49110" cy="196251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4546534" y="2407145"/>
            <a:ext cx="12321414" cy="5472709"/>
          </a:xfrm>
          <a:custGeom>
            <a:avLst/>
            <a:gdLst/>
            <a:ahLst/>
            <a:cxnLst/>
            <a:rect l="l" t="t" r="r" b="b"/>
            <a:pathLst>
              <a:path w="12321414" h="5472709">
                <a:moveTo>
                  <a:pt x="0" y="0"/>
                </a:moveTo>
                <a:lnTo>
                  <a:pt x="12321413" y="0"/>
                </a:lnTo>
                <a:lnTo>
                  <a:pt x="12321413" y="5472710"/>
                </a:lnTo>
                <a:lnTo>
                  <a:pt x="0" y="54727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762000" y="382156"/>
            <a:ext cx="8382000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Évolution des ventes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238598" y="5017282"/>
            <a:ext cx="3048000" cy="3523265"/>
            <a:chOff x="0" y="0"/>
            <a:chExt cx="799798" cy="92450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99798" cy="924508"/>
            </a:xfrm>
            <a:custGeom>
              <a:avLst/>
              <a:gdLst/>
              <a:ahLst/>
              <a:cxnLst/>
              <a:rect l="l" t="t" r="r" b="b"/>
              <a:pathLst>
                <a:path w="799798" h="924508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894028"/>
                  </a:lnTo>
                  <a:cubicBezTo>
                    <a:pt x="799798" y="910862"/>
                    <a:pt x="786152" y="924508"/>
                    <a:pt x="769318" y="924508"/>
                  </a:cubicBezTo>
                  <a:lnTo>
                    <a:pt x="30480" y="924508"/>
                  </a:lnTo>
                  <a:cubicBezTo>
                    <a:pt x="13646" y="924508"/>
                    <a:pt x="0" y="910862"/>
                    <a:pt x="0" y="894028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799798" cy="100070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Croissance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globale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x 22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 flipH="1">
            <a:off x="2191098" y="5129212"/>
            <a:ext cx="114300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1"/>
          <p:cNvGrpSpPr/>
          <p:nvPr/>
        </p:nvGrpSpPr>
        <p:grpSpPr>
          <a:xfrm>
            <a:off x="1238598" y="1838325"/>
            <a:ext cx="15810803" cy="6702221"/>
            <a:chOff x="0" y="0"/>
            <a:chExt cx="4148770" cy="175866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148770" cy="1758669"/>
            </a:xfrm>
            <a:custGeom>
              <a:avLst/>
              <a:gdLst/>
              <a:ahLst/>
              <a:cxnLst/>
              <a:rect l="l" t="t" r="r" b="b"/>
              <a:pathLst>
                <a:path w="4148770" h="1758669">
                  <a:moveTo>
                    <a:pt x="5876" y="0"/>
                  </a:moveTo>
                  <a:lnTo>
                    <a:pt x="4142894" y="0"/>
                  </a:lnTo>
                  <a:cubicBezTo>
                    <a:pt x="4146139" y="0"/>
                    <a:pt x="4148770" y="2631"/>
                    <a:pt x="4148770" y="5876"/>
                  </a:cubicBezTo>
                  <a:lnTo>
                    <a:pt x="4148770" y="1752793"/>
                  </a:lnTo>
                  <a:cubicBezTo>
                    <a:pt x="4148770" y="1756039"/>
                    <a:pt x="4146139" y="1758669"/>
                    <a:pt x="4142894" y="1758669"/>
                  </a:cubicBezTo>
                  <a:lnTo>
                    <a:pt x="5876" y="1758669"/>
                  </a:lnTo>
                  <a:cubicBezTo>
                    <a:pt x="2631" y="1758669"/>
                    <a:pt x="0" y="1756039"/>
                    <a:pt x="0" y="1752793"/>
                  </a:cubicBezTo>
                  <a:lnTo>
                    <a:pt x="0" y="5876"/>
                  </a:lnTo>
                  <a:cubicBezTo>
                    <a:pt x="0" y="2631"/>
                    <a:pt x="2631" y="0"/>
                    <a:pt x="58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76200"/>
              <a:ext cx="4148770" cy="183486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  <a:p>
              <a:pPr algn="ctr">
                <a:lnSpc>
                  <a:spcPts val="38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0625638" y="2943571"/>
            <a:ext cx="5650698" cy="6177979"/>
          </a:xfrm>
          <a:custGeom>
            <a:avLst/>
            <a:gdLst/>
            <a:ahLst/>
            <a:cxnLst/>
            <a:rect l="l" t="t" r="r" b="b"/>
            <a:pathLst>
              <a:path w="5650698" h="6177979">
                <a:moveTo>
                  <a:pt x="0" y="0"/>
                </a:moveTo>
                <a:lnTo>
                  <a:pt x="5650698" y="0"/>
                </a:lnTo>
                <a:lnTo>
                  <a:pt x="5650698" y="6177979"/>
                </a:lnTo>
                <a:lnTo>
                  <a:pt x="0" y="61779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279997" y="1838325"/>
            <a:ext cx="8382000" cy="1652905"/>
            <a:chOff x="0" y="0"/>
            <a:chExt cx="2199445" cy="43372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99445" cy="433724"/>
            </a:xfrm>
            <a:custGeom>
              <a:avLst/>
              <a:gdLst/>
              <a:ahLst/>
              <a:cxnLst/>
              <a:rect l="l" t="t" r="r" b="b"/>
              <a:pathLst>
                <a:path w="2199445" h="433724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422640"/>
                  </a:lnTo>
                  <a:cubicBezTo>
                    <a:pt x="2199445" y="425580"/>
                    <a:pt x="2198277" y="428399"/>
                    <a:pt x="2196199" y="430478"/>
                  </a:cubicBezTo>
                  <a:cubicBezTo>
                    <a:pt x="2194120" y="432556"/>
                    <a:pt x="2191301" y="433724"/>
                    <a:pt x="2188361" y="433724"/>
                  </a:cubicBezTo>
                  <a:lnTo>
                    <a:pt x="11084" y="433724"/>
                  </a:lnTo>
                  <a:cubicBezTo>
                    <a:pt x="8144" y="433724"/>
                    <a:pt x="5325" y="432556"/>
                    <a:pt x="3246" y="430478"/>
                  </a:cubicBezTo>
                  <a:cubicBezTo>
                    <a:pt x="1168" y="428399"/>
                    <a:pt x="0" y="425580"/>
                    <a:pt x="0" y="4226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2199445" cy="50992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marL="0" lvl="0" indent="0" algn="ctr">
                <a:lnSpc>
                  <a:spcPts val="389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Répartition </a:t>
              </a:r>
              <a:r>
                <a:rPr lang="en-US" sz="2599" u="none" strike="noStrike">
                  <a:solidFill>
                    <a:srgbClr val="E8ECEF"/>
                  </a:solidFill>
                  <a:latin typeface="Aileron"/>
                </a:rPr>
                <a:t>des ventes</a:t>
              </a:r>
            </a:p>
            <a:p>
              <a:pPr marL="0" lvl="0" indent="0" algn="ctr">
                <a:lnSpc>
                  <a:spcPts val="3899"/>
                </a:lnSpc>
                <a:spcBef>
                  <a:spcPct val="0"/>
                </a:spcBef>
              </a:pPr>
              <a:r>
                <a:rPr lang="en-US" sz="2599" u="none" strike="noStrike">
                  <a:solidFill>
                    <a:srgbClr val="E8ECEF"/>
                  </a:solidFill>
                  <a:latin typeface="Aileron"/>
                </a:rPr>
                <a:t>par Continent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762038" y="2972146"/>
            <a:ext cx="8093565" cy="6179902"/>
          </a:xfrm>
          <a:custGeom>
            <a:avLst/>
            <a:gdLst/>
            <a:ahLst/>
            <a:cxnLst/>
            <a:rect l="l" t="t" r="r" b="b"/>
            <a:pathLst>
              <a:path w="8093565" h="6179902">
                <a:moveTo>
                  <a:pt x="0" y="0"/>
                </a:moveTo>
                <a:lnTo>
                  <a:pt x="8093565" y="0"/>
                </a:lnTo>
                <a:lnTo>
                  <a:pt x="8093565" y="6179902"/>
                </a:lnTo>
                <a:lnTo>
                  <a:pt x="0" y="61799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26003" y="1838325"/>
            <a:ext cx="8382000" cy="1652905"/>
            <a:chOff x="0" y="0"/>
            <a:chExt cx="2199445" cy="43372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99445" cy="433724"/>
            </a:xfrm>
            <a:custGeom>
              <a:avLst/>
              <a:gdLst/>
              <a:ahLst/>
              <a:cxnLst/>
              <a:rect l="l" t="t" r="r" b="b"/>
              <a:pathLst>
                <a:path w="2199445" h="433724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422640"/>
                  </a:lnTo>
                  <a:cubicBezTo>
                    <a:pt x="2199445" y="425580"/>
                    <a:pt x="2198277" y="428399"/>
                    <a:pt x="2196199" y="430478"/>
                  </a:cubicBezTo>
                  <a:cubicBezTo>
                    <a:pt x="2194120" y="432556"/>
                    <a:pt x="2191301" y="433724"/>
                    <a:pt x="2188361" y="433724"/>
                  </a:cubicBezTo>
                  <a:lnTo>
                    <a:pt x="11084" y="433724"/>
                  </a:lnTo>
                  <a:cubicBezTo>
                    <a:pt x="8144" y="433724"/>
                    <a:pt x="5325" y="432556"/>
                    <a:pt x="3246" y="430478"/>
                  </a:cubicBezTo>
                  <a:cubicBezTo>
                    <a:pt x="1168" y="428399"/>
                    <a:pt x="0" y="425580"/>
                    <a:pt x="0" y="4226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2199445" cy="50992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Total des ventes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par Pays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62000" y="382156"/>
            <a:ext cx="8382000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Zoom sur les marchés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26003" y="3300175"/>
            <a:ext cx="8382000" cy="209550"/>
            <a:chOff x="0" y="0"/>
            <a:chExt cx="2359088" cy="5897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359088" cy="58977"/>
            </a:xfrm>
            <a:custGeom>
              <a:avLst/>
              <a:gdLst/>
              <a:ahLst/>
              <a:cxnLst/>
              <a:rect l="l" t="t" r="r" b="b"/>
              <a:pathLst>
                <a:path w="2359088" h="58977">
                  <a:moveTo>
                    <a:pt x="0" y="0"/>
                  </a:moveTo>
                  <a:lnTo>
                    <a:pt x="2359088" y="0"/>
                  </a:lnTo>
                  <a:lnTo>
                    <a:pt x="2359088" y="58977"/>
                  </a:lnTo>
                  <a:lnTo>
                    <a:pt x="0" y="58977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76200"/>
              <a:ext cx="2359088" cy="13517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26003" y="1838325"/>
            <a:ext cx="8382000" cy="7501882"/>
            <a:chOff x="0" y="0"/>
            <a:chExt cx="2199445" cy="196850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199445" cy="1968501"/>
            </a:xfrm>
            <a:custGeom>
              <a:avLst/>
              <a:gdLst/>
              <a:ahLst/>
              <a:cxnLst/>
              <a:rect l="l" t="t" r="r" b="b"/>
              <a:pathLst>
                <a:path w="2199445" h="1968501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1957417"/>
                  </a:lnTo>
                  <a:cubicBezTo>
                    <a:pt x="2199445" y="1960357"/>
                    <a:pt x="2198277" y="1963176"/>
                    <a:pt x="2196199" y="1965254"/>
                  </a:cubicBezTo>
                  <a:cubicBezTo>
                    <a:pt x="2194120" y="1967333"/>
                    <a:pt x="2191301" y="1968501"/>
                    <a:pt x="2188361" y="1968501"/>
                  </a:cubicBezTo>
                  <a:lnTo>
                    <a:pt x="11084" y="1968501"/>
                  </a:lnTo>
                  <a:cubicBezTo>
                    <a:pt x="8144" y="1968501"/>
                    <a:pt x="5325" y="1967333"/>
                    <a:pt x="3246" y="1965254"/>
                  </a:cubicBezTo>
                  <a:cubicBezTo>
                    <a:pt x="1168" y="1963176"/>
                    <a:pt x="0" y="1960357"/>
                    <a:pt x="0" y="1957417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76200"/>
              <a:ext cx="2199445" cy="2044701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279997" y="3300175"/>
            <a:ext cx="8382000" cy="209550"/>
            <a:chOff x="0" y="0"/>
            <a:chExt cx="2359088" cy="5897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359088" cy="58977"/>
            </a:xfrm>
            <a:custGeom>
              <a:avLst/>
              <a:gdLst/>
              <a:ahLst/>
              <a:cxnLst/>
              <a:rect l="l" t="t" r="r" b="b"/>
              <a:pathLst>
                <a:path w="2359088" h="58977">
                  <a:moveTo>
                    <a:pt x="0" y="0"/>
                  </a:moveTo>
                  <a:lnTo>
                    <a:pt x="2359088" y="0"/>
                  </a:lnTo>
                  <a:lnTo>
                    <a:pt x="2359088" y="58977"/>
                  </a:lnTo>
                  <a:lnTo>
                    <a:pt x="0" y="58977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76200"/>
              <a:ext cx="2359088" cy="13517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279997" y="1838325"/>
            <a:ext cx="8382000" cy="7501882"/>
            <a:chOff x="0" y="0"/>
            <a:chExt cx="2199445" cy="196850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199445" cy="1968501"/>
            </a:xfrm>
            <a:custGeom>
              <a:avLst/>
              <a:gdLst/>
              <a:ahLst/>
              <a:cxnLst/>
              <a:rect l="l" t="t" r="r" b="b"/>
              <a:pathLst>
                <a:path w="2199445" h="1968501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1957417"/>
                  </a:lnTo>
                  <a:cubicBezTo>
                    <a:pt x="2199445" y="1960357"/>
                    <a:pt x="2198277" y="1963176"/>
                    <a:pt x="2196199" y="1965254"/>
                  </a:cubicBezTo>
                  <a:cubicBezTo>
                    <a:pt x="2194120" y="1967333"/>
                    <a:pt x="2191301" y="1968501"/>
                    <a:pt x="2188361" y="1968501"/>
                  </a:cubicBezTo>
                  <a:lnTo>
                    <a:pt x="11084" y="1968501"/>
                  </a:lnTo>
                  <a:cubicBezTo>
                    <a:pt x="8144" y="1968501"/>
                    <a:pt x="5325" y="1967333"/>
                    <a:pt x="3246" y="1965254"/>
                  </a:cubicBezTo>
                  <a:cubicBezTo>
                    <a:pt x="1168" y="1963176"/>
                    <a:pt x="0" y="1960357"/>
                    <a:pt x="0" y="1957417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76200"/>
              <a:ext cx="2199445" cy="2044701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294415" y="3123051"/>
            <a:ext cx="7045175" cy="6135249"/>
          </a:xfrm>
          <a:custGeom>
            <a:avLst/>
            <a:gdLst/>
            <a:ahLst/>
            <a:cxnLst/>
            <a:rect l="l" t="t" r="r" b="b"/>
            <a:pathLst>
              <a:path w="7045175" h="6135249">
                <a:moveTo>
                  <a:pt x="0" y="0"/>
                </a:moveTo>
                <a:lnTo>
                  <a:pt x="7045176" y="0"/>
                </a:lnTo>
                <a:lnTo>
                  <a:pt x="7045176" y="6135249"/>
                </a:lnTo>
                <a:lnTo>
                  <a:pt x="0" y="61352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26003" y="1838325"/>
            <a:ext cx="8382000" cy="1652905"/>
            <a:chOff x="0" y="0"/>
            <a:chExt cx="2199445" cy="43372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99445" cy="433724"/>
            </a:xfrm>
            <a:custGeom>
              <a:avLst/>
              <a:gdLst/>
              <a:ahLst/>
              <a:cxnLst/>
              <a:rect l="l" t="t" r="r" b="b"/>
              <a:pathLst>
                <a:path w="2199445" h="433724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422640"/>
                  </a:lnTo>
                  <a:cubicBezTo>
                    <a:pt x="2199445" y="425580"/>
                    <a:pt x="2198277" y="428399"/>
                    <a:pt x="2196199" y="430478"/>
                  </a:cubicBezTo>
                  <a:cubicBezTo>
                    <a:pt x="2194120" y="432556"/>
                    <a:pt x="2191301" y="433724"/>
                    <a:pt x="2188361" y="433724"/>
                  </a:cubicBezTo>
                  <a:lnTo>
                    <a:pt x="11084" y="433724"/>
                  </a:lnTo>
                  <a:cubicBezTo>
                    <a:pt x="8144" y="433724"/>
                    <a:pt x="5325" y="432556"/>
                    <a:pt x="3246" y="430478"/>
                  </a:cubicBezTo>
                  <a:cubicBezTo>
                    <a:pt x="1168" y="428399"/>
                    <a:pt x="0" y="425580"/>
                    <a:pt x="0" y="4226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2199445" cy="50992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Ventes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$ 8.75 M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26003" y="3300175"/>
            <a:ext cx="8382000" cy="209550"/>
            <a:chOff x="0" y="0"/>
            <a:chExt cx="2359088" cy="5897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59088" cy="58977"/>
            </a:xfrm>
            <a:custGeom>
              <a:avLst/>
              <a:gdLst/>
              <a:ahLst/>
              <a:cxnLst/>
              <a:rect l="l" t="t" r="r" b="b"/>
              <a:pathLst>
                <a:path w="2359088" h="58977">
                  <a:moveTo>
                    <a:pt x="0" y="0"/>
                  </a:moveTo>
                  <a:lnTo>
                    <a:pt x="2359088" y="0"/>
                  </a:lnTo>
                  <a:lnTo>
                    <a:pt x="2359088" y="58977"/>
                  </a:lnTo>
                  <a:lnTo>
                    <a:pt x="0" y="58977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2359088" cy="13517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26003" y="1838325"/>
            <a:ext cx="8382000" cy="7501882"/>
            <a:chOff x="0" y="0"/>
            <a:chExt cx="2199445" cy="196850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99445" cy="1968501"/>
            </a:xfrm>
            <a:custGeom>
              <a:avLst/>
              <a:gdLst/>
              <a:ahLst/>
              <a:cxnLst/>
              <a:rect l="l" t="t" r="r" b="b"/>
              <a:pathLst>
                <a:path w="2199445" h="1968501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1957417"/>
                  </a:lnTo>
                  <a:cubicBezTo>
                    <a:pt x="2199445" y="1960357"/>
                    <a:pt x="2198277" y="1963176"/>
                    <a:pt x="2196199" y="1965254"/>
                  </a:cubicBezTo>
                  <a:cubicBezTo>
                    <a:pt x="2194120" y="1967333"/>
                    <a:pt x="2191301" y="1968501"/>
                    <a:pt x="2188361" y="1968501"/>
                  </a:cubicBezTo>
                  <a:lnTo>
                    <a:pt x="11084" y="1968501"/>
                  </a:lnTo>
                  <a:cubicBezTo>
                    <a:pt x="8144" y="1968501"/>
                    <a:pt x="5325" y="1967333"/>
                    <a:pt x="3246" y="1965254"/>
                  </a:cubicBezTo>
                  <a:cubicBezTo>
                    <a:pt x="1168" y="1963176"/>
                    <a:pt x="0" y="1960357"/>
                    <a:pt x="0" y="1957417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2199445" cy="2044701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0006969" y="3123051"/>
            <a:ext cx="6928056" cy="6135249"/>
          </a:xfrm>
          <a:custGeom>
            <a:avLst/>
            <a:gdLst/>
            <a:ahLst/>
            <a:cxnLst/>
            <a:rect l="l" t="t" r="r" b="b"/>
            <a:pathLst>
              <a:path w="6928056" h="6135249">
                <a:moveTo>
                  <a:pt x="0" y="0"/>
                </a:moveTo>
                <a:lnTo>
                  <a:pt x="6928056" y="0"/>
                </a:lnTo>
                <a:lnTo>
                  <a:pt x="6928056" y="6135249"/>
                </a:lnTo>
                <a:lnTo>
                  <a:pt x="0" y="61352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9279997" y="1838325"/>
            <a:ext cx="8382000" cy="1652905"/>
            <a:chOff x="0" y="0"/>
            <a:chExt cx="2199445" cy="43372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99445" cy="433724"/>
            </a:xfrm>
            <a:custGeom>
              <a:avLst/>
              <a:gdLst/>
              <a:ahLst/>
              <a:cxnLst/>
              <a:rect l="l" t="t" r="r" b="b"/>
              <a:pathLst>
                <a:path w="2199445" h="433724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422640"/>
                  </a:lnTo>
                  <a:cubicBezTo>
                    <a:pt x="2199445" y="425580"/>
                    <a:pt x="2198277" y="428399"/>
                    <a:pt x="2196199" y="430478"/>
                  </a:cubicBezTo>
                  <a:cubicBezTo>
                    <a:pt x="2194120" y="432556"/>
                    <a:pt x="2191301" y="433724"/>
                    <a:pt x="2188361" y="433724"/>
                  </a:cubicBezTo>
                  <a:lnTo>
                    <a:pt x="11084" y="433724"/>
                  </a:lnTo>
                  <a:cubicBezTo>
                    <a:pt x="8144" y="433724"/>
                    <a:pt x="5325" y="432556"/>
                    <a:pt x="3246" y="430478"/>
                  </a:cubicBezTo>
                  <a:cubicBezTo>
                    <a:pt x="1168" y="428399"/>
                    <a:pt x="0" y="425580"/>
                    <a:pt x="0" y="4226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2199445" cy="50992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Profits</a:t>
              </a:r>
            </a:p>
            <a:p>
              <a:pPr marL="0" lvl="0" indent="0" algn="ctr">
                <a:lnSpc>
                  <a:spcPts val="389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$ 4.54 M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279997" y="3300175"/>
            <a:ext cx="8382000" cy="209550"/>
            <a:chOff x="0" y="0"/>
            <a:chExt cx="2359088" cy="5897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359088" cy="58977"/>
            </a:xfrm>
            <a:custGeom>
              <a:avLst/>
              <a:gdLst/>
              <a:ahLst/>
              <a:cxnLst/>
              <a:rect l="l" t="t" r="r" b="b"/>
              <a:pathLst>
                <a:path w="2359088" h="58977">
                  <a:moveTo>
                    <a:pt x="0" y="0"/>
                  </a:moveTo>
                  <a:lnTo>
                    <a:pt x="2359088" y="0"/>
                  </a:lnTo>
                  <a:lnTo>
                    <a:pt x="2359088" y="58977"/>
                  </a:lnTo>
                  <a:lnTo>
                    <a:pt x="0" y="58977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2359088" cy="13517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279997" y="1838325"/>
            <a:ext cx="8382000" cy="7501882"/>
            <a:chOff x="0" y="0"/>
            <a:chExt cx="2199445" cy="196850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199445" cy="1968501"/>
            </a:xfrm>
            <a:custGeom>
              <a:avLst/>
              <a:gdLst/>
              <a:ahLst/>
              <a:cxnLst/>
              <a:rect l="l" t="t" r="r" b="b"/>
              <a:pathLst>
                <a:path w="2199445" h="1968501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1957417"/>
                  </a:lnTo>
                  <a:cubicBezTo>
                    <a:pt x="2199445" y="1960357"/>
                    <a:pt x="2198277" y="1963176"/>
                    <a:pt x="2196199" y="1965254"/>
                  </a:cubicBezTo>
                  <a:cubicBezTo>
                    <a:pt x="2194120" y="1967333"/>
                    <a:pt x="2191301" y="1968501"/>
                    <a:pt x="2188361" y="1968501"/>
                  </a:cubicBezTo>
                  <a:lnTo>
                    <a:pt x="11084" y="1968501"/>
                  </a:lnTo>
                  <a:cubicBezTo>
                    <a:pt x="8144" y="1968501"/>
                    <a:pt x="5325" y="1967333"/>
                    <a:pt x="3246" y="1965254"/>
                  </a:cubicBezTo>
                  <a:cubicBezTo>
                    <a:pt x="1168" y="1963176"/>
                    <a:pt x="0" y="1960357"/>
                    <a:pt x="0" y="1957417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2199445" cy="2044701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762000" y="382156"/>
            <a:ext cx="11975804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Top 10 des catégories de produits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3567143" y="1838325"/>
            <a:ext cx="11153713" cy="7435809"/>
          </a:xfrm>
          <a:custGeom>
            <a:avLst/>
            <a:gdLst/>
            <a:ahLst/>
            <a:cxnLst/>
            <a:rect l="l" t="t" r="r" b="b"/>
            <a:pathLst>
              <a:path w="11153713" h="7435809">
                <a:moveTo>
                  <a:pt x="0" y="0"/>
                </a:moveTo>
                <a:lnTo>
                  <a:pt x="11153714" y="0"/>
                </a:lnTo>
                <a:lnTo>
                  <a:pt x="11153714" y="7435809"/>
                </a:lnTo>
                <a:lnTo>
                  <a:pt x="0" y="7435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3567143" y="1838325"/>
            <a:ext cx="11153713" cy="7435809"/>
            <a:chOff x="0" y="0"/>
            <a:chExt cx="2926745" cy="195116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926745" cy="1951163"/>
            </a:xfrm>
            <a:custGeom>
              <a:avLst/>
              <a:gdLst/>
              <a:ahLst/>
              <a:cxnLst/>
              <a:rect l="l" t="t" r="r" b="b"/>
              <a:pathLst>
                <a:path w="2926745" h="1951163">
                  <a:moveTo>
                    <a:pt x="8329" y="0"/>
                  </a:moveTo>
                  <a:lnTo>
                    <a:pt x="2918416" y="0"/>
                  </a:lnTo>
                  <a:cubicBezTo>
                    <a:pt x="2923016" y="0"/>
                    <a:pt x="2926745" y="3729"/>
                    <a:pt x="2926745" y="8329"/>
                  </a:cubicBezTo>
                  <a:lnTo>
                    <a:pt x="2926745" y="1942834"/>
                  </a:lnTo>
                  <a:cubicBezTo>
                    <a:pt x="2926745" y="1947434"/>
                    <a:pt x="2923016" y="1951163"/>
                    <a:pt x="2918416" y="1951163"/>
                  </a:cubicBezTo>
                  <a:lnTo>
                    <a:pt x="8329" y="1951163"/>
                  </a:lnTo>
                  <a:cubicBezTo>
                    <a:pt x="6120" y="1951163"/>
                    <a:pt x="4002" y="1950286"/>
                    <a:pt x="2440" y="1948724"/>
                  </a:cubicBezTo>
                  <a:cubicBezTo>
                    <a:pt x="878" y="1947162"/>
                    <a:pt x="0" y="1945043"/>
                    <a:pt x="0" y="1942834"/>
                  </a:cubicBezTo>
                  <a:lnTo>
                    <a:pt x="0" y="8329"/>
                  </a:lnTo>
                  <a:cubicBezTo>
                    <a:pt x="0" y="3729"/>
                    <a:pt x="3729" y="0"/>
                    <a:pt x="83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2926745" cy="202736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567143" y="2813252"/>
            <a:ext cx="11153713" cy="308759"/>
            <a:chOff x="0" y="0"/>
            <a:chExt cx="3139178" cy="8689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39178" cy="86899"/>
            </a:xfrm>
            <a:custGeom>
              <a:avLst/>
              <a:gdLst/>
              <a:ahLst/>
              <a:cxnLst/>
              <a:rect l="l" t="t" r="r" b="b"/>
              <a:pathLst>
                <a:path w="3139178" h="86899">
                  <a:moveTo>
                    <a:pt x="0" y="0"/>
                  </a:moveTo>
                  <a:lnTo>
                    <a:pt x="3139178" y="0"/>
                  </a:lnTo>
                  <a:lnTo>
                    <a:pt x="3139178" y="86899"/>
                  </a:lnTo>
                  <a:lnTo>
                    <a:pt x="0" y="86899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3139178" cy="16309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H="1">
            <a:off x="12582474" y="5556229"/>
            <a:ext cx="203466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3567143" y="1838325"/>
            <a:ext cx="11153713" cy="1167130"/>
            <a:chOff x="0" y="0"/>
            <a:chExt cx="2926745" cy="30625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926745" cy="306256"/>
            </a:xfrm>
            <a:custGeom>
              <a:avLst/>
              <a:gdLst/>
              <a:ahLst/>
              <a:cxnLst/>
              <a:rect l="l" t="t" r="r" b="b"/>
              <a:pathLst>
                <a:path w="2926745" h="306256">
                  <a:moveTo>
                    <a:pt x="6941" y="0"/>
                  </a:moveTo>
                  <a:lnTo>
                    <a:pt x="2919804" y="0"/>
                  </a:lnTo>
                  <a:cubicBezTo>
                    <a:pt x="2921645" y="0"/>
                    <a:pt x="2923410" y="731"/>
                    <a:pt x="2924712" y="2033"/>
                  </a:cubicBezTo>
                  <a:cubicBezTo>
                    <a:pt x="2926014" y="3335"/>
                    <a:pt x="2926745" y="5100"/>
                    <a:pt x="2926745" y="6941"/>
                  </a:cubicBezTo>
                  <a:lnTo>
                    <a:pt x="2926745" y="299315"/>
                  </a:lnTo>
                  <a:cubicBezTo>
                    <a:pt x="2926745" y="301156"/>
                    <a:pt x="2926014" y="302921"/>
                    <a:pt x="2924712" y="304223"/>
                  </a:cubicBezTo>
                  <a:cubicBezTo>
                    <a:pt x="2923410" y="305525"/>
                    <a:pt x="2921645" y="306256"/>
                    <a:pt x="2919804" y="306256"/>
                  </a:cubicBezTo>
                  <a:lnTo>
                    <a:pt x="6941" y="306256"/>
                  </a:lnTo>
                  <a:cubicBezTo>
                    <a:pt x="5100" y="306256"/>
                    <a:pt x="3335" y="305525"/>
                    <a:pt x="2033" y="304223"/>
                  </a:cubicBezTo>
                  <a:cubicBezTo>
                    <a:pt x="731" y="302921"/>
                    <a:pt x="0" y="301156"/>
                    <a:pt x="0" y="299315"/>
                  </a:cubicBezTo>
                  <a:lnTo>
                    <a:pt x="0" y="6941"/>
                  </a:lnTo>
                  <a:cubicBezTo>
                    <a:pt x="0" y="5100"/>
                    <a:pt x="731" y="3335"/>
                    <a:pt x="2033" y="2033"/>
                  </a:cubicBezTo>
                  <a:cubicBezTo>
                    <a:pt x="3335" y="731"/>
                    <a:pt x="5100" y="0"/>
                    <a:pt x="6941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2926745" cy="38245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Minimiser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les annulations et les retours de commandes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62000" y="382156"/>
            <a:ext cx="11975804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Proposition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238598" y="1838325"/>
            <a:ext cx="3048000" cy="3526619"/>
            <a:chOff x="0" y="0"/>
            <a:chExt cx="799798" cy="9253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99798" cy="925388"/>
            </a:xfrm>
            <a:custGeom>
              <a:avLst/>
              <a:gdLst/>
              <a:ahLst/>
              <a:cxnLst/>
              <a:rect l="l" t="t" r="r" b="b"/>
              <a:pathLst>
                <a:path w="799798" h="925388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894908"/>
                  </a:lnTo>
                  <a:cubicBezTo>
                    <a:pt x="799798" y="911742"/>
                    <a:pt x="786152" y="925388"/>
                    <a:pt x="769318" y="925388"/>
                  </a:cubicBezTo>
                  <a:lnTo>
                    <a:pt x="30480" y="925388"/>
                  </a:lnTo>
                  <a:cubicBezTo>
                    <a:pt x="13646" y="925388"/>
                    <a:pt x="0" y="911742"/>
                    <a:pt x="0" y="894908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799798" cy="100158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Annulations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$ 771 K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38598" y="5589781"/>
            <a:ext cx="3048000" cy="3526619"/>
            <a:chOff x="0" y="0"/>
            <a:chExt cx="799798" cy="92538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99798" cy="925388"/>
            </a:xfrm>
            <a:custGeom>
              <a:avLst/>
              <a:gdLst/>
              <a:ahLst/>
              <a:cxnLst/>
              <a:rect l="l" t="t" r="r" b="b"/>
              <a:pathLst>
                <a:path w="799798" h="925388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894908"/>
                  </a:lnTo>
                  <a:cubicBezTo>
                    <a:pt x="799798" y="911742"/>
                    <a:pt x="786152" y="925388"/>
                    <a:pt x="769318" y="925388"/>
                  </a:cubicBezTo>
                  <a:lnTo>
                    <a:pt x="30480" y="925388"/>
                  </a:lnTo>
                  <a:cubicBezTo>
                    <a:pt x="13646" y="925388"/>
                    <a:pt x="0" y="911742"/>
                    <a:pt x="0" y="894908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799798" cy="100158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Retours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$ 371 K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053672" y="1838325"/>
            <a:ext cx="232927" cy="3526619"/>
            <a:chOff x="0" y="0"/>
            <a:chExt cx="65556" cy="99255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5556" cy="992556"/>
            </a:xfrm>
            <a:custGeom>
              <a:avLst/>
              <a:gdLst/>
              <a:ahLst/>
              <a:cxnLst/>
              <a:rect l="l" t="t" r="r" b="b"/>
              <a:pathLst>
                <a:path w="65556" h="992556">
                  <a:moveTo>
                    <a:pt x="0" y="0"/>
                  </a:moveTo>
                  <a:lnTo>
                    <a:pt x="65556" y="0"/>
                  </a:lnTo>
                  <a:lnTo>
                    <a:pt x="65556" y="992556"/>
                  </a:lnTo>
                  <a:lnTo>
                    <a:pt x="0" y="992556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65556" cy="106875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053672" y="5589781"/>
            <a:ext cx="232927" cy="3526619"/>
            <a:chOff x="0" y="0"/>
            <a:chExt cx="65556" cy="99255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5556" cy="992556"/>
            </a:xfrm>
            <a:custGeom>
              <a:avLst/>
              <a:gdLst/>
              <a:ahLst/>
              <a:cxnLst/>
              <a:rect l="l" t="t" r="r" b="b"/>
              <a:pathLst>
                <a:path w="65556" h="992556">
                  <a:moveTo>
                    <a:pt x="0" y="0"/>
                  </a:moveTo>
                  <a:lnTo>
                    <a:pt x="65556" y="0"/>
                  </a:lnTo>
                  <a:lnTo>
                    <a:pt x="65556" y="992556"/>
                  </a:lnTo>
                  <a:lnTo>
                    <a:pt x="0" y="992556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65556" cy="106875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4478702" y="2067927"/>
            <a:ext cx="12321414" cy="3095990"/>
          </a:xfrm>
          <a:custGeom>
            <a:avLst/>
            <a:gdLst/>
            <a:ahLst/>
            <a:cxnLst/>
            <a:rect l="l" t="t" r="r" b="b"/>
            <a:pathLst>
              <a:path w="12321414" h="3095990">
                <a:moveTo>
                  <a:pt x="0" y="0"/>
                </a:moveTo>
                <a:lnTo>
                  <a:pt x="12321413" y="0"/>
                </a:lnTo>
                <a:lnTo>
                  <a:pt x="12321413" y="3095990"/>
                </a:lnTo>
                <a:lnTo>
                  <a:pt x="0" y="30959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1238598" y="1838325"/>
            <a:ext cx="15810803" cy="3526619"/>
            <a:chOff x="0" y="0"/>
            <a:chExt cx="4148770" cy="92538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148770" cy="925388"/>
            </a:xfrm>
            <a:custGeom>
              <a:avLst/>
              <a:gdLst/>
              <a:ahLst/>
              <a:cxnLst/>
              <a:rect l="l" t="t" r="r" b="b"/>
              <a:pathLst>
                <a:path w="4148770" h="925388">
                  <a:moveTo>
                    <a:pt x="5876" y="0"/>
                  </a:moveTo>
                  <a:lnTo>
                    <a:pt x="4142894" y="0"/>
                  </a:lnTo>
                  <a:cubicBezTo>
                    <a:pt x="4146139" y="0"/>
                    <a:pt x="4148770" y="2631"/>
                    <a:pt x="4148770" y="5876"/>
                  </a:cubicBezTo>
                  <a:lnTo>
                    <a:pt x="4148770" y="919512"/>
                  </a:lnTo>
                  <a:cubicBezTo>
                    <a:pt x="4148770" y="922757"/>
                    <a:pt x="4146139" y="925388"/>
                    <a:pt x="4142894" y="925388"/>
                  </a:cubicBezTo>
                  <a:lnTo>
                    <a:pt x="5876" y="925388"/>
                  </a:lnTo>
                  <a:cubicBezTo>
                    <a:pt x="2631" y="925388"/>
                    <a:pt x="0" y="922757"/>
                    <a:pt x="0" y="919512"/>
                  </a:cubicBezTo>
                  <a:lnTo>
                    <a:pt x="0" y="5876"/>
                  </a:lnTo>
                  <a:cubicBezTo>
                    <a:pt x="0" y="2631"/>
                    <a:pt x="2631" y="0"/>
                    <a:pt x="58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4148770" cy="100158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478702" y="5808959"/>
            <a:ext cx="12321414" cy="3116838"/>
          </a:xfrm>
          <a:custGeom>
            <a:avLst/>
            <a:gdLst/>
            <a:ahLst/>
            <a:cxnLst/>
            <a:rect l="l" t="t" r="r" b="b"/>
            <a:pathLst>
              <a:path w="12321414" h="3116838">
                <a:moveTo>
                  <a:pt x="0" y="0"/>
                </a:moveTo>
                <a:lnTo>
                  <a:pt x="12321413" y="0"/>
                </a:lnTo>
                <a:lnTo>
                  <a:pt x="12321413" y="3116838"/>
                </a:lnTo>
                <a:lnTo>
                  <a:pt x="0" y="31168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238598" y="5589781"/>
            <a:ext cx="15810803" cy="3526619"/>
            <a:chOff x="0" y="0"/>
            <a:chExt cx="4148770" cy="92538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148770" cy="925388"/>
            </a:xfrm>
            <a:custGeom>
              <a:avLst/>
              <a:gdLst/>
              <a:ahLst/>
              <a:cxnLst/>
              <a:rect l="l" t="t" r="r" b="b"/>
              <a:pathLst>
                <a:path w="4148770" h="925388">
                  <a:moveTo>
                    <a:pt x="5876" y="0"/>
                  </a:moveTo>
                  <a:lnTo>
                    <a:pt x="4142894" y="0"/>
                  </a:lnTo>
                  <a:cubicBezTo>
                    <a:pt x="4146139" y="0"/>
                    <a:pt x="4148770" y="2631"/>
                    <a:pt x="4148770" y="5876"/>
                  </a:cubicBezTo>
                  <a:lnTo>
                    <a:pt x="4148770" y="919512"/>
                  </a:lnTo>
                  <a:cubicBezTo>
                    <a:pt x="4148770" y="922757"/>
                    <a:pt x="4146139" y="925388"/>
                    <a:pt x="4142894" y="925388"/>
                  </a:cubicBezTo>
                  <a:lnTo>
                    <a:pt x="5876" y="925388"/>
                  </a:lnTo>
                  <a:cubicBezTo>
                    <a:pt x="2631" y="925388"/>
                    <a:pt x="0" y="922757"/>
                    <a:pt x="0" y="919512"/>
                  </a:cubicBezTo>
                  <a:lnTo>
                    <a:pt x="0" y="5876"/>
                  </a:lnTo>
                  <a:cubicBezTo>
                    <a:pt x="0" y="2631"/>
                    <a:pt x="2631" y="0"/>
                    <a:pt x="58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4148770" cy="100158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762000" y="382156"/>
            <a:ext cx="11975804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Quantification des annulations et retours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238598" y="1838325"/>
            <a:ext cx="3048000" cy="3569629"/>
            <a:chOff x="0" y="0"/>
            <a:chExt cx="799798" cy="9366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99798" cy="936674"/>
            </a:xfrm>
            <a:custGeom>
              <a:avLst/>
              <a:gdLst/>
              <a:ahLst/>
              <a:cxnLst/>
              <a:rect l="l" t="t" r="r" b="b"/>
              <a:pathLst>
                <a:path w="799798" h="936674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906194"/>
                  </a:lnTo>
                  <a:cubicBezTo>
                    <a:pt x="799798" y="923028"/>
                    <a:pt x="786152" y="936674"/>
                    <a:pt x="769318" y="936674"/>
                  </a:cubicBezTo>
                  <a:lnTo>
                    <a:pt x="30480" y="936674"/>
                  </a:lnTo>
                  <a:cubicBezTo>
                    <a:pt x="22396" y="936674"/>
                    <a:pt x="14643" y="933463"/>
                    <a:pt x="8927" y="927747"/>
                  </a:cubicBezTo>
                  <a:cubicBezTo>
                    <a:pt x="3211" y="922030"/>
                    <a:pt x="0" y="914278"/>
                    <a:pt x="0" y="906194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799798" cy="101287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Total des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Coûts-Produit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$ 4.21 M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053672" y="1838325"/>
            <a:ext cx="232927" cy="6702221"/>
            <a:chOff x="0" y="0"/>
            <a:chExt cx="65556" cy="188631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556" cy="1886320"/>
            </a:xfrm>
            <a:custGeom>
              <a:avLst/>
              <a:gdLst/>
              <a:ahLst/>
              <a:cxnLst/>
              <a:rect l="l" t="t" r="r" b="b"/>
              <a:pathLst>
                <a:path w="65556" h="1886320">
                  <a:moveTo>
                    <a:pt x="0" y="0"/>
                  </a:moveTo>
                  <a:lnTo>
                    <a:pt x="65556" y="0"/>
                  </a:lnTo>
                  <a:lnTo>
                    <a:pt x="65556" y="1886320"/>
                  </a:lnTo>
                  <a:lnTo>
                    <a:pt x="0" y="1886320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65556" cy="196251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38598" y="4970918"/>
            <a:ext cx="3048000" cy="3569629"/>
            <a:chOff x="0" y="0"/>
            <a:chExt cx="799798" cy="93667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99798" cy="936674"/>
            </a:xfrm>
            <a:custGeom>
              <a:avLst/>
              <a:gdLst/>
              <a:ahLst/>
              <a:cxnLst/>
              <a:rect l="l" t="t" r="r" b="b"/>
              <a:pathLst>
                <a:path w="799798" h="936674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906194"/>
                  </a:lnTo>
                  <a:cubicBezTo>
                    <a:pt x="799798" y="923028"/>
                    <a:pt x="786152" y="936674"/>
                    <a:pt x="769318" y="936674"/>
                  </a:cubicBezTo>
                  <a:lnTo>
                    <a:pt x="30480" y="936674"/>
                  </a:lnTo>
                  <a:cubicBezTo>
                    <a:pt x="22396" y="936674"/>
                    <a:pt x="14643" y="933463"/>
                    <a:pt x="8927" y="927747"/>
                  </a:cubicBezTo>
                  <a:cubicBezTo>
                    <a:pt x="3211" y="922030"/>
                    <a:pt x="0" y="914278"/>
                    <a:pt x="0" y="906194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799798" cy="101287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Part des Annulations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et Retours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27.1 %</a:t>
              </a:r>
            </a:p>
          </p:txBody>
        </p:sp>
      </p:grpSp>
      <p:sp>
        <p:nvSpPr>
          <p:cNvPr id="15" name="AutoShape 15"/>
          <p:cNvSpPr/>
          <p:nvPr/>
        </p:nvSpPr>
        <p:spPr>
          <a:xfrm flipH="1">
            <a:off x="2191098" y="5129212"/>
            <a:ext cx="114300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Freeform 16"/>
          <p:cNvSpPr/>
          <p:nvPr/>
        </p:nvSpPr>
        <p:spPr>
          <a:xfrm>
            <a:off x="4502490" y="2135143"/>
            <a:ext cx="12321414" cy="6108586"/>
          </a:xfrm>
          <a:custGeom>
            <a:avLst/>
            <a:gdLst/>
            <a:ahLst/>
            <a:cxnLst/>
            <a:rect l="l" t="t" r="r" b="b"/>
            <a:pathLst>
              <a:path w="12321414" h="6108586">
                <a:moveTo>
                  <a:pt x="0" y="0"/>
                </a:moveTo>
                <a:lnTo>
                  <a:pt x="12321414" y="0"/>
                </a:lnTo>
                <a:lnTo>
                  <a:pt x="12321414" y="6108585"/>
                </a:lnTo>
                <a:lnTo>
                  <a:pt x="0" y="61085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238598" y="1838325"/>
            <a:ext cx="15810803" cy="6702221"/>
            <a:chOff x="0" y="0"/>
            <a:chExt cx="4148770" cy="17586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148770" cy="1758669"/>
            </a:xfrm>
            <a:custGeom>
              <a:avLst/>
              <a:gdLst/>
              <a:ahLst/>
              <a:cxnLst/>
              <a:rect l="l" t="t" r="r" b="b"/>
              <a:pathLst>
                <a:path w="4148770" h="1758669">
                  <a:moveTo>
                    <a:pt x="5876" y="0"/>
                  </a:moveTo>
                  <a:lnTo>
                    <a:pt x="4142894" y="0"/>
                  </a:lnTo>
                  <a:cubicBezTo>
                    <a:pt x="4146139" y="0"/>
                    <a:pt x="4148770" y="2631"/>
                    <a:pt x="4148770" y="5876"/>
                  </a:cubicBezTo>
                  <a:lnTo>
                    <a:pt x="4148770" y="1752793"/>
                  </a:lnTo>
                  <a:cubicBezTo>
                    <a:pt x="4148770" y="1756039"/>
                    <a:pt x="4146139" y="1758669"/>
                    <a:pt x="4142894" y="1758669"/>
                  </a:cubicBezTo>
                  <a:lnTo>
                    <a:pt x="5876" y="1758669"/>
                  </a:lnTo>
                  <a:cubicBezTo>
                    <a:pt x="2631" y="1758669"/>
                    <a:pt x="0" y="1756039"/>
                    <a:pt x="0" y="1752793"/>
                  </a:cubicBezTo>
                  <a:lnTo>
                    <a:pt x="0" y="5876"/>
                  </a:lnTo>
                  <a:cubicBezTo>
                    <a:pt x="0" y="2631"/>
                    <a:pt x="2631" y="0"/>
                    <a:pt x="58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4148770" cy="183486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62000" y="382156"/>
            <a:ext cx="16287402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Part des annulations et retours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242</Words>
  <Application>Microsoft Office PowerPoint</Application>
  <PresentationFormat>Personnalisé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Glacial Indifference</vt:lpstr>
      <vt:lpstr>Aileron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professionnel marketing sobre élégant minimaliste blanc noir</dc:title>
  <dc:creator>aevlkm</dc:creator>
  <cp:lastModifiedBy>aevlkm</cp:lastModifiedBy>
  <cp:revision>2</cp:revision>
  <dcterms:created xsi:type="dcterms:W3CDTF">2006-08-16T00:00:00Z</dcterms:created>
  <dcterms:modified xsi:type="dcterms:W3CDTF">2024-06-11T20:41:04Z</dcterms:modified>
  <dc:identifier>DAGC3rm5EUs</dc:identifier>
</cp:coreProperties>
</file>