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0"/>
  </p:notesMasterIdLst>
  <p:sldIdLst>
    <p:sldId id="256" r:id="rId2"/>
    <p:sldId id="257" r:id="rId3"/>
    <p:sldId id="278" r:id="rId4"/>
    <p:sldId id="273" r:id="rId5"/>
    <p:sldId id="274" r:id="rId6"/>
    <p:sldId id="276" r:id="rId7"/>
    <p:sldId id="277" r:id="rId8"/>
    <p:sldId id="272" r:id="rId9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DFACE7-9580-4449-A661-A7A3903B7794}">
  <a:tblStyle styleId="{F5DFACE7-9580-4449-A661-A7A3903B779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99BC645-6BC4-4B62-B0B6-25AC96BF2B4B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4215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65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8685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705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792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634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268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4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25450" y="785812"/>
            <a:ext cx="8293099" cy="78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rgbClr val="4B4383"/>
              </a:buClr>
              <a:buFont typeface="Arial Black"/>
              <a:buNone/>
              <a:defRPr sz="3200" b="1" i="0" baseline="0">
                <a:solidFill>
                  <a:srgbClr val="4B438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25450" y="1757361"/>
            <a:ext cx="8293099" cy="4598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7505" indent="-268605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❀"/>
              <a:defRPr sz="2000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505" indent="-25590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99A0D3"/>
              </a:buClr>
              <a:buChar char=" "/>
              <a:defRPr sz="1600" baseline="0">
                <a:solidFill>
                  <a:schemeClr val="dk1"/>
                </a:solidFill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A9B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99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999A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25450" y="785812"/>
            <a:ext cx="8293099" cy="78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rgbClr val="4B4383"/>
              </a:buClr>
              <a:buFont typeface="Arial Black"/>
              <a:buNone/>
              <a:defRPr sz="3200" b="1" i="0" baseline="0">
                <a:solidFill>
                  <a:srgbClr val="4B438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25977" y="1310859"/>
            <a:ext cx="4051857" cy="54106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7505" indent="-268605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❀"/>
              <a:defRPr sz="2000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505" indent="-25590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99A0D3"/>
              </a:buClr>
              <a:buChar char=" "/>
              <a:defRPr sz="1600" baseline="0">
                <a:solidFill>
                  <a:schemeClr val="dk1"/>
                </a:solidFill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1998" y="1310861"/>
            <a:ext cx="4081159" cy="5410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7505" indent="-268605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❀"/>
              <a:defRPr sz="2000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505" indent="-25590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99A0D3"/>
              </a:buClr>
              <a:buChar char=" "/>
              <a:defRPr sz="1600" baseline="0">
                <a:solidFill>
                  <a:schemeClr val="dk1"/>
                </a:solidFill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A9B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99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999A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25450" y="785812"/>
            <a:ext cx="8293099" cy="78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rgbClr val="4B4383"/>
              </a:buClr>
              <a:buFont typeface="Arial Black"/>
              <a:buNone/>
              <a:defRPr sz="3200" b="1" i="0" baseline="0">
                <a:solidFill>
                  <a:srgbClr val="4B438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A9B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99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999A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58441" y="1166192"/>
            <a:ext cx="2949178" cy="1311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068417" y="1815550"/>
            <a:ext cx="4731026" cy="4905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58441" y="2478159"/>
            <a:ext cx="2949178" cy="4243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600"/>
            </a:lvl1pPr>
            <a:lvl2pPr marL="457200" indent="0" rtl="0">
              <a:spcBef>
                <a:spcPts val="0"/>
              </a:spcBef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A9B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99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999A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34644" y="1192695"/>
            <a:ext cx="2949178" cy="12032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4082125" y="1769109"/>
            <a:ext cx="4433225" cy="49523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34644" y="2269433"/>
            <a:ext cx="2949178" cy="44520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600"/>
            </a:lvl1pPr>
            <a:lvl2pPr marL="457200" indent="0" rtl="0">
              <a:spcBef>
                <a:spcPts val="0"/>
              </a:spcBef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A9B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99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999A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25450" y="785812"/>
            <a:ext cx="8293099" cy="78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rgbClr val="4B4383"/>
              </a:buClr>
              <a:buFont typeface="Arial Black"/>
              <a:buNone/>
              <a:defRPr sz="3200" b="1" i="0" baseline="0">
                <a:solidFill>
                  <a:srgbClr val="4B438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2272506" y="-89694"/>
            <a:ext cx="4598987" cy="829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7505" indent="-268605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❀"/>
              <a:defRPr sz="2000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505" indent="-25590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99A0D3"/>
              </a:buClr>
              <a:buChar char=" "/>
              <a:defRPr sz="1600" baseline="0">
                <a:solidFill>
                  <a:schemeClr val="dk1"/>
                </a:solidFill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A9B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99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999A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 rot="5400000">
            <a:off x="5809524" y="3755110"/>
            <a:ext cx="5411648" cy="8868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rgbClr val="4B4383"/>
              </a:buClr>
              <a:buFont typeface="Arial Black"/>
              <a:buNone/>
              <a:defRPr sz="3200" b="1" i="0" baseline="0">
                <a:solidFill>
                  <a:srgbClr val="4B438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1560060" y="343484"/>
            <a:ext cx="5228747" cy="7527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7505" indent="-268605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❀"/>
              <a:defRPr sz="2000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505" indent="-25590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99A0D3"/>
              </a:buClr>
              <a:buChar char=" "/>
              <a:defRPr sz="1600" baseline="0">
                <a:solidFill>
                  <a:schemeClr val="dk1"/>
                </a:solidFill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A9B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99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999A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9">
            <a:alphaModFix/>
          </a:blip>
          <a:srcRect t="4333" b="63653"/>
          <a:stretch/>
        </p:blipFill>
        <p:spPr>
          <a:xfrm>
            <a:off x="0" y="0"/>
            <a:ext cx="9144000" cy="21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0" y="5035550"/>
            <a:ext cx="9144000" cy="1955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25450" y="785812"/>
            <a:ext cx="8293099" cy="78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rgbClr val="4B4383"/>
              </a:buClr>
              <a:buFont typeface="Arial Black"/>
              <a:buNone/>
              <a:defRPr sz="3200" b="1" i="0" u="none" strike="noStrike" cap="none" baseline="0">
                <a:solidFill>
                  <a:srgbClr val="4B4383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A9B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99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999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25450" y="1757361"/>
            <a:ext cx="8293099" cy="4598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7505" marR="0" indent="-268605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❀"/>
              <a:defRPr sz="2000" b="0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505" marR="0" indent="-255905" algn="just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99A0D3"/>
              </a:buClr>
              <a:buFont typeface="Arial"/>
              <a:buChar char=" 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25400" y="1426911"/>
            <a:ext cx="8293200" cy="164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Hadoop+Spark Geospatial Calculation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535425" y="3510125"/>
          <a:ext cx="8073150" cy="1731400"/>
        </p:xfrm>
        <a:graphic>
          <a:graphicData uri="http://schemas.openxmlformats.org/drawingml/2006/table">
            <a:tbl>
              <a:tblPr>
                <a:noFill/>
                <a:tableStyleId>{F5DFACE7-9580-4449-A661-A7A3903B7794}</a:tableStyleId>
              </a:tblPr>
              <a:tblGrid>
                <a:gridCol w="2691050"/>
                <a:gridCol w="2691050"/>
                <a:gridCol w="2691050"/>
              </a:tblGrid>
              <a:tr h="104392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3000" b="1" dirty="0"/>
                        <a:t>Group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4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000" dirty="0"/>
                        <a:t>Audrey Wong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000" dirty="0"/>
                        <a:t>Lei Chen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000" dirty="0" err="1"/>
                        <a:t>Yihan</a:t>
                      </a:r>
                      <a:r>
                        <a:rPr lang="en-US" sz="3000" dirty="0"/>
                        <a:t> Lu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Shape 68"/>
          <p:cNvGraphicFramePr/>
          <p:nvPr/>
        </p:nvGraphicFramePr>
        <p:xfrm>
          <a:off x="531900" y="5379675"/>
          <a:ext cx="8080200" cy="640050"/>
        </p:xfrm>
        <a:graphic>
          <a:graphicData uri="http://schemas.openxmlformats.org/drawingml/2006/table">
            <a:tbl>
              <a:tblPr>
                <a:noFill/>
                <a:tableStyleId>{D99BC645-6BC4-4B62-B0B6-25AC96BF2B4B}</a:tableStyleId>
              </a:tblPr>
              <a:tblGrid>
                <a:gridCol w="4040100"/>
                <a:gridCol w="4040100"/>
              </a:tblGrid>
              <a:tr h="381000">
                <a:tc>
                  <a:txBody>
                    <a:bodyPr/>
                    <a:lstStyle/>
                    <a:p>
                      <a:pPr marL="0" marR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                  Boxin Du   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    Rongyu Lin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79899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25450" y="785812"/>
            <a:ext cx="8293099" cy="78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4383"/>
              </a:buClr>
              <a:buSzPct val="25000"/>
              <a:buFont typeface="Arial Black"/>
              <a:buNone/>
            </a:pPr>
            <a:r>
              <a:rPr lang="en-US" dirty="0" smtClean="0">
                <a:latin typeface="+mn-lt"/>
              </a:rPr>
              <a:t>Geometry Functions</a:t>
            </a:r>
            <a:endParaRPr lang="en-US" dirty="0">
              <a:latin typeface="+mn-lt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25450" y="1985961"/>
            <a:ext cx="8293200" cy="459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7187" indent="-357187">
              <a:spcBef>
                <a:spcPts val="0"/>
              </a:spcBef>
              <a:buSzPct val="70000"/>
            </a:pPr>
            <a:r>
              <a:rPr lang="en-US" sz="2000" b="0" i="0" u="none" strike="noStrike" cap="none" baseline="0" dirty="0">
                <a:solidFill>
                  <a:schemeClr val="accent2"/>
                </a:solidFill>
                <a:latin typeface="+mn-lt"/>
                <a:sym typeface="Arial"/>
              </a:rPr>
              <a:t>Geometry </a:t>
            </a:r>
            <a:r>
              <a:rPr lang="en-US" sz="2000" b="0" i="0" u="none" strike="noStrike" cap="none" baseline="0" dirty="0" smtClean="0">
                <a:solidFill>
                  <a:schemeClr val="accent2"/>
                </a:solidFill>
                <a:latin typeface="+mn-lt"/>
                <a:sym typeface="Arial"/>
              </a:rPr>
              <a:t>Union (</a:t>
            </a:r>
            <a:r>
              <a:rPr lang="en-US" dirty="0" smtClean="0">
                <a:latin typeface="+mn-lt"/>
              </a:rPr>
              <a:t>Lei)</a:t>
            </a:r>
            <a:endParaRPr lang="en-US" sz="2000" b="0" i="0" u="none" strike="noStrike" cap="none" baseline="0" dirty="0">
              <a:solidFill>
                <a:schemeClr val="accent2"/>
              </a:solidFill>
              <a:latin typeface="+mn-lt"/>
              <a:sym typeface="Arial"/>
            </a:endParaRPr>
          </a:p>
          <a:p>
            <a:pPr marL="357187" lvl="0" indent="-357187">
              <a:buSzPct val="70000"/>
            </a:pPr>
            <a:r>
              <a:rPr lang="en-US" sz="2000" b="0" i="0" u="none" strike="noStrike" cap="none" baseline="0" dirty="0">
                <a:solidFill>
                  <a:schemeClr val="accent2"/>
                </a:solidFill>
                <a:latin typeface="+mn-lt"/>
                <a:sym typeface="Arial"/>
              </a:rPr>
              <a:t>Geometry Convex </a:t>
            </a:r>
            <a:r>
              <a:rPr lang="en-US" sz="2000" b="0" i="0" u="none" strike="noStrike" cap="none" baseline="0" dirty="0" smtClean="0">
                <a:solidFill>
                  <a:schemeClr val="accent2"/>
                </a:solidFill>
                <a:latin typeface="+mn-lt"/>
                <a:sym typeface="Arial"/>
              </a:rPr>
              <a:t>Hull (</a:t>
            </a:r>
            <a:r>
              <a:rPr lang="en-US" dirty="0" smtClean="0">
                <a:latin typeface="+mn-lt"/>
              </a:rPr>
              <a:t>Audrey)</a:t>
            </a:r>
            <a:endParaRPr lang="en-US" sz="2000" b="0" i="0" u="none" strike="noStrike" cap="none" baseline="0" dirty="0">
              <a:solidFill>
                <a:schemeClr val="accent2"/>
              </a:solidFill>
              <a:latin typeface="+mn-lt"/>
              <a:sym typeface="Arial"/>
            </a:endParaRPr>
          </a:p>
          <a:p>
            <a:pPr marL="357187" lvl="0" indent="-357187">
              <a:buSzPct val="70000"/>
            </a:pPr>
            <a:r>
              <a:rPr lang="en-US" sz="2000" b="0" i="0" u="none" strike="noStrike" cap="none" baseline="0" dirty="0">
                <a:solidFill>
                  <a:schemeClr val="accent2"/>
                </a:solidFill>
                <a:latin typeface="+mn-lt"/>
                <a:sym typeface="Arial"/>
              </a:rPr>
              <a:t>Geometry Farthest </a:t>
            </a:r>
            <a:r>
              <a:rPr lang="en-US" sz="2000" b="0" i="0" u="none" strike="noStrike" cap="none" baseline="0" dirty="0" smtClean="0">
                <a:solidFill>
                  <a:schemeClr val="accent2"/>
                </a:solidFill>
                <a:latin typeface="+mn-lt"/>
                <a:sym typeface="Arial"/>
              </a:rPr>
              <a:t>Pair (</a:t>
            </a:r>
            <a:r>
              <a:rPr lang="en-US" dirty="0" err="1" smtClean="0">
                <a:latin typeface="+mn-lt"/>
              </a:rPr>
              <a:t>Yihan</a:t>
            </a:r>
            <a:r>
              <a:rPr lang="en-US" dirty="0" smtClean="0">
                <a:latin typeface="+mn-lt"/>
              </a:rPr>
              <a:t>)</a:t>
            </a:r>
            <a:endParaRPr lang="en-US" sz="2000" b="0" i="0" u="none" strike="noStrike" cap="none" baseline="0" dirty="0">
              <a:solidFill>
                <a:schemeClr val="accent2"/>
              </a:solidFill>
              <a:latin typeface="+mn-lt"/>
              <a:sym typeface="Arial"/>
            </a:endParaRPr>
          </a:p>
          <a:p>
            <a:pPr marL="357187" marR="0" lvl="0" indent="-357187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❀"/>
            </a:pPr>
            <a:r>
              <a:rPr lang="en-US" sz="2000" b="0" i="0" u="none" strike="noStrike" cap="none" baseline="0" dirty="0">
                <a:solidFill>
                  <a:schemeClr val="accent2"/>
                </a:solidFill>
                <a:latin typeface="+mn-lt"/>
                <a:sym typeface="Arial"/>
              </a:rPr>
              <a:t>Geometry Closest </a:t>
            </a:r>
            <a:r>
              <a:rPr lang="en-US" sz="2000" b="0" i="0" u="none" strike="noStrike" cap="none" baseline="0" dirty="0" smtClean="0">
                <a:solidFill>
                  <a:schemeClr val="accent2"/>
                </a:solidFill>
                <a:latin typeface="+mn-lt"/>
                <a:sym typeface="Arial"/>
              </a:rPr>
              <a:t>Pair (</a:t>
            </a:r>
            <a:r>
              <a:rPr lang="en-US" sz="2000" b="0" i="0" u="none" strike="noStrike" cap="none" baseline="0" dirty="0" err="1" smtClean="0">
                <a:solidFill>
                  <a:schemeClr val="accent2"/>
                </a:solidFill>
                <a:latin typeface="+mn-lt"/>
                <a:sym typeface="Arial"/>
              </a:rPr>
              <a:t>Boxin</a:t>
            </a:r>
            <a:r>
              <a:rPr lang="en-US" sz="2000" b="0" i="0" u="none" strike="noStrike" cap="none" baseline="0" dirty="0" smtClean="0">
                <a:solidFill>
                  <a:schemeClr val="accent2"/>
                </a:solidFill>
                <a:latin typeface="+mn-lt"/>
                <a:sym typeface="Arial"/>
              </a:rPr>
              <a:t>)</a:t>
            </a:r>
            <a:endParaRPr lang="en-US" sz="2000" b="0" i="0" u="none" strike="noStrike" cap="none" baseline="0" dirty="0">
              <a:solidFill>
                <a:schemeClr val="accent2"/>
              </a:solidFill>
              <a:latin typeface="+mn-lt"/>
              <a:sym typeface="Arial"/>
            </a:endParaRPr>
          </a:p>
          <a:p>
            <a:pPr marL="357187" marR="0" lvl="0" indent="-357187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❀"/>
            </a:pPr>
            <a:r>
              <a:rPr lang="en-US" sz="2000" b="0" i="0" u="none" strike="noStrike" cap="none" baseline="0" dirty="0">
                <a:solidFill>
                  <a:schemeClr val="accent2"/>
                </a:solidFill>
                <a:latin typeface="+mn-lt"/>
                <a:sym typeface="Arial"/>
              </a:rPr>
              <a:t>Spatial Range </a:t>
            </a:r>
            <a:r>
              <a:rPr lang="en-US" sz="2000" b="0" i="0" u="none" strike="noStrike" cap="none" baseline="0" dirty="0" smtClean="0">
                <a:solidFill>
                  <a:schemeClr val="accent2"/>
                </a:solidFill>
                <a:latin typeface="+mn-lt"/>
                <a:sym typeface="Arial"/>
              </a:rPr>
              <a:t>Query (</a:t>
            </a:r>
            <a:r>
              <a:rPr lang="en-US" sz="2000" b="0" i="0" u="none" strike="noStrike" cap="none" baseline="0" dirty="0" err="1" smtClean="0">
                <a:solidFill>
                  <a:schemeClr val="accent2"/>
                </a:solidFill>
                <a:latin typeface="+mn-lt"/>
                <a:sym typeface="Arial"/>
              </a:rPr>
              <a:t>Rongyu</a:t>
            </a:r>
            <a:r>
              <a:rPr lang="en-US" sz="2000" b="0" i="0" u="none" strike="noStrike" cap="none" baseline="0" dirty="0" smtClean="0">
                <a:solidFill>
                  <a:schemeClr val="accent2"/>
                </a:solidFill>
                <a:latin typeface="+mn-lt"/>
                <a:sym typeface="Arial"/>
              </a:rPr>
              <a:t>)</a:t>
            </a:r>
            <a:endParaRPr lang="en-US" sz="2000" b="0" i="0" u="none" strike="noStrike" cap="none" baseline="0" dirty="0">
              <a:solidFill>
                <a:schemeClr val="accent2"/>
              </a:solidFill>
              <a:latin typeface="+mn-lt"/>
              <a:sym typeface="Arial"/>
            </a:endParaRPr>
          </a:p>
          <a:p>
            <a:pPr marL="357187" marR="0" lvl="0" indent="-357187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❀"/>
            </a:pPr>
            <a:r>
              <a:rPr lang="en-US" sz="2000" b="0" i="0" u="none" strike="noStrike" cap="none" baseline="0" dirty="0">
                <a:solidFill>
                  <a:schemeClr val="accent2"/>
                </a:solidFill>
                <a:latin typeface="+mn-lt"/>
                <a:sym typeface="Arial"/>
              </a:rPr>
              <a:t>Spatial Join </a:t>
            </a:r>
            <a:r>
              <a:rPr lang="en-US" sz="2000" b="0" i="0" u="none" strike="noStrike" cap="none" baseline="0" dirty="0" smtClean="0">
                <a:solidFill>
                  <a:schemeClr val="accent2"/>
                </a:solidFill>
                <a:latin typeface="+mn-lt"/>
                <a:sym typeface="Arial"/>
              </a:rPr>
              <a:t>Query (</a:t>
            </a:r>
            <a:r>
              <a:rPr lang="en-US" sz="2000" b="0" i="0" u="none" strike="noStrike" cap="none" baseline="0" dirty="0" err="1" smtClean="0">
                <a:solidFill>
                  <a:schemeClr val="accent2"/>
                </a:solidFill>
                <a:latin typeface="+mn-lt"/>
                <a:sym typeface="Arial"/>
              </a:rPr>
              <a:t>Rongyu</a:t>
            </a:r>
            <a:r>
              <a:rPr lang="en-US" sz="2000" b="0" i="0" u="none" strike="noStrike" cap="none" baseline="0" dirty="0" smtClean="0">
                <a:solidFill>
                  <a:schemeClr val="accent2"/>
                </a:solidFill>
                <a:latin typeface="+mn-lt"/>
                <a:sym typeface="Arial"/>
              </a:rPr>
              <a:t>)</a:t>
            </a:r>
            <a:endParaRPr lang="en-US" sz="2000" b="0" i="0" u="none" strike="noStrike" cap="none" baseline="0" dirty="0">
              <a:solidFill>
                <a:schemeClr val="accent2"/>
              </a:solidFill>
              <a:latin typeface="+mn-lt"/>
              <a:sym typeface="Arial"/>
            </a:endParaRPr>
          </a:p>
          <a:p>
            <a:pPr marL="357187" marR="0" lvl="0" indent="-357187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❀"/>
            </a:pPr>
            <a:r>
              <a:rPr lang="en-US" dirty="0">
                <a:latin typeface="+mn-lt"/>
              </a:rPr>
              <a:t>Spatial Aggregation </a:t>
            </a:r>
            <a:r>
              <a:rPr lang="en-US" dirty="0" smtClean="0">
                <a:latin typeface="+mn-lt"/>
              </a:rPr>
              <a:t>Application (Lei)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Hardware Setup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8973" y="1573212"/>
            <a:ext cx="6698256" cy="1701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Laptop1 (Windows)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3312" y="4990641"/>
            <a:ext cx="3602516" cy="1652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Laptop2 (Windows)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3046" y="3831060"/>
            <a:ext cx="3540622" cy="27955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Laptop3 (Windows)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03373" y="1942277"/>
            <a:ext cx="486945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VM1(Ubuntu)</a:t>
            </a:r>
          </a:p>
          <a:p>
            <a:pPr algn="ctr"/>
            <a:r>
              <a:rPr lang="en-US" dirty="0" smtClean="0"/>
              <a:t>HDFS Namenode / HDFS Datanode / Spark Master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0529" y="5359706"/>
            <a:ext cx="3188083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VM2(Ubuntu)</a:t>
            </a:r>
          </a:p>
          <a:p>
            <a:pPr algn="ctr"/>
            <a:r>
              <a:rPr lang="en-US" dirty="0" smtClean="0"/>
              <a:t>HDFS Datanode / Spark Worker2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94626" y="4429088"/>
            <a:ext cx="3188083" cy="5949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VM3(Ubuntu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HDFS Datanode / Spark Worker2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94626" y="5139371"/>
            <a:ext cx="3188083" cy="5949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VM4(Ubuntu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Spark Worker4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94626" y="5849654"/>
            <a:ext cx="3188083" cy="5949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VM5(Ubuntu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Spark Worker5</a:t>
            </a:r>
          </a:p>
        </p:txBody>
      </p:sp>
      <p:sp>
        <p:nvSpPr>
          <p:cNvPr id="13" name="Cloud 12"/>
          <p:cNvSpPr/>
          <p:nvPr/>
        </p:nvSpPr>
        <p:spPr>
          <a:xfrm>
            <a:off x="1828802" y="3803116"/>
            <a:ext cx="1983036" cy="639283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Wireless LAN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2787267" y="3305766"/>
            <a:ext cx="165253" cy="4863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2820320" y="4494978"/>
            <a:ext cx="165253" cy="4863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3955055" y="4043189"/>
            <a:ext cx="683046" cy="1762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25450" y="785812"/>
            <a:ext cx="8293099" cy="78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4383"/>
              </a:buClr>
              <a:buSzPct val="25000"/>
              <a:buFont typeface="Arial Black"/>
              <a:buNone/>
            </a:pPr>
            <a:r>
              <a:rPr lang="en-US" sz="3200" b="1" i="0" u="none" strike="noStrike" cap="none" baseline="0">
                <a:solidFill>
                  <a:srgbClr val="4B4383"/>
                </a:solidFill>
                <a:latin typeface="+mn-lt"/>
                <a:ea typeface="Arial Black"/>
                <a:cs typeface="Arial Black"/>
                <a:sym typeface="Arial Black"/>
              </a:rPr>
              <a:t>Geometry Convex Hull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25450" y="1757361"/>
            <a:ext cx="8293099" cy="4598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7187" marR="0" lvl="0" indent="-357187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❀"/>
            </a:pPr>
            <a:r>
              <a:rPr lang="en-US" sz="2000" b="0" i="0" u="none" strike="noStrike" cap="none" baseline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Data flow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900" y="2259000"/>
            <a:ext cx="5794199" cy="409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5073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25450" y="736600"/>
            <a:ext cx="8293200" cy="78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4383"/>
              </a:buClr>
              <a:buSzPct val="25000"/>
              <a:buFont typeface="Arial Black"/>
              <a:buNone/>
            </a:pPr>
            <a:r>
              <a:rPr lang="en-US" sz="3200" b="1" i="0" u="none" strike="noStrike" cap="none" baseline="0">
                <a:solidFill>
                  <a:srgbClr val="4B4383"/>
                </a:solidFill>
                <a:latin typeface="+mn-lt"/>
                <a:ea typeface="Arial Black"/>
                <a:cs typeface="Arial Black"/>
                <a:sym typeface="Arial Black"/>
              </a:rPr>
              <a:t>Geometry Convex Hull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25450" y="1757361"/>
            <a:ext cx="8293099" cy="4598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7187" marR="0" lvl="0" indent="-357187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❀"/>
            </a:pPr>
            <a:r>
              <a:rPr lang="en-US" sz="2000" b="0" i="0" u="none" strike="noStrike" cap="none" baseline="0" dirty="0" smtClean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Metrics</a:t>
            </a:r>
            <a:endParaRPr lang="en-US" sz="2000" b="0" i="0" u="none" strike="noStrike" cap="none" baseline="0" dirty="0">
              <a:solidFill>
                <a:schemeClr val="accent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177" y="2276475"/>
            <a:ext cx="2706599" cy="204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169" y="4412625"/>
            <a:ext cx="2706599" cy="189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7023" y="2276475"/>
            <a:ext cx="2651699" cy="20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7023" y="4412626"/>
            <a:ext cx="2651699" cy="189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300" y="4412626"/>
            <a:ext cx="2920799" cy="189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450" y="2276475"/>
            <a:ext cx="2920715" cy="2043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603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25450" y="736600"/>
            <a:ext cx="8293200" cy="78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4383"/>
              </a:buClr>
              <a:buSzPct val="25000"/>
              <a:buFont typeface="Arial Black"/>
              <a:buNone/>
            </a:pPr>
            <a:r>
              <a:rPr lang="en-US" sz="3200" b="1" i="0" u="none" strike="noStrike" cap="none" baseline="0" dirty="0">
                <a:solidFill>
                  <a:srgbClr val="4B4383"/>
                </a:solidFill>
                <a:latin typeface="+mn-lt"/>
                <a:ea typeface="Arial Black"/>
                <a:cs typeface="Arial Black"/>
                <a:sym typeface="Arial Black"/>
              </a:rPr>
              <a:t>Geometry Convex Hull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25450" y="1757361"/>
            <a:ext cx="8293099" cy="4598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7187" marR="0" lvl="0" indent="-357187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❀"/>
            </a:pPr>
            <a:r>
              <a:rPr lang="en-US" dirty="0" smtClean="0">
                <a:latin typeface="+mn-lt"/>
              </a:rPr>
              <a:t>Scalability: Scale-out.</a:t>
            </a:r>
            <a:endParaRPr lang="en-US" sz="2000" b="0" i="0" u="none" strike="noStrike" cap="none" baseline="0" dirty="0">
              <a:solidFill>
                <a:schemeClr val="accent2"/>
              </a:solidFill>
              <a:latin typeface="+mn-lt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5" y="2289406"/>
            <a:ext cx="8828808" cy="45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9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25450" y="736600"/>
            <a:ext cx="8293200" cy="787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4383"/>
              </a:buClr>
              <a:buSzPct val="25000"/>
              <a:buFont typeface="Arial Black"/>
              <a:buNone/>
            </a:pPr>
            <a:r>
              <a:rPr lang="en-US" sz="3200" b="1" i="0" u="none" strike="noStrike" cap="none" baseline="0">
                <a:solidFill>
                  <a:srgbClr val="4B4383"/>
                </a:solidFill>
                <a:latin typeface="+mn-lt"/>
                <a:ea typeface="Arial Black"/>
                <a:cs typeface="Arial Black"/>
                <a:sym typeface="Arial Black"/>
              </a:rPr>
              <a:t>Geometry Convex Hull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25450" y="1757361"/>
            <a:ext cx="8293099" cy="4598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7187" marR="0" lvl="0" indent="-357187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❀"/>
            </a:pPr>
            <a:r>
              <a:rPr lang="en-US" dirty="0" smtClean="0">
                <a:latin typeface="+mn-lt"/>
              </a:rPr>
              <a:t>Scalability: Increasing test data size.</a:t>
            </a:r>
            <a:endParaRPr lang="en-US" sz="2000" b="0" i="0" u="none" strike="noStrike" cap="none" baseline="0" dirty="0">
              <a:solidFill>
                <a:schemeClr val="accent2"/>
              </a:solidFill>
              <a:latin typeface="+mn-lt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9" y="2406605"/>
            <a:ext cx="8637197" cy="44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652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25450" y="785812"/>
            <a:ext cx="8293200" cy="787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+mn-lt"/>
              </a:rPr>
              <a:t>Conslusion</a:t>
            </a:r>
            <a:endParaRPr lang="en-US" dirty="0">
              <a:latin typeface="+mn-lt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25450" y="1757361"/>
            <a:ext cx="8293200" cy="51006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57187" lvl="0" algn="l" rtl="0">
              <a:spcBef>
                <a:spcPts val="0"/>
              </a:spcBef>
            </a:pPr>
            <a:r>
              <a:rPr lang="en-US" dirty="0" smtClean="0">
                <a:latin typeface="+mn-lt"/>
              </a:rPr>
              <a:t>The functions were implemented with good scalability.</a:t>
            </a:r>
          </a:p>
          <a:p>
            <a:pPr marL="357187" lvl="0" algn="l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Font typeface="Arial"/>
            </a:pPr>
            <a:endParaRPr lang="en-US" dirty="0" smtClean="0">
              <a:latin typeface="+mn-lt"/>
            </a:endParaRPr>
          </a:p>
          <a:p>
            <a:pPr marL="357187" lvl="0" algn="l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Font typeface="Arial"/>
            </a:pPr>
            <a:r>
              <a:rPr lang="en-US" dirty="0" smtClean="0">
                <a:latin typeface="+mn-lt"/>
              </a:rPr>
              <a:t>One observation was that when we increased the number of worker nodes from 2 to 4, the running time of functions </a:t>
            </a:r>
            <a:r>
              <a:rPr lang="en-US" dirty="0" err="1" smtClean="0">
                <a:latin typeface="+mn-lt"/>
              </a:rPr>
              <a:t>SpatialJoin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 err="1" smtClean="0">
                <a:latin typeface="+mn-lt"/>
              </a:rPr>
              <a:t>SpatialAggregation</a:t>
            </a:r>
            <a:r>
              <a:rPr lang="en-US" dirty="0" smtClean="0">
                <a:latin typeface="+mn-lt"/>
              </a:rPr>
              <a:t> increased rather than decreased (E.g. </a:t>
            </a:r>
            <a:r>
              <a:rPr lang="en-US" dirty="0" err="1" smtClean="0">
                <a:latin typeface="+mn-lt"/>
              </a:rPr>
              <a:t>SpatialAggregation</a:t>
            </a:r>
            <a:r>
              <a:rPr lang="en-US" dirty="0" smtClean="0">
                <a:latin typeface="+mn-lt"/>
              </a:rPr>
              <a:t> went from 258 sec to 348 sec on test data of size 10^5). We checked the network metrics and inferred that the reason might be a significant raise of across nodes communication overhead.</a:t>
            </a:r>
          </a:p>
          <a:p>
            <a:pPr marL="357187" lvl="0" algn="l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Font typeface="Arial"/>
            </a:pPr>
            <a:endParaRPr lang="en-US" dirty="0" smtClean="0">
              <a:latin typeface="+mn-lt"/>
            </a:endParaRPr>
          </a:p>
          <a:p>
            <a:pPr marL="357187" lvl="0" algn="l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Font typeface="Arial"/>
            </a:pPr>
            <a:r>
              <a:rPr lang="en-US" dirty="0" smtClean="0">
                <a:latin typeface="+mn-lt"/>
              </a:rPr>
              <a:t>Future work includes applying the spatial </a:t>
            </a:r>
            <a:r>
              <a:rPr lang="en-US" dirty="0" smtClean="0">
                <a:latin typeface="+mn-lt"/>
              </a:rPr>
              <a:t>range dividing technique </a:t>
            </a:r>
            <a:r>
              <a:rPr lang="en-US" dirty="0" smtClean="0">
                <a:latin typeface="+mn-lt"/>
              </a:rPr>
              <a:t>to other functions besides </a:t>
            </a:r>
            <a:r>
              <a:rPr lang="en-US" dirty="0" err="1" smtClean="0">
                <a:latin typeface="+mn-lt"/>
              </a:rPr>
              <a:t>SpatialAggregation</a:t>
            </a:r>
            <a:r>
              <a:rPr lang="en-US" dirty="0" smtClean="0">
                <a:latin typeface="+mn-lt"/>
              </a:rPr>
              <a:t>. Also we may implement and test different </a:t>
            </a:r>
            <a:r>
              <a:rPr lang="en-US" dirty="0" smtClean="0">
                <a:latin typeface="+mn-lt"/>
              </a:rPr>
              <a:t>dividing strategies</a:t>
            </a:r>
            <a:r>
              <a:rPr lang="en-US" dirty="0" smtClean="0">
                <a:latin typeface="+mn-lt"/>
              </a:rPr>
              <a:t>.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662">
      <a:dk1>
        <a:srgbClr val="55575A"/>
      </a:dk1>
      <a:lt1>
        <a:srgbClr val="FFFFFF"/>
      </a:lt1>
      <a:dk2>
        <a:srgbClr val="55575A"/>
      </a:dk2>
      <a:lt2>
        <a:srgbClr val="FFFFFF"/>
      </a:lt2>
      <a:accent1>
        <a:srgbClr val="594CA6"/>
      </a:accent1>
      <a:accent2>
        <a:srgbClr val="5762B7"/>
      </a:accent2>
      <a:accent3>
        <a:srgbClr val="884981"/>
      </a:accent3>
      <a:accent4>
        <a:srgbClr val="885149"/>
      </a:accent4>
      <a:accent5>
        <a:srgbClr val="FFC000"/>
      </a:accent5>
      <a:accent6>
        <a:srgbClr val="00B0F0"/>
      </a:accent6>
      <a:hlink>
        <a:srgbClr val="92D050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236</Words>
  <Application>Microsoft Office PowerPoint</Application>
  <PresentationFormat>On-screen Show (4:3)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Noto Sans Symbols</vt:lpstr>
      <vt:lpstr>Arial Black</vt:lpstr>
      <vt:lpstr>Calibri</vt:lpstr>
      <vt:lpstr>A000120140530A99PPBG</vt:lpstr>
      <vt:lpstr>Hadoop+Spark Geospatial Calculation</vt:lpstr>
      <vt:lpstr>Geometry Functions</vt:lpstr>
      <vt:lpstr>Hardware Setup</vt:lpstr>
      <vt:lpstr>Geometry Convex Hull</vt:lpstr>
      <vt:lpstr>Geometry Convex Hull</vt:lpstr>
      <vt:lpstr>Geometry Convex Hull</vt:lpstr>
      <vt:lpstr>Geometry Convex Hull</vt:lpstr>
      <vt:lpstr>Conslusion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Hadoop+Spark Geospatial Calculation</dc:title>
  <dc:creator>leo chen</dc:creator>
  <cp:lastModifiedBy>leo chen</cp:lastModifiedBy>
  <cp:revision>10</cp:revision>
  <dcterms:modified xsi:type="dcterms:W3CDTF">2015-12-07T07:34:46Z</dcterms:modified>
</cp:coreProperties>
</file>