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89" r:id="rId2"/>
    <p:sldId id="291" r:id="rId3"/>
    <p:sldId id="292" r:id="rId4"/>
    <p:sldId id="293" r:id="rId5"/>
    <p:sldId id="294" r:id="rId6"/>
    <p:sldId id="295" r:id="rId7"/>
    <p:sldId id="298" r:id="rId8"/>
    <p:sldId id="306" r:id="rId9"/>
  </p:sldIdLst>
  <p:sldSz cx="12192000" cy="6858000"/>
  <p:notesSz cx="6858000" cy="9144000"/>
  <p:custDataLst>
    <p:tags r:id="rId11"/>
  </p:custDataLst>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2A3F"/>
    <a:srgbClr val="F2F2F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5D035B-2065-F8A3-5CEB-2279D22CFA7F}" v="55" dt="2024-01-19T00:10:30.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79" autoAdjust="0"/>
    <p:restoredTop sz="94660"/>
  </p:normalViewPr>
  <p:slideViewPr>
    <p:cSldViewPr snapToGrid="0">
      <p:cViewPr varScale="1">
        <p:scale>
          <a:sx n="80" d="100"/>
          <a:sy n="80" d="100"/>
        </p:scale>
        <p:origin x="7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69BA3-A405-4815-A295-2C3FC2B6F0A8}" type="datetimeFigureOut">
              <a:rPr lang="en-CA" smtClean="0"/>
              <a:t>2024-01-18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07C5F-3AD9-4139-88CC-D104783AA87F}" type="slidenum">
              <a:rPr lang="en-CA" smtClean="0"/>
              <a:t>‹#›</a:t>
            </a:fld>
            <a:endParaRPr lang="en-CA"/>
          </a:p>
        </p:txBody>
      </p:sp>
    </p:spTree>
    <p:extLst>
      <p:ext uri="{BB962C8B-B14F-4D97-AF65-F5344CB8AC3E}">
        <p14:creationId xmlns:p14="http://schemas.microsoft.com/office/powerpoint/2010/main" val="78823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Resim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4" name="Tarih Yer Tutucusu 3"/>
          <p:cNvSpPr>
            <a:spLocks noGrp="1"/>
          </p:cNvSpPr>
          <p:nvPr>
            <p:ph type="dt" sz="half" idx="10"/>
          </p:nvPr>
        </p:nvSpPr>
        <p:spPr/>
        <p:txBody>
          <a:bodyPr rtlCol="0"/>
          <a:lstStyle/>
          <a:p>
            <a:pPr rtl="0"/>
            <a:fld id="{BE608D9A-9832-4875-88B1-928374B2FD9A}" type="datetime1">
              <a:rPr lang="en-CA" smtClean="0"/>
              <a:t>2024-01-18</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pic>
        <p:nvPicPr>
          <p:cNvPr id="10" name="Resim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94" y="4289374"/>
            <a:ext cx="10364432" cy="811610"/>
          </a:xfrm>
        </p:spPr>
        <p:txBody>
          <a:bodyPr rtlCol="0" anchor="b"/>
          <a:lstStyle>
            <a:lvl1pPr>
              <a:defRPr sz="3200"/>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17173EB6-1B30-4675-9312-6E94D5315359}" type="datetime1">
              <a:rPr lang="en-CA" smtClean="0"/>
              <a:t>2024-01-18</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Resim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4" y="609599"/>
            <a:ext cx="10364452" cy="3427245"/>
          </a:xfrm>
        </p:spPr>
        <p:txBody>
          <a:bodyPr rtlCol="0" anchor="ctr"/>
          <a:lstStyle>
            <a:lvl1pPr algn="ctr">
              <a:defRPr sz="3200"/>
            </a:lvl1pPr>
          </a:lstStyle>
          <a:p>
            <a:pPr rtl="0"/>
            <a:r>
              <a:rPr lang="tr"/>
              <a:t>Asıl başlık stilini düzenlemek için tıklayın</a:t>
            </a:r>
            <a:endParaRPr lang="en-US" dirty="0"/>
          </a:p>
        </p:txBody>
      </p:sp>
      <p:sp>
        <p:nvSpPr>
          <p:cNvPr id="4" name="Metin Yer Tutucusu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7450C4C9-7D30-4C98-BDD0-E3B52AA374DA}" type="datetime1">
              <a:rPr lang="en-CA" smtClean="0"/>
              <a:t>2024-01-18</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Resim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1446212" y="609600"/>
            <a:ext cx="9302752" cy="2992904"/>
          </a:xfrm>
        </p:spPr>
        <p:txBody>
          <a:bodyPr rtlCol="0" anchor="ctr"/>
          <a:lstStyle>
            <a:lvl1pPr>
              <a:defRPr sz="3200"/>
            </a:lvl1pPr>
          </a:lstStyle>
          <a:p>
            <a:pPr rtl="0"/>
            <a:r>
              <a:rPr lang="tr"/>
              <a:t>Asıl başlık stilini düzenlemek için tıklayın</a:t>
            </a:r>
            <a:endParaRPr lang="en-US" dirty="0"/>
          </a:p>
        </p:txBody>
      </p:sp>
      <p:sp>
        <p:nvSpPr>
          <p:cNvPr id="12" name="Metin Yer Tutucusu 3"/>
          <p:cNvSpPr>
            <a:spLocks noGrp="1"/>
          </p:cNvSpPr>
          <p:nvPr>
            <p:ph type="body" sz="half" idx="13"/>
          </p:nvPr>
        </p:nvSpPr>
        <p:spPr>
          <a:xfrm>
            <a:off x="1720644" y="3610032"/>
            <a:ext cx="8752299" cy="59478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4" name="Metin Yer Tutucusu 3"/>
          <p:cNvSpPr>
            <a:spLocks noGrp="1"/>
          </p:cNvSpPr>
          <p:nvPr>
            <p:ph type="body" sz="half" idx="2"/>
          </p:nvPr>
        </p:nvSpPr>
        <p:spPr>
          <a:xfrm>
            <a:off x="913774" y="4372796"/>
            <a:ext cx="10364452" cy="1421053"/>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10127C0-663F-4B8B-94AE-9577B51ECC37}" type="datetime1">
              <a:rPr lang="en-CA" smtClean="0"/>
              <a:t>2024-01-18</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
        <p:nvSpPr>
          <p:cNvPr id="13" name="Metin Kutusu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tr" sz="8000">
                <a:solidFill>
                  <a:schemeClr val="tx1"/>
                </a:solidFill>
                <a:effectLst/>
              </a:rPr>
              <a:t>“</a:t>
            </a:r>
          </a:p>
        </p:txBody>
      </p:sp>
      <p:sp>
        <p:nvSpPr>
          <p:cNvPr id="14" name="Metin Kutusu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pic>
        <p:nvPicPr>
          <p:cNvPr id="8" name="Resim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5" y="2138721"/>
            <a:ext cx="10364452" cy="2511835"/>
          </a:xfrm>
        </p:spPr>
        <p:txBody>
          <a:bodyPr rtlCol="0" anchor="b"/>
          <a:lstStyle>
            <a:lvl1pPr algn="ctr">
              <a:defRPr sz="3200"/>
            </a:lvl1pPr>
          </a:lstStyle>
          <a:p>
            <a:pPr rtl="0"/>
            <a:r>
              <a:rPr lang="tr"/>
              <a:t>Asıl başlık stilini düzenlemek için tıklayın</a:t>
            </a:r>
            <a:endParaRPr lang="en-US" dirty="0"/>
          </a:p>
        </p:txBody>
      </p:sp>
      <p:sp>
        <p:nvSpPr>
          <p:cNvPr id="4" name="Metin Yer Tutucusu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ECFB74D5-9CD4-4F3A-9F6C-C23D06C2F133}" type="datetime1">
              <a:rPr lang="en-CA" smtClean="0"/>
              <a:t>2024-01-18</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Resim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Başlık 1"/>
          <p:cNvSpPr>
            <a:spLocks noGrp="1"/>
          </p:cNvSpPr>
          <p:nvPr>
            <p:ph type="title"/>
          </p:nvPr>
        </p:nvSpPr>
        <p:spPr>
          <a:xfrm>
            <a:off x="913774" y="609600"/>
            <a:ext cx="10364452" cy="1605094"/>
          </a:xfrm>
        </p:spPr>
        <p:txBody>
          <a:bodyPr rtlCol="0"/>
          <a:lstStyle/>
          <a:p>
            <a:pPr rtl="0"/>
            <a:r>
              <a:rPr lang="tr"/>
              <a:t>Asıl başlık stilini düzenlemek için tıklayın</a:t>
            </a:r>
            <a:endParaRPr lang="en-US" dirty="0"/>
          </a:p>
        </p:txBody>
      </p:sp>
      <p:sp>
        <p:nvSpPr>
          <p:cNvPr id="7" name="Metin Yer Tutucusu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8" name="Metin Yer Tutucusu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9" name="Metin Yer Tutucusu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10" name="Metin Yer Tutucusu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11" name="Metin Yer Tutucusu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12" name="Metin Yer Tutucusu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3" name="Tarih Yer Tutucusu 2"/>
          <p:cNvSpPr>
            <a:spLocks noGrp="1"/>
          </p:cNvSpPr>
          <p:nvPr>
            <p:ph type="dt" sz="half" idx="10"/>
          </p:nvPr>
        </p:nvSpPr>
        <p:spPr/>
        <p:txBody>
          <a:bodyPr rtlCol="0"/>
          <a:lstStyle/>
          <a:p>
            <a:pPr rtl="0"/>
            <a:fld id="{1A3ECB02-60F3-49D1-AB63-A0C26B6D5677}" type="datetime1">
              <a:rPr lang="en-CA" smtClean="0"/>
              <a:t>2024-01-18</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Resim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Başlık 1"/>
          <p:cNvSpPr>
            <a:spLocks noGrp="1"/>
          </p:cNvSpPr>
          <p:nvPr>
            <p:ph type="title"/>
          </p:nvPr>
        </p:nvSpPr>
        <p:spPr>
          <a:xfrm>
            <a:off x="913774" y="610772"/>
            <a:ext cx="10364452" cy="1603922"/>
          </a:xfrm>
        </p:spPr>
        <p:txBody>
          <a:bodyPr rtlCol="0"/>
          <a:lstStyle/>
          <a:p>
            <a:pPr rtl="0"/>
            <a:r>
              <a:rPr lang="tr"/>
              <a:t>Asıl başlık stilini düzenlemek için tıklayın</a:t>
            </a:r>
            <a:endParaRPr lang="en-US" dirty="0"/>
          </a:p>
        </p:txBody>
      </p:sp>
      <p:sp>
        <p:nvSpPr>
          <p:cNvPr id="19" name="Metin Yer Tutucusu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20" name="Resim Yer Tutucusu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
              <a:t>Resim eklemek için simgeye tıklayın</a:t>
            </a:r>
            <a:endParaRPr lang="en-US" dirty="0"/>
          </a:p>
        </p:txBody>
      </p:sp>
      <p:sp>
        <p:nvSpPr>
          <p:cNvPr id="21" name="Metin Yer Tutucusu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22" name="Metin Yer Tutucusu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23" name="Resim Yer Tutucusu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
              <a:t>Resim eklemek için simgeye tıklayın</a:t>
            </a:r>
            <a:endParaRPr lang="en-US" dirty="0"/>
          </a:p>
        </p:txBody>
      </p:sp>
      <p:sp>
        <p:nvSpPr>
          <p:cNvPr id="24" name="Metin Yer Tutucusu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25" name="Metin Yer Tutucusu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26" name="Resim Yer Tutucusu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
              <a:t>Resim eklemek için simgeye tıklayın</a:t>
            </a:r>
            <a:endParaRPr lang="en-US" dirty="0"/>
          </a:p>
        </p:txBody>
      </p:sp>
      <p:sp>
        <p:nvSpPr>
          <p:cNvPr id="27" name="Metin Yer Tutucusu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3" name="Tarih Yer Tutucusu 2"/>
          <p:cNvSpPr>
            <a:spLocks noGrp="1"/>
          </p:cNvSpPr>
          <p:nvPr>
            <p:ph type="dt" sz="half" idx="10"/>
          </p:nvPr>
        </p:nvSpPr>
        <p:spPr/>
        <p:txBody>
          <a:bodyPr rtlCol="0"/>
          <a:lstStyle/>
          <a:p>
            <a:pPr rtl="0"/>
            <a:fld id="{C61F2F69-C059-41F6-9E0D-C853A6403EF5}" type="datetime1">
              <a:rPr lang="en-CA" smtClean="0"/>
              <a:t>2024-01-18</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11" name="Dikey Metin Yer Tutucusu 2"/>
          <p:cNvSpPr>
            <a:spLocks noGrp="1"/>
          </p:cNvSpPr>
          <p:nvPr>
            <p:ph type="body" orient="vert" sz="quarter" idx="13"/>
          </p:nvPr>
        </p:nvSpPr>
        <p:spPr>
          <a:xfrm>
            <a:off x="913775" y="2367093"/>
            <a:ext cx="10364452" cy="3424107"/>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EF38069B-5D8A-4E6F-BA2A-3E00016C38E3}" type="datetime1">
              <a:rPr lang="en-CA" smtClean="0"/>
              <a:t>2024-01-18</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Resim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ikey Başlık 1"/>
          <p:cNvSpPr>
            <a:spLocks noGrp="1"/>
          </p:cNvSpPr>
          <p:nvPr>
            <p:ph type="title" orient="vert"/>
          </p:nvPr>
        </p:nvSpPr>
        <p:spPr>
          <a:xfrm>
            <a:off x="8724900" y="609601"/>
            <a:ext cx="2553326" cy="5181599"/>
          </a:xfrm>
        </p:spPr>
        <p:txBody>
          <a:bodyPr vert="eaVert" rtlCol="0"/>
          <a:lstStyle>
            <a:lvl1pPr algn="l">
              <a:defRPr/>
            </a:lvl1pPr>
          </a:lstStyle>
          <a:p>
            <a:pPr rtl="0"/>
            <a:r>
              <a:rPr lang="tr"/>
              <a:t>Asıl başlık stilini düzenlemek için tıklayın</a:t>
            </a:r>
            <a:endParaRPr lang="en-US" dirty="0"/>
          </a:p>
        </p:txBody>
      </p:sp>
      <p:sp>
        <p:nvSpPr>
          <p:cNvPr id="8" name="Dikey Metin Yer Tutucusu 2"/>
          <p:cNvSpPr>
            <a:spLocks noGrp="1"/>
          </p:cNvSpPr>
          <p:nvPr>
            <p:ph type="body" orient="vert" sz="quarter" idx="13"/>
          </p:nvPr>
        </p:nvSpPr>
        <p:spPr>
          <a:xfrm>
            <a:off x="913775" y="609601"/>
            <a:ext cx="7658724" cy="5181599"/>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21045F18-3E6B-4BD9-A80B-2228E645053B}" type="datetime1">
              <a:rPr lang="en-CA" smtClean="0"/>
              <a:t>2024-01-18</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Resim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12" name="İçerik Yer Tutucusu 2"/>
          <p:cNvSpPr>
            <a:spLocks noGrp="1"/>
          </p:cNvSpPr>
          <p:nvPr>
            <p:ph sz="quarter" idx="13"/>
          </p:nvPr>
        </p:nvSpPr>
        <p:spPr>
          <a:xfrm>
            <a:off x="913774" y="2367092"/>
            <a:ext cx="10363826" cy="342410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D58B4E06-004E-48BE-8CCD-35AA404D26E8}" type="datetime1">
              <a:rPr lang="en-CA" smtClean="0"/>
              <a:t>2024-01-18</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Resim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4" y="828563"/>
            <a:ext cx="10351752" cy="2736819"/>
          </a:xfrm>
        </p:spPr>
        <p:txBody>
          <a:bodyPr rtlCol="0" anchor="b">
            <a:normAutofit/>
          </a:bodyPr>
          <a:lstStyle>
            <a:lvl1pPr>
              <a:defRPr sz="4000"/>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düzenlemek için tıklayın</a:t>
            </a:r>
          </a:p>
        </p:txBody>
      </p:sp>
      <p:sp>
        <p:nvSpPr>
          <p:cNvPr id="4" name="Tarih Yer Tutucusu 3"/>
          <p:cNvSpPr>
            <a:spLocks noGrp="1"/>
          </p:cNvSpPr>
          <p:nvPr>
            <p:ph type="dt" sz="half" idx="10"/>
          </p:nvPr>
        </p:nvSpPr>
        <p:spPr/>
        <p:txBody>
          <a:bodyPr rtlCol="0"/>
          <a:lstStyle/>
          <a:p>
            <a:pPr rtl="0"/>
            <a:fld id="{979E6223-078F-43FD-B941-7F71CBE979ED}" type="datetime1">
              <a:rPr lang="en-CA" smtClean="0"/>
              <a:t>2024-01-18</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Resim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Başlık 1"/>
          <p:cNvSpPr>
            <a:spLocks noGrp="1"/>
          </p:cNvSpPr>
          <p:nvPr>
            <p:ph type="title"/>
          </p:nvPr>
        </p:nvSpPr>
        <p:spPr>
          <a:xfrm>
            <a:off x="913775" y="618517"/>
            <a:ext cx="10364451" cy="1596177"/>
          </a:xfrm>
        </p:spPr>
        <p:txBody>
          <a:bodyPr rtlCol="0"/>
          <a:lstStyle/>
          <a:p>
            <a:pPr rtl="0"/>
            <a:r>
              <a:rPr lang="tr"/>
              <a:t>Asıl başlık stilini düzenlemek için tıklayın</a:t>
            </a:r>
            <a:endParaRPr lang="en-US" dirty="0"/>
          </a:p>
        </p:txBody>
      </p:sp>
      <p:sp>
        <p:nvSpPr>
          <p:cNvPr id="12" name="İçerik Yer Tutucusu 2"/>
          <p:cNvSpPr>
            <a:spLocks noGrp="1"/>
          </p:cNvSpPr>
          <p:nvPr>
            <p:ph sz="quarter" idx="13"/>
          </p:nvPr>
        </p:nvSpPr>
        <p:spPr>
          <a:xfrm>
            <a:off x="913774" y="2367092"/>
            <a:ext cx="5106026" cy="342410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13" name="İçerik Yer Tutucusu 3"/>
          <p:cNvSpPr>
            <a:spLocks noGrp="1"/>
          </p:cNvSpPr>
          <p:nvPr>
            <p:ph sz="quarter" idx="14"/>
          </p:nvPr>
        </p:nvSpPr>
        <p:spPr>
          <a:xfrm>
            <a:off x="6172200" y="2367092"/>
            <a:ext cx="5105400" cy="342410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Tarih Yer Tutucusu 4"/>
          <p:cNvSpPr>
            <a:spLocks noGrp="1"/>
          </p:cNvSpPr>
          <p:nvPr>
            <p:ph type="dt" sz="half" idx="10"/>
          </p:nvPr>
        </p:nvSpPr>
        <p:spPr/>
        <p:txBody>
          <a:bodyPr rtlCol="0"/>
          <a:lstStyle/>
          <a:p>
            <a:pPr rtl="0"/>
            <a:fld id="{64906FB0-FCC5-4402-96C8-21CAD714CB9F}" type="datetime1">
              <a:rPr lang="en-CA" smtClean="0"/>
              <a:t>2024-01-18</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Resim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Başlık 1"/>
          <p:cNvSpPr>
            <a:spLocks noGrp="1"/>
          </p:cNvSpPr>
          <p:nvPr>
            <p:ph type="title"/>
          </p:nvPr>
        </p:nvSpPr>
        <p:spPr>
          <a:xfrm>
            <a:off x="913775" y="618517"/>
            <a:ext cx="10364451" cy="1596177"/>
          </a:xfrm>
        </p:spPr>
        <p:txBody>
          <a:bodyPr rtlCol="0"/>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12" name="İçerik Yer Tutucusu 3"/>
          <p:cNvSpPr>
            <a:spLocks noGrp="1"/>
          </p:cNvSpPr>
          <p:nvPr>
            <p:ph sz="quarter" idx="13"/>
          </p:nvPr>
        </p:nvSpPr>
        <p:spPr>
          <a:xfrm>
            <a:off x="913774" y="3051012"/>
            <a:ext cx="5106027" cy="274018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Metin Yer Tutucusu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13" name="İçerik Yer Tutucusu 5"/>
          <p:cNvSpPr>
            <a:spLocks noGrp="1"/>
          </p:cNvSpPr>
          <p:nvPr>
            <p:ph sz="quarter" idx="14"/>
          </p:nvPr>
        </p:nvSpPr>
        <p:spPr>
          <a:xfrm>
            <a:off x="6172200" y="3051012"/>
            <a:ext cx="5105401" cy="274018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AC1A258F-96B5-4F19-AFFB-C2F301F19EA3}" type="datetime1">
              <a:rPr lang="en-CA" smtClean="0"/>
              <a:t>2024-01-18</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Resim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63D1AD40-86F0-4CE6-95DE-964D87B87A27}" type="datetime1">
              <a:rPr lang="en-CA" smtClean="0"/>
              <a:t>2024-01-18</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Resim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arih Yer Tutucusu 1"/>
          <p:cNvSpPr>
            <a:spLocks noGrp="1"/>
          </p:cNvSpPr>
          <p:nvPr>
            <p:ph type="dt" sz="half" idx="10"/>
          </p:nvPr>
        </p:nvSpPr>
        <p:spPr/>
        <p:txBody>
          <a:bodyPr rtlCol="0"/>
          <a:lstStyle/>
          <a:p>
            <a:pPr rtl="0"/>
            <a:fld id="{D1342103-0E02-4162-A209-93197A8C7DA0}" type="datetime1">
              <a:rPr lang="en-CA" smtClean="0"/>
              <a:t>2024-01-18</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pic>
        <p:nvPicPr>
          <p:cNvPr id="11" name="Resim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5" y="609600"/>
            <a:ext cx="3935688" cy="2023252"/>
          </a:xfrm>
        </p:spPr>
        <p:txBody>
          <a:bodyPr rtlCol="0" anchor="b"/>
          <a:lstStyle>
            <a:lvl1pPr algn="ctr">
              <a:defRPr sz="3200"/>
            </a:lvl1pPr>
          </a:lstStyle>
          <a:p>
            <a:pPr rtl="0"/>
            <a:r>
              <a:rPr lang="tr"/>
              <a:t>Asıl başlık stilini düzenlemek için tıklayın</a:t>
            </a:r>
            <a:endParaRPr lang="en-US" dirty="0"/>
          </a:p>
        </p:txBody>
      </p:sp>
      <p:sp>
        <p:nvSpPr>
          <p:cNvPr id="10" name="İçerik Yer Tutucusu 2"/>
          <p:cNvSpPr>
            <a:spLocks noGrp="1"/>
          </p:cNvSpPr>
          <p:nvPr>
            <p:ph sz="quarter" idx="13"/>
          </p:nvPr>
        </p:nvSpPr>
        <p:spPr>
          <a:xfrm>
            <a:off x="5078062" y="609600"/>
            <a:ext cx="6200163" cy="5181599"/>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A153F88F-380A-486C-A689-223728836E32}" type="datetime1">
              <a:rPr lang="en-CA" smtClean="0"/>
              <a:t>2024-01-18</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pic>
        <p:nvPicPr>
          <p:cNvPr id="10" name="Resim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913774" y="609600"/>
            <a:ext cx="5934969" cy="2023254"/>
          </a:xfrm>
        </p:spPr>
        <p:txBody>
          <a:bodyPr rtlCol="0" anchor="b"/>
          <a:lstStyle>
            <a:lvl1pPr algn="ctr">
              <a:defRPr sz="3200"/>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7CA2AFA7-A77A-4175-90F5-F12E40BA8AD4}" type="datetime1">
              <a:rPr lang="en-CA" smtClean="0"/>
              <a:t>2024-01-18</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Resim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Yer Tutucusu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fld id="{EA5B955D-E8E2-4825-AD3B-CE36AA2FDEDF}" type="datetime1">
              <a:rPr lang="en-CA" smtClean="0"/>
              <a:t>2024-01-18</a:t>
            </a:fld>
            <a:endParaRPr lang="en-US" dirty="0"/>
          </a:p>
        </p:txBody>
      </p:sp>
      <p:sp>
        <p:nvSpPr>
          <p:cNvPr id="5" name="Alt Bilgi Yer Tutucusu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endParaRPr lang="en-US" dirty="0"/>
          </a:p>
        </p:txBody>
      </p:sp>
      <p:sp>
        <p:nvSpPr>
          <p:cNvPr id="6" name="Slayt Numarası Yer Tutucusu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085778FF-E5B6-B9CE-DA0E-15EFEA622BD2}"/>
              </a:ext>
            </a:extLst>
          </p:cNvPr>
          <p:cNvSpPr>
            <a:spLocks noGrp="1"/>
          </p:cNvSpPr>
          <p:nvPr>
            <p:ph type="title"/>
          </p:nvPr>
        </p:nvSpPr>
        <p:spPr>
          <a:xfrm>
            <a:off x="1295559" y="2950234"/>
            <a:ext cx="6247721" cy="769202"/>
          </a:xfrm>
        </p:spPr>
        <p:txBody>
          <a:bodyPr vert="horz" lIns="91440" tIns="45720" rIns="91440" bIns="45720" rtlCol="0" anchor="b">
            <a:normAutofit/>
          </a:bodyPr>
          <a:lstStyle/>
          <a:p>
            <a:pPr algn="l"/>
            <a:r>
              <a:rPr lang="en-US" cap="none" dirty="0"/>
              <a:t>Writing Emails</a:t>
            </a:r>
            <a:endParaRPr lang="en-US" dirty="0"/>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custDataLst>
      <p:tags r:id="rId1"/>
    </p:custDataLst>
    <p:extLst>
      <p:ext uri="{BB962C8B-B14F-4D97-AF65-F5344CB8AC3E}">
        <p14:creationId xmlns:p14="http://schemas.microsoft.com/office/powerpoint/2010/main" val="8264975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47D3-4B0E-CCE6-AD02-B61AB78E181D}"/>
              </a:ext>
            </a:extLst>
          </p:cNvPr>
          <p:cNvSpPr>
            <a:spLocks noGrp="1"/>
          </p:cNvSpPr>
          <p:nvPr>
            <p:ph type="title"/>
          </p:nvPr>
        </p:nvSpPr>
        <p:spPr/>
        <p:txBody>
          <a:bodyPr/>
          <a:lstStyle/>
          <a:p>
            <a:pPr algn="l"/>
            <a:r>
              <a:rPr lang="en-CA" cap="none" dirty="0">
                <a:solidFill>
                  <a:srgbClr val="932A3F"/>
                </a:solidFill>
              </a:rPr>
              <a:t>Writing Emails</a:t>
            </a:r>
          </a:p>
        </p:txBody>
      </p:sp>
      <p:sp>
        <p:nvSpPr>
          <p:cNvPr id="3" name="Content Placeholder 2">
            <a:extLst>
              <a:ext uri="{FF2B5EF4-FFF2-40B4-BE49-F238E27FC236}">
                <a16:creationId xmlns:a16="http://schemas.microsoft.com/office/drawing/2014/main" id="{31F6B24A-0409-51A4-DA50-C8EE3701A9EA}"/>
              </a:ext>
            </a:extLst>
          </p:cNvPr>
          <p:cNvSpPr>
            <a:spLocks noGrp="1"/>
          </p:cNvSpPr>
          <p:nvPr>
            <p:ph sz="quarter" idx="13"/>
          </p:nvPr>
        </p:nvSpPr>
        <p:spPr>
          <a:xfrm>
            <a:off x="946431" y="2247349"/>
            <a:ext cx="10363826" cy="3424107"/>
          </a:xfrm>
        </p:spPr>
        <p:txBody>
          <a:bodyPr/>
          <a:lstStyle/>
          <a:p>
            <a:pPr marL="0" indent="0">
              <a:buNone/>
            </a:pPr>
            <a:r>
              <a:rPr lang="en-CA" cap="none" dirty="0">
                <a:solidFill>
                  <a:srgbClr val="4C4C4C"/>
                </a:solidFill>
              </a:rPr>
              <a:t>E-mails are written to </a:t>
            </a:r>
          </a:p>
          <a:p>
            <a:pPr>
              <a:buFont typeface="Symbol" panose="05050102010706020507" pitchFamily="18" charset="2"/>
              <a:buChar char="·"/>
            </a:pPr>
            <a:r>
              <a:rPr lang="en-CA" cap="none" dirty="0">
                <a:solidFill>
                  <a:srgbClr val="4C4C4C"/>
                </a:solidFill>
              </a:rPr>
              <a:t>ask questions</a:t>
            </a:r>
          </a:p>
          <a:p>
            <a:pPr>
              <a:buFont typeface="Symbol" panose="05050102010706020507" pitchFamily="18" charset="2"/>
              <a:buChar char="·"/>
            </a:pPr>
            <a:r>
              <a:rPr lang="en-CA" cap="none" dirty="0">
                <a:solidFill>
                  <a:srgbClr val="4C4C4C"/>
                </a:solidFill>
              </a:rPr>
              <a:t>provide information</a:t>
            </a:r>
          </a:p>
          <a:p>
            <a:pPr>
              <a:buFont typeface="Symbol" panose="05050102010706020507" pitchFamily="18" charset="2"/>
              <a:buChar char="·"/>
            </a:pPr>
            <a:r>
              <a:rPr lang="en-CA" cap="none" dirty="0">
                <a:solidFill>
                  <a:srgbClr val="4C4C4C"/>
                </a:solidFill>
              </a:rPr>
              <a:t>explain decisions</a:t>
            </a:r>
          </a:p>
          <a:p>
            <a:pPr marL="0" indent="0">
              <a:buNone/>
            </a:pPr>
            <a:endParaRPr lang="en-CA" dirty="0"/>
          </a:p>
        </p:txBody>
      </p:sp>
      <p:sp>
        <p:nvSpPr>
          <p:cNvPr id="4" name="Date Placeholder 3">
            <a:extLst>
              <a:ext uri="{FF2B5EF4-FFF2-40B4-BE49-F238E27FC236}">
                <a16:creationId xmlns:a16="http://schemas.microsoft.com/office/drawing/2014/main" id="{48771ADF-F8E8-CFA5-4F4E-7C61120C1764}"/>
              </a:ext>
            </a:extLst>
          </p:cNvPr>
          <p:cNvSpPr>
            <a:spLocks noGrp="1"/>
          </p:cNvSpPr>
          <p:nvPr>
            <p:ph type="dt" sz="half" idx="10"/>
          </p:nvPr>
        </p:nvSpPr>
        <p:spPr>
          <a:xfrm>
            <a:off x="952817" y="6066155"/>
            <a:ext cx="2743200" cy="365125"/>
          </a:xfrm>
        </p:spPr>
        <p:txBody>
          <a:bodyPr/>
          <a:lstStyle/>
          <a:p>
            <a:pPr algn="l" rtl="0"/>
            <a:fld id="{670C81C2-236F-4677-BD19-52C96349351F}" type="datetime1">
              <a:rPr lang="en-CA" smtClean="0"/>
              <a:pPr algn="l" rtl="0"/>
              <a:t>2024-01-18</a:t>
            </a:fld>
            <a:endParaRPr lang="en-US" dirty="0"/>
          </a:p>
        </p:txBody>
      </p:sp>
    </p:spTree>
    <p:custDataLst>
      <p:tags r:id="rId1"/>
    </p:custDataLst>
    <p:extLst>
      <p:ext uri="{BB962C8B-B14F-4D97-AF65-F5344CB8AC3E}">
        <p14:creationId xmlns:p14="http://schemas.microsoft.com/office/powerpoint/2010/main" val="106928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47D3-4B0E-CCE6-AD02-B61AB78E181D}"/>
              </a:ext>
            </a:extLst>
          </p:cNvPr>
          <p:cNvSpPr>
            <a:spLocks noGrp="1"/>
          </p:cNvSpPr>
          <p:nvPr>
            <p:ph type="title"/>
          </p:nvPr>
        </p:nvSpPr>
        <p:spPr/>
        <p:txBody>
          <a:bodyPr/>
          <a:lstStyle/>
          <a:p>
            <a:pPr algn="l"/>
            <a:r>
              <a:rPr lang="en-CA" cap="none" dirty="0">
                <a:solidFill>
                  <a:srgbClr val="932A3F"/>
                </a:solidFill>
              </a:rPr>
              <a:t>Parts of an Email</a:t>
            </a:r>
          </a:p>
        </p:txBody>
      </p:sp>
      <p:sp>
        <p:nvSpPr>
          <p:cNvPr id="3" name="Content Placeholder 2">
            <a:extLst>
              <a:ext uri="{FF2B5EF4-FFF2-40B4-BE49-F238E27FC236}">
                <a16:creationId xmlns:a16="http://schemas.microsoft.com/office/drawing/2014/main" id="{31F6B24A-0409-51A4-DA50-C8EE3701A9EA}"/>
              </a:ext>
            </a:extLst>
          </p:cNvPr>
          <p:cNvSpPr>
            <a:spLocks noGrp="1"/>
          </p:cNvSpPr>
          <p:nvPr>
            <p:ph sz="quarter" idx="13"/>
          </p:nvPr>
        </p:nvSpPr>
        <p:spPr>
          <a:xfrm>
            <a:off x="979714" y="2367092"/>
            <a:ext cx="10363200" cy="3424107"/>
          </a:xfrm>
        </p:spPr>
        <p:txBody>
          <a:bodyPr/>
          <a:lstStyle/>
          <a:p>
            <a:pPr marL="0" indent="0">
              <a:buNone/>
            </a:pPr>
            <a:r>
              <a:rPr lang="en-US" sz="1800" b="1" cap="none" dirty="0">
                <a:solidFill>
                  <a:srgbClr val="932A3F"/>
                </a:solidFill>
                <a:latin typeface="Gotham Book" pitchFamily="50" charset="0"/>
              </a:rPr>
              <a:t>To, Cc, Bcc, From, and Subject</a:t>
            </a:r>
          </a:p>
          <a:p>
            <a:pPr marL="0" indent="0">
              <a:buNone/>
            </a:pPr>
            <a:endParaRPr lang="en-US" sz="1800" b="1" cap="none" dirty="0">
              <a:solidFill>
                <a:srgbClr val="932A3F"/>
              </a:solidFill>
              <a:latin typeface="Gotham Book" pitchFamily="50" charset="0"/>
            </a:endParaRPr>
          </a:p>
          <a:p>
            <a:pPr marL="0" indent="0">
              <a:buNone/>
            </a:pPr>
            <a:r>
              <a:rPr lang="en-US" b="1" cap="none" dirty="0"/>
              <a:t>To: </a:t>
            </a:r>
            <a:r>
              <a:rPr lang="en-US" cap="none" dirty="0"/>
              <a:t>Name and Surname</a:t>
            </a:r>
          </a:p>
          <a:p>
            <a:pPr marL="0" indent="0">
              <a:buNone/>
            </a:pPr>
            <a:r>
              <a:rPr lang="en-US" b="1" cap="none" dirty="0"/>
              <a:t>Cc</a:t>
            </a:r>
            <a:r>
              <a:rPr lang="en-US" b="1" dirty="0"/>
              <a:t>: </a:t>
            </a:r>
            <a:r>
              <a:rPr lang="en-US" cap="none" dirty="0"/>
              <a:t>Name and Surname</a:t>
            </a:r>
          </a:p>
          <a:p>
            <a:pPr marL="0" indent="0">
              <a:buNone/>
            </a:pPr>
            <a:r>
              <a:rPr lang="en-US" b="1" cap="none" dirty="0"/>
              <a:t>Bcc</a:t>
            </a:r>
            <a:r>
              <a:rPr lang="en-US" b="1" dirty="0"/>
              <a:t>: </a:t>
            </a:r>
            <a:r>
              <a:rPr lang="en-US" cap="none" dirty="0"/>
              <a:t>Name and Surname</a:t>
            </a:r>
          </a:p>
          <a:p>
            <a:pPr marL="0" indent="0">
              <a:buNone/>
            </a:pPr>
            <a:r>
              <a:rPr lang="en-US" b="1" cap="none" dirty="0"/>
              <a:t>Subject: </a:t>
            </a:r>
            <a:r>
              <a:rPr lang="en-US" cap="none" dirty="0"/>
              <a:t>A descriptive and specific phrase</a:t>
            </a:r>
            <a:endParaRPr lang="en-CA" dirty="0"/>
          </a:p>
        </p:txBody>
      </p:sp>
      <p:sp>
        <p:nvSpPr>
          <p:cNvPr id="4" name="Date Placeholder 3">
            <a:extLst>
              <a:ext uri="{FF2B5EF4-FFF2-40B4-BE49-F238E27FC236}">
                <a16:creationId xmlns:a16="http://schemas.microsoft.com/office/drawing/2014/main" id="{750C43FF-8A42-DB3C-A2BF-8AC38265F96A}"/>
              </a:ext>
            </a:extLst>
          </p:cNvPr>
          <p:cNvSpPr>
            <a:spLocks noGrp="1"/>
          </p:cNvSpPr>
          <p:nvPr>
            <p:ph type="dt" sz="half" idx="10"/>
          </p:nvPr>
        </p:nvSpPr>
        <p:spPr>
          <a:xfrm>
            <a:off x="1013777" y="5842635"/>
            <a:ext cx="2743200" cy="365125"/>
          </a:xfrm>
        </p:spPr>
        <p:txBody>
          <a:bodyPr/>
          <a:lstStyle/>
          <a:p>
            <a:pPr algn="l" rtl="0"/>
            <a:fld id="{FFA5AD9B-85C9-4221-A283-E0D5E6F1D8B0}" type="datetime1">
              <a:rPr lang="en-CA" smtClean="0"/>
              <a:pPr algn="l" rtl="0"/>
              <a:t>2024-01-18</a:t>
            </a:fld>
            <a:endParaRPr lang="en-US" dirty="0"/>
          </a:p>
        </p:txBody>
      </p:sp>
    </p:spTree>
    <p:custDataLst>
      <p:tags r:id="rId1"/>
    </p:custDataLst>
    <p:extLst>
      <p:ext uri="{BB962C8B-B14F-4D97-AF65-F5344CB8AC3E}">
        <p14:creationId xmlns:p14="http://schemas.microsoft.com/office/powerpoint/2010/main" val="38270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47D3-4B0E-CCE6-AD02-B61AB78E181D}"/>
              </a:ext>
            </a:extLst>
          </p:cNvPr>
          <p:cNvSpPr>
            <a:spLocks noGrp="1"/>
          </p:cNvSpPr>
          <p:nvPr>
            <p:ph type="title"/>
          </p:nvPr>
        </p:nvSpPr>
        <p:spPr>
          <a:xfrm>
            <a:off x="880524" y="377448"/>
            <a:ext cx="10364451" cy="1596177"/>
          </a:xfrm>
        </p:spPr>
        <p:txBody>
          <a:bodyPr/>
          <a:lstStyle/>
          <a:p>
            <a:pPr algn="l"/>
            <a:r>
              <a:rPr lang="en-CA" cap="none" dirty="0">
                <a:solidFill>
                  <a:srgbClr val="932A3F"/>
                </a:solidFill>
              </a:rPr>
              <a:t>Parts of an Email</a:t>
            </a:r>
          </a:p>
        </p:txBody>
      </p:sp>
      <p:sp>
        <p:nvSpPr>
          <p:cNvPr id="3" name="Content Placeholder 2">
            <a:extLst>
              <a:ext uri="{FF2B5EF4-FFF2-40B4-BE49-F238E27FC236}">
                <a16:creationId xmlns:a16="http://schemas.microsoft.com/office/drawing/2014/main" id="{31F6B24A-0409-51A4-DA50-C8EE3701A9EA}"/>
              </a:ext>
            </a:extLst>
          </p:cNvPr>
          <p:cNvSpPr>
            <a:spLocks noGrp="1"/>
          </p:cNvSpPr>
          <p:nvPr>
            <p:ph sz="quarter" idx="13"/>
          </p:nvPr>
        </p:nvSpPr>
        <p:spPr>
          <a:xfrm>
            <a:off x="913774" y="2917767"/>
            <a:ext cx="3940859" cy="2873432"/>
          </a:xfrm>
        </p:spPr>
        <p:txBody>
          <a:bodyPr>
            <a:noAutofit/>
          </a:bodyPr>
          <a:lstStyle/>
          <a:p>
            <a:pPr marL="0" indent="0">
              <a:buNone/>
            </a:pPr>
            <a:r>
              <a:rPr lang="en-CA" i="1" cap="none" dirty="0">
                <a:solidFill>
                  <a:srgbClr val="932A3F"/>
                </a:solidFill>
              </a:rPr>
              <a:t>Opening sentence</a:t>
            </a:r>
          </a:p>
          <a:p>
            <a:pPr marL="0" indent="0">
              <a:buNone/>
            </a:pPr>
            <a:r>
              <a:rPr lang="en-US" cap="none" dirty="0"/>
              <a:t>Thank you for your email. </a:t>
            </a:r>
          </a:p>
          <a:p>
            <a:pPr marL="0" indent="0">
              <a:buNone/>
            </a:pPr>
            <a:r>
              <a:rPr lang="en-US" cap="none" dirty="0"/>
              <a:t>Thanks for …</a:t>
            </a:r>
          </a:p>
          <a:p>
            <a:pPr marL="0" indent="0">
              <a:buNone/>
            </a:pPr>
            <a:r>
              <a:rPr lang="en-US" cap="none" dirty="0"/>
              <a:t>I hope your week is going well. </a:t>
            </a:r>
          </a:p>
          <a:p>
            <a:pPr marL="0" indent="0">
              <a:buNone/>
            </a:pPr>
            <a:r>
              <a:rPr lang="en-US" cap="none" dirty="0"/>
              <a:t>I hope you had a nice weekend.</a:t>
            </a:r>
          </a:p>
          <a:p>
            <a:pPr marL="0" indent="0">
              <a:buNone/>
            </a:pPr>
            <a:r>
              <a:rPr lang="en-US" cap="none" dirty="0"/>
              <a:t>I hope you are doing well.</a:t>
            </a:r>
          </a:p>
          <a:p>
            <a:pPr marL="0" indent="0">
              <a:buNone/>
            </a:pPr>
            <a:r>
              <a:rPr lang="en-US" cap="none" dirty="0"/>
              <a:t>I am reaching out about …</a:t>
            </a:r>
          </a:p>
        </p:txBody>
      </p:sp>
      <p:sp>
        <p:nvSpPr>
          <p:cNvPr id="4" name="Content Placeholder 2">
            <a:extLst>
              <a:ext uri="{FF2B5EF4-FFF2-40B4-BE49-F238E27FC236}">
                <a16:creationId xmlns:a16="http://schemas.microsoft.com/office/drawing/2014/main" id="{D2803560-6DA5-751E-69FF-5B633B1F2A67}"/>
              </a:ext>
            </a:extLst>
          </p:cNvPr>
          <p:cNvSpPr txBox="1">
            <a:spLocks/>
          </p:cNvSpPr>
          <p:nvPr/>
        </p:nvSpPr>
        <p:spPr>
          <a:xfrm>
            <a:off x="5613235" y="2867891"/>
            <a:ext cx="3940859" cy="2917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CA" i="1" cap="none" dirty="0">
                <a:solidFill>
                  <a:srgbClr val="932A3F"/>
                </a:solidFill>
              </a:rPr>
              <a:t>Purpose</a:t>
            </a:r>
          </a:p>
          <a:p>
            <a:pPr marL="0" indent="0">
              <a:buNone/>
            </a:pPr>
            <a:r>
              <a:rPr lang="en-US" cap="none" dirty="0"/>
              <a:t>I am writing this email to …</a:t>
            </a:r>
          </a:p>
          <a:p>
            <a:pPr marL="0" indent="0">
              <a:buNone/>
            </a:pPr>
            <a:r>
              <a:rPr lang="en-US" cap="none" dirty="0"/>
              <a:t>I am reaching out about …</a:t>
            </a:r>
            <a:endParaRPr lang="en-CA" cap="none" dirty="0"/>
          </a:p>
        </p:txBody>
      </p:sp>
      <p:sp>
        <p:nvSpPr>
          <p:cNvPr id="6" name="TextBox 5">
            <a:extLst>
              <a:ext uri="{FF2B5EF4-FFF2-40B4-BE49-F238E27FC236}">
                <a16:creationId xmlns:a16="http://schemas.microsoft.com/office/drawing/2014/main" id="{7FE959B1-DE8F-6DFF-351B-FFA0E5B602E4}"/>
              </a:ext>
            </a:extLst>
          </p:cNvPr>
          <p:cNvSpPr txBox="1"/>
          <p:nvPr/>
        </p:nvSpPr>
        <p:spPr>
          <a:xfrm>
            <a:off x="891310" y="1592040"/>
            <a:ext cx="9437022" cy="1015663"/>
          </a:xfrm>
          <a:prstGeom prst="rect">
            <a:avLst/>
          </a:prstGeom>
          <a:noFill/>
        </p:spPr>
        <p:txBody>
          <a:bodyPr wrap="square">
            <a:spAutoFit/>
          </a:bodyPr>
          <a:lstStyle/>
          <a:p>
            <a:pPr marL="0" indent="0">
              <a:buNone/>
            </a:pPr>
            <a:r>
              <a:rPr lang="en-US" sz="2000" b="1" cap="none" dirty="0">
                <a:solidFill>
                  <a:srgbClr val="932A3F"/>
                </a:solidFill>
                <a:latin typeface="Gotham Book" pitchFamily="50" charset="0"/>
              </a:rPr>
              <a:t>First paragraph</a:t>
            </a:r>
          </a:p>
          <a:p>
            <a:pPr marL="0" indent="0">
              <a:buNone/>
            </a:pPr>
            <a:endParaRPr lang="en-US" sz="2000" b="1" cap="none" dirty="0">
              <a:solidFill>
                <a:srgbClr val="932A3F"/>
              </a:solidFill>
              <a:latin typeface="Gotham Book" pitchFamily="50" charset="0"/>
            </a:endParaRPr>
          </a:p>
          <a:p>
            <a:pPr marL="0" indent="0">
              <a:buNone/>
            </a:pPr>
            <a:r>
              <a:rPr lang="en-CA" sz="2000" cap="none" dirty="0"/>
              <a:t>It includes an opening sentence and purpose.</a:t>
            </a:r>
          </a:p>
        </p:txBody>
      </p:sp>
    </p:spTree>
    <p:custDataLst>
      <p:tags r:id="rId1"/>
    </p:custDataLst>
    <p:extLst>
      <p:ext uri="{BB962C8B-B14F-4D97-AF65-F5344CB8AC3E}">
        <p14:creationId xmlns:p14="http://schemas.microsoft.com/office/powerpoint/2010/main" val="242223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47D3-4B0E-CCE6-AD02-B61AB78E181D}"/>
              </a:ext>
            </a:extLst>
          </p:cNvPr>
          <p:cNvSpPr>
            <a:spLocks noGrp="1"/>
          </p:cNvSpPr>
          <p:nvPr>
            <p:ph type="title"/>
          </p:nvPr>
        </p:nvSpPr>
        <p:spPr/>
        <p:txBody>
          <a:bodyPr/>
          <a:lstStyle/>
          <a:p>
            <a:pPr algn="l"/>
            <a:r>
              <a:rPr lang="en-CA" cap="none" dirty="0">
                <a:solidFill>
                  <a:srgbClr val="932A3F"/>
                </a:solidFill>
              </a:rPr>
              <a:t>Parts of an Email</a:t>
            </a:r>
          </a:p>
        </p:txBody>
      </p:sp>
      <p:sp>
        <p:nvSpPr>
          <p:cNvPr id="3" name="Content Placeholder 2">
            <a:extLst>
              <a:ext uri="{FF2B5EF4-FFF2-40B4-BE49-F238E27FC236}">
                <a16:creationId xmlns:a16="http://schemas.microsoft.com/office/drawing/2014/main" id="{31F6B24A-0409-51A4-DA50-C8EE3701A9EA}"/>
              </a:ext>
            </a:extLst>
          </p:cNvPr>
          <p:cNvSpPr>
            <a:spLocks noGrp="1"/>
          </p:cNvSpPr>
          <p:nvPr>
            <p:ph sz="quarter" idx="13"/>
          </p:nvPr>
        </p:nvSpPr>
        <p:spPr>
          <a:xfrm>
            <a:off x="954414" y="2092772"/>
            <a:ext cx="10363826" cy="3424107"/>
          </a:xfrm>
        </p:spPr>
        <p:txBody>
          <a:bodyPr/>
          <a:lstStyle/>
          <a:p>
            <a:pPr marL="0" indent="0">
              <a:buNone/>
            </a:pPr>
            <a:r>
              <a:rPr lang="en-US" sz="1800" b="1" cap="none" dirty="0">
                <a:solidFill>
                  <a:srgbClr val="932A3F"/>
                </a:solidFill>
                <a:latin typeface="Gotham Book" pitchFamily="50" charset="0"/>
              </a:rPr>
              <a:t>Body Paragraphs</a:t>
            </a:r>
          </a:p>
          <a:p>
            <a:pPr marL="0" indent="0">
              <a:buNone/>
            </a:pPr>
            <a:r>
              <a:rPr lang="en-CA" cap="none" dirty="0"/>
              <a:t>They include your message and its details.</a:t>
            </a:r>
            <a:endParaRPr lang="en-US" b="1" dirty="0"/>
          </a:p>
          <a:p>
            <a:pPr marL="0" indent="0">
              <a:buNone/>
            </a:pPr>
            <a:r>
              <a:rPr lang="en-US" cap="none" dirty="0"/>
              <a:t>You need to write one paragraph for each topic/detail.</a:t>
            </a:r>
          </a:p>
        </p:txBody>
      </p:sp>
      <p:sp>
        <p:nvSpPr>
          <p:cNvPr id="4" name="Date Placeholder 3">
            <a:extLst>
              <a:ext uri="{FF2B5EF4-FFF2-40B4-BE49-F238E27FC236}">
                <a16:creationId xmlns:a16="http://schemas.microsoft.com/office/drawing/2014/main" id="{97DA351F-AD77-16EF-C49C-3582DFF24E45}"/>
              </a:ext>
            </a:extLst>
          </p:cNvPr>
          <p:cNvSpPr>
            <a:spLocks noGrp="1"/>
          </p:cNvSpPr>
          <p:nvPr>
            <p:ph type="dt" sz="half" idx="10"/>
          </p:nvPr>
        </p:nvSpPr>
        <p:spPr>
          <a:xfrm>
            <a:off x="1054417" y="5842635"/>
            <a:ext cx="2743200" cy="365125"/>
          </a:xfrm>
        </p:spPr>
        <p:txBody>
          <a:bodyPr/>
          <a:lstStyle/>
          <a:p>
            <a:pPr algn="l" rtl="0"/>
            <a:fld id="{76EE77B9-B405-4F32-BAEA-AF5E718F8C7C}" type="datetime1">
              <a:rPr lang="en-CA" smtClean="0"/>
              <a:pPr algn="l" rtl="0"/>
              <a:t>2024-01-18</a:t>
            </a:fld>
            <a:endParaRPr lang="en-US" dirty="0"/>
          </a:p>
        </p:txBody>
      </p:sp>
    </p:spTree>
    <p:custDataLst>
      <p:tags r:id="rId1"/>
    </p:custDataLst>
    <p:extLst>
      <p:ext uri="{BB962C8B-B14F-4D97-AF65-F5344CB8AC3E}">
        <p14:creationId xmlns:p14="http://schemas.microsoft.com/office/powerpoint/2010/main" val="50292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47D3-4B0E-CCE6-AD02-B61AB78E181D}"/>
              </a:ext>
            </a:extLst>
          </p:cNvPr>
          <p:cNvSpPr>
            <a:spLocks noGrp="1"/>
          </p:cNvSpPr>
          <p:nvPr>
            <p:ph type="title"/>
          </p:nvPr>
        </p:nvSpPr>
        <p:spPr>
          <a:xfrm>
            <a:off x="913775" y="227819"/>
            <a:ext cx="10364451" cy="1596177"/>
          </a:xfrm>
        </p:spPr>
        <p:txBody>
          <a:bodyPr/>
          <a:lstStyle/>
          <a:p>
            <a:pPr algn="l"/>
            <a:r>
              <a:rPr lang="en-CA" cap="none" dirty="0">
                <a:solidFill>
                  <a:srgbClr val="932A3F"/>
                </a:solidFill>
              </a:rPr>
              <a:t>Parts of an Email</a:t>
            </a:r>
          </a:p>
        </p:txBody>
      </p:sp>
      <p:sp>
        <p:nvSpPr>
          <p:cNvPr id="3" name="Content Placeholder 2">
            <a:extLst>
              <a:ext uri="{FF2B5EF4-FFF2-40B4-BE49-F238E27FC236}">
                <a16:creationId xmlns:a16="http://schemas.microsoft.com/office/drawing/2014/main" id="{31F6B24A-0409-51A4-DA50-C8EE3701A9EA}"/>
              </a:ext>
            </a:extLst>
          </p:cNvPr>
          <p:cNvSpPr>
            <a:spLocks noGrp="1"/>
          </p:cNvSpPr>
          <p:nvPr>
            <p:ph sz="quarter" idx="13"/>
          </p:nvPr>
        </p:nvSpPr>
        <p:spPr>
          <a:xfrm>
            <a:off x="913774" y="1480458"/>
            <a:ext cx="10363826" cy="4493622"/>
          </a:xfrm>
        </p:spPr>
        <p:txBody>
          <a:bodyPr>
            <a:noAutofit/>
          </a:bodyPr>
          <a:lstStyle/>
          <a:p>
            <a:pPr marL="0" indent="0">
              <a:buNone/>
            </a:pPr>
            <a:r>
              <a:rPr lang="en-US" b="1" cap="none" dirty="0">
                <a:solidFill>
                  <a:srgbClr val="932A3F"/>
                </a:solidFill>
                <a:latin typeface="Gotham Book" pitchFamily="50" charset="0"/>
              </a:rPr>
              <a:t>Closing</a:t>
            </a:r>
          </a:p>
          <a:p>
            <a:pPr marL="0" indent="0">
              <a:buNone/>
            </a:pPr>
            <a:r>
              <a:rPr lang="en-US" cap="none" dirty="0"/>
              <a:t>It includes a closing salutation, your full name/name, and job title or student number.</a:t>
            </a:r>
          </a:p>
          <a:p>
            <a:r>
              <a:rPr lang="en-US" cap="none" dirty="0"/>
              <a:t>Closing salutation</a:t>
            </a:r>
          </a:p>
          <a:p>
            <a:pPr marL="0" indent="0">
              <a:buNone/>
            </a:pPr>
            <a:endParaRPr lang="en-US" cap="none" dirty="0">
              <a:latin typeface="Gotham Book" pitchFamily="50" charset="0"/>
            </a:endParaRPr>
          </a:p>
          <a:p>
            <a:pPr marL="0" indent="0">
              <a:buNone/>
            </a:pPr>
            <a:endParaRPr lang="en-US" cap="none" dirty="0">
              <a:latin typeface="Gotham Book" pitchFamily="50" charset="0"/>
            </a:endParaRPr>
          </a:p>
          <a:p>
            <a:pPr marL="0" indent="0">
              <a:buNone/>
            </a:pPr>
            <a:endParaRPr lang="en-US" cap="none" dirty="0">
              <a:latin typeface="Gotham Book" pitchFamily="50" charset="0"/>
            </a:endParaRPr>
          </a:p>
          <a:p>
            <a:pPr marL="0" indent="0">
              <a:buNone/>
            </a:pPr>
            <a:endParaRPr lang="en-US" cap="none" dirty="0">
              <a:latin typeface="Gotham Book" pitchFamily="50" charset="0"/>
            </a:endParaRPr>
          </a:p>
          <a:p>
            <a:r>
              <a:rPr lang="en-CA" cap="none" dirty="0"/>
              <a:t>Full Name</a:t>
            </a:r>
          </a:p>
          <a:p>
            <a:r>
              <a:rPr lang="en-CA" cap="none" dirty="0"/>
              <a:t>Job Title or Student Number</a:t>
            </a:r>
          </a:p>
          <a:p>
            <a:pPr marL="0" indent="0">
              <a:buNone/>
            </a:pPr>
            <a:endParaRPr lang="en-US" cap="none" dirty="0"/>
          </a:p>
        </p:txBody>
      </p:sp>
      <p:graphicFrame>
        <p:nvGraphicFramePr>
          <p:cNvPr id="4" name="Table 4">
            <a:extLst>
              <a:ext uri="{FF2B5EF4-FFF2-40B4-BE49-F238E27FC236}">
                <a16:creationId xmlns:a16="http://schemas.microsoft.com/office/drawing/2014/main" id="{41E212F7-87C6-4E99-C4F0-9C13D91320E1}"/>
              </a:ext>
            </a:extLst>
          </p:cNvPr>
          <p:cNvGraphicFramePr>
            <a:graphicFrameLocks noGrp="1"/>
          </p:cNvGraphicFramePr>
          <p:nvPr>
            <p:extLst>
              <p:ext uri="{D42A27DB-BD31-4B8C-83A1-F6EECF244321}">
                <p14:modId xmlns:p14="http://schemas.microsoft.com/office/powerpoint/2010/main" val="206793608"/>
              </p:ext>
            </p:extLst>
          </p:nvPr>
        </p:nvGraphicFramePr>
        <p:xfrm>
          <a:off x="937359" y="2996673"/>
          <a:ext cx="7558512" cy="1920240"/>
        </p:xfrm>
        <a:graphic>
          <a:graphicData uri="http://schemas.openxmlformats.org/drawingml/2006/table">
            <a:tbl>
              <a:tblPr firstRow="1" bandRow="1">
                <a:tableStyleId>{5C22544A-7EE6-4342-B048-85BDC9FD1C3A}</a:tableStyleId>
              </a:tblPr>
              <a:tblGrid>
                <a:gridCol w="3779256">
                  <a:extLst>
                    <a:ext uri="{9D8B030D-6E8A-4147-A177-3AD203B41FA5}">
                      <a16:colId xmlns:a16="http://schemas.microsoft.com/office/drawing/2014/main" val="571798003"/>
                    </a:ext>
                  </a:extLst>
                </a:gridCol>
                <a:gridCol w="3779256">
                  <a:extLst>
                    <a:ext uri="{9D8B030D-6E8A-4147-A177-3AD203B41FA5}">
                      <a16:colId xmlns:a16="http://schemas.microsoft.com/office/drawing/2014/main" val="1832944970"/>
                    </a:ext>
                  </a:extLst>
                </a:gridCol>
              </a:tblGrid>
              <a:tr h="1457959">
                <a:tc>
                  <a:txBody>
                    <a:bodyPr/>
                    <a:lstStyle/>
                    <a:p>
                      <a:pPr marL="0" indent="0">
                        <a:buNone/>
                      </a:pPr>
                      <a:r>
                        <a:rPr lang="en-US" sz="2000" b="0" cap="none" dirty="0">
                          <a:solidFill>
                            <a:schemeClr val="tx1"/>
                          </a:solidFill>
                          <a:latin typeface="+mn-lt"/>
                        </a:rPr>
                        <a:t>Your sincerely</a:t>
                      </a:r>
                    </a:p>
                    <a:p>
                      <a:pPr marL="0" indent="0">
                        <a:buNone/>
                      </a:pPr>
                      <a:r>
                        <a:rPr lang="en-US" sz="2000" b="0" cap="none" dirty="0">
                          <a:solidFill>
                            <a:schemeClr val="tx1"/>
                          </a:solidFill>
                          <a:latin typeface="+mn-lt"/>
                        </a:rPr>
                        <a:t>Best regards</a:t>
                      </a:r>
                    </a:p>
                    <a:p>
                      <a:pPr marL="0" indent="0">
                        <a:buNone/>
                      </a:pPr>
                      <a:r>
                        <a:rPr lang="en-US" sz="2000" b="0" cap="none" dirty="0">
                          <a:solidFill>
                            <a:schemeClr val="tx1"/>
                          </a:solidFill>
                          <a:latin typeface="+mn-lt"/>
                        </a:rPr>
                        <a:t>Warm regards</a:t>
                      </a:r>
                    </a:p>
                    <a:p>
                      <a:pPr marL="0" indent="0">
                        <a:buNone/>
                      </a:pPr>
                      <a:r>
                        <a:rPr lang="en-US" sz="2000" b="0" cap="none" dirty="0">
                          <a:solidFill>
                            <a:schemeClr val="tx1"/>
                          </a:solidFill>
                          <a:latin typeface="+mn-lt"/>
                        </a:rPr>
                        <a:t>Kind regards </a:t>
                      </a:r>
                    </a:p>
                    <a:p>
                      <a:pPr marL="0" indent="0">
                        <a:buNone/>
                      </a:pPr>
                      <a:r>
                        <a:rPr lang="en-US" sz="2000" b="0" cap="none" dirty="0">
                          <a:solidFill>
                            <a:schemeClr val="tx1"/>
                          </a:solidFill>
                          <a:latin typeface="+mn-lt"/>
                        </a:rPr>
                        <a:t>Regards</a:t>
                      </a:r>
                    </a:p>
                    <a:p>
                      <a:endParaRPr lang="en-CA" sz="2000" b="0" dirty="0">
                        <a:solidFill>
                          <a:schemeClr val="tx1"/>
                        </a:solidFill>
                        <a:latin typeface="+mn-lt"/>
                      </a:endParaRPr>
                    </a:p>
                  </a:txBody>
                  <a:tcPr>
                    <a:solidFill>
                      <a:srgbClr val="F2F2F2"/>
                    </a:solidFill>
                  </a:tcPr>
                </a:tc>
                <a:tc>
                  <a:txBody>
                    <a:bodyPr/>
                    <a:lstStyle/>
                    <a:p>
                      <a:pPr marL="0" indent="0">
                        <a:buNone/>
                      </a:pPr>
                      <a:r>
                        <a:rPr lang="en-US" sz="2000" b="0" cap="none" dirty="0">
                          <a:solidFill>
                            <a:schemeClr val="tx1"/>
                          </a:solidFill>
                          <a:latin typeface="+mn-lt"/>
                        </a:rPr>
                        <a:t>Best wishes</a:t>
                      </a:r>
                    </a:p>
                    <a:p>
                      <a:pPr marL="0" indent="0">
                        <a:buNone/>
                      </a:pPr>
                      <a:r>
                        <a:rPr lang="en-US" sz="2000" b="0" cap="none" dirty="0">
                          <a:solidFill>
                            <a:schemeClr val="tx1"/>
                          </a:solidFill>
                          <a:latin typeface="+mn-lt"/>
                        </a:rPr>
                        <a:t>Cheers</a:t>
                      </a:r>
                    </a:p>
                    <a:p>
                      <a:pPr marL="0" indent="0">
                        <a:buNone/>
                      </a:pPr>
                      <a:r>
                        <a:rPr lang="en-US" sz="2000" b="0" cap="none" dirty="0">
                          <a:solidFill>
                            <a:schemeClr val="tx1"/>
                          </a:solidFill>
                          <a:latin typeface="+mn-lt"/>
                        </a:rPr>
                        <a:t>Very best</a:t>
                      </a:r>
                    </a:p>
                    <a:p>
                      <a:pPr marL="0" indent="0">
                        <a:buNone/>
                      </a:pPr>
                      <a:r>
                        <a:rPr lang="en-US" sz="2000" b="0" cap="none" dirty="0">
                          <a:solidFill>
                            <a:schemeClr val="tx1"/>
                          </a:solidFill>
                          <a:latin typeface="+mn-lt"/>
                        </a:rPr>
                        <a:t>All the best</a:t>
                      </a:r>
                    </a:p>
                    <a:p>
                      <a:pPr marL="0" indent="0">
                        <a:buNone/>
                      </a:pPr>
                      <a:r>
                        <a:rPr lang="en-US" sz="2000" b="0" cap="none" dirty="0">
                          <a:solidFill>
                            <a:schemeClr val="tx1"/>
                          </a:solidFill>
                          <a:latin typeface="+mn-lt"/>
                        </a:rPr>
                        <a:t>Thanks</a:t>
                      </a:r>
                      <a:endParaRPr lang="en-CA" sz="2000" b="0" cap="none" dirty="0">
                        <a:solidFill>
                          <a:schemeClr val="tx1"/>
                        </a:solidFill>
                        <a:latin typeface="+mn-lt"/>
                      </a:endParaRPr>
                    </a:p>
                    <a:p>
                      <a:endParaRPr lang="en-CA" sz="2000" b="0" dirty="0">
                        <a:solidFill>
                          <a:schemeClr val="tx1"/>
                        </a:solidFill>
                        <a:latin typeface="+mn-lt"/>
                      </a:endParaRPr>
                    </a:p>
                  </a:txBody>
                  <a:tcPr>
                    <a:noFill/>
                  </a:tcPr>
                </a:tc>
                <a:extLst>
                  <a:ext uri="{0D108BD9-81ED-4DB2-BD59-A6C34878D82A}">
                    <a16:rowId xmlns:a16="http://schemas.microsoft.com/office/drawing/2014/main" val="4110327347"/>
                  </a:ext>
                </a:extLst>
              </a:tr>
            </a:tbl>
          </a:graphicData>
        </a:graphic>
      </p:graphicFrame>
    </p:spTree>
    <p:custDataLst>
      <p:tags r:id="rId1"/>
    </p:custDataLst>
    <p:extLst>
      <p:ext uri="{BB962C8B-B14F-4D97-AF65-F5344CB8AC3E}">
        <p14:creationId xmlns:p14="http://schemas.microsoft.com/office/powerpoint/2010/main" val="323212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47D3-4B0E-CCE6-AD02-B61AB78E181D}"/>
              </a:ext>
            </a:extLst>
          </p:cNvPr>
          <p:cNvSpPr>
            <a:spLocks noGrp="1"/>
          </p:cNvSpPr>
          <p:nvPr>
            <p:ph type="title"/>
          </p:nvPr>
        </p:nvSpPr>
        <p:spPr>
          <a:xfrm>
            <a:off x="913775" y="344197"/>
            <a:ext cx="10364451" cy="1596177"/>
          </a:xfrm>
        </p:spPr>
        <p:txBody>
          <a:bodyPr/>
          <a:lstStyle/>
          <a:p>
            <a:pPr algn="l"/>
            <a:r>
              <a:rPr lang="en-CA" cap="none" dirty="0">
                <a:solidFill>
                  <a:srgbClr val="932A3F"/>
                </a:solidFill>
              </a:rPr>
              <a:t>Sample Email</a:t>
            </a:r>
          </a:p>
        </p:txBody>
      </p:sp>
      <p:sp>
        <p:nvSpPr>
          <p:cNvPr id="3" name="Content Placeholder 2">
            <a:extLst>
              <a:ext uri="{FF2B5EF4-FFF2-40B4-BE49-F238E27FC236}">
                <a16:creationId xmlns:a16="http://schemas.microsoft.com/office/drawing/2014/main" id="{31F6B24A-0409-51A4-DA50-C8EE3701A9EA}"/>
              </a:ext>
            </a:extLst>
          </p:cNvPr>
          <p:cNvSpPr>
            <a:spLocks noGrp="1"/>
          </p:cNvSpPr>
          <p:nvPr>
            <p:ph sz="quarter" idx="13"/>
          </p:nvPr>
        </p:nvSpPr>
        <p:spPr>
          <a:xfrm>
            <a:off x="971963" y="1654231"/>
            <a:ext cx="10363826" cy="523703"/>
          </a:xfrm>
        </p:spPr>
        <p:txBody>
          <a:bodyPr>
            <a:noAutofit/>
          </a:bodyPr>
          <a:lstStyle/>
          <a:p>
            <a:pPr marL="0" indent="0">
              <a:buNone/>
            </a:pPr>
            <a:r>
              <a:rPr lang="en-US" b="1" cap="none" dirty="0">
                <a:solidFill>
                  <a:srgbClr val="4C4C4C"/>
                </a:solidFill>
              </a:rPr>
              <a:t>Subject: </a:t>
            </a:r>
            <a:r>
              <a:rPr lang="en-US" cap="none" dirty="0">
                <a:solidFill>
                  <a:srgbClr val="4C4C4C"/>
                </a:solidFill>
              </a:rPr>
              <a:t>Question about the History 1B assignment</a:t>
            </a:r>
            <a:endParaRPr lang="en-CA" dirty="0"/>
          </a:p>
        </p:txBody>
      </p:sp>
      <p:sp>
        <p:nvSpPr>
          <p:cNvPr id="4" name="Content Placeholder 2">
            <a:extLst>
              <a:ext uri="{FF2B5EF4-FFF2-40B4-BE49-F238E27FC236}">
                <a16:creationId xmlns:a16="http://schemas.microsoft.com/office/drawing/2014/main" id="{FF43EFB8-BB03-1534-99CE-34C371923782}"/>
              </a:ext>
            </a:extLst>
          </p:cNvPr>
          <p:cNvSpPr txBox="1">
            <a:spLocks/>
          </p:cNvSpPr>
          <p:nvPr/>
        </p:nvSpPr>
        <p:spPr>
          <a:xfrm>
            <a:off x="989214" y="2247207"/>
            <a:ext cx="10349345" cy="320594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cap="none" dirty="0"/>
              <a:t>Dear Professor Smith,</a:t>
            </a:r>
          </a:p>
          <a:p>
            <a:pPr marL="0" indent="0">
              <a:lnSpc>
                <a:spcPct val="150000"/>
              </a:lnSpc>
              <a:buFont typeface="Arial" panose="020B0604020202020204" pitchFamily="34" charset="0"/>
              <a:buNone/>
            </a:pPr>
            <a:r>
              <a:rPr lang="en-US" cap="none" dirty="0"/>
              <a:t>I am Lexie Brown, from History 1B, Section 1. In the syllabus, the deadline for our latest assignment is listed as April 9th. However, in class on Monday you mentioned April 12th as the deadline.</a:t>
            </a:r>
          </a:p>
          <a:p>
            <a:pPr marL="0" indent="0">
              <a:buFont typeface="Arial" panose="020B0604020202020204" pitchFamily="34" charset="0"/>
              <a:buNone/>
            </a:pPr>
            <a:r>
              <a:rPr lang="en-US" cap="none" dirty="0"/>
              <a:t>Could you please verify the correct deadline?</a:t>
            </a:r>
          </a:p>
          <a:p>
            <a:pPr marL="0" indent="0">
              <a:buFont typeface="Arial" panose="020B0604020202020204" pitchFamily="34" charset="0"/>
              <a:buNone/>
            </a:pPr>
            <a:r>
              <a:rPr lang="en-US" cap="none" dirty="0"/>
              <a:t>Thank you so much for your time.</a:t>
            </a:r>
          </a:p>
          <a:p>
            <a:pPr marL="0" indent="0">
              <a:buFont typeface="Arial" panose="020B0604020202020204" pitchFamily="34" charset="0"/>
              <a:buNone/>
            </a:pPr>
            <a:r>
              <a:rPr lang="en-US" cap="none" dirty="0"/>
              <a:t>Sincerely,</a:t>
            </a:r>
          </a:p>
          <a:p>
            <a:pPr marL="0" indent="0">
              <a:buFont typeface="Arial" panose="020B0604020202020204" pitchFamily="34" charset="0"/>
              <a:buNone/>
            </a:pPr>
            <a:r>
              <a:rPr lang="en-US" cap="none" dirty="0"/>
              <a:t>Lexie Brown</a:t>
            </a:r>
          </a:p>
          <a:p>
            <a:pPr marL="0" indent="0">
              <a:buFont typeface="Arial" panose="020B0604020202020204" pitchFamily="34" charset="0"/>
              <a:buNone/>
            </a:pPr>
            <a:r>
              <a:rPr lang="en-US" cap="none" dirty="0"/>
              <a:t>45671168</a:t>
            </a:r>
            <a:endParaRPr lang="en-CA" dirty="0"/>
          </a:p>
        </p:txBody>
      </p:sp>
      <p:sp>
        <p:nvSpPr>
          <p:cNvPr id="9" name="TextBox 8">
            <a:extLst>
              <a:ext uri="{FF2B5EF4-FFF2-40B4-BE49-F238E27FC236}">
                <a16:creationId xmlns:a16="http://schemas.microsoft.com/office/drawing/2014/main" id="{B19DAB7F-A1EA-FE77-E7D0-BB57C8C84F1C}"/>
              </a:ext>
            </a:extLst>
          </p:cNvPr>
          <p:cNvSpPr txBox="1"/>
          <p:nvPr/>
        </p:nvSpPr>
        <p:spPr>
          <a:xfrm>
            <a:off x="10903296" y="6037411"/>
            <a:ext cx="500842" cy="323165"/>
          </a:xfrm>
          <a:prstGeom prst="rect">
            <a:avLst/>
          </a:prstGeom>
          <a:noFill/>
        </p:spPr>
        <p:txBody>
          <a:bodyPr wrap="square">
            <a:spAutoFit/>
          </a:bodyPr>
          <a:lstStyle/>
          <a:p>
            <a:r>
              <a:rPr lang="en-US" sz="1500" cap="none" dirty="0">
                <a:solidFill>
                  <a:srgbClr val="4C4C4C"/>
                </a:solidFill>
              </a:rPr>
              <a:t>[2] </a:t>
            </a:r>
            <a:endParaRPr lang="en-CA" sz="1500" dirty="0"/>
          </a:p>
        </p:txBody>
      </p:sp>
    </p:spTree>
    <p:custDataLst>
      <p:tags r:id="rId1"/>
    </p:custDataLst>
    <p:extLst>
      <p:ext uri="{BB962C8B-B14F-4D97-AF65-F5344CB8AC3E}">
        <p14:creationId xmlns:p14="http://schemas.microsoft.com/office/powerpoint/2010/main" val="256994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47D3-4B0E-CCE6-AD02-B61AB78E181D}"/>
              </a:ext>
            </a:extLst>
          </p:cNvPr>
          <p:cNvSpPr>
            <a:spLocks noGrp="1"/>
          </p:cNvSpPr>
          <p:nvPr>
            <p:ph type="title"/>
          </p:nvPr>
        </p:nvSpPr>
        <p:spPr>
          <a:xfrm>
            <a:off x="913775" y="344197"/>
            <a:ext cx="10364451" cy="1596177"/>
          </a:xfrm>
        </p:spPr>
        <p:txBody>
          <a:bodyPr/>
          <a:lstStyle/>
          <a:p>
            <a:pPr algn="l"/>
            <a:r>
              <a:rPr lang="en-CA" cap="none" dirty="0">
                <a:solidFill>
                  <a:srgbClr val="932A3F"/>
                </a:solidFill>
              </a:rPr>
              <a:t>Email Template</a:t>
            </a:r>
          </a:p>
        </p:txBody>
      </p:sp>
      <p:sp>
        <p:nvSpPr>
          <p:cNvPr id="4" name="Content Placeholder 2">
            <a:extLst>
              <a:ext uri="{FF2B5EF4-FFF2-40B4-BE49-F238E27FC236}">
                <a16:creationId xmlns:a16="http://schemas.microsoft.com/office/drawing/2014/main" id="{FF43EFB8-BB03-1534-99CE-34C371923782}"/>
              </a:ext>
            </a:extLst>
          </p:cNvPr>
          <p:cNvSpPr txBox="1">
            <a:spLocks/>
          </p:cNvSpPr>
          <p:nvPr/>
        </p:nvSpPr>
        <p:spPr>
          <a:xfrm>
            <a:off x="989214" y="2061556"/>
            <a:ext cx="10349345" cy="413142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cap="none" dirty="0"/>
              <a:t>Dear __________, </a:t>
            </a:r>
          </a:p>
          <a:p>
            <a:pPr marL="0" indent="0">
              <a:lnSpc>
                <a:spcPct val="150000"/>
              </a:lnSpc>
              <a:buFont typeface="Arial" panose="020B0604020202020204" pitchFamily="34" charset="0"/>
              <a:buNone/>
            </a:pPr>
            <a:r>
              <a:rPr lang="en-US" cap="none" dirty="0"/>
              <a:t>I am __________, from ______, Section 1. </a:t>
            </a:r>
            <a:r>
              <a:rPr lang="en-US" cap="none" dirty="0">
                <a:highlight>
                  <a:srgbClr val="FFFF00"/>
                </a:highlight>
              </a:rPr>
              <a:t>[Your message]</a:t>
            </a:r>
          </a:p>
          <a:p>
            <a:pPr marL="0" indent="0">
              <a:lnSpc>
                <a:spcPct val="150000"/>
              </a:lnSpc>
              <a:buFont typeface="Arial" panose="020B0604020202020204" pitchFamily="34" charset="0"/>
              <a:buNone/>
            </a:pPr>
            <a:r>
              <a:rPr lang="en-US" cap="none" dirty="0"/>
              <a:t>Could you please </a:t>
            </a:r>
            <a:r>
              <a:rPr lang="en-US" cap="none" dirty="0">
                <a:highlight>
                  <a:srgbClr val="FFFF00"/>
                </a:highlight>
              </a:rPr>
              <a:t>[Your question]</a:t>
            </a:r>
          </a:p>
          <a:p>
            <a:pPr marL="0" indent="0">
              <a:buFont typeface="Arial" panose="020B0604020202020204" pitchFamily="34" charset="0"/>
              <a:buNone/>
            </a:pPr>
            <a:r>
              <a:rPr lang="en-US" cap="none" dirty="0"/>
              <a:t>Thank you so much for your time.</a:t>
            </a:r>
          </a:p>
          <a:p>
            <a:pPr marL="0" indent="0">
              <a:buFont typeface="Arial" panose="020B0604020202020204" pitchFamily="34" charset="0"/>
              <a:buNone/>
            </a:pPr>
            <a:r>
              <a:rPr lang="en-US" cap="none" dirty="0"/>
              <a:t>Sincerely,</a:t>
            </a:r>
          </a:p>
          <a:p>
            <a:pPr marL="0" indent="0">
              <a:buFont typeface="Arial" panose="020B0604020202020204" pitchFamily="34" charset="0"/>
              <a:buNone/>
            </a:pPr>
            <a:r>
              <a:rPr lang="en-US" cap="none" dirty="0">
                <a:highlight>
                  <a:srgbClr val="FFFF00"/>
                </a:highlight>
              </a:rPr>
              <a:t>Full Name</a:t>
            </a:r>
          </a:p>
          <a:p>
            <a:pPr marL="0" indent="0">
              <a:buFont typeface="Arial" panose="020B0604020202020204" pitchFamily="34" charset="0"/>
              <a:buNone/>
            </a:pPr>
            <a:r>
              <a:rPr lang="en-US" cap="none" dirty="0">
                <a:highlight>
                  <a:srgbClr val="FFFF00"/>
                </a:highlight>
              </a:rPr>
              <a:t>ENCS 282 X</a:t>
            </a:r>
          </a:p>
          <a:p>
            <a:pPr marL="0" indent="0">
              <a:buNone/>
            </a:pPr>
            <a:r>
              <a:rPr lang="en-US" cap="none" dirty="0">
                <a:highlight>
                  <a:srgbClr val="FFFF00"/>
                </a:highlight>
              </a:rPr>
              <a:t>Tutorial Session: ENCS 282 XX</a:t>
            </a:r>
            <a:endParaRPr lang="en-CA" dirty="0">
              <a:highlight>
                <a:srgbClr val="FFFF00"/>
              </a:highlight>
            </a:endParaRPr>
          </a:p>
        </p:txBody>
      </p:sp>
    </p:spTree>
    <p:custDataLst>
      <p:tags r:id="rId1"/>
    </p:custDataLst>
    <p:extLst>
      <p:ext uri="{BB962C8B-B14F-4D97-AF65-F5344CB8AC3E}">
        <p14:creationId xmlns:p14="http://schemas.microsoft.com/office/powerpoint/2010/main" val="23333072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3"/>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aml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428</TotalTime>
  <Words>322</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Gotham Book</vt:lpstr>
      <vt:lpstr>Symbol</vt:lpstr>
      <vt:lpstr>Tw Cen MT</vt:lpstr>
      <vt:lpstr>Damla</vt:lpstr>
      <vt:lpstr>Writing Emails</vt:lpstr>
      <vt:lpstr>Writing Emails</vt:lpstr>
      <vt:lpstr>Parts of an Email</vt:lpstr>
      <vt:lpstr>Parts of an Email</vt:lpstr>
      <vt:lpstr>Parts of an Email</vt:lpstr>
      <vt:lpstr>Parts of an Email</vt:lpstr>
      <vt:lpstr>Sample Email</vt:lpstr>
      <vt:lpstr>Email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Filiz Özek Günyel</dc:creator>
  <cp:lastModifiedBy>Terry Newman</cp:lastModifiedBy>
  <cp:revision>44</cp:revision>
  <dcterms:created xsi:type="dcterms:W3CDTF">2022-12-29T19:54:24Z</dcterms:created>
  <dcterms:modified xsi:type="dcterms:W3CDTF">2024-01-19T00:28:59Z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3B99CA29-4105-4E5F-B1CB-5163E46C9B54</vt:lpwstr>
  </property>
  <property fmtid="{D5CDD505-2E9C-101B-9397-08002B2CF9AE}" pid="3" name="ArticulatePath">
    <vt:lpwstr>Presentation</vt:lpwstr>
  </property>
</Properties>
</file>