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8" r:id="rId2"/>
  </p:sldIdLst>
  <p:sldSz cx="32918400" cy="21945600"/>
  <p:notesSz cx="6858000" cy="9144000"/>
  <p:defaultTextStyle>
    <a:defPPr>
      <a:defRPr lang="en-US"/>
    </a:defPPr>
    <a:lvl1pPr algn="l" rtl="0" eaLnBrk="0" fontAlgn="base" hangingPunct="0">
      <a:spcBef>
        <a:spcPct val="0"/>
      </a:spcBef>
      <a:spcAft>
        <a:spcPct val="0"/>
      </a:spcAft>
      <a:defRPr sz="6200" kern="1200">
        <a:solidFill>
          <a:schemeClr val="tx1"/>
        </a:solidFill>
        <a:latin typeface="Arial" charset="0"/>
        <a:ea typeface="+mn-ea"/>
        <a:cs typeface="+mn-cs"/>
      </a:defRPr>
    </a:lvl1pPr>
    <a:lvl2pPr marL="457200" algn="l" rtl="0" eaLnBrk="0" fontAlgn="base" hangingPunct="0">
      <a:spcBef>
        <a:spcPct val="0"/>
      </a:spcBef>
      <a:spcAft>
        <a:spcPct val="0"/>
      </a:spcAft>
      <a:defRPr sz="6200" kern="1200">
        <a:solidFill>
          <a:schemeClr val="tx1"/>
        </a:solidFill>
        <a:latin typeface="Arial" charset="0"/>
        <a:ea typeface="+mn-ea"/>
        <a:cs typeface="+mn-cs"/>
      </a:defRPr>
    </a:lvl2pPr>
    <a:lvl3pPr marL="914400" algn="l" rtl="0" eaLnBrk="0" fontAlgn="base" hangingPunct="0">
      <a:spcBef>
        <a:spcPct val="0"/>
      </a:spcBef>
      <a:spcAft>
        <a:spcPct val="0"/>
      </a:spcAft>
      <a:defRPr sz="6200" kern="1200">
        <a:solidFill>
          <a:schemeClr val="tx1"/>
        </a:solidFill>
        <a:latin typeface="Arial" charset="0"/>
        <a:ea typeface="+mn-ea"/>
        <a:cs typeface="+mn-cs"/>
      </a:defRPr>
    </a:lvl3pPr>
    <a:lvl4pPr marL="1371600" algn="l" rtl="0" eaLnBrk="0" fontAlgn="base" hangingPunct="0">
      <a:spcBef>
        <a:spcPct val="0"/>
      </a:spcBef>
      <a:spcAft>
        <a:spcPct val="0"/>
      </a:spcAft>
      <a:defRPr sz="6200" kern="1200">
        <a:solidFill>
          <a:schemeClr val="tx1"/>
        </a:solidFill>
        <a:latin typeface="Arial" charset="0"/>
        <a:ea typeface="+mn-ea"/>
        <a:cs typeface="+mn-cs"/>
      </a:defRPr>
    </a:lvl4pPr>
    <a:lvl5pPr marL="1828800" algn="l" rtl="0" eaLnBrk="0" fontAlgn="base" hangingPunct="0">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304" autoAdjust="0"/>
  </p:normalViewPr>
  <p:slideViewPr>
    <p:cSldViewPr>
      <p:cViewPr varScale="1">
        <p:scale>
          <a:sx n="36" d="100"/>
          <a:sy n="36" d="100"/>
        </p:scale>
        <p:origin x="1122" y="48"/>
      </p:cViewPr>
      <p:guideLst>
        <p:guide orient="horz" pos="6912"/>
        <p:guide pos="10368"/>
      </p:guideLst>
    </p:cSldViewPr>
  </p:slideViewPr>
  <p:notesTextViewPr>
    <p:cViewPr>
      <p:scale>
        <a:sx n="100" d="100"/>
        <a:sy n="100" d="100"/>
      </p:scale>
      <p:origin x="0" y="0"/>
    </p:cViewPr>
  </p:notesTextViewPr>
  <p:sorterViewPr>
    <p:cViewPr>
      <p:scale>
        <a:sx n="100" d="100"/>
        <a:sy n="100" d="100"/>
      </p:scale>
      <p:origin x="0" y="31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0E708DD3-48B5-4436-9E10-0C9E09847E6A}" type="datetimeFigureOut">
              <a:rPr lang="en-US"/>
              <a:pPr>
                <a:defRPr/>
              </a:pPr>
              <a:t>7/6/2021</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18A4E6-7CF8-4477-A681-2C7E86BD551F}" type="slidenum">
              <a:rPr lang="en-US" altLang="en-US"/>
              <a:pPr>
                <a:defRPr/>
              </a:pPr>
              <a:t>‹#›</a:t>
            </a:fld>
            <a:endParaRPr lang="en-US" altLang="en-US"/>
          </a:p>
        </p:txBody>
      </p:sp>
    </p:spTree>
    <p:extLst>
      <p:ext uri="{BB962C8B-B14F-4D97-AF65-F5344CB8AC3E}">
        <p14:creationId xmlns:p14="http://schemas.microsoft.com/office/powerpoint/2010/main" val="15540713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7E3F19A-1844-4F4C-B422-AC3055662522}" type="slidenum">
              <a:rPr lang="en-US" altLang="en-US" smtClean="0"/>
              <a:pPr>
                <a:defRPr/>
              </a:pPr>
              <a:t>‹#›</a:t>
            </a:fld>
            <a:endParaRPr lang="en-US" altLang="en-US"/>
          </a:p>
        </p:txBody>
      </p:sp>
    </p:spTree>
    <p:extLst>
      <p:ext uri="{BB962C8B-B14F-4D97-AF65-F5344CB8AC3E}">
        <p14:creationId xmlns:p14="http://schemas.microsoft.com/office/powerpoint/2010/main" val="246190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327BCD-5038-419E-B424-C527FC8F403D}" type="slidenum">
              <a:rPr lang="en-US" altLang="en-US" smtClean="0"/>
              <a:pPr>
                <a:defRPr/>
              </a:pPr>
              <a:t>‹#›</a:t>
            </a:fld>
            <a:endParaRPr lang="en-US" altLang="en-US"/>
          </a:p>
        </p:txBody>
      </p:sp>
    </p:spTree>
    <p:extLst>
      <p:ext uri="{BB962C8B-B14F-4D97-AF65-F5344CB8AC3E}">
        <p14:creationId xmlns:p14="http://schemas.microsoft.com/office/powerpoint/2010/main" val="196594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D8A919-5DB5-4B63-93CF-705E00561579}" type="slidenum">
              <a:rPr lang="en-US" altLang="en-US" smtClean="0"/>
              <a:pPr>
                <a:defRPr/>
              </a:pPr>
              <a:t>‹#›</a:t>
            </a:fld>
            <a:endParaRPr lang="en-US" altLang="en-US"/>
          </a:p>
        </p:txBody>
      </p:sp>
    </p:spTree>
    <p:extLst>
      <p:ext uri="{BB962C8B-B14F-4D97-AF65-F5344CB8AC3E}">
        <p14:creationId xmlns:p14="http://schemas.microsoft.com/office/powerpoint/2010/main" val="252605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06EDF7-6883-49DD-8100-56ED47E13E75}" type="slidenum">
              <a:rPr lang="en-US" altLang="en-US" smtClean="0"/>
              <a:pPr>
                <a:defRPr/>
              </a:pPr>
              <a:t>‹#›</a:t>
            </a:fld>
            <a:endParaRPr lang="en-US" altLang="en-US"/>
          </a:p>
        </p:txBody>
      </p:sp>
    </p:spTree>
    <p:extLst>
      <p:ext uri="{BB962C8B-B14F-4D97-AF65-F5344CB8AC3E}">
        <p14:creationId xmlns:p14="http://schemas.microsoft.com/office/powerpoint/2010/main" val="325902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BB3BF9-F278-4A67-A05A-BBF382FAFE06}" type="slidenum">
              <a:rPr lang="en-US" altLang="en-US" smtClean="0"/>
              <a:pPr>
                <a:defRPr/>
              </a:pPr>
              <a:t>‹#›</a:t>
            </a:fld>
            <a:endParaRPr lang="en-US" altLang="en-US"/>
          </a:p>
        </p:txBody>
      </p:sp>
    </p:spTree>
    <p:extLst>
      <p:ext uri="{BB962C8B-B14F-4D97-AF65-F5344CB8AC3E}">
        <p14:creationId xmlns:p14="http://schemas.microsoft.com/office/powerpoint/2010/main" val="100378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C72E953-1133-420F-B3E5-20AB41C22097}" type="slidenum">
              <a:rPr lang="en-US" altLang="en-US" smtClean="0"/>
              <a:pPr>
                <a:defRPr/>
              </a:pPr>
              <a:t>‹#›</a:t>
            </a:fld>
            <a:endParaRPr lang="en-US" altLang="en-US"/>
          </a:p>
        </p:txBody>
      </p:sp>
    </p:spTree>
    <p:extLst>
      <p:ext uri="{BB962C8B-B14F-4D97-AF65-F5344CB8AC3E}">
        <p14:creationId xmlns:p14="http://schemas.microsoft.com/office/powerpoint/2010/main" val="115575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F086D30-37DC-4D0F-835A-9BB607B6D66F}" type="slidenum">
              <a:rPr lang="en-US" altLang="en-US" smtClean="0"/>
              <a:pPr>
                <a:defRPr/>
              </a:pPr>
              <a:t>‹#›</a:t>
            </a:fld>
            <a:endParaRPr lang="en-US" altLang="en-US"/>
          </a:p>
        </p:txBody>
      </p:sp>
    </p:spTree>
    <p:extLst>
      <p:ext uri="{BB962C8B-B14F-4D97-AF65-F5344CB8AC3E}">
        <p14:creationId xmlns:p14="http://schemas.microsoft.com/office/powerpoint/2010/main" val="118384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C28BDE-30AF-4FA2-A0C4-2477B02BAB3E}" type="slidenum">
              <a:rPr lang="en-US" altLang="en-US" smtClean="0"/>
              <a:pPr>
                <a:defRPr/>
              </a:pPr>
              <a:t>‹#›</a:t>
            </a:fld>
            <a:endParaRPr lang="en-US" altLang="en-US"/>
          </a:p>
        </p:txBody>
      </p:sp>
    </p:spTree>
    <p:extLst>
      <p:ext uri="{BB962C8B-B14F-4D97-AF65-F5344CB8AC3E}">
        <p14:creationId xmlns:p14="http://schemas.microsoft.com/office/powerpoint/2010/main" val="237045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6C6483F-B2F3-463B-95F2-4CB4A4653682}" type="slidenum">
              <a:rPr lang="en-US" altLang="en-US" smtClean="0"/>
              <a:pPr>
                <a:defRPr/>
              </a:pPr>
              <a:t>‹#›</a:t>
            </a:fld>
            <a:endParaRPr lang="en-US" altLang="en-US"/>
          </a:p>
        </p:txBody>
      </p:sp>
    </p:spTree>
    <p:extLst>
      <p:ext uri="{BB962C8B-B14F-4D97-AF65-F5344CB8AC3E}">
        <p14:creationId xmlns:p14="http://schemas.microsoft.com/office/powerpoint/2010/main" val="361388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E54A32C-6FE1-49CC-BF99-668EE6CFD9FB}" type="slidenum">
              <a:rPr lang="en-US" altLang="en-US" smtClean="0"/>
              <a:pPr>
                <a:defRPr/>
              </a:pPr>
              <a:t>‹#›</a:t>
            </a:fld>
            <a:endParaRPr lang="en-US" altLang="en-US"/>
          </a:p>
        </p:txBody>
      </p:sp>
    </p:spTree>
    <p:extLst>
      <p:ext uri="{BB962C8B-B14F-4D97-AF65-F5344CB8AC3E}">
        <p14:creationId xmlns:p14="http://schemas.microsoft.com/office/powerpoint/2010/main" val="233941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E2CA0-49A7-4DAD-9A26-92E42D36C44E}" type="slidenum">
              <a:rPr lang="en-US" altLang="en-US" smtClean="0"/>
              <a:pPr>
                <a:defRPr/>
              </a:pPr>
              <a:t>‹#›</a:t>
            </a:fld>
            <a:endParaRPr lang="en-US" altLang="en-US"/>
          </a:p>
        </p:txBody>
      </p:sp>
    </p:spTree>
    <p:extLst>
      <p:ext uri="{BB962C8B-B14F-4D97-AF65-F5344CB8AC3E}">
        <p14:creationId xmlns:p14="http://schemas.microsoft.com/office/powerpoint/2010/main" val="180594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pPr>
              <a:defRPr/>
            </a:pPr>
            <a:fld id="{915848EA-B530-4E7A-AE65-280EC758CE62}" type="slidenum">
              <a:rPr lang="en-US" altLang="en-US" smtClean="0"/>
              <a:pPr>
                <a:defRPr/>
              </a:pPr>
              <a:t>‹#›</a:t>
            </a:fld>
            <a:endParaRPr lang="en-US" altLang="en-US"/>
          </a:p>
        </p:txBody>
      </p:sp>
    </p:spTree>
    <p:extLst>
      <p:ext uri="{BB962C8B-B14F-4D97-AF65-F5344CB8AC3E}">
        <p14:creationId xmlns:p14="http://schemas.microsoft.com/office/powerpoint/2010/main" val="13495330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a:spLocks noChangeArrowheads="1"/>
          </p:cNvSpPr>
          <p:nvPr/>
        </p:nvSpPr>
        <p:spPr bwMode="auto">
          <a:xfrm>
            <a:off x="0" y="-83127"/>
            <a:ext cx="32918400" cy="3231654"/>
          </a:xfrm>
          <a:prstGeom prst="rect">
            <a:avLst/>
          </a:prstGeom>
          <a:solidFill>
            <a:schemeClr val="tx2"/>
          </a:solidFill>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lnSpc>
                <a:spcPct val="150000"/>
              </a:lnSpc>
            </a:pPr>
            <a:r>
              <a:rPr lang="en-US" sz="8800" b="1" i="1" dirty="0"/>
              <a:t>Melanoma Skin Cancer Diagnosis Using Machine Learning</a:t>
            </a:r>
          </a:p>
          <a:p>
            <a:pPr algn="ctr" eaLnBrk="1" hangingPunct="1"/>
            <a:endParaRPr lang="en-US" altLang="en-US" sz="7200" b="1" dirty="0">
              <a:latin typeface="Times New Roman" pitchFamily="18" charset="0"/>
              <a:cs typeface="Times New Roman" pitchFamily="18" charset="0"/>
            </a:endParaRPr>
          </a:p>
        </p:txBody>
      </p:sp>
      <p:sp>
        <p:nvSpPr>
          <p:cNvPr id="6" name="TextBox 7"/>
          <p:cNvSpPr txBox="1">
            <a:spLocks noChangeArrowheads="1"/>
          </p:cNvSpPr>
          <p:nvPr/>
        </p:nvSpPr>
        <p:spPr bwMode="auto">
          <a:xfrm>
            <a:off x="0" y="2076271"/>
            <a:ext cx="32918400" cy="1200329"/>
          </a:xfrm>
          <a:prstGeom prst="rect">
            <a:avLst/>
          </a:prstGeom>
          <a:solidFill>
            <a:schemeClr val="tx2"/>
          </a:solidFill>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r>
              <a:rPr lang="en-US" sz="7200" dirty="0"/>
              <a:t>Dr. Shahzad Ali Malik, Professor, ECE Department, CU Islamabad</a:t>
            </a:r>
            <a:r>
              <a:rPr lang="en-US" altLang="en-US" sz="4400" dirty="0"/>
              <a:t>		</a:t>
            </a:r>
          </a:p>
        </p:txBody>
      </p:sp>
      <p:sp>
        <p:nvSpPr>
          <p:cNvPr id="7" name="Rectangle 8"/>
          <p:cNvSpPr>
            <a:spLocks noChangeArrowheads="1"/>
          </p:cNvSpPr>
          <p:nvPr/>
        </p:nvSpPr>
        <p:spPr bwMode="auto">
          <a:xfrm>
            <a:off x="647701" y="3486186"/>
            <a:ext cx="10792222" cy="7577459"/>
          </a:xfrm>
          <a:prstGeom prst="rect">
            <a:avLst/>
          </a:prstGeom>
          <a:noFill/>
          <a:ln w="9525">
            <a:noFill/>
            <a:miter lim="800000"/>
            <a:headEnd/>
            <a:tailEnd/>
          </a:ln>
        </p:spPr>
        <p:txBody>
          <a:bodyPr wrap="square">
            <a:spAutoFit/>
          </a:bodyPr>
          <a:lstStyle/>
          <a:p>
            <a:pPr eaLnBrk="1" hangingPunct="1">
              <a:lnSpc>
                <a:spcPct val="160000"/>
              </a:lnSpc>
            </a:pPr>
            <a:r>
              <a:rPr lang="en-US" altLang="en-US" sz="4400" b="1" dirty="0"/>
              <a:t>Abstract</a:t>
            </a:r>
          </a:p>
          <a:p>
            <a:pPr marL="0" marR="0" algn="just">
              <a:spcBef>
                <a:spcPts val="0"/>
              </a:spcBef>
              <a:spcAft>
                <a:spcPts val="0"/>
              </a:spcAft>
            </a:pPr>
            <a:r>
              <a:rPr lang="en-US" sz="3200" dirty="0">
                <a:effectLst/>
                <a:latin typeface="Times New Roman" panose="02020603050405020304" pitchFamily="18" charset="0"/>
                <a:ea typeface="SimSun" panose="02010600030101010101" pitchFamily="2" charset="-122"/>
              </a:rPr>
              <a:t>Skin cancer is the most dangerous form of cancers. One of the most common form of skin cancer is Melanoma. Early detection of Melanoma skin cancer is necessary for the patient because it can directly lead to the death of a person. If this cancer is detected in an early stage, then it can be cured easily. Image classification using machine learning is an effective technique to detect Melanoma using the images of lesions, it can help medical diagnostic centers in early detection of Melanoma. Machine learning techniques like Artificial neural network (ANN) are used in classification of images.</a:t>
            </a:r>
          </a:p>
          <a:p>
            <a:pPr marL="0" marR="0" algn="just">
              <a:spcBef>
                <a:spcPts val="0"/>
              </a:spcBef>
              <a:spcAft>
                <a:spcPts val="0"/>
              </a:spcAft>
            </a:pPr>
            <a:r>
              <a:rPr lang="en-US" sz="3200" dirty="0">
                <a:latin typeface="Times New Roman" panose="02020603050405020304" pitchFamily="18" charset="0"/>
                <a:ea typeface="SimSun" panose="02010600030101010101" pitchFamily="2" charset="-122"/>
              </a:rPr>
              <a:t>Our aim is</a:t>
            </a:r>
            <a:r>
              <a:rPr lang="en-US" sz="3200" dirty="0">
                <a:effectLst/>
                <a:latin typeface="Times New Roman" panose="02020603050405020304" pitchFamily="18" charset="0"/>
                <a:ea typeface="SimSun" panose="02010600030101010101" pitchFamily="2" charset="-122"/>
              </a:rPr>
              <a:t> to classify benign and malignant cancer images using multiple neural network architectures and then use an ensemble network to find the best result out of them all.</a:t>
            </a:r>
            <a:endParaRPr lang="en-PK" sz="3200" dirty="0">
              <a:effectLst/>
              <a:latin typeface="Times New Roman" panose="02020603050405020304" pitchFamily="18" charset="0"/>
              <a:ea typeface="Times New Roman" panose="02020603050405020304" pitchFamily="18" charset="0"/>
            </a:endParaRPr>
          </a:p>
        </p:txBody>
      </p:sp>
      <p:sp>
        <p:nvSpPr>
          <p:cNvPr id="8" name="TextBox 2"/>
          <p:cNvSpPr txBox="1">
            <a:spLocks noChangeArrowheads="1"/>
          </p:cNvSpPr>
          <p:nvPr/>
        </p:nvSpPr>
        <p:spPr bwMode="auto">
          <a:xfrm>
            <a:off x="609598" y="11307425"/>
            <a:ext cx="10830323" cy="4893647"/>
          </a:xfrm>
          <a:prstGeom prst="rect">
            <a:avLst/>
          </a:prstGeom>
          <a:noFill/>
          <a:ln w="9525">
            <a:noFill/>
            <a:miter lim="800000"/>
            <a:headEnd/>
            <a:tailEnd/>
          </a:ln>
        </p:spPr>
        <p:txBody>
          <a:bodyPr wrap="square">
            <a:spAutoFit/>
          </a:bodyPr>
          <a:lstStyle/>
          <a:p>
            <a:pPr algn="just"/>
            <a:r>
              <a:rPr lang="en-US" sz="4400" b="1" dirty="0"/>
              <a:t>Aims and Scope</a:t>
            </a:r>
          </a:p>
          <a:p>
            <a:pPr marL="0" marR="0" algn="just">
              <a:spcBef>
                <a:spcPts val="0"/>
              </a:spcBef>
              <a:spcAft>
                <a:spcPts val="0"/>
              </a:spcAft>
            </a:pPr>
            <a:r>
              <a:rPr lang="en-US" sz="3200" b="1" dirty="0">
                <a:effectLst/>
                <a:latin typeface="Times New Roman" panose="02020603050405020304" pitchFamily="18" charset="0"/>
                <a:ea typeface="SimSun" panose="02010600030101010101" pitchFamily="2" charset="-122"/>
              </a:rPr>
              <a:t> </a:t>
            </a:r>
            <a:endParaRPr lang="en-US" sz="2800" dirty="0">
              <a:effectLst/>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To distinguish between benign and malignant melanoma skin cancer.</a:t>
            </a:r>
          </a:p>
          <a:p>
            <a:pPr marL="342900" marR="0" lvl="0" indent="-342900" algn="just">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To implement and test different neural network architectures for best results.</a:t>
            </a:r>
          </a:p>
          <a:p>
            <a:pPr marL="342900" marR="0" lvl="0" indent="-342900" algn="just">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To be able to detect within reasonable degree of accuracy.</a:t>
            </a:r>
          </a:p>
          <a:p>
            <a:pPr marL="342900" marR="0" lvl="0" indent="-342900" algn="just">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SimSun" panose="02010600030101010101" pitchFamily="2" charset="-122"/>
                <a:cs typeface="Times New Roman" panose="02020603050405020304" pitchFamily="18" charset="0"/>
              </a:rPr>
              <a:t>To try to improve on the accuracy of our model.</a:t>
            </a:r>
          </a:p>
          <a:p>
            <a:pPr algn="just"/>
            <a:endParaRPr lang="en-US" sz="4400" b="1" dirty="0"/>
          </a:p>
        </p:txBody>
      </p:sp>
      <p:sp>
        <p:nvSpPr>
          <p:cNvPr id="9" name="Rectangle 8"/>
          <p:cNvSpPr>
            <a:spLocks noChangeArrowheads="1"/>
          </p:cNvSpPr>
          <p:nvPr/>
        </p:nvSpPr>
        <p:spPr bwMode="auto">
          <a:xfrm>
            <a:off x="22821899" y="3534252"/>
            <a:ext cx="9362675" cy="7540141"/>
          </a:xfrm>
          <a:prstGeom prst="rect">
            <a:avLst/>
          </a:prstGeom>
          <a:noFill/>
          <a:ln>
            <a:noFill/>
          </a:ln>
        </p:spPr>
        <p:txBody>
          <a:bodyPr wrap="square">
            <a:spAutoFit/>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lvl="0">
              <a:lnSpc>
                <a:spcPct val="107000"/>
              </a:lnSpc>
              <a:spcAft>
                <a:spcPts val="800"/>
              </a:spcAft>
            </a:pPr>
            <a:r>
              <a:rPr lang="en-US" sz="4400" b="1" dirty="0">
                <a:effectLst/>
                <a:latin typeface="Calibri" panose="020F0502020204030204" pitchFamily="34" charset="0"/>
                <a:ea typeface="Calibri" panose="020F0502020204030204" pitchFamily="34" charset="0"/>
                <a:cs typeface="Arial" panose="020B0604020202020204" pitchFamily="34" charset="0"/>
              </a:rPr>
              <a:t>Why Python?</a:t>
            </a:r>
            <a:endParaRPr lang="en-PK" sz="4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3200" dirty="0">
                <a:effectLst/>
                <a:latin typeface="Times New Roman" panose="02020603050405020304" pitchFamily="18" charset="0"/>
                <a:ea typeface="SimSun" panose="02010600030101010101" pitchFamily="2" charset="-122"/>
              </a:rPr>
              <a:t>Python has syntax that allows developers to write programs with fewer lines than some other programming languages</a:t>
            </a:r>
          </a:p>
          <a:p>
            <a:pPr marL="342900" lvl="0" indent="-342900">
              <a:lnSpc>
                <a:spcPct val="107000"/>
              </a:lnSpc>
              <a:spcAft>
                <a:spcPts val="800"/>
              </a:spcAft>
              <a:buFont typeface="Symbol" panose="05050102010706020507" pitchFamily="18" charset="2"/>
              <a:buChar char=""/>
            </a:pPr>
            <a:r>
              <a:rPr lang="en-US" sz="3200" dirty="0">
                <a:effectLst/>
                <a:latin typeface="Times New Roman" panose="02020603050405020304" pitchFamily="18" charset="0"/>
                <a:ea typeface="SimSun" panose="02010600030101010101" pitchFamily="2" charset="-122"/>
              </a:rPr>
              <a:t>Python can be approached in three ways: procedural, object-oriented, and functional</a:t>
            </a:r>
          </a:p>
          <a:p>
            <a:pPr marL="342900" lvl="0" indent="-342900">
              <a:lnSpc>
                <a:spcPct val="107000"/>
              </a:lnSpc>
              <a:spcAft>
                <a:spcPts val="800"/>
              </a:spcAft>
              <a:buFont typeface="Symbol" panose="05050102010706020507" pitchFamily="18" charset="2"/>
              <a:buChar char=""/>
            </a:pPr>
            <a:r>
              <a:rPr lang="en-US" sz="3200" dirty="0">
                <a:effectLst/>
                <a:latin typeface="Times New Roman" panose="02020603050405020304" pitchFamily="18" charset="0"/>
                <a:ea typeface="SimSun" panose="02010600030101010101" pitchFamily="2" charset="-122"/>
              </a:rPr>
              <a:t>Python bears some resemblance to the English language, with a mathematical impact</a:t>
            </a:r>
          </a:p>
          <a:p>
            <a:pPr marL="342900" lvl="0" indent="-342900">
              <a:lnSpc>
                <a:spcPct val="107000"/>
              </a:lnSpc>
              <a:spcAft>
                <a:spcPts val="800"/>
              </a:spcAft>
              <a:buFont typeface="Symbol" panose="05050102010706020507" pitchFamily="18" charset="2"/>
              <a:buChar char=""/>
            </a:pPr>
            <a:r>
              <a:rPr lang="en-US" sz="3200" dirty="0">
                <a:effectLst/>
                <a:latin typeface="Times New Roman" panose="02020603050405020304" pitchFamily="18" charset="0"/>
                <a:ea typeface="SimSun" panose="02010600030101010101" pitchFamily="2" charset="-122"/>
              </a:rPr>
              <a:t>In contrast to other programming languages, Python employs new lines to complete commands, rather than semicolons or parentheses</a:t>
            </a:r>
            <a:endParaRPr lang="en-US"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lnSpc>
                <a:spcPct val="160000"/>
              </a:lnSpc>
              <a:defRPr/>
            </a:pPr>
            <a:endParaRPr lang="en-US" sz="4400" b="1" dirty="0"/>
          </a:p>
        </p:txBody>
      </p:sp>
      <p:sp>
        <p:nvSpPr>
          <p:cNvPr id="10" name="Text Box 2"/>
          <p:cNvSpPr txBox="1">
            <a:spLocks noChangeArrowheads="1"/>
          </p:cNvSpPr>
          <p:nvPr/>
        </p:nvSpPr>
        <p:spPr bwMode="auto">
          <a:xfrm>
            <a:off x="3624658" y="19240500"/>
            <a:ext cx="17177942" cy="2400300"/>
          </a:xfrm>
          <a:prstGeom prst="rect">
            <a:avLst/>
          </a:prstGeom>
          <a:noFill/>
          <a:ln w="9525">
            <a:noFill/>
            <a:miter lim="800000"/>
            <a:headEnd/>
            <a:tailEnd/>
          </a:ln>
        </p:spPr>
        <p:txBody>
          <a:bodyPr rot="0" vert="horz" wrap="square" lIns="91440" tIns="45720" rIns="91440" bIns="45720" anchor="t" anchorCtr="0">
            <a:noAutofit/>
          </a:bodyPr>
          <a:lstStyle/>
          <a:p>
            <a:pPr algn="just">
              <a:lnSpc>
                <a:spcPct val="115000"/>
              </a:lnSpc>
              <a:spcBef>
                <a:spcPts val="0"/>
              </a:spcBef>
              <a:spcAft>
                <a:spcPts val="0"/>
              </a:spcAft>
            </a:pPr>
            <a:r>
              <a:rPr lang="en-US" sz="6000" b="1" spc="-150" dirty="0">
                <a:latin typeface="Times New Roman"/>
                <a:ea typeface="Calibri"/>
                <a:cs typeface="Times New Roman"/>
              </a:rPr>
              <a:t>Department of Electrical and Computer Engineering.</a:t>
            </a:r>
            <a:endParaRPr lang="en-US" sz="6000" b="1" spc="-150" dirty="0">
              <a:effectLst/>
              <a:latin typeface="Times New Roman"/>
              <a:ea typeface="Calibri"/>
              <a:cs typeface="Times New Roman"/>
            </a:endParaRPr>
          </a:p>
          <a:p>
            <a:pPr marL="0" marR="0" algn="just">
              <a:lnSpc>
                <a:spcPct val="115000"/>
              </a:lnSpc>
              <a:spcBef>
                <a:spcPts val="0"/>
              </a:spcBef>
              <a:spcAft>
                <a:spcPts val="0"/>
              </a:spcAft>
            </a:pPr>
            <a:r>
              <a:rPr lang="en-US" sz="6000" b="1" spc="-150" dirty="0">
                <a:effectLst/>
                <a:latin typeface="Times New Roman"/>
                <a:ea typeface="Calibri"/>
                <a:cs typeface="Times New Roman"/>
              </a:rPr>
              <a:t>COMSATS </a:t>
            </a:r>
            <a:r>
              <a:rPr lang="en-US" sz="6000" b="1" spc="-150" dirty="0">
                <a:latin typeface="Times New Roman"/>
                <a:ea typeface="Calibri"/>
                <a:cs typeface="Times New Roman"/>
              </a:rPr>
              <a:t>University</a:t>
            </a:r>
            <a:r>
              <a:rPr lang="en-US" sz="6000" b="1" spc="-150" dirty="0">
                <a:effectLst/>
                <a:latin typeface="Times New Roman"/>
                <a:ea typeface="Calibri"/>
                <a:cs typeface="Times New Roman"/>
              </a:rPr>
              <a:t>, </a:t>
            </a:r>
            <a:r>
              <a:rPr lang="en-US" sz="6000" b="1" spc="-150" dirty="0">
                <a:latin typeface="Times New Roman"/>
                <a:ea typeface="Calibri"/>
                <a:cs typeface="Times New Roman"/>
              </a:rPr>
              <a:t>Islamabad.</a:t>
            </a:r>
            <a:endParaRPr lang="en-US" sz="6000" spc="-150" dirty="0">
              <a:effectLst/>
              <a:latin typeface="Calibri"/>
              <a:ea typeface="Calibri"/>
              <a:cs typeface="Times New Roman"/>
            </a:endParaRPr>
          </a:p>
        </p:txBody>
      </p:sp>
      <p:sp>
        <p:nvSpPr>
          <p:cNvPr id="11" name="TextBox 5"/>
          <p:cNvSpPr txBox="1">
            <a:spLocks noChangeArrowheads="1"/>
          </p:cNvSpPr>
          <p:nvPr/>
        </p:nvSpPr>
        <p:spPr bwMode="auto">
          <a:xfrm>
            <a:off x="20802600" y="18557644"/>
            <a:ext cx="12115800" cy="4616648"/>
          </a:xfrm>
          <a:prstGeom prst="rect">
            <a:avLst/>
          </a:prstGeom>
          <a:noFill/>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r>
              <a:rPr lang="en-US" sz="3600" dirty="0">
                <a:latin typeface="Times New Roman" pitchFamily="18" charset="0"/>
                <a:cs typeface="Times New Roman" pitchFamily="18" charset="0"/>
              </a:rPr>
              <a:t> </a:t>
            </a:r>
          </a:p>
          <a:p>
            <a:r>
              <a:rPr lang="en-US" sz="5400" b="1" dirty="0">
                <a:latin typeface="Times New Roman" pitchFamily="18" charset="0"/>
                <a:cs typeface="Times New Roman" pitchFamily="18" charset="0"/>
              </a:rPr>
              <a:t>Submitted by:</a:t>
            </a:r>
          </a:p>
          <a:p>
            <a:r>
              <a:rPr lang="en-US" sz="5400" b="1" dirty="0">
                <a:latin typeface="Times New Roman" pitchFamily="18" charset="0"/>
                <a:cs typeface="Times New Roman" pitchFamily="18" charset="0"/>
              </a:rPr>
              <a:t>M. Yahya Khan            FA17-ECE-027</a:t>
            </a:r>
          </a:p>
          <a:p>
            <a:r>
              <a:rPr lang="en-US" sz="5400" b="1" dirty="0">
                <a:latin typeface="Times New Roman" pitchFamily="18" charset="0"/>
                <a:cs typeface="Times New Roman" pitchFamily="18" charset="0"/>
              </a:rPr>
              <a:t>Qasim Ashraf             </a:t>
            </a:r>
            <a:r>
              <a:rPr lang="en-US" sz="5400" b="1" dirty="0">
                <a:solidFill>
                  <a:schemeClr val="bg1">
                    <a:lumMod val="75000"/>
                  </a:schemeClr>
                </a:solidFill>
                <a:latin typeface="Times New Roman" pitchFamily="18" charset="0"/>
                <a:cs typeface="Times New Roman" pitchFamily="18" charset="0"/>
              </a:rPr>
              <a:t> `</a:t>
            </a:r>
            <a:r>
              <a:rPr lang="en-US" sz="5400" b="1" dirty="0">
                <a:latin typeface="Times New Roman" pitchFamily="18" charset="0"/>
                <a:cs typeface="Times New Roman" pitchFamily="18" charset="0"/>
              </a:rPr>
              <a:t>FA17-ECE-032</a:t>
            </a:r>
          </a:p>
          <a:p>
            <a:endParaRPr lang="en-US" sz="6000" b="1" dirty="0">
              <a:latin typeface="Times New Roman" pitchFamily="18" charset="0"/>
              <a:cs typeface="Times New Roman" pitchFamily="18" charset="0"/>
            </a:endParaRPr>
          </a:p>
          <a:p>
            <a:pPr algn="just"/>
            <a:r>
              <a:rPr lang="en-US" sz="3600" dirty="0">
                <a:latin typeface="Times New Roman" pitchFamily="18" charset="0"/>
                <a:cs typeface="Times New Roman" pitchFamily="18" charset="0"/>
              </a:rPr>
              <a:t>.</a:t>
            </a:r>
          </a:p>
        </p:txBody>
      </p:sp>
      <p:sp>
        <p:nvSpPr>
          <p:cNvPr id="12" name="Text Box 84"/>
          <p:cNvSpPr txBox="1">
            <a:spLocks noChangeArrowheads="1"/>
          </p:cNvSpPr>
          <p:nvPr/>
        </p:nvSpPr>
        <p:spPr bwMode="auto">
          <a:xfrm>
            <a:off x="12374563" y="3742492"/>
            <a:ext cx="8428037" cy="677108"/>
          </a:xfrm>
          <a:prstGeom prst="rect">
            <a:avLst/>
          </a:prstGeom>
          <a:noFill/>
          <a:ln w="9525">
            <a:noFill/>
            <a:miter lim="800000"/>
            <a:headEnd/>
            <a:tailEnd/>
          </a:ln>
        </p:spPr>
        <p:txBody>
          <a:bodyPr lIns="0" tIns="0" rIns="0" bIns="0">
            <a:spAutoFit/>
          </a:bodyPr>
          <a:lstStyle>
            <a:defPPr>
              <a:defRPr lang="en-US"/>
            </a:defPPr>
            <a:lvl1pPr algn="l" rtl="0" eaLnBrk="0" fontAlgn="base" hangingPunct="0">
              <a:spcBef>
                <a:spcPct val="0"/>
              </a:spcBef>
              <a:spcAft>
                <a:spcPct val="0"/>
              </a:spcAft>
              <a:defRPr sz="6200" kern="1200">
                <a:solidFill>
                  <a:schemeClr val="tx1"/>
                </a:solidFill>
                <a:latin typeface="Arial" charset="0"/>
                <a:ea typeface="+mn-ea"/>
                <a:cs typeface="+mn-cs"/>
              </a:defRPr>
            </a:lvl1pPr>
            <a:lvl2pPr marL="457200" algn="l" rtl="0" eaLnBrk="0" fontAlgn="base" hangingPunct="0">
              <a:spcBef>
                <a:spcPct val="0"/>
              </a:spcBef>
              <a:spcAft>
                <a:spcPct val="0"/>
              </a:spcAft>
              <a:defRPr sz="6200" kern="1200">
                <a:solidFill>
                  <a:schemeClr val="tx1"/>
                </a:solidFill>
                <a:latin typeface="Arial" charset="0"/>
                <a:ea typeface="+mn-ea"/>
                <a:cs typeface="+mn-cs"/>
              </a:defRPr>
            </a:lvl2pPr>
            <a:lvl3pPr marL="914400" algn="l" rtl="0" eaLnBrk="0" fontAlgn="base" hangingPunct="0">
              <a:spcBef>
                <a:spcPct val="0"/>
              </a:spcBef>
              <a:spcAft>
                <a:spcPct val="0"/>
              </a:spcAft>
              <a:defRPr sz="6200" kern="1200">
                <a:solidFill>
                  <a:schemeClr val="tx1"/>
                </a:solidFill>
                <a:latin typeface="Arial" charset="0"/>
                <a:ea typeface="+mn-ea"/>
                <a:cs typeface="+mn-cs"/>
              </a:defRPr>
            </a:lvl3pPr>
            <a:lvl4pPr marL="1371600" algn="l" rtl="0" eaLnBrk="0" fontAlgn="base" hangingPunct="0">
              <a:spcBef>
                <a:spcPct val="0"/>
              </a:spcBef>
              <a:spcAft>
                <a:spcPct val="0"/>
              </a:spcAft>
              <a:defRPr sz="6200" kern="1200">
                <a:solidFill>
                  <a:schemeClr val="tx1"/>
                </a:solidFill>
                <a:latin typeface="Arial" charset="0"/>
                <a:ea typeface="+mn-ea"/>
                <a:cs typeface="+mn-cs"/>
              </a:defRPr>
            </a:lvl4pPr>
            <a:lvl5pPr marL="1828800" algn="l" rtl="0" eaLnBrk="0" fontAlgn="base" hangingPunct="0">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a:lstStyle>
          <a:p>
            <a:pPr algn="just" eaLnBrk="1" hangingPunct="1">
              <a:defRPr/>
            </a:pPr>
            <a:r>
              <a:rPr lang="en-US" sz="4400" b="1" dirty="0">
                <a:latin typeface="Arial" pitchFamily="34" charset="0"/>
                <a:cs typeface="Arial" pitchFamily="34" charset="0"/>
              </a:rPr>
              <a:t>Process Flow Diagram </a:t>
            </a:r>
          </a:p>
        </p:txBody>
      </p:sp>
      <p:sp>
        <p:nvSpPr>
          <p:cNvPr id="13" name="Rectangle 8"/>
          <p:cNvSpPr>
            <a:spLocks noChangeArrowheads="1"/>
          </p:cNvSpPr>
          <p:nvPr/>
        </p:nvSpPr>
        <p:spPr bwMode="auto">
          <a:xfrm>
            <a:off x="22821897" y="10972800"/>
            <a:ext cx="9362677" cy="6079613"/>
          </a:xfrm>
          <a:prstGeom prst="rect">
            <a:avLst/>
          </a:prstGeom>
          <a:noFill/>
          <a:ln>
            <a:noFill/>
          </a:ln>
        </p:spPr>
        <p:txBody>
          <a:bodyPr wrap="square">
            <a:spAutoFit/>
          </a:bodyPr>
          <a:lstStyle>
            <a:lvl1pPr eaLnBrk="0" hangingPunct="0">
              <a:defRPr sz="6200">
                <a:solidFill>
                  <a:schemeClr val="tx1"/>
                </a:solidFill>
                <a:latin typeface="Arial" panose="020B0604020202020204" pitchFamily="34" charset="0"/>
              </a:defRPr>
            </a:lvl1pPr>
            <a:lvl2pPr marL="742950" indent="-285750" eaLnBrk="0" hangingPunct="0">
              <a:defRPr sz="6200">
                <a:solidFill>
                  <a:schemeClr val="tx1"/>
                </a:solidFill>
                <a:latin typeface="Arial" panose="020B0604020202020204" pitchFamily="34" charset="0"/>
              </a:defRPr>
            </a:lvl2pPr>
            <a:lvl3pPr marL="1143000" indent="-228600" eaLnBrk="0" hangingPunct="0">
              <a:defRPr sz="6200">
                <a:solidFill>
                  <a:schemeClr val="tx1"/>
                </a:solidFill>
                <a:latin typeface="Arial" panose="020B0604020202020204" pitchFamily="34" charset="0"/>
              </a:defRPr>
            </a:lvl3pPr>
            <a:lvl4pPr marL="1600200" indent="-228600" eaLnBrk="0" hangingPunct="0">
              <a:defRPr sz="6200">
                <a:solidFill>
                  <a:schemeClr val="tx1"/>
                </a:solidFill>
                <a:latin typeface="Arial" panose="020B0604020202020204" pitchFamily="34" charset="0"/>
              </a:defRPr>
            </a:lvl4pPr>
            <a:lvl5pPr marL="2057400" indent="-228600" eaLnBrk="0" hangingPunct="0">
              <a:defRPr sz="6200">
                <a:solidFill>
                  <a:schemeClr val="tx1"/>
                </a:solidFill>
                <a:latin typeface="Arial" panose="020B0604020202020204" pitchFamily="34" charset="0"/>
              </a:defRPr>
            </a:lvl5pPr>
            <a:lvl6pPr marL="2514600" indent="-228600" eaLnBrk="0" fontAlgn="base" hangingPunct="0">
              <a:spcBef>
                <a:spcPct val="0"/>
              </a:spcBef>
              <a:spcAft>
                <a:spcPct val="0"/>
              </a:spcAft>
              <a:defRPr sz="6200">
                <a:solidFill>
                  <a:schemeClr val="tx1"/>
                </a:solidFill>
                <a:latin typeface="Arial" panose="020B0604020202020204" pitchFamily="34" charset="0"/>
              </a:defRPr>
            </a:lvl6pPr>
            <a:lvl7pPr marL="2971800" indent="-228600" eaLnBrk="0" fontAlgn="base" hangingPunct="0">
              <a:spcBef>
                <a:spcPct val="0"/>
              </a:spcBef>
              <a:spcAft>
                <a:spcPct val="0"/>
              </a:spcAft>
              <a:defRPr sz="6200">
                <a:solidFill>
                  <a:schemeClr val="tx1"/>
                </a:solidFill>
                <a:latin typeface="Arial" panose="020B0604020202020204" pitchFamily="34" charset="0"/>
              </a:defRPr>
            </a:lvl7pPr>
            <a:lvl8pPr marL="3429000" indent="-228600" eaLnBrk="0" fontAlgn="base" hangingPunct="0">
              <a:spcBef>
                <a:spcPct val="0"/>
              </a:spcBef>
              <a:spcAft>
                <a:spcPct val="0"/>
              </a:spcAft>
              <a:defRPr sz="6200">
                <a:solidFill>
                  <a:schemeClr val="tx1"/>
                </a:solidFill>
                <a:latin typeface="Arial" panose="020B0604020202020204" pitchFamily="34" charset="0"/>
              </a:defRPr>
            </a:lvl8pPr>
            <a:lvl9pPr marL="3886200" indent="-228600" eaLnBrk="0" fontAlgn="base" hangingPunct="0">
              <a:spcBef>
                <a:spcPct val="0"/>
              </a:spcBef>
              <a:spcAft>
                <a:spcPct val="0"/>
              </a:spcAft>
              <a:defRPr sz="6200">
                <a:solidFill>
                  <a:schemeClr val="tx1"/>
                </a:solidFill>
                <a:latin typeface="Arial" panose="020B0604020202020204" pitchFamily="34" charset="0"/>
              </a:defRPr>
            </a:lvl9pPr>
          </a:lstStyle>
          <a:p>
            <a:pPr eaLnBrk="1" hangingPunct="1">
              <a:lnSpc>
                <a:spcPct val="160000"/>
              </a:lnSpc>
              <a:defRPr/>
            </a:pPr>
            <a:r>
              <a:rPr lang="en-US" sz="4400" b="1" dirty="0">
                <a:effectLst/>
                <a:latin typeface="Times New Roman" panose="02020603050405020304" pitchFamily="18" charset="0"/>
                <a:ea typeface="SimSun" panose="02010600030101010101" pitchFamily="2" charset="-122"/>
                <a:cs typeface="Times New Roman" panose="02020603050405020304" pitchFamily="18" charset="0"/>
              </a:rPr>
              <a:t>Advantage of Neural network</a:t>
            </a:r>
          </a:p>
          <a:p>
            <a:pPr lvl="0" algn="just">
              <a:spcAft>
                <a:spcPts val="1000"/>
              </a:spcAft>
            </a:pP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1. </a:t>
            </a:r>
            <a:r>
              <a:rPr lang="en-US" sz="2800" b="1" dirty="0">
                <a:effectLst/>
                <a:ea typeface="SimSun" panose="02010600030101010101" pitchFamily="2" charset="-122"/>
              </a:rPr>
              <a:t>Store information on the entire network</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marL="514350" lvl="0" indent="-514350" algn="just">
              <a:spcAft>
                <a:spcPts val="1000"/>
              </a:spcAft>
              <a:buAutoNum type="arabicPeriod" startAt="2"/>
            </a:pPr>
            <a:r>
              <a:rPr lang="en-US" sz="2800" b="1" dirty="0">
                <a:effectLst/>
                <a:ea typeface="SimSun" panose="02010600030101010101" pitchFamily="2" charset="-122"/>
              </a:rPr>
              <a:t>Ability to work with inadequate data</a:t>
            </a:r>
          </a:p>
          <a:p>
            <a:pPr marL="514350" lvl="0" indent="-514350" algn="just">
              <a:spcAft>
                <a:spcPts val="1000"/>
              </a:spcAft>
              <a:buAutoNum type="arabicPeriod" startAt="2"/>
            </a:pPr>
            <a:r>
              <a:rPr lang="en-US" sz="2800" b="1" dirty="0">
                <a:effectLst/>
                <a:ea typeface="SimSun" panose="02010600030101010101" pitchFamily="2" charset="-122"/>
              </a:rPr>
              <a:t>Good fault tolerance</a:t>
            </a:r>
          </a:p>
          <a:p>
            <a:pPr marL="514350" lvl="0" indent="-514350" algn="just">
              <a:spcAft>
                <a:spcPts val="1000"/>
              </a:spcAft>
              <a:buAutoNum type="arabicPeriod" startAt="2"/>
            </a:pPr>
            <a:r>
              <a:rPr lang="en-US" sz="2800" b="1" dirty="0">
                <a:effectLst/>
                <a:ea typeface="SimSun" panose="02010600030101010101" pitchFamily="2" charset="-122"/>
              </a:rPr>
              <a:t>Distributed memory</a:t>
            </a:r>
          </a:p>
          <a:p>
            <a:pPr marL="514350" lvl="0" indent="-514350" algn="just">
              <a:spcAft>
                <a:spcPts val="1000"/>
              </a:spcAft>
              <a:buAutoNum type="arabicPeriod" startAt="2"/>
            </a:pPr>
            <a:r>
              <a:rPr lang="en-US" sz="2800" b="1" dirty="0">
                <a:effectLst/>
                <a:ea typeface="SimSun" panose="02010600030101010101" pitchFamily="2" charset="-122"/>
              </a:rPr>
              <a:t>Gradual corruption</a:t>
            </a:r>
          </a:p>
          <a:p>
            <a:pPr marL="514350" lvl="0" indent="-514350" algn="just">
              <a:spcAft>
                <a:spcPts val="1000"/>
              </a:spcAft>
              <a:buAutoNum type="arabicPeriod" startAt="2"/>
            </a:pPr>
            <a:r>
              <a:rPr lang="en-US" sz="2800" b="1" dirty="0">
                <a:effectLst/>
                <a:ea typeface="SimSun" panose="02010600030101010101" pitchFamily="2" charset="-122"/>
              </a:rPr>
              <a:t>Ability to train machine</a:t>
            </a:r>
          </a:p>
          <a:p>
            <a:pPr marL="514350" lvl="0" indent="-514350" algn="just">
              <a:spcAft>
                <a:spcPts val="1000"/>
              </a:spcAft>
              <a:buAutoNum type="arabicPeriod" startAt="2"/>
            </a:pPr>
            <a:r>
              <a:rPr lang="en-US" sz="2800" b="1" dirty="0">
                <a:effectLst/>
                <a:ea typeface="SimSun" panose="02010600030101010101" pitchFamily="2" charset="-122"/>
              </a:rPr>
              <a:t>Ability of parallel processing</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marL="514350" lvl="0" indent="-514350" algn="just">
              <a:spcAft>
                <a:spcPts val="1000"/>
              </a:spcAft>
              <a:buAutoNum type="arabicPeriod" startAt="2"/>
            </a:pPr>
            <a:endParaRPr lang="en-PK" sz="28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endParaRPr lang="en-US" sz="28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1" y="18557644"/>
            <a:ext cx="2985168" cy="2981291"/>
          </a:xfrm>
          <a:prstGeom prst="rect">
            <a:avLst/>
          </a:prstGeom>
        </p:spPr>
      </p:pic>
      <p:cxnSp>
        <p:nvCxnSpPr>
          <p:cNvPr id="17" name="Straight Connector 16">
            <a:extLst>
              <a:ext uri="{FF2B5EF4-FFF2-40B4-BE49-F238E27FC236}">
                <a16:creationId xmlns:a16="http://schemas.microsoft.com/office/drawing/2014/main" id="{42F4025B-6D3B-4088-A449-5F5A0E15544F}"/>
              </a:ext>
            </a:extLst>
          </p:cNvPr>
          <p:cNvCxnSpPr>
            <a:cxnSpLocks/>
          </p:cNvCxnSpPr>
          <p:nvPr/>
        </p:nvCxnSpPr>
        <p:spPr>
          <a:xfrm>
            <a:off x="14325600" y="14716872"/>
            <a:ext cx="0" cy="1208928"/>
          </a:xfrm>
          <a:prstGeom prst="line">
            <a:avLst/>
          </a:prstGeom>
          <a:ln w="47625"/>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F6508B5E-87A9-4195-9ED8-668995A8BAD4}"/>
              </a:ext>
            </a:extLst>
          </p:cNvPr>
          <p:cNvPicPr>
            <a:picLocks noChangeAspect="1"/>
          </p:cNvPicPr>
          <p:nvPr/>
        </p:nvPicPr>
        <p:blipFill>
          <a:blip r:embed="rId3"/>
          <a:stretch>
            <a:fillRect/>
          </a:stretch>
        </p:blipFill>
        <p:spPr>
          <a:xfrm>
            <a:off x="12213629" y="4754558"/>
            <a:ext cx="10185244" cy="7080228"/>
          </a:xfrm>
          <a:prstGeom prst="rect">
            <a:avLst/>
          </a:prstGeom>
        </p:spPr>
      </p:pic>
      <p:pic>
        <p:nvPicPr>
          <p:cNvPr id="21" name="Picture 20">
            <a:extLst>
              <a:ext uri="{FF2B5EF4-FFF2-40B4-BE49-F238E27FC236}">
                <a16:creationId xmlns:a16="http://schemas.microsoft.com/office/drawing/2014/main" id="{CF684177-1B7E-4FDA-8E67-293CAD75F70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13629" y="12901326"/>
            <a:ext cx="10185244" cy="49990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pic>
      <p:sp>
        <p:nvSpPr>
          <p:cNvPr id="27" name="TextBox 26">
            <a:extLst>
              <a:ext uri="{FF2B5EF4-FFF2-40B4-BE49-F238E27FC236}">
                <a16:creationId xmlns:a16="http://schemas.microsoft.com/office/drawing/2014/main" id="{5B4F9B94-276C-479F-A19D-5013E3D0B57E}"/>
              </a:ext>
            </a:extLst>
          </p:cNvPr>
          <p:cNvSpPr txBox="1"/>
          <p:nvPr/>
        </p:nvSpPr>
        <p:spPr>
          <a:xfrm>
            <a:off x="12213627" y="11886025"/>
            <a:ext cx="8123237" cy="769441"/>
          </a:xfrm>
          <a:prstGeom prst="rect">
            <a:avLst/>
          </a:prstGeom>
          <a:noFill/>
        </p:spPr>
        <p:txBody>
          <a:bodyPr wrap="square">
            <a:spAutoFit/>
          </a:bodyPr>
          <a:lstStyle/>
          <a:p>
            <a:pPr marL="0" marR="0" algn="just">
              <a:spcBef>
                <a:spcPts val="600"/>
              </a:spcBef>
              <a:spcAft>
                <a:spcPts val="600"/>
              </a:spcAft>
            </a:pPr>
            <a:r>
              <a:rPr lang="en-US" sz="4400" b="1" dirty="0">
                <a:effectLst/>
                <a:latin typeface="Arial" panose="020B0604020202020204" pitchFamily="34" charset="0"/>
                <a:ea typeface="SimSun" panose="02010600030101010101" pitchFamily="2" charset="-122"/>
                <a:cs typeface="Arial" panose="020B0604020202020204" pitchFamily="34" charset="0"/>
              </a:rPr>
              <a:t>Augmentation</a:t>
            </a:r>
          </a:p>
        </p:txBody>
      </p:sp>
    </p:spTree>
    <p:extLst>
      <p:ext uri="{BB962C8B-B14F-4D97-AF65-F5344CB8AC3E}">
        <p14:creationId xmlns:p14="http://schemas.microsoft.com/office/powerpoint/2010/main" val="802272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2831</TotalTime>
  <Words>341</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Office Theme</vt:lpstr>
      <vt:lpstr>PowerPoint Presentation</vt:lpstr>
    </vt:vector>
  </TitlesOfParts>
  <Company>ciit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Muzahir</dc:creator>
  <cp:lastModifiedBy>MUHAMMAD YAHYA KHAN</cp:lastModifiedBy>
  <cp:revision>149</cp:revision>
  <dcterms:created xsi:type="dcterms:W3CDTF">2010-12-27T07:28:42Z</dcterms:created>
  <dcterms:modified xsi:type="dcterms:W3CDTF">2021-07-06T13:08:13Z</dcterms:modified>
</cp:coreProperties>
</file>