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1"/>
  </p:notesMasterIdLst>
  <p:handoutMasterIdLst>
    <p:handoutMasterId r:id="rId22"/>
  </p:handoutMasterIdLst>
  <p:sldIdLst>
    <p:sldId id="256" r:id="rId5"/>
    <p:sldId id="277" r:id="rId6"/>
    <p:sldId id="261" r:id="rId7"/>
    <p:sldId id="258" r:id="rId8"/>
    <p:sldId id="289" r:id="rId9"/>
    <p:sldId id="294" r:id="rId10"/>
    <p:sldId id="295" r:id="rId11"/>
    <p:sldId id="296" r:id="rId12"/>
    <p:sldId id="297" r:id="rId13"/>
    <p:sldId id="298" r:id="rId14"/>
    <p:sldId id="278" r:id="rId15"/>
    <p:sldId id="270" r:id="rId16"/>
    <p:sldId id="299" r:id="rId17"/>
    <p:sldId id="300" r:id="rId18"/>
    <p:sldId id="260"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10/16/2023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4FA073-202F-23A7-39B7-91E8116463BC}"/>
              </a:ext>
            </a:extLst>
          </p:cNvPr>
          <p:cNvPicPr>
            <a:picLocks noChangeAspect="1"/>
          </p:cNvPicPr>
          <p:nvPr/>
        </p:nvPicPr>
        <p:blipFill>
          <a:blip r:embed="rId2">
            <a:alphaModFix amt="85000"/>
          </a:blip>
          <a:stretch>
            <a:fillRect/>
          </a:stretch>
        </p:blipFill>
        <p:spPr>
          <a:xfrm>
            <a:off x="5094643" y="4396315"/>
            <a:ext cx="6983505" cy="24616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13852" y="5235099"/>
            <a:ext cx="4941771" cy="1122202"/>
          </a:xfrm>
        </p:spPr>
        <p:txBody>
          <a:bodyPr/>
          <a:lstStyle/>
          <a:p>
            <a:r>
              <a:rPr lang="en-US" sz="2400" b="1" dirty="0"/>
              <a:t>Capstone Project: </a:t>
            </a:r>
            <a:br>
              <a:rPr lang="en-US" sz="2400" dirty="0"/>
            </a:br>
            <a:r>
              <a:rPr lang="en-US" sz="2400" dirty="0"/>
              <a:t>Loan Creditworthiness Forecast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113852" y="6357301"/>
            <a:ext cx="4941770" cy="396660"/>
          </a:xfrm>
        </p:spPr>
        <p:txBody>
          <a:bodyPr/>
          <a:lstStyle/>
          <a:p>
            <a:r>
              <a:rPr lang="en-US" dirty="0"/>
              <a:t>Abdul Rahim bin </a:t>
            </a:r>
            <a:r>
              <a:rPr lang="en-US" dirty="0" err="1"/>
              <a:t>Saidi</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pPr algn="l"/>
            <a:r>
              <a:rPr lang="en-US" b="1" i="0" dirty="0">
                <a:effectLst/>
                <a:latin typeface="Helvetica Neue"/>
              </a:rPr>
              <a:t>MACHINE LEARNING</a:t>
            </a:r>
          </a:p>
        </p:txBody>
      </p:sp>
    </p:spTree>
    <p:extLst>
      <p:ext uri="{BB962C8B-B14F-4D97-AF65-F5344CB8AC3E}">
        <p14:creationId xmlns:p14="http://schemas.microsoft.com/office/powerpoint/2010/main" val="86152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6216" y="94936"/>
            <a:ext cx="5431971" cy="846301"/>
          </a:xfrm>
        </p:spPr>
        <p:txBody>
          <a:bodyPr/>
          <a:lstStyle/>
          <a:p>
            <a:r>
              <a:rPr lang="en-US" dirty="0"/>
              <a:t>Machine </a:t>
            </a:r>
            <a:r>
              <a:rPr lang="en-US" dirty="0" err="1"/>
              <a:t>LEArning</a:t>
            </a:r>
            <a:endParaRPr lang="en-US"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11</a:t>
            </a:fld>
            <a:endParaRPr lang="en-US" dirty="0"/>
          </a:p>
        </p:txBody>
      </p:sp>
      <p:pic>
        <p:nvPicPr>
          <p:cNvPr id="24" name="Picture 23">
            <a:extLst>
              <a:ext uri="{FF2B5EF4-FFF2-40B4-BE49-F238E27FC236}">
                <a16:creationId xmlns:a16="http://schemas.microsoft.com/office/drawing/2014/main" id="{8E254C92-C165-902F-E775-9CB41B53E972}"/>
              </a:ext>
            </a:extLst>
          </p:cNvPr>
          <p:cNvPicPr>
            <a:picLocks noChangeAspect="1"/>
          </p:cNvPicPr>
          <p:nvPr/>
        </p:nvPicPr>
        <p:blipFill>
          <a:blip r:embed="rId2"/>
          <a:stretch>
            <a:fillRect/>
          </a:stretch>
        </p:blipFill>
        <p:spPr>
          <a:xfrm>
            <a:off x="0" y="606775"/>
            <a:ext cx="5976903" cy="6251225"/>
          </a:xfrm>
          <a:prstGeom prst="rect">
            <a:avLst/>
          </a:prstGeom>
        </p:spPr>
      </p:pic>
      <p:sp>
        <p:nvSpPr>
          <p:cNvPr id="26" name="TextBox 25">
            <a:extLst>
              <a:ext uri="{FF2B5EF4-FFF2-40B4-BE49-F238E27FC236}">
                <a16:creationId xmlns:a16="http://schemas.microsoft.com/office/drawing/2014/main" id="{77891544-75A3-70E1-A477-C5DBD2318FE2}"/>
              </a:ext>
            </a:extLst>
          </p:cNvPr>
          <p:cNvSpPr txBox="1"/>
          <p:nvPr/>
        </p:nvSpPr>
        <p:spPr>
          <a:xfrm>
            <a:off x="6215099" y="1792139"/>
            <a:ext cx="6127376" cy="3139321"/>
          </a:xfrm>
          <a:prstGeom prst="rect">
            <a:avLst/>
          </a:prstGeom>
          <a:noFill/>
        </p:spPr>
        <p:txBody>
          <a:bodyPr wrap="square">
            <a:spAutoFit/>
          </a:bodyPr>
          <a:lstStyle/>
          <a:p>
            <a:pPr algn="l">
              <a:buFont typeface="+mj-lt"/>
              <a:buAutoNum type="arabicPeriod"/>
            </a:pPr>
            <a:r>
              <a:rPr lang="en-US" b="0" i="0" dirty="0">
                <a:effectLst/>
                <a:latin typeface="Helvetica Neue"/>
              </a:rPr>
              <a:t>The most influential variable affecting </a:t>
            </a:r>
            <a:r>
              <a:rPr lang="en-US" b="0" i="0" dirty="0" err="1">
                <a:effectLst/>
                <a:latin typeface="Helvetica Neue"/>
              </a:rPr>
              <a:t>loan_status</a:t>
            </a:r>
            <a:r>
              <a:rPr lang="en-US" b="0" i="0" dirty="0">
                <a:effectLst/>
                <a:latin typeface="Helvetica Neue"/>
              </a:rPr>
              <a:t> is </a:t>
            </a:r>
            <a:r>
              <a:rPr lang="en-US" b="0" i="0" dirty="0" err="1">
                <a:effectLst/>
                <a:latin typeface="Helvetica Neue"/>
              </a:rPr>
              <a:t>cibil_score</a:t>
            </a:r>
            <a:r>
              <a:rPr lang="en-US" b="0" i="0" dirty="0">
                <a:effectLst/>
                <a:latin typeface="Helvetica Neue"/>
              </a:rPr>
              <a:t>.</a:t>
            </a:r>
          </a:p>
          <a:p>
            <a:pPr algn="l">
              <a:buFont typeface="+mj-lt"/>
              <a:buAutoNum type="arabicPeriod"/>
            </a:pPr>
            <a:endParaRPr lang="en-US" b="0" i="0" dirty="0">
              <a:effectLst/>
              <a:latin typeface="Helvetica Neue"/>
            </a:endParaRPr>
          </a:p>
          <a:p>
            <a:pPr algn="l">
              <a:buFont typeface="+mj-lt"/>
              <a:buAutoNum type="arabicPeriod"/>
            </a:pPr>
            <a:r>
              <a:rPr lang="en-US" b="0" i="0" dirty="0">
                <a:effectLst/>
                <a:latin typeface="Helvetica Neue"/>
              </a:rPr>
              <a:t>There's no observable linear relationship between education and </a:t>
            </a:r>
            <a:r>
              <a:rPr lang="en-US" b="0" i="0" dirty="0" err="1">
                <a:effectLst/>
                <a:latin typeface="Helvetica Neue"/>
              </a:rPr>
              <a:t>self_employed</a:t>
            </a:r>
            <a:r>
              <a:rPr lang="en-US" b="0" i="0" dirty="0">
                <a:effectLst/>
                <a:latin typeface="Helvetica Neue"/>
              </a:rPr>
              <a:t> with other variables.</a:t>
            </a:r>
          </a:p>
          <a:p>
            <a:pPr algn="l">
              <a:buFont typeface="+mj-lt"/>
              <a:buAutoNum type="arabicPeriod"/>
            </a:pPr>
            <a:endParaRPr lang="en-US" b="0" i="0" dirty="0">
              <a:effectLst/>
              <a:latin typeface="Helvetica Neue"/>
            </a:endParaRPr>
          </a:p>
          <a:p>
            <a:pPr algn="l">
              <a:buFont typeface="+mj-lt"/>
              <a:buAutoNum type="arabicPeriod"/>
            </a:pPr>
            <a:r>
              <a:rPr lang="en-US" b="0" i="0" dirty="0">
                <a:effectLst/>
                <a:latin typeface="Helvetica Neue"/>
              </a:rPr>
              <a:t>Strong linear relationships exist between:</a:t>
            </a:r>
          </a:p>
          <a:p>
            <a:pPr marL="742950" lvl="1" indent="-285750" algn="l">
              <a:buFont typeface="+mj-lt"/>
              <a:buAutoNum type="arabicPeriod"/>
            </a:pPr>
            <a:r>
              <a:rPr lang="en-US" b="0" i="0" dirty="0" err="1">
                <a:effectLst/>
                <a:latin typeface="Helvetica Neue"/>
              </a:rPr>
              <a:t>income_annum</a:t>
            </a:r>
            <a:r>
              <a:rPr lang="en-US" b="0" i="0" dirty="0">
                <a:effectLst/>
                <a:latin typeface="Helvetica Neue"/>
              </a:rPr>
              <a:t> and </a:t>
            </a:r>
            <a:r>
              <a:rPr lang="en-US" b="0" i="0" dirty="0" err="1">
                <a:effectLst/>
                <a:latin typeface="Helvetica Neue"/>
              </a:rPr>
              <a:t>loan_amount</a:t>
            </a:r>
            <a:endParaRPr lang="en-US" b="0" i="0" dirty="0">
              <a:effectLst/>
              <a:latin typeface="Helvetica Neue"/>
            </a:endParaRPr>
          </a:p>
          <a:p>
            <a:pPr marL="742950" lvl="1" indent="-285750" algn="l">
              <a:buFont typeface="+mj-lt"/>
              <a:buAutoNum type="arabicPeriod"/>
            </a:pPr>
            <a:r>
              <a:rPr lang="en-US" b="0" i="0" dirty="0" err="1">
                <a:effectLst/>
                <a:latin typeface="Helvetica Neue"/>
              </a:rPr>
              <a:t>luxury_assets_value</a:t>
            </a:r>
            <a:r>
              <a:rPr lang="en-US" b="0" i="0" dirty="0">
                <a:effectLst/>
                <a:latin typeface="Helvetica Neue"/>
              </a:rPr>
              <a:t> and </a:t>
            </a:r>
            <a:r>
              <a:rPr lang="en-US" b="0" i="0" dirty="0" err="1">
                <a:effectLst/>
                <a:latin typeface="Helvetica Neue"/>
              </a:rPr>
              <a:t>income_annum</a:t>
            </a:r>
            <a:endParaRPr lang="en-US" b="0" i="0" dirty="0">
              <a:effectLst/>
              <a:latin typeface="Helvetica Neue"/>
            </a:endParaRPr>
          </a:p>
          <a:p>
            <a:pPr marL="742950" lvl="1" indent="-285750" algn="l">
              <a:buFont typeface="+mj-lt"/>
              <a:buAutoNum type="arabicPeriod"/>
            </a:pPr>
            <a:r>
              <a:rPr lang="en-US" b="0" i="0" dirty="0" err="1">
                <a:effectLst/>
                <a:latin typeface="Helvetica Neue"/>
              </a:rPr>
              <a:t>bank_asset_value</a:t>
            </a:r>
            <a:r>
              <a:rPr lang="en-US" b="0" i="0" dirty="0">
                <a:effectLst/>
                <a:latin typeface="Helvetica Neue"/>
              </a:rPr>
              <a:t> and </a:t>
            </a:r>
            <a:r>
              <a:rPr lang="en-US" b="0" i="0" dirty="0" err="1">
                <a:effectLst/>
                <a:latin typeface="Helvetica Neue"/>
              </a:rPr>
              <a:t>income_annum</a:t>
            </a:r>
            <a:endParaRPr lang="en-US" b="0" i="0" dirty="0">
              <a:effectLst/>
              <a:latin typeface="Helvetica Neue"/>
            </a:endParaRPr>
          </a:p>
          <a:p>
            <a:pPr marL="742950" lvl="1" indent="-285750" algn="l">
              <a:buFont typeface="+mj-lt"/>
              <a:buAutoNum type="arabicPeriod"/>
            </a:pPr>
            <a:r>
              <a:rPr lang="en-US" b="0" i="0" dirty="0" err="1">
                <a:effectLst/>
                <a:latin typeface="Helvetica Neue"/>
              </a:rPr>
              <a:t>luxury_assets_value</a:t>
            </a:r>
            <a:r>
              <a:rPr lang="en-US" b="0" i="0" dirty="0">
                <a:effectLst/>
                <a:latin typeface="Helvetica Neue"/>
              </a:rPr>
              <a:t> and </a:t>
            </a:r>
            <a:r>
              <a:rPr lang="en-US" b="0" i="0" dirty="0" err="1">
                <a:effectLst/>
                <a:latin typeface="Helvetica Neue"/>
              </a:rPr>
              <a:t>bank_asset_value</a:t>
            </a:r>
            <a:endParaRPr lang="en-US" b="0" i="0" dirty="0">
              <a:effectLst/>
              <a:latin typeface="Helvetica Neue"/>
            </a:endParaRPr>
          </a:p>
        </p:txBody>
      </p:sp>
    </p:spTree>
    <p:extLst>
      <p:ext uri="{BB962C8B-B14F-4D97-AF65-F5344CB8AC3E}">
        <p14:creationId xmlns:p14="http://schemas.microsoft.com/office/powerpoint/2010/main" val="206939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08243"/>
            <a:ext cx="5431971" cy="846301"/>
          </a:xfrm>
        </p:spPr>
        <p:txBody>
          <a:bodyPr>
            <a:normAutofit fontScale="90000"/>
          </a:bodyPr>
          <a:lstStyle/>
          <a:p>
            <a:r>
              <a:rPr lang="en-US" b="1" dirty="0"/>
              <a:t>Logistic regression &amp; random forest model</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
        <p:nvSpPr>
          <p:cNvPr id="20" name="Rectangle 2">
            <a:extLst>
              <a:ext uri="{FF2B5EF4-FFF2-40B4-BE49-F238E27FC236}">
                <a16:creationId xmlns:a16="http://schemas.microsoft.com/office/drawing/2014/main" id="{E686FF1B-C085-4FE4-BAF0-8A4D05E1497D}"/>
              </a:ext>
            </a:extLst>
          </p:cNvPr>
          <p:cNvSpPr>
            <a:spLocks noGrp="1" noChangeArrowheads="1"/>
          </p:cNvSpPr>
          <p:nvPr>
            <p:ph type="body" sz="quarter" idx="15"/>
          </p:nvPr>
        </p:nvSpPr>
        <p:spPr bwMode="auto">
          <a:xfrm>
            <a:off x="6095999" y="2936557"/>
            <a:ext cx="1392048"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rPr>
              <a:t>Accuracy: 0.920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rPr>
              <a:t>Precision: 0.935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rPr>
              <a:t>Recall: 0.931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rPr>
              <a:t>F1 Score: 0.933</a:t>
            </a:r>
            <a:endParaRPr kumimoji="0" lang="en-US" altLang="en-US" sz="3600" b="0" i="0" u="none" strike="noStrike" cap="none" normalizeH="0" baseline="0" dirty="0">
              <a:ln>
                <a:noFill/>
              </a:ln>
              <a:solidFill>
                <a:schemeClr val="tx1"/>
              </a:solidFill>
              <a:effectLst/>
              <a:latin typeface="+mj-lt"/>
            </a:endParaRPr>
          </a:p>
        </p:txBody>
      </p:sp>
      <p:sp>
        <p:nvSpPr>
          <p:cNvPr id="23" name="TextBox 22">
            <a:extLst>
              <a:ext uri="{FF2B5EF4-FFF2-40B4-BE49-F238E27FC236}">
                <a16:creationId xmlns:a16="http://schemas.microsoft.com/office/drawing/2014/main" id="{68FFD647-0F04-6EA9-5D4C-1610B85696E8}"/>
              </a:ext>
            </a:extLst>
          </p:cNvPr>
          <p:cNvSpPr txBox="1"/>
          <p:nvPr/>
        </p:nvSpPr>
        <p:spPr>
          <a:xfrm>
            <a:off x="5763985" y="2567225"/>
            <a:ext cx="6096000" cy="369332"/>
          </a:xfrm>
          <a:prstGeom prst="rect">
            <a:avLst/>
          </a:prstGeom>
          <a:noFill/>
        </p:spPr>
        <p:txBody>
          <a:bodyPr wrap="square">
            <a:spAutoFit/>
          </a:bodyPr>
          <a:lstStyle/>
          <a:p>
            <a:r>
              <a:rPr lang="en-US" b="1" dirty="0"/>
              <a:t>Logistic regression </a:t>
            </a:r>
            <a:endParaRPr lang="en-US" dirty="0"/>
          </a:p>
        </p:txBody>
      </p:sp>
      <p:sp>
        <p:nvSpPr>
          <p:cNvPr id="28" name="TextBox 27">
            <a:extLst>
              <a:ext uri="{FF2B5EF4-FFF2-40B4-BE49-F238E27FC236}">
                <a16:creationId xmlns:a16="http://schemas.microsoft.com/office/drawing/2014/main" id="{C0B28A84-AF1A-A596-F0A9-06D1243AD850}"/>
              </a:ext>
            </a:extLst>
          </p:cNvPr>
          <p:cNvSpPr txBox="1"/>
          <p:nvPr/>
        </p:nvSpPr>
        <p:spPr>
          <a:xfrm>
            <a:off x="9069355" y="2567225"/>
            <a:ext cx="6096000" cy="369332"/>
          </a:xfrm>
          <a:prstGeom prst="rect">
            <a:avLst/>
          </a:prstGeom>
          <a:noFill/>
        </p:spPr>
        <p:txBody>
          <a:bodyPr wrap="square">
            <a:spAutoFit/>
          </a:bodyPr>
          <a:lstStyle/>
          <a:p>
            <a:r>
              <a:rPr lang="en-US" b="1" dirty="0"/>
              <a:t>Random Forest </a:t>
            </a:r>
            <a:endParaRPr lang="en-US" dirty="0"/>
          </a:p>
        </p:txBody>
      </p:sp>
      <p:sp>
        <p:nvSpPr>
          <p:cNvPr id="29" name="Rectangle 2">
            <a:extLst>
              <a:ext uri="{FF2B5EF4-FFF2-40B4-BE49-F238E27FC236}">
                <a16:creationId xmlns:a16="http://schemas.microsoft.com/office/drawing/2014/main" id="{50111BD2-B72E-186D-E968-4D8216180A52}"/>
              </a:ext>
            </a:extLst>
          </p:cNvPr>
          <p:cNvSpPr txBox="1">
            <a:spLocks noChangeArrowheads="1"/>
          </p:cNvSpPr>
          <p:nvPr/>
        </p:nvSpPr>
        <p:spPr bwMode="auto">
          <a:xfrm>
            <a:off x="9286176" y="2936557"/>
            <a:ext cx="1392048" cy="9848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buFontTx/>
              <a:buNone/>
            </a:pPr>
            <a:r>
              <a:rPr lang="en-US" altLang="en-US" sz="1600" dirty="0">
                <a:solidFill>
                  <a:srgbClr val="000000"/>
                </a:solidFill>
                <a:latin typeface="+mj-lt"/>
              </a:rPr>
              <a:t>Accuracy: 0.972</a:t>
            </a:r>
          </a:p>
          <a:p>
            <a:pPr eaLnBrk="0" fontAlgn="base" hangingPunct="0">
              <a:spcBef>
                <a:spcPct val="0"/>
              </a:spcBef>
              <a:spcAft>
                <a:spcPct val="0"/>
              </a:spcAft>
              <a:buFontTx/>
              <a:buNone/>
            </a:pPr>
            <a:r>
              <a:rPr lang="en-US" altLang="en-US" sz="1600" dirty="0">
                <a:solidFill>
                  <a:srgbClr val="000000"/>
                </a:solidFill>
                <a:latin typeface="+mj-lt"/>
              </a:rPr>
              <a:t>Precision: 0.975</a:t>
            </a:r>
          </a:p>
          <a:p>
            <a:pPr eaLnBrk="0" fontAlgn="base" hangingPunct="0">
              <a:spcBef>
                <a:spcPct val="0"/>
              </a:spcBef>
              <a:spcAft>
                <a:spcPct val="0"/>
              </a:spcAft>
              <a:buFontTx/>
              <a:buNone/>
            </a:pPr>
            <a:r>
              <a:rPr lang="en-US" altLang="en-US" sz="1600" dirty="0">
                <a:solidFill>
                  <a:srgbClr val="000000"/>
                </a:solidFill>
                <a:latin typeface="+mj-lt"/>
              </a:rPr>
              <a:t>Recall: 0.978</a:t>
            </a:r>
          </a:p>
          <a:p>
            <a:pPr eaLnBrk="0" fontAlgn="base" hangingPunct="0">
              <a:spcBef>
                <a:spcPct val="0"/>
              </a:spcBef>
              <a:spcAft>
                <a:spcPct val="0"/>
              </a:spcAft>
              <a:buFontTx/>
              <a:buNone/>
            </a:pPr>
            <a:r>
              <a:rPr lang="en-US" altLang="en-US" sz="1600" dirty="0">
                <a:solidFill>
                  <a:srgbClr val="000000"/>
                </a:solidFill>
                <a:latin typeface="+mj-lt"/>
              </a:rPr>
              <a:t>F1 Score: 0.976</a:t>
            </a:r>
            <a:endParaRPr lang="en-US" altLang="en-US" sz="3600" dirty="0">
              <a:latin typeface="+mj-lt"/>
            </a:endParaRPr>
          </a:p>
        </p:txBody>
      </p:sp>
      <p:sp>
        <p:nvSpPr>
          <p:cNvPr id="33" name="Rectangle 2">
            <a:extLst>
              <a:ext uri="{FF2B5EF4-FFF2-40B4-BE49-F238E27FC236}">
                <a16:creationId xmlns:a16="http://schemas.microsoft.com/office/drawing/2014/main" id="{C5497F20-5EC9-8B5A-43CE-7EA3D707B7DF}"/>
              </a:ext>
            </a:extLst>
          </p:cNvPr>
          <p:cNvSpPr txBox="1">
            <a:spLocks noChangeArrowheads="1"/>
          </p:cNvSpPr>
          <p:nvPr/>
        </p:nvSpPr>
        <p:spPr bwMode="auto">
          <a:xfrm>
            <a:off x="9286176" y="4290774"/>
            <a:ext cx="1367713"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spcBef>
                <a:spcPct val="0"/>
              </a:spcBef>
              <a:spcAft>
                <a:spcPct val="0"/>
              </a:spcAft>
              <a:buFontTx/>
              <a:buNone/>
            </a:pPr>
            <a:r>
              <a:rPr lang="en-US" altLang="en-US" sz="1600" dirty="0">
                <a:solidFill>
                  <a:srgbClr val="000000"/>
                </a:solidFill>
                <a:latin typeface="+mj-lt"/>
              </a:rPr>
              <a:t>Accuracy: 0.973</a:t>
            </a:r>
          </a:p>
          <a:p>
            <a:pPr eaLnBrk="0" fontAlgn="base" hangingPunct="0">
              <a:spcBef>
                <a:spcPct val="0"/>
              </a:spcBef>
              <a:spcAft>
                <a:spcPct val="0"/>
              </a:spcAft>
              <a:buFontTx/>
              <a:buNone/>
            </a:pPr>
            <a:r>
              <a:rPr lang="en-US" altLang="en-US" sz="1600" dirty="0">
                <a:solidFill>
                  <a:srgbClr val="000000"/>
                </a:solidFill>
                <a:latin typeface="+mj-lt"/>
              </a:rPr>
              <a:t>Precision: 0.979</a:t>
            </a:r>
          </a:p>
          <a:p>
            <a:pPr eaLnBrk="0" fontAlgn="base" hangingPunct="0">
              <a:spcBef>
                <a:spcPct val="0"/>
              </a:spcBef>
              <a:spcAft>
                <a:spcPct val="0"/>
              </a:spcAft>
              <a:buFontTx/>
              <a:buNone/>
            </a:pPr>
            <a:r>
              <a:rPr lang="en-US" altLang="en-US" sz="1600" dirty="0">
                <a:solidFill>
                  <a:srgbClr val="000000"/>
                </a:solidFill>
                <a:latin typeface="+mj-lt"/>
              </a:rPr>
              <a:t>Recall: 0.978</a:t>
            </a:r>
          </a:p>
          <a:p>
            <a:pPr eaLnBrk="0" fontAlgn="base" hangingPunct="0">
              <a:spcBef>
                <a:spcPct val="0"/>
              </a:spcBef>
              <a:spcAft>
                <a:spcPct val="0"/>
              </a:spcAft>
              <a:buFontTx/>
              <a:buNone/>
            </a:pPr>
            <a:r>
              <a:rPr lang="en-US" altLang="en-US" sz="1600" dirty="0">
                <a:solidFill>
                  <a:srgbClr val="000000"/>
                </a:solidFill>
                <a:latin typeface="+mj-lt"/>
              </a:rPr>
              <a:t>F1 Score: 0.979</a:t>
            </a:r>
            <a:endParaRPr lang="en-US" altLang="en-US" sz="3600" dirty="0">
              <a:latin typeface="+mj-lt"/>
            </a:endParaRPr>
          </a:p>
        </p:txBody>
      </p:sp>
      <p:sp>
        <p:nvSpPr>
          <p:cNvPr id="37" name="TextBox 36">
            <a:extLst>
              <a:ext uri="{FF2B5EF4-FFF2-40B4-BE49-F238E27FC236}">
                <a16:creationId xmlns:a16="http://schemas.microsoft.com/office/drawing/2014/main" id="{6311319F-0D8A-FBA8-E5C3-69EF31D84939}"/>
              </a:ext>
            </a:extLst>
          </p:cNvPr>
          <p:cNvSpPr txBox="1"/>
          <p:nvPr/>
        </p:nvSpPr>
        <p:spPr>
          <a:xfrm>
            <a:off x="4278863" y="6094740"/>
            <a:ext cx="7581122" cy="523220"/>
          </a:xfrm>
          <a:prstGeom prst="rect">
            <a:avLst/>
          </a:prstGeom>
          <a:noFill/>
        </p:spPr>
        <p:txBody>
          <a:bodyPr wrap="square">
            <a:spAutoFit/>
          </a:bodyPr>
          <a:lstStyle/>
          <a:p>
            <a:r>
              <a:rPr lang="en-US" sz="1400" b="0" i="0" dirty="0">
                <a:solidFill>
                  <a:srgbClr val="000000"/>
                </a:solidFill>
                <a:effectLst/>
                <a:latin typeface="Helvetica Neue"/>
              </a:rPr>
              <a:t>Given that the Random Forest model outperformed the Logistic Regression model, we have decided to proceed with the Random Forest model.</a:t>
            </a:r>
            <a:endParaRPr lang="en-US" sz="1400" dirty="0"/>
          </a:p>
        </p:txBody>
      </p:sp>
      <p:sp>
        <p:nvSpPr>
          <p:cNvPr id="39" name="TextBox 38">
            <a:extLst>
              <a:ext uri="{FF2B5EF4-FFF2-40B4-BE49-F238E27FC236}">
                <a16:creationId xmlns:a16="http://schemas.microsoft.com/office/drawing/2014/main" id="{0BBD35B7-E41B-9253-BE45-4962D773C80A}"/>
              </a:ext>
            </a:extLst>
          </p:cNvPr>
          <p:cNvSpPr txBox="1"/>
          <p:nvPr/>
        </p:nvSpPr>
        <p:spPr>
          <a:xfrm>
            <a:off x="10890264" y="2852582"/>
            <a:ext cx="1367713" cy="954107"/>
          </a:xfrm>
          <a:prstGeom prst="rect">
            <a:avLst/>
          </a:prstGeom>
          <a:noFill/>
        </p:spPr>
        <p:txBody>
          <a:bodyPr wrap="square">
            <a:spAutoFit/>
          </a:bodyPr>
          <a:lstStyle/>
          <a:p>
            <a:r>
              <a:rPr lang="en-US" sz="1400" b="0" i="0" dirty="0">
                <a:effectLst/>
                <a:latin typeface="Söhne"/>
              </a:rPr>
              <a:t>validation data used during model development</a:t>
            </a:r>
            <a:endParaRPr lang="en-US" sz="1400" dirty="0"/>
          </a:p>
        </p:txBody>
      </p:sp>
      <p:sp>
        <p:nvSpPr>
          <p:cNvPr id="41" name="TextBox 40">
            <a:extLst>
              <a:ext uri="{FF2B5EF4-FFF2-40B4-BE49-F238E27FC236}">
                <a16:creationId xmlns:a16="http://schemas.microsoft.com/office/drawing/2014/main" id="{DCA890E4-5FEC-8E1A-E988-50675CFAF7B1}"/>
              </a:ext>
            </a:extLst>
          </p:cNvPr>
          <p:cNvSpPr txBox="1"/>
          <p:nvPr/>
        </p:nvSpPr>
        <p:spPr>
          <a:xfrm>
            <a:off x="10823395" y="4207872"/>
            <a:ext cx="1538111" cy="1569660"/>
          </a:xfrm>
          <a:prstGeom prst="rect">
            <a:avLst/>
          </a:prstGeom>
          <a:noFill/>
        </p:spPr>
        <p:txBody>
          <a:bodyPr wrap="square">
            <a:spAutoFit/>
          </a:bodyPr>
          <a:lstStyle/>
          <a:p>
            <a:r>
              <a:rPr lang="en-US" sz="1200" b="0" i="0" dirty="0">
                <a:effectLst/>
                <a:latin typeface="Söhne"/>
              </a:rPr>
              <a:t>assesses the model's performance on a completely separate and previously unseen dataset, the test data, to ensure that it generalizes well</a:t>
            </a:r>
            <a:endParaRPr lang="en-US" sz="1200" dirty="0"/>
          </a:p>
        </p:txBody>
      </p:sp>
    </p:spTree>
    <p:extLst>
      <p:ext uri="{BB962C8B-B14F-4D97-AF65-F5344CB8AC3E}">
        <p14:creationId xmlns:p14="http://schemas.microsoft.com/office/powerpoint/2010/main" val="147210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08243"/>
            <a:ext cx="5431971" cy="846301"/>
          </a:xfrm>
        </p:spPr>
        <p:txBody>
          <a:bodyPr>
            <a:normAutofit fontScale="90000"/>
          </a:bodyPr>
          <a:lstStyle/>
          <a:p>
            <a:r>
              <a:rPr lang="en-US" b="1" dirty="0"/>
              <a:t>Logistic regression &amp; random forest model</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
        <p:nvSpPr>
          <p:cNvPr id="37" name="TextBox 36">
            <a:extLst>
              <a:ext uri="{FF2B5EF4-FFF2-40B4-BE49-F238E27FC236}">
                <a16:creationId xmlns:a16="http://schemas.microsoft.com/office/drawing/2014/main" id="{6311319F-0D8A-FBA8-E5C3-69EF31D84939}"/>
              </a:ext>
            </a:extLst>
          </p:cNvPr>
          <p:cNvSpPr txBox="1"/>
          <p:nvPr/>
        </p:nvSpPr>
        <p:spPr>
          <a:xfrm>
            <a:off x="4305757" y="6094740"/>
            <a:ext cx="7581122" cy="523220"/>
          </a:xfrm>
          <a:prstGeom prst="rect">
            <a:avLst/>
          </a:prstGeom>
          <a:noFill/>
        </p:spPr>
        <p:txBody>
          <a:bodyPr wrap="square">
            <a:spAutoFit/>
          </a:bodyPr>
          <a:lstStyle/>
          <a:p>
            <a:r>
              <a:rPr lang="en-US" sz="1400" b="0" i="0" dirty="0">
                <a:solidFill>
                  <a:srgbClr val="000000"/>
                </a:solidFill>
                <a:effectLst/>
                <a:latin typeface="Helvetica Neue"/>
              </a:rPr>
              <a:t>Given that the Random Forest model outperformed the Logistic Regression model, we have decided to proceed with the Random Forest model.</a:t>
            </a:r>
            <a:endParaRPr lang="en-US" sz="1400" dirty="0"/>
          </a:p>
        </p:txBody>
      </p:sp>
      <p:pic>
        <p:nvPicPr>
          <p:cNvPr id="3074" name="Picture 2">
            <a:extLst>
              <a:ext uri="{FF2B5EF4-FFF2-40B4-BE49-F238E27FC236}">
                <a16:creationId xmlns:a16="http://schemas.microsoft.com/office/drawing/2014/main" id="{DC5834F1-EB7F-7502-AA0D-F4DCD9435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423" y="1371600"/>
            <a:ext cx="5076825"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584416-6CC9-6874-D22E-6714076D4C28}"/>
              </a:ext>
            </a:extLst>
          </p:cNvPr>
          <p:cNvSpPr txBox="1"/>
          <p:nvPr/>
        </p:nvSpPr>
        <p:spPr>
          <a:xfrm>
            <a:off x="8610600" y="2952707"/>
            <a:ext cx="2743200" cy="369332"/>
          </a:xfrm>
          <a:prstGeom prst="rect">
            <a:avLst/>
          </a:prstGeom>
          <a:noFill/>
        </p:spPr>
        <p:txBody>
          <a:bodyPr wrap="square">
            <a:spAutoFit/>
          </a:bodyPr>
          <a:lstStyle/>
          <a:p>
            <a:r>
              <a:rPr lang="en-US" b="1" dirty="0"/>
              <a:t>Confusion Matrix</a:t>
            </a:r>
            <a:endParaRPr lang="en-US" dirty="0"/>
          </a:p>
        </p:txBody>
      </p:sp>
    </p:spTree>
    <p:extLst>
      <p:ext uri="{BB962C8B-B14F-4D97-AF65-F5344CB8AC3E}">
        <p14:creationId xmlns:p14="http://schemas.microsoft.com/office/powerpoint/2010/main" val="2613429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380014" y="208243"/>
            <a:ext cx="5431971" cy="846301"/>
          </a:xfrm>
        </p:spPr>
        <p:txBody>
          <a:bodyPr>
            <a:normAutofit fontScale="90000"/>
          </a:bodyPr>
          <a:lstStyle/>
          <a:p>
            <a:r>
              <a:rPr lang="en-US" b="1" dirty="0"/>
              <a:t>Logistic regression &amp; random forest model</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
        <p:nvSpPr>
          <p:cNvPr id="4" name="TextBox 3">
            <a:extLst>
              <a:ext uri="{FF2B5EF4-FFF2-40B4-BE49-F238E27FC236}">
                <a16:creationId xmlns:a16="http://schemas.microsoft.com/office/drawing/2014/main" id="{39584416-6CC9-6874-D22E-6714076D4C28}"/>
              </a:ext>
            </a:extLst>
          </p:cNvPr>
          <p:cNvSpPr txBox="1"/>
          <p:nvPr/>
        </p:nvSpPr>
        <p:spPr>
          <a:xfrm>
            <a:off x="8610600" y="2952707"/>
            <a:ext cx="2743200" cy="646331"/>
          </a:xfrm>
          <a:prstGeom prst="rect">
            <a:avLst/>
          </a:prstGeom>
          <a:noFill/>
        </p:spPr>
        <p:txBody>
          <a:bodyPr wrap="square">
            <a:spAutoFit/>
          </a:bodyPr>
          <a:lstStyle/>
          <a:p>
            <a:r>
              <a:rPr lang="en-US" b="1" dirty="0"/>
              <a:t>Feature Importance</a:t>
            </a:r>
            <a:br>
              <a:rPr lang="en-US" b="1" dirty="0"/>
            </a:br>
            <a:r>
              <a:rPr lang="en-US" dirty="0"/>
              <a:t>(Descending Order)</a:t>
            </a:r>
          </a:p>
        </p:txBody>
      </p:sp>
      <p:pic>
        <p:nvPicPr>
          <p:cNvPr id="4098" name="Picture 2">
            <a:extLst>
              <a:ext uri="{FF2B5EF4-FFF2-40B4-BE49-F238E27FC236}">
                <a16:creationId xmlns:a16="http://schemas.microsoft.com/office/drawing/2014/main" id="{E836F7CD-8417-7C53-55D4-74721159A9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1" y="1399592"/>
            <a:ext cx="3982948" cy="41941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4DB71A-CC8E-811A-8EED-CAE1F666936B}"/>
              </a:ext>
            </a:extLst>
          </p:cNvPr>
          <p:cNvSpPr txBox="1"/>
          <p:nvPr/>
        </p:nvSpPr>
        <p:spPr>
          <a:xfrm>
            <a:off x="4544008" y="5677345"/>
            <a:ext cx="7495535" cy="830997"/>
          </a:xfrm>
          <a:prstGeom prst="rect">
            <a:avLst/>
          </a:prstGeom>
          <a:noFill/>
        </p:spPr>
        <p:txBody>
          <a:bodyPr wrap="square">
            <a:spAutoFit/>
          </a:bodyPr>
          <a:lstStyle/>
          <a:p>
            <a:r>
              <a:rPr lang="en-US" sz="1600" b="0" i="0" dirty="0">
                <a:solidFill>
                  <a:srgbClr val="000000"/>
                </a:solidFill>
                <a:effectLst/>
                <a:latin typeface="Helvetica Neue"/>
              </a:rPr>
              <a:t>Our analysis has highlighted </a:t>
            </a:r>
            <a:r>
              <a:rPr lang="en-US" sz="1600" b="0" i="0" dirty="0" err="1">
                <a:solidFill>
                  <a:srgbClr val="000000"/>
                </a:solidFill>
                <a:effectLst/>
                <a:latin typeface="Helvetica Neue"/>
              </a:rPr>
              <a:t>cibil_score</a:t>
            </a:r>
            <a:r>
              <a:rPr lang="en-US" sz="1600" b="0" i="0" dirty="0">
                <a:solidFill>
                  <a:srgbClr val="000000"/>
                </a:solidFill>
                <a:effectLst/>
                <a:latin typeface="Helvetica Neue"/>
              </a:rPr>
              <a:t> as the most influential factor affecting our model's predictions. This prominence may be attributed to the strong relationship between </a:t>
            </a:r>
            <a:r>
              <a:rPr lang="en-US" sz="1600" b="0" i="0" dirty="0" err="1">
                <a:solidFill>
                  <a:srgbClr val="000000"/>
                </a:solidFill>
                <a:effectLst/>
                <a:latin typeface="Helvetica Neue"/>
              </a:rPr>
              <a:t>cibil_score</a:t>
            </a:r>
            <a:r>
              <a:rPr lang="en-US" sz="1600" b="0" i="0" dirty="0">
                <a:solidFill>
                  <a:srgbClr val="000000"/>
                </a:solidFill>
                <a:effectLst/>
                <a:latin typeface="Helvetica Neue"/>
              </a:rPr>
              <a:t> and the target variable, </a:t>
            </a:r>
            <a:r>
              <a:rPr lang="en-US" sz="1600" b="0" i="0" dirty="0" err="1">
                <a:solidFill>
                  <a:srgbClr val="000000"/>
                </a:solidFill>
                <a:effectLst/>
                <a:latin typeface="Helvetica Neue"/>
              </a:rPr>
              <a:t>loan_status</a:t>
            </a:r>
            <a:r>
              <a:rPr lang="en-US" sz="1600" b="0" i="0" dirty="0">
                <a:solidFill>
                  <a:srgbClr val="000000"/>
                </a:solidFill>
                <a:effectLst/>
                <a:latin typeface="Helvetica Neue"/>
              </a:rPr>
              <a:t>.</a:t>
            </a:r>
            <a:endParaRPr lang="en-US" sz="1600" dirty="0"/>
          </a:p>
        </p:txBody>
      </p:sp>
    </p:spTree>
    <p:extLst>
      <p:ext uri="{BB962C8B-B14F-4D97-AF65-F5344CB8AC3E}">
        <p14:creationId xmlns:p14="http://schemas.microsoft.com/office/powerpoint/2010/main" val="304748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400983"/>
            <a:ext cx="10515600" cy="1325563"/>
          </a:xfrm>
        </p:spPr>
        <p:txBody>
          <a:bodyPr anchor="ctr">
            <a:normAutofit/>
          </a:bodyPr>
          <a:lstStyle/>
          <a:p>
            <a:pPr algn="l"/>
            <a:r>
              <a:rPr lang="en-US" b="1" i="0" dirty="0">
                <a:solidFill>
                  <a:srgbClr val="000000"/>
                </a:solidFill>
                <a:effectLst/>
                <a:latin typeface="Helvetica Neue"/>
              </a:rPr>
              <a:t>Evaluation &amp; Recommendations</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
        <p:nvSpPr>
          <p:cNvPr id="8" name="TextBox 7">
            <a:extLst>
              <a:ext uri="{FF2B5EF4-FFF2-40B4-BE49-F238E27FC236}">
                <a16:creationId xmlns:a16="http://schemas.microsoft.com/office/drawing/2014/main" id="{D6490A22-2FE7-5647-2400-89355E1778E9}"/>
              </a:ext>
            </a:extLst>
          </p:cNvPr>
          <p:cNvSpPr txBox="1"/>
          <p:nvPr/>
        </p:nvSpPr>
        <p:spPr>
          <a:xfrm>
            <a:off x="838200" y="1677525"/>
            <a:ext cx="9677400" cy="1200329"/>
          </a:xfrm>
          <a:prstGeom prst="rect">
            <a:avLst/>
          </a:prstGeom>
          <a:noFill/>
        </p:spPr>
        <p:txBody>
          <a:bodyPr wrap="square">
            <a:spAutoFit/>
          </a:bodyPr>
          <a:lstStyle/>
          <a:p>
            <a:r>
              <a:rPr lang="en-US" b="0" i="0" dirty="0">
                <a:solidFill>
                  <a:srgbClr val="000000"/>
                </a:solidFill>
                <a:effectLst/>
                <a:latin typeface="Helvetica Neue"/>
              </a:rPr>
              <a:t>In conclusion, this data analysis project was initiated to unravel the intricate relationships between various variables within a dataset and their impact on loan approval status. Through an extensive exploratory data analysis (EDA), we scrutinized key features, including loan amount, annual income, loan term, asset values, and demographic factors.</a:t>
            </a:r>
            <a:endParaRPr lang="en-US" dirty="0"/>
          </a:p>
        </p:txBody>
      </p:sp>
      <p:sp>
        <p:nvSpPr>
          <p:cNvPr id="10" name="TextBox 9">
            <a:extLst>
              <a:ext uri="{FF2B5EF4-FFF2-40B4-BE49-F238E27FC236}">
                <a16:creationId xmlns:a16="http://schemas.microsoft.com/office/drawing/2014/main" id="{FDBC3646-8289-D2E4-B7DB-54D49805C8ED}"/>
              </a:ext>
            </a:extLst>
          </p:cNvPr>
          <p:cNvSpPr txBox="1"/>
          <p:nvPr/>
        </p:nvSpPr>
        <p:spPr>
          <a:xfrm>
            <a:off x="838200" y="3003088"/>
            <a:ext cx="10408024" cy="2308324"/>
          </a:xfrm>
          <a:prstGeom prst="rect">
            <a:avLst/>
          </a:prstGeom>
          <a:noFill/>
        </p:spPr>
        <p:txBody>
          <a:bodyPr wrap="square">
            <a:spAutoFit/>
          </a:bodyPr>
          <a:lstStyle/>
          <a:p>
            <a:pPr algn="l"/>
            <a:r>
              <a:rPr lang="en-US" b="0" i="0" dirty="0">
                <a:solidFill>
                  <a:srgbClr val="000000"/>
                </a:solidFill>
                <a:effectLst/>
                <a:latin typeface="Helvetica Neue"/>
              </a:rPr>
              <a:t>Future research endeavors could delve deeper into qualitative aspects such as loan purpose, borrower credit history, and economic conditions. Additionally, a broader spectrum of features and advanced machine learning techniques may provide a more nuanced understanding of loan approval dynamics.</a:t>
            </a:r>
          </a:p>
          <a:p>
            <a:pPr algn="l"/>
            <a:endParaRPr lang="en-US" b="0" i="0" dirty="0">
              <a:solidFill>
                <a:srgbClr val="000000"/>
              </a:solidFill>
              <a:effectLst/>
              <a:latin typeface="Helvetica Neue"/>
            </a:endParaRPr>
          </a:p>
          <a:p>
            <a:pPr algn="l"/>
            <a:r>
              <a:rPr lang="en-US" dirty="0">
                <a:solidFill>
                  <a:srgbClr val="000000"/>
                </a:solidFill>
                <a:latin typeface="Helvetica Neue"/>
              </a:rPr>
              <a:t>W</a:t>
            </a:r>
            <a:r>
              <a:rPr lang="en-US" b="0" i="0" dirty="0">
                <a:solidFill>
                  <a:srgbClr val="000000"/>
                </a:solidFill>
                <a:effectLst/>
                <a:latin typeface="Helvetica Neue"/>
              </a:rPr>
              <a:t>e can also use Statistic Method to evaluate the </a:t>
            </a:r>
            <a:r>
              <a:rPr lang="en-US" dirty="0" err="1">
                <a:solidFill>
                  <a:srgbClr val="000000"/>
                </a:solidFill>
                <a:latin typeface="Helvetica Neue"/>
              </a:rPr>
              <a:t>t</a:t>
            </a:r>
            <a:r>
              <a:rPr lang="en-US" b="0" i="0" dirty="0" err="1">
                <a:solidFill>
                  <a:srgbClr val="000000"/>
                </a:solidFill>
                <a:effectLst/>
                <a:latin typeface="Helvetica Neue"/>
              </a:rPr>
              <a:t>he</a:t>
            </a:r>
            <a:r>
              <a:rPr lang="en-US" b="0" i="0" dirty="0">
                <a:solidFill>
                  <a:srgbClr val="000000"/>
                </a:solidFill>
                <a:effectLst/>
                <a:latin typeface="Helvetica Neue"/>
              </a:rPr>
              <a:t> insights gained can serve as a compass for data-driven decision-making within the lending industry, aligning with our initial problem statement's pursuit of enhancing lending institutions' decision-making processes with data-driven insights.</a:t>
            </a:r>
          </a:p>
        </p:txBody>
      </p:sp>
    </p:spTree>
    <p:extLst>
      <p:ext uri="{BB962C8B-B14F-4D97-AF65-F5344CB8AC3E}">
        <p14:creationId xmlns:p14="http://schemas.microsoft.com/office/powerpoint/2010/main" val="56699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Abdul Rahim bin </a:t>
            </a:r>
            <a:r>
              <a:rPr lang="en-US" dirty="0" err="1"/>
              <a:t>Saidi</a:t>
            </a:r>
            <a:r>
              <a:rPr lang="en-US" dirty="0"/>
              <a:t>​</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94982" y="0"/>
            <a:ext cx="6546477" cy="1325563"/>
          </a:xfrm>
        </p:spPr>
        <p:txBody>
          <a:bodyPr>
            <a:normAutofit fontScale="90000"/>
          </a:bodyPr>
          <a:lstStyle/>
          <a:p>
            <a:pPr algn="l"/>
            <a:r>
              <a:rPr lang="en-US" b="1" i="0" dirty="0">
                <a:effectLst/>
                <a:latin typeface="Helvetica Neue"/>
              </a:rPr>
              <a:t>Today, we're embarking on a journey to explore the realm of lending and loans!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14299" y="1632577"/>
            <a:ext cx="5596218" cy="2642907"/>
          </a:xfrm>
        </p:spPr>
        <p:txBody>
          <a:bodyPr>
            <a:normAutofit/>
          </a:bodyPr>
          <a:lstStyle/>
          <a:p>
            <a:pPr algn="just"/>
            <a:r>
              <a:rPr lang="en-US" sz="1600" b="0" i="0" dirty="0">
                <a:effectLst/>
                <a:latin typeface="Helvetica Neue"/>
              </a:rPr>
              <a:t>Problem Statement:</a:t>
            </a:r>
          </a:p>
          <a:p>
            <a:pPr algn="just"/>
            <a:r>
              <a:rPr lang="en-US" sz="1600" b="0" i="0" dirty="0">
                <a:solidFill>
                  <a:srgbClr val="D1D5DB"/>
                </a:solidFill>
                <a:effectLst/>
                <a:latin typeface="Söhne"/>
              </a:rPr>
              <a:t>Identify key factors affecting loan approval decisions and leverage data-driven insights to improve lending institutions' decision-making accuracy and efficiency. We aim to explore traditional and innovative methods to provide actionable solutions for addressing loan eligibility challenges.</a:t>
            </a:r>
            <a:endParaRPr lang="en-US" sz="1600" b="0" i="0" dirty="0">
              <a:effectLst/>
              <a:latin typeface="Helvetica Neue"/>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
        <p:nvSpPr>
          <p:cNvPr id="8" name="TextBox 7">
            <a:extLst>
              <a:ext uri="{FF2B5EF4-FFF2-40B4-BE49-F238E27FC236}">
                <a16:creationId xmlns:a16="http://schemas.microsoft.com/office/drawing/2014/main" id="{41315170-2F16-E32B-96A0-2844A2C27FB5}"/>
              </a:ext>
            </a:extLst>
          </p:cNvPr>
          <p:cNvSpPr txBox="1"/>
          <p:nvPr/>
        </p:nvSpPr>
        <p:spPr>
          <a:xfrm>
            <a:off x="114299" y="3984367"/>
            <a:ext cx="6096000" cy="2554545"/>
          </a:xfrm>
          <a:prstGeom prst="rect">
            <a:avLst/>
          </a:prstGeom>
          <a:noFill/>
        </p:spPr>
        <p:txBody>
          <a:bodyPr wrap="square">
            <a:spAutoFit/>
          </a:bodyPr>
          <a:lstStyle/>
          <a:p>
            <a:pPr algn="l"/>
            <a:r>
              <a:rPr lang="en-US" sz="1600" b="0" i="0" dirty="0">
                <a:solidFill>
                  <a:schemeClr val="bg1"/>
                </a:solidFill>
                <a:effectLst/>
                <a:latin typeface="Helvetica Neue"/>
              </a:rPr>
              <a:t>Causes, Effects, and Scope of the Problem:</a:t>
            </a:r>
          </a:p>
          <a:p>
            <a:pPr algn="l"/>
            <a:endParaRPr lang="en-US" sz="1600" b="0" i="0" dirty="0">
              <a:solidFill>
                <a:schemeClr val="bg1"/>
              </a:solidFill>
              <a:effectLst/>
              <a:latin typeface="Helvetica Neue"/>
            </a:endParaRPr>
          </a:p>
          <a:p>
            <a:pPr algn="just"/>
            <a:r>
              <a:rPr lang="en-US" sz="1600" b="0" i="0" dirty="0">
                <a:solidFill>
                  <a:srgbClr val="D1D5DB"/>
                </a:solidFill>
                <a:effectLst/>
                <a:latin typeface="Söhne"/>
              </a:rPr>
              <a:t>The problem arises from the complex interaction of factors like credit scores, income, and employment status affecting approval. Its effects are significant for both lenders and borrowers. Lenders aim to minimize defaults while providing fair access to credit, and borrowers seek financial assistance for various needs. This problem's scope encompasses the entire lending industry's role in promoting economic growth and financial stability. Our goal is to explore innovative solutions and communicate findings effectively.</a:t>
            </a:r>
            <a:endParaRPr lang="en-US" sz="1600" b="0" i="0" dirty="0">
              <a:solidFill>
                <a:schemeClr val="bg1"/>
              </a:solidFill>
              <a:effectLst/>
              <a:latin typeface="Helvetica Neue"/>
            </a:endParaRPr>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18247" y="5670784"/>
            <a:ext cx="4082142" cy="585788"/>
          </a:xfrm>
        </p:spPr>
        <p:txBody>
          <a:bodyPr>
            <a:normAutofit fontScale="90000"/>
          </a:bodyPr>
          <a:lstStyle/>
          <a:p>
            <a:r>
              <a:rPr lang="en-US" i="0" dirty="0">
                <a:solidFill>
                  <a:srgbClr val="000000"/>
                </a:solidFill>
                <a:effectLst/>
                <a:latin typeface="Helvetica Neue"/>
              </a:rPr>
              <a:t>Data Gathering and Preparation</a:t>
            </a:r>
            <a:br>
              <a:rPr lang="en-US" i="0" dirty="0">
                <a:solidFill>
                  <a:srgbClr val="000000"/>
                </a:solidFill>
                <a:effectLst/>
                <a:latin typeface="Helvetica Neue"/>
              </a:rPr>
            </a:b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32" name="TextBox 31">
            <a:extLst>
              <a:ext uri="{FF2B5EF4-FFF2-40B4-BE49-F238E27FC236}">
                <a16:creationId xmlns:a16="http://schemas.microsoft.com/office/drawing/2014/main" id="{3FC95AB2-25ED-A387-2AD6-65BFBA90C230}"/>
              </a:ext>
            </a:extLst>
          </p:cNvPr>
          <p:cNvSpPr txBox="1"/>
          <p:nvPr/>
        </p:nvSpPr>
        <p:spPr>
          <a:xfrm>
            <a:off x="187698" y="170329"/>
            <a:ext cx="5361456" cy="3046988"/>
          </a:xfrm>
          <a:prstGeom prst="rect">
            <a:avLst/>
          </a:prstGeom>
          <a:solidFill>
            <a:schemeClr val="bg1"/>
          </a:solidFill>
        </p:spPr>
        <p:txBody>
          <a:bodyPr wrap="square">
            <a:spAutoFit/>
          </a:bodyPr>
          <a:lstStyle/>
          <a:p>
            <a:pPr algn="l"/>
            <a:r>
              <a:rPr lang="en-US" sz="1200" b="0" i="0" dirty="0">
                <a:solidFill>
                  <a:srgbClr val="000000"/>
                </a:solidFill>
                <a:effectLst/>
                <a:latin typeface="Helvetica Neue"/>
              </a:rPr>
              <a:t>In our analysis of the loan approval dataset created by Kai on Kaggle.com</a:t>
            </a:r>
          </a:p>
          <a:p>
            <a:pPr algn="l"/>
            <a:endParaRPr lang="en-US" sz="1200" b="0" i="0" dirty="0">
              <a:solidFill>
                <a:srgbClr val="000000"/>
              </a:solidFill>
              <a:effectLst/>
              <a:latin typeface="Helvetica Neue"/>
            </a:endParaRPr>
          </a:p>
          <a:p>
            <a:pPr algn="l"/>
            <a:r>
              <a:rPr lang="en-US" sz="1200" b="0" i="0" dirty="0">
                <a:solidFill>
                  <a:srgbClr val="000000"/>
                </a:solidFill>
                <a:effectLst/>
                <a:latin typeface="Helvetica Neue"/>
              </a:rPr>
              <a:t>Information about the columns:</a:t>
            </a:r>
          </a:p>
          <a:p>
            <a:pPr algn="l">
              <a:buFont typeface="Arial" panose="020B0604020202020204" pitchFamily="34" charset="0"/>
              <a:buChar char="•"/>
            </a:pPr>
            <a:r>
              <a:rPr lang="en-US" sz="1200" b="0" i="0" dirty="0" err="1">
                <a:solidFill>
                  <a:srgbClr val="000000"/>
                </a:solidFill>
                <a:effectLst/>
                <a:latin typeface="Helvetica Neue"/>
              </a:rPr>
              <a:t>loan_id</a:t>
            </a: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err="1">
                <a:solidFill>
                  <a:srgbClr val="000000"/>
                </a:solidFill>
                <a:effectLst/>
                <a:latin typeface="Helvetica Neue"/>
              </a:rPr>
              <a:t>no_of_dependents</a:t>
            </a:r>
            <a:r>
              <a:rPr lang="en-US" sz="1200" b="0" i="0" dirty="0">
                <a:solidFill>
                  <a:srgbClr val="000000"/>
                </a:solidFill>
                <a:effectLst/>
                <a:latin typeface="Helvetica Neue"/>
              </a:rPr>
              <a:t>: Number of Dependents of the Applicant</a:t>
            </a:r>
          </a:p>
          <a:p>
            <a:pPr algn="l">
              <a:buFont typeface="Arial" panose="020B0604020202020204" pitchFamily="34" charset="0"/>
              <a:buChar char="•"/>
            </a:pPr>
            <a:r>
              <a:rPr lang="en-US" sz="1200" b="0" i="0" dirty="0">
                <a:solidFill>
                  <a:srgbClr val="000000"/>
                </a:solidFill>
                <a:effectLst/>
                <a:latin typeface="Helvetica Neue"/>
              </a:rPr>
              <a:t>education: Education of the Applicant (Graduate/Not Graduate)</a:t>
            </a:r>
          </a:p>
          <a:p>
            <a:pPr algn="l">
              <a:buFont typeface="Arial" panose="020B0604020202020204" pitchFamily="34" charset="0"/>
              <a:buChar char="•"/>
            </a:pPr>
            <a:r>
              <a:rPr lang="en-US" sz="1200" b="0" i="0" dirty="0" err="1">
                <a:solidFill>
                  <a:srgbClr val="000000"/>
                </a:solidFill>
                <a:effectLst/>
                <a:latin typeface="Helvetica Neue"/>
              </a:rPr>
              <a:t>self_employed</a:t>
            </a:r>
            <a:r>
              <a:rPr lang="en-US" sz="1200" b="0" i="0" dirty="0">
                <a:solidFill>
                  <a:srgbClr val="000000"/>
                </a:solidFill>
                <a:effectLst/>
                <a:latin typeface="Helvetica Neue"/>
              </a:rPr>
              <a:t>: Employment Status of the Applicant</a:t>
            </a:r>
          </a:p>
          <a:p>
            <a:pPr algn="l">
              <a:buFont typeface="Arial" panose="020B0604020202020204" pitchFamily="34" charset="0"/>
              <a:buChar char="•"/>
            </a:pPr>
            <a:r>
              <a:rPr lang="en-US" sz="1200" b="0" i="0" dirty="0" err="1">
                <a:solidFill>
                  <a:srgbClr val="000000"/>
                </a:solidFill>
                <a:effectLst/>
                <a:latin typeface="Helvetica Neue"/>
              </a:rPr>
              <a:t>income_annum</a:t>
            </a:r>
            <a:r>
              <a:rPr lang="en-US" sz="1200" b="0" i="0" dirty="0">
                <a:solidFill>
                  <a:srgbClr val="000000"/>
                </a:solidFill>
                <a:effectLst/>
                <a:latin typeface="Helvetica Neue"/>
              </a:rPr>
              <a:t>: Annual Income of the Applicant</a:t>
            </a:r>
          </a:p>
          <a:p>
            <a:pPr algn="l">
              <a:buFont typeface="Arial" panose="020B0604020202020204" pitchFamily="34" charset="0"/>
              <a:buChar char="•"/>
            </a:pPr>
            <a:r>
              <a:rPr lang="en-US" sz="1200" b="0" i="0" dirty="0" err="1">
                <a:solidFill>
                  <a:srgbClr val="000000"/>
                </a:solidFill>
                <a:effectLst/>
                <a:latin typeface="Helvetica Neue"/>
              </a:rPr>
              <a:t>loan_amount</a:t>
            </a:r>
            <a:r>
              <a:rPr lang="en-US" sz="1200" b="0" i="0" dirty="0">
                <a:solidFill>
                  <a:srgbClr val="000000"/>
                </a:solidFill>
                <a:effectLst/>
                <a:latin typeface="Helvetica Neue"/>
              </a:rPr>
              <a:t>: Loan Amount</a:t>
            </a:r>
          </a:p>
          <a:p>
            <a:pPr algn="l">
              <a:buFont typeface="Arial" panose="020B0604020202020204" pitchFamily="34" charset="0"/>
              <a:buChar char="•"/>
            </a:pPr>
            <a:r>
              <a:rPr lang="en-US" sz="1200" b="0" i="0" dirty="0" err="1">
                <a:solidFill>
                  <a:srgbClr val="000000"/>
                </a:solidFill>
                <a:effectLst/>
                <a:latin typeface="Helvetica Neue"/>
              </a:rPr>
              <a:t>loan_term</a:t>
            </a:r>
            <a:r>
              <a:rPr lang="en-US" sz="1200" b="0" i="0" dirty="0">
                <a:solidFill>
                  <a:srgbClr val="000000"/>
                </a:solidFill>
                <a:effectLst/>
                <a:latin typeface="Helvetica Neue"/>
              </a:rPr>
              <a:t>: Loan Term in Years</a:t>
            </a:r>
          </a:p>
          <a:p>
            <a:pPr algn="l">
              <a:buFont typeface="Arial" panose="020B0604020202020204" pitchFamily="34" charset="0"/>
              <a:buChar char="•"/>
            </a:pPr>
            <a:r>
              <a:rPr lang="en-US" sz="1200" b="0" i="0" dirty="0" err="1">
                <a:solidFill>
                  <a:srgbClr val="000000"/>
                </a:solidFill>
                <a:effectLst/>
                <a:latin typeface="Helvetica Neue"/>
              </a:rPr>
              <a:t>cibil_score</a:t>
            </a:r>
            <a:r>
              <a:rPr lang="en-US" sz="1200" b="0" i="0" dirty="0">
                <a:solidFill>
                  <a:srgbClr val="000000"/>
                </a:solidFill>
                <a:effectLst/>
                <a:latin typeface="Helvetica Neue"/>
              </a:rPr>
              <a:t>: Credit Score</a:t>
            </a:r>
          </a:p>
          <a:p>
            <a:pPr algn="l">
              <a:buFont typeface="Arial" panose="020B0604020202020204" pitchFamily="34" charset="0"/>
              <a:buChar char="•"/>
            </a:pPr>
            <a:r>
              <a:rPr lang="en-US" sz="1200" b="0" i="0" dirty="0" err="1">
                <a:solidFill>
                  <a:srgbClr val="000000"/>
                </a:solidFill>
                <a:effectLst/>
                <a:latin typeface="Helvetica Neue"/>
              </a:rPr>
              <a:t>residential_assets_value</a:t>
            </a: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err="1">
                <a:solidFill>
                  <a:srgbClr val="000000"/>
                </a:solidFill>
                <a:effectLst/>
                <a:latin typeface="Helvetica Neue"/>
              </a:rPr>
              <a:t>commercial_assets_value</a:t>
            </a: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err="1">
                <a:solidFill>
                  <a:srgbClr val="000000"/>
                </a:solidFill>
                <a:effectLst/>
                <a:latin typeface="Helvetica Neue"/>
              </a:rPr>
              <a:t>luxury_assets_value</a:t>
            </a: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err="1">
                <a:solidFill>
                  <a:srgbClr val="000000"/>
                </a:solidFill>
                <a:effectLst/>
                <a:latin typeface="Helvetica Neue"/>
              </a:rPr>
              <a:t>bank_asset_value</a:t>
            </a:r>
            <a:endParaRPr lang="en-US" sz="1200" b="0" i="0" dirty="0">
              <a:solidFill>
                <a:srgbClr val="000000"/>
              </a:solidFill>
              <a:effectLst/>
              <a:latin typeface="Helvetica Neue"/>
            </a:endParaRPr>
          </a:p>
          <a:p>
            <a:pPr algn="l">
              <a:buFont typeface="Arial" panose="020B0604020202020204" pitchFamily="34" charset="0"/>
              <a:buChar char="•"/>
            </a:pPr>
            <a:r>
              <a:rPr lang="en-US" sz="1200" b="0" i="0" dirty="0" err="1">
                <a:solidFill>
                  <a:srgbClr val="000000"/>
                </a:solidFill>
                <a:effectLst/>
                <a:latin typeface="Helvetica Neue"/>
              </a:rPr>
              <a:t>loan_status</a:t>
            </a:r>
            <a:r>
              <a:rPr lang="en-US" sz="1200" b="0" i="0" dirty="0">
                <a:solidFill>
                  <a:srgbClr val="000000"/>
                </a:solidFill>
                <a:effectLst/>
                <a:latin typeface="Helvetica Neue"/>
              </a:rPr>
              <a:t>: Loan Approval Status (Approved/Rejected)</a:t>
            </a:r>
          </a:p>
        </p:txBody>
      </p:sp>
      <p:sp>
        <p:nvSpPr>
          <p:cNvPr id="33" name="TextBox 32">
            <a:extLst>
              <a:ext uri="{FF2B5EF4-FFF2-40B4-BE49-F238E27FC236}">
                <a16:creationId xmlns:a16="http://schemas.microsoft.com/office/drawing/2014/main" id="{CADE9D88-F0D4-AA21-DD24-44848543EB1B}"/>
              </a:ext>
            </a:extLst>
          </p:cNvPr>
          <p:cNvSpPr txBox="1"/>
          <p:nvPr/>
        </p:nvSpPr>
        <p:spPr>
          <a:xfrm>
            <a:off x="187698" y="4028552"/>
            <a:ext cx="5361456" cy="276999"/>
          </a:xfrm>
          <a:prstGeom prst="rect">
            <a:avLst/>
          </a:prstGeom>
          <a:solidFill>
            <a:schemeClr val="bg1"/>
          </a:solidFill>
        </p:spPr>
        <p:txBody>
          <a:bodyPr wrap="square">
            <a:spAutoFit/>
          </a:bodyPr>
          <a:lstStyle/>
          <a:p>
            <a:pPr algn="l"/>
            <a:r>
              <a:rPr lang="en-US" sz="1200" b="0" i="0" dirty="0">
                <a:solidFill>
                  <a:srgbClr val="000000"/>
                </a:solidFill>
                <a:effectLst/>
                <a:latin typeface="Helvetica Neue"/>
              </a:rPr>
              <a:t>1. Check for Missing Value   -&gt; No Null Values</a:t>
            </a:r>
          </a:p>
        </p:txBody>
      </p:sp>
      <p:sp>
        <p:nvSpPr>
          <p:cNvPr id="34" name="TextBox 33">
            <a:extLst>
              <a:ext uri="{FF2B5EF4-FFF2-40B4-BE49-F238E27FC236}">
                <a16:creationId xmlns:a16="http://schemas.microsoft.com/office/drawing/2014/main" id="{21855E13-1960-F70E-63E3-8405473268D9}"/>
              </a:ext>
            </a:extLst>
          </p:cNvPr>
          <p:cNvSpPr txBox="1"/>
          <p:nvPr/>
        </p:nvSpPr>
        <p:spPr>
          <a:xfrm>
            <a:off x="187698" y="4378176"/>
            <a:ext cx="5755902" cy="461665"/>
          </a:xfrm>
          <a:prstGeom prst="rect">
            <a:avLst/>
          </a:prstGeom>
          <a:solidFill>
            <a:schemeClr val="bg1"/>
          </a:solidFill>
        </p:spPr>
        <p:txBody>
          <a:bodyPr wrap="square">
            <a:spAutoFit/>
          </a:bodyPr>
          <a:lstStyle/>
          <a:p>
            <a:pPr algn="l"/>
            <a:r>
              <a:rPr lang="en-US" sz="1200" b="0" i="0" dirty="0">
                <a:solidFill>
                  <a:srgbClr val="000000"/>
                </a:solidFill>
                <a:effectLst/>
                <a:latin typeface="Helvetica Neue"/>
              </a:rPr>
              <a:t>2. However, upon closer inspection, we've noticed a minor detail related to the column names.</a:t>
            </a:r>
          </a:p>
        </p:txBody>
      </p:sp>
      <p:pic>
        <p:nvPicPr>
          <p:cNvPr id="36" name="Picture 35">
            <a:extLst>
              <a:ext uri="{FF2B5EF4-FFF2-40B4-BE49-F238E27FC236}">
                <a16:creationId xmlns:a16="http://schemas.microsoft.com/office/drawing/2014/main" id="{5B2193B8-D34C-D708-BA74-57BE8541CDAD}"/>
              </a:ext>
            </a:extLst>
          </p:cNvPr>
          <p:cNvPicPr>
            <a:picLocks noChangeAspect="1"/>
          </p:cNvPicPr>
          <p:nvPr/>
        </p:nvPicPr>
        <p:blipFill>
          <a:blip r:embed="rId2"/>
          <a:stretch>
            <a:fillRect/>
          </a:stretch>
        </p:blipFill>
        <p:spPr>
          <a:xfrm>
            <a:off x="5549154" y="5116786"/>
            <a:ext cx="6435259" cy="1170047"/>
          </a:xfrm>
          <a:prstGeom prst="rect">
            <a:avLst/>
          </a:prstGeom>
        </p:spPr>
      </p:pic>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pPr algn="l"/>
            <a:r>
              <a:rPr lang="en-US" b="1" i="0" dirty="0">
                <a:effectLst/>
                <a:latin typeface="Helvetica Neue"/>
              </a:rPr>
              <a:t>Exploratory data analysis (EDA) &amp; Modelling</a:t>
            </a:r>
          </a:p>
        </p:txBody>
      </p:sp>
    </p:spTree>
    <p:extLst>
      <p:ext uri="{BB962C8B-B14F-4D97-AF65-F5344CB8AC3E}">
        <p14:creationId xmlns:p14="http://schemas.microsoft.com/office/powerpoint/2010/main" val="70778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74407" y="5012586"/>
            <a:ext cx="3139440" cy="1325563"/>
          </a:xfrm>
        </p:spPr>
        <p:txBody>
          <a:bodyPr>
            <a:normAutofit fontScale="90000"/>
          </a:bodyPr>
          <a:lstStyle/>
          <a:p>
            <a:r>
              <a:rPr lang="en-US" i="0" dirty="0">
                <a:effectLst/>
                <a:latin typeface="Helvetica Neue"/>
              </a:rPr>
              <a:t>Exploratory data analysis (EDA) &amp; Modelling</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pic>
        <p:nvPicPr>
          <p:cNvPr id="33" name="Picture 32">
            <a:extLst>
              <a:ext uri="{FF2B5EF4-FFF2-40B4-BE49-F238E27FC236}">
                <a16:creationId xmlns:a16="http://schemas.microsoft.com/office/drawing/2014/main" id="{032F8E35-CF45-0886-2A2A-3F425AFC863E}"/>
              </a:ext>
            </a:extLst>
          </p:cNvPr>
          <p:cNvPicPr>
            <a:picLocks noChangeAspect="1"/>
          </p:cNvPicPr>
          <p:nvPr/>
        </p:nvPicPr>
        <p:blipFill>
          <a:blip r:embed="rId2"/>
          <a:stretch>
            <a:fillRect/>
          </a:stretch>
        </p:blipFill>
        <p:spPr>
          <a:xfrm>
            <a:off x="4149355" y="0"/>
            <a:ext cx="6752367" cy="6858000"/>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74407" y="5012586"/>
            <a:ext cx="3139440" cy="1325563"/>
          </a:xfrm>
        </p:spPr>
        <p:txBody>
          <a:bodyPr>
            <a:normAutofit fontScale="90000"/>
          </a:bodyPr>
          <a:lstStyle/>
          <a:p>
            <a:r>
              <a:rPr lang="en-US" i="0" dirty="0">
                <a:effectLst/>
                <a:latin typeface="Helvetica Neue"/>
              </a:rPr>
              <a:t>Exploratory data analysis (EDA) &amp; Modelling</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pic>
        <p:nvPicPr>
          <p:cNvPr id="4" name="Picture 3">
            <a:extLst>
              <a:ext uri="{FF2B5EF4-FFF2-40B4-BE49-F238E27FC236}">
                <a16:creationId xmlns:a16="http://schemas.microsoft.com/office/drawing/2014/main" id="{C6C10586-F709-1668-71D1-CE0A3B410001}"/>
              </a:ext>
            </a:extLst>
          </p:cNvPr>
          <p:cNvPicPr>
            <a:picLocks noChangeAspect="1"/>
          </p:cNvPicPr>
          <p:nvPr/>
        </p:nvPicPr>
        <p:blipFill>
          <a:blip r:embed="rId2"/>
          <a:stretch>
            <a:fillRect/>
          </a:stretch>
        </p:blipFill>
        <p:spPr>
          <a:xfrm>
            <a:off x="74407" y="188156"/>
            <a:ext cx="6656694" cy="2689514"/>
          </a:xfrm>
          <a:prstGeom prst="rect">
            <a:avLst/>
          </a:prstGeom>
        </p:spPr>
      </p:pic>
      <p:sp>
        <p:nvSpPr>
          <p:cNvPr id="6" name="TextBox 5">
            <a:extLst>
              <a:ext uri="{FF2B5EF4-FFF2-40B4-BE49-F238E27FC236}">
                <a16:creationId xmlns:a16="http://schemas.microsoft.com/office/drawing/2014/main" id="{8F08A2A8-5553-D4DC-AF68-8D4D0466BF1E}"/>
              </a:ext>
            </a:extLst>
          </p:cNvPr>
          <p:cNvSpPr txBox="1"/>
          <p:nvPr/>
        </p:nvSpPr>
        <p:spPr>
          <a:xfrm>
            <a:off x="1778598" y="3022255"/>
            <a:ext cx="4451873" cy="1323439"/>
          </a:xfrm>
          <a:prstGeom prst="rect">
            <a:avLst/>
          </a:prstGeom>
          <a:noFill/>
        </p:spPr>
        <p:txBody>
          <a:bodyPr wrap="square">
            <a:spAutoFit/>
          </a:bodyPr>
          <a:lstStyle/>
          <a:p>
            <a:r>
              <a:rPr lang="en-US" sz="1600" b="0" i="0" dirty="0">
                <a:effectLst/>
                <a:latin typeface="Söhne"/>
              </a:rPr>
              <a:t>Interestingly, approved and rejected loans show similar trends in relation to loan amounts. The histogram suggests no strong link between loan status and loan amount. Let's investigate other factors like annual income.</a:t>
            </a:r>
            <a:endParaRPr lang="en-US" sz="1600" dirty="0"/>
          </a:p>
        </p:txBody>
      </p:sp>
      <p:pic>
        <p:nvPicPr>
          <p:cNvPr id="8" name="Picture 7">
            <a:extLst>
              <a:ext uri="{FF2B5EF4-FFF2-40B4-BE49-F238E27FC236}">
                <a16:creationId xmlns:a16="http://schemas.microsoft.com/office/drawing/2014/main" id="{4A313744-4635-1F01-BD68-6B1BB920AB2A}"/>
              </a:ext>
            </a:extLst>
          </p:cNvPr>
          <p:cNvPicPr>
            <a:picLocks noChangeAspect="1"/>
          </p:cNvPicPr>
          <p:nvPr/>
        </p:nvPicPr>
        <p:blipFill>
          <a:blip r:embed="rId3"/>
          <a:stretch>
            <a:fillRect/>
          </a:stretch>
        </p:blipFill>
        <p:spPr>
          <a:xfrm>
            <a:off x="7898802" y="297981"/>
            <a:ext cx="3247913" cy="2464934"/>
          </a:xfrm>
          <a:prstGeom prst="rect">
            <a:avLst/>
          </a:prstGeom>
        </p:spPr>
      </p:pic>
      <p:sp>
        <p:nvSpPr>
          <p:cNvPr id="9" name="TextBox 8">
            <a:extLst>
              <a:ext uri="{FF2B5EF4-FFF2-40B4-BE49-F238E27FC236}">
                <a16:creationId xmlns:a16="http://schemas.microsoft.com/office/drawing/2014/main" id="{BC1A69A9-261A-9521-A6D8-4E0182DF59E2}"/>
              </a:ext>
            </a:extLst>
          </p:cNvPr>
          <p:cNvSpPr txBox="1"/>
          <p:nvPr/>
        </p:nvSpPr>
        <p:spPr>
          <a:xfrm>
            <a:off x="7169523" y="2859740"/>
            <a:ext cx="4706470" cy="3785652"/>
          </a:xfrm>
          <a:prstGeom prst="rect">
            <a:avLst/>
          </a:prstGeom>
          <a:noFill/>
        </p:spPr>
        <p:txBody>
          <a:bodyPr wrap="square">
            <a:spAutoFit/>
          </a:bodyPr>
          <a:lstStyle/>
          <a:p>
            <a:pPr algn="l">
              <a:buFont typeface="+mj-lt"/>
              <a:buAutoNum type="arabicPeriod"/>
            </a:pPr>
            <a:r>
              <a:rPr lang="en-US" sz="1600" b="0" i="0" dirty="0">
                <a:effectLst/>
                <a:latin typeface="Söhne"/>
              </a:rPr>
              <a:t>There's a positive correlation between annual income and loan amount, where higher income is associated with larger loans.</a:t>
            </a:r>
          </a:p>
          <a:p>
            <a:pPr algn="l">
              <a:buFont typeface="+mj-lt"/>
              <a:buAutoNum type="arabicPeriod"/>
            </a:pPr>
            <a:r>
              <a:rPr lang="en-US" sz="1600" b="0" i="0" dirty="0">
                <a:effectLst/>
                <a:latin typeface="Söhne"/>
              </a:rPr>
              <a:t>Annual income doesn't exhibit a clear trend regarding loan status.</a:t>
            </a:r>
          </a:p>
          <a:p>
            <a:pPr algn="l">
              <a:buFont typeface="+mj-lt"/>
              <a:buAutoNum type="arabicPeriod"/>
            </a:pPr>
            <a:r>
              <a:rPr lang="en-US" sz="1600" b="0" i="0" dirty="0">
                <a:effectLst/>
                <a:latin typeface="Söhne"/>
              </a:rPr>
              <a:t>Applicants with lower annual incomes have a narrower range of loan amounts, while those with higher incomes have a broader range.</a:t>
            </a:r>
          </a:p>
          <a:p>
            <a:pPr algn="l">
              <a:buFont typeface="+mj-lt"/>
              <a:buAutoNum type="arabicPeriod"/>
            </a:pPr>
            <a:r>
              <a:rPr lang="en-US" sz="1600" b="0" i="0" dirty="0">
                <a:effectLst/>
                <a:latin typeface="Söhne"/>
              </a:rPr>
              <a:t>Applicants with the highest annual income can be approved for the highest loan amounts, but they may also face rejection for lower amounts.</a:t>
            </a:r>
          </a:p>
          <a:p>
            <a:pPr algn="l">
              <a:buFont typeface="+mj-lt"/>
              <a:buAutoNum type="arabicPeriod"/>
            </a:pPr>
            <a:endParaRPr lang="en-US" sz="1600" b="0" i="0" dirty="0">
              <a:effectLst/>
              <a:latin typeface="Söhne"/>
            </a:endParaRPr>
          </a:p>
          <a:p>
            <a:pPr algn="l"/>
            <a:r>
              <a:rPr lang="en-US" sz="1600" b="0" i="0" dirty="0">
                <a:effectLst/>
                <a:latin typeface="Söhne"/>
              </a:rPr>
              <a:t>This intriguing pattern could be due to various lenders' policies and unique applicant conditions. Further analysis is needed for deeper insights.</a:t>
            </a:r>
          </a:p>
        </p:txBody>
      </p:sp>
      <p:sp>
        <p:nvSpPr>
          <p:cNvPr id="11" name="TextBox 10">
            <a:extLst>
              <a:ext uri="{FF2B5EF4-FFF2-40B4-BE49-F238E27FC236}">
                <a16:creationId xmlns:a16="http://schemas.microsoft.com/office/drawing/2014/main" id="{042E214B-58E5-F03F-2F22-898260FC05F9}"/>
              </a:ext>
            </a:extLst>
          </p:cNvPr>
          <p:cNvSpPr txBox="1"/>
          <p:nvPr/>
        </p:nvSpPr>
        <p:spPr>
          <a:xfrm>
            <a:off x="3041277" y="5490701"/>
            <a:ext cx="6109446" cy="369332"/>
          </a:xfrm>
          <a:prstGeom prst="rect">
            <a:avLst/>
          </a:prstGeom>
          <a:noFill/>
        </p:spPr>
        <p:txBody>
          <a:bodyPr wrap="square">
            <a:spAutoFit/>
          </a:bodyPr>
          <a:lstStyle/>
          <a:p>
            <a:pPr algn="l"/>
            <a:r>
              <a:rPr lang="en-US" b="1" i="1" dirty="0">
                <a:solidFill>
                  <a:srgbClr val="000000"/>
                </a:solidFill>
                <a:effectLst/>
                <a:latin typeface="Helvetica Neue"/>
              </a:rPr>
              <a:t>Loan status and loan amount</a:t>
            </a:r>
          </a:p>
        </p:txBody>
      </p:sp>
    </p:spTree>
    <p:extLst>
      <p:ext uri="{BB962C8B-B14F-4D97-AF65-F5344CB8AC3E}">
        <p14:creationId xmlns:p14="http://schemas.microsoft.com/office/powerpoint/2010/main" val="913139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74407" y="5012586"/>
            <a:ext cx="3139440" cy="1325563"/>
          </a:xfrm>
        </p:spPr>
        <p:txBody>
          <a:bodyPr>
            <a:normAutofit fontScale="90000"/>
          </a:bodyPr>
          <a:lstStyle/>
          <a:p>
            <a:r>
              <a:rPr lang="en-US" i="0" dirty="0">
                <a:effectLst/>
                <a:latin typeface="Helvetica Neue"/>
              </a:rPr>
              <a:t>Exploratory data analysis (EDA) &amp; Modelling</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sp>
        <p:nvSpPr>
          <p:cNvPr id="6" name="TextBox 5">
            <a:extLst>
              <a:ext uri="{FF2B5EF4-FFF2-40B4-BE49-F238E27FC236}">
                <a16:creationId xmlns:a16="http://schemas.microsoft.com/office/drawing/2014/main" id="{8F08A2A8-5553-D4DC-AF68-8D4D0466BF1E}"/>
              </a:ext>
            </a:extLst>
          </p:cNvPr>
          <p:cNvSpPr txBox="1"/>
          <p:nvPr/>
        </p:nvSpPr>
        <p:spPr>
          <a:xfrm>
            <a:off x="3772462" y="215994"/>
            <a:ext cx="6669741" cy="2308324"/>
          </a:xfrm>
          <a:prstGeom prst="rect">
            <a:avLst/>
          </a:prstGeom>
          <a:noFill/>
        </p:spPr>
        <p:txBody>
          <a:bodyPr wrap="square">
            <a:spAutoFit/>
          </a:bodyPr>
          <a:lstStyle/>
          <a:p>
            <a:pPr algn="l"/>
            <a:br>
              <a:rPr lang="en-US" sz="1600" b="0" i="0" dirty="0">
                <a:effectLst/>
                <a:latin typeface="Söhne"/>
              </a:rPr>
            </a:br>
            <a:r>
              <a:rPr lang="en-US" sz="1600" b="0" i="0" dirty="0">
                <a:effectLst/>
                <a:latin typeface="Söhne"/>
              </a:rPr>
              <a:t>This finding is noteworthy:</a:t>
            </a:r>
          </a:p>
          <a:p>
            <a:pPr algn="l">
              <a:buFont typeface="+mj-lt"/>
              <a:buAutoNum type="arabicPeriod"/>
            </a:pPr>
            <a:r>
              <a:rPr lang="en-US" sz="1600" b="0" i="0" dirty="0">
                <a:effectLst/>
                <a:latin typeface="Söhne"/>
              </a:rPr>
              <a:t>Credit scores in the range of 540 to 550 distinctly separate loan statuses into two categories, indicating a strong correlation.</a:t>
            </a:r>
          </a:p>
          <a:p>
            <a:pPr algn="l">
              <a:buFont typeface="+mj-lt"/>
              <a:buAutoNum type="arabicPeriod"/>
            </a:pPr>
            <a:r>
              <a:rPr lang="en-US" sz="1600" b="0" i="0" dirty="0">
                <a:effectLst/>
                <a:latin typeface="Söhne"/>
              </a:rPr>
              <a:t>Interestingly, even individuals with "poor" credit scores above 540 to 550 still have a reasonable chance of approval, potentially due to lender flexibility.</a:t>
            </a:r>
          </a:p>
          <a:p>
            <a:pPr algn="l">
              <a:buFont typeface="+mj-lt"/>
              <a:buAutoNum type="arabicPeriod"/>
            </a:pPr>
            <a:r>
              <a:rPr lang="en-US" sz="1600" b="0" i="0" dirty="0">
                <a:effectLst/>
                <a:latin typeface="Söhne"/>
              </a:rPr>
              <a:t>However, a puzzling trend emerges: Some applicants with high credit scores, especially above 740, were still rejected, often for small loan amounts. The question is: what factors led to their rejection?</a:t>
            </a:r>
          </a:p>
        </p:txBody>
      </p:sp>
      <p:sp>
        <p:nvSpPr>
          <p:cNvPr id="11" name="TextBox 10">
            <a:extLst>
              <a:ext uri="{FF2B5EF4-FFF2-40B4-BE49-F238E27FC236}">
                <a16:creationId xmlns:a16="http://schemas.microsoft.com/office/drawing/2014/main" id="{042E214B-58E5-F03F-2F22-898260FC05F9}"/>
              </a:ext>
            </a:extLst>
          </p:cNvPr>
          <p:cNvSpPr txBox="1"/>
          <p:nvPr/>
        </p:nvSpPr>
        <p:spPr>
          <a:xfrm>
            <a:off x="450477" y="6340799"/>
            <a:ext cx="6109446" cy="369332"/>
          </a:xfrm>
          <a:prstGeom prst="rect">
            <a:avLst/>
          </a:prstGeom>
          <a:noFill/>
        </p:spPr>
        <p:txBody>
          <a:bodyPr wrap="square">
            <a:spAutoFit/>
          </a:bodyPr>
          <a:lstStyle/>
          <a:p>
            <a:pPr algn="l"/>
            <a:r>
              <a:rPr lang="en-US" b="1" i="1" dirty="0">
                <a:solidFill>
                  <a:srgbClr val="000000"/>
                </a:solidFill>
                <a:effectLst/>
                <a:latin typeface="Helvetica Neue"/>
              </a:rPr>
              <a:t>Credit Score</a:t>
            </a:r>
          </a:p>
        </p:txBody>
      </p:sp>
      <p:pic>
        <p:nvPicPr>
          <p:cNvPr id="5" name="Picture 4">
            <a:extLst>
              <a:ext uri="{FF2B5EF4-FFF2-40B4-BE49-F238E27FC236}">
                <a16:creationId xmlns:a16="http://schemas.microsoft.com/office/drawing/2014/main" id="{ED1BDB8D-ACA6-32A8-F203-599778FC7B2F}"/>
              </a:ext>
            </a:extLst>
          </p:cNvPr>
          <p:cNvPicPr>
            <a:picLocks noChangeAspect="1"/>
          </p:cNvPicPr>
          <p:nvPr/>
        </p:nvPicPr>
        <p:blipFill>
          <a:blip r:embed="rId2"/>
          <a:stretch>
            <a:fillRect/>
          </a:stretch>
        </p:blipFill>
        <p:spPr>
          <a:xfrm>
            <a:off x="268941" y="332535"/>
            <a:ext cx="3451412" cy="2719456"/>
          </a:xfrm>
          <a:prstGeom prst="rect">
            <a:avLst/>
          </a:prstGeom>
        </p:spPr>
      </p:pic>
      <p:pic>
        <p:nvPicPr>
          <p:cNvPr id="10" name="Picture 9">
            <a:extLst>
              <a:ext uri="{FF2B5EF4-FFF2-40B4-BE49-F238E27FC236}">
                <a16:creationId xmlns:a16="http://schemas.microsoft.com/office/drawing/2014/main" id="{132974F8-A3E2-D57B-9BDC-0FF269E80361}"/>
              </a:ext>
            </a:extLst>
          </p:cNvPr>
          <p:cNvPicPr>
            <a:picLocks noChangeAspect="1"/>
          </p:cNvPicPr>
          <p:nvPr/>
        </p:nvPicPr>
        <p:blipFill>
          <a:blip r:embed="rId3"/>
          <a:stretch>
            <a:fillRect/>
          </a:stretch>
        </p:blipFill>
        <p:spPr>
          <a:xfrm>
            <a:off x="3510805" y="3183043"/>
            <a:ext cx="8469366" cy="2159921"/>
          </a:xfrm>
          <a:prstGeom prst="rect">
            <a:avLst/>
          </a:prstGeom>
        </p:spPr>
      </p:pic>
      <p:sp>
        <p:nvSpPr>
          <p:cNvPr id="14" name="TextBox 13">
            <a:extLst>
              <a:ext uri="{FF2B5EF4-FFF2-40B4-BE49-F238E27FC236}">
                <a16:creationId xmlns:a16="http://schemas.microsoft.com/office/drawing/2014/main" id="{ABDA41A6-86D4-EF93-719E-31D76C9C7A74}"/>
              </a:ext>
            </a:extLst>
          </p:cNvPr>
          <p:cNvSpPr txBox="1"/>
          <p:nvPr/>
        </p:nvSpPr>
        <p:spPr>
          <a:xfrm>
            <a:off x="2924139" y="5472455"/>
            <a:ext cx="9056032" cy="1169551"/>
          </a:xfrm>
          <a:prstGeom prst="rect">
            <a:avLst/>
          </a:prstGeom>
          <a:noFill/>
        </p:spPr>
        <p:txBody>
          <a:bodyPr wrap="square">
            <a:spAutoFit/>
          </a:bodyPr>
          <a:lstStyle/>
          <a:p>
            <a:pPr algn="just"/>
            <a:r>
              <a:rPr lang="en-US" sz="1400" b="0" i="0" dirty="0">
                <a:solidFill>
                  <a:srgbClr val="000000"/>
                </a:solidFill>
                <a:effectLst/>
                <a:latin typeface="Helvetica Neue"/>
              </a:rPr>
              <a:t>Upon creating the subset, we've uncovered an interesting pattern where over five applicants with credit scores exceeding 740 experienced loan rejections. To delve deeper into the reasons behind this, our attention is drawn to four specific features: '</a:t>
            </a:r>
            <a:r>
              <a:rPr lang="en-US" sz="1400" b="0" i="0" dirty="0" err="1">
                <a:solidFill>
                  <a:srgbClr val="000000"/>
                </a:solidFill>
                <a:effectLst/>
                <a:latin typeface="Helvetica Neue"/>
              </a:rPr>
              <a:t>residential_assets_value</a:t>
            </a:r>
            <a:r>
              <a:rPr lang="en-US" sz="1400" b="0" i="0" dirty="0">
                <a:solidFill>
                  <a:srgbClr val="000000"/>
                </a:solidFill>
                <a:effectLst/>
                <a:latin typeface="Helvetica Neue"/>
              </a:rPr>
              <a:t>,' '</a:t>
            </a:r>
            <a:r>
              <a:rPr lang="en-US" sz="1400" b="0" i="0" dirty="0" err="1">
                <a:solidFill>
                  <a:srgbClr val="000000"/>
                </a:solidFill>
                <a:effectLst/>
                <a:latin typeface="Helvetica Neue"/>
              </a:rPr>
              <a:t>commercial_assets_value</a:t>
            </a:r>
            <a:r>
              <a:rPr lang="en-US" sz="1400" b="0" i="0" dirty="0">
                <a:solidFill>
                  <a:srgbClr val="000000"/>
                </a:solidFill>
                <a:effectLst/>
                <a:latin typeface="Helvetica Neue"/>
              </a:rPr>
              <a:t>,' '</a:t>
            </a:r>
            <a:r>
              <a:rPr lang="en-US" sz="1400" b="0" i="0" dirty="0" err="1">
                <a:solidFill>
                  <a:srgbClr val="000000"/>
                </a:solidFill>
                <a:effectLst/>
                <a:latin typeface="Helvetica Neue"/>
              </a:rPr>
              <a:t>luxury_assets_value</a:t>
            </a:r>
            <a:r>
              <a:rPr lang="en-US" sz="1400" b="0" i="0" dirty="0">
                <a:solidFill>
                  <a:srgbClr val="000000"/>
                </a:solidFill>
                <a:effectLst/>
                <a:latin typeface="Helvetica Neue"/>
              </a:rPr>
              <a:t>,' and '</a:t>
            </a:r>
            <a:r>
              <a:rPr lang="en-US" sz="1400" b="0" i="0" dirty="0" err="1">
                <a:solidFill>
                  <a:srgbClr val="000000"/>
                </a:solidFill>
                <a:effectLst/>
                <a:latin typeface="Helvetica Neue"/>
              </a:rPr>
              <a:t>bank_asset_value</a:t>
            </a:r>
            <a:r>
              <a:rPr lang="en-US" sz="1400" b="0" i="0" dirty="0">
                <a:solidFill>
                  <a:srgbClr val="000000"/>
                </a:solidFill>
                <a:effectLst/>
                <a:latin typeface="Helvetica Neue"/>
              </a:rPr>
              <a:t>.' Given that the dataset lacks descriptions for these variables, we'll conduct some research to gain a clearer understanding of what these features represent.</a:t>
            </a:r>
            <a:endParaRPr lang="en-US" sz="1400" b="0" i="0" dirty="0">
              <a:effectLst/>
              <a:latin typeface="Söhne"/>
            </a:endParaRPr>
          </a:p>
        </p:txBody>
      </p:sp>
    </p:spTree>
    <p:extLst>
      <p:ext uri="{BB962C8B-B14F-4D97-AF65-F5344CB8AC3E}">
        <p14:creationId xmlns:p14="http://schemas.microsoft.com/office/powerpoint/2010/main" val="390975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9408009" y="4894184"/>
            <a:ext cx="3139440" cy="1325563"/>
          </a:xfrm>
        </p:spPr>
        <p:txBody>
          <a:bodyPr>
            <a:normAutofit fontScale="90000"/>
          </a:bodyPr>
          <a:lstStyle/>
          <a:p>
            <a:r>
              <a:rPr lang="en-US" i="0" dirty="0">
                <a:effectLst/>
                <a:latin typeface="Helvetica Neue"/>
              </a:rPr>
              <a:t>Exploratory data analysis (EDA) &amp; Modelling</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sp>
        <p:nvSpPr>
          <p:cNvPr id="6" name="TextBox 5">
            <a:extLst>
              <a:ext uri="{FF2B5EF4-FFF2-40B4-BE49-F238E27FC236}">
                <a16:creationId xmlns:a16="http://schemas.microsoft.com/office/drawing/2014/main" id="{8F08A2A8-5553-D4DC-AF68-8D4D0466BF1E}"/>
              </a:ext>
            </a:extLst>
          </p:cNvPr>
          <p:cNvSpPr txBox="1"/>
          <p:nvPr/>
        </p:nvSpPr>
        <p:spPr>
          <a:xfrm>
            <a:off x="4210064" y="268920"/>
            <a:ext cx="2641899" cy="2554545"/>
          </a:xfrm>
          <a:prstGeom prst="rect">
            <a:avLst/>
          </a:prstGeom>
          <a:noFill/>
        </p:spPr>
        <p:txBody>
          <a:bodyPr wrap="square">
            <a:spAutoFit/>
          </a:bodyPr>
          <a:lstStyle/>
          <a:p>
            <a:pPr algn="l"/>
            <a:r>
              <a:rPr lang="en-US" sz="1600" b="0" i="0" dirty="0">
                <a:solidFill>
                  <a:srgbClr val="000000"/>
                </a:solidFill>
                <a:effectLst/>
                <a:latin typeface="Helvetica Neue"/>
              </a:rPr>
              <a:t>Similar to the loan amount, it's not immediately evident what the distinct trends are between these asset values and loan statuses. To gain deeper insights, we'll need to explore these asset values further and investigate their implications on loan status.</a:t>
            </a:r>
            <a:endParaRPr lang="en-US" sz="1600" b="0" i="0" dirty="0">
              <a:effectLst/>
              <a:latin typeface="Söhne"/>
            </a:endParaRPr>
          </a:p>
        </p:txBody>
      </p:sp>
      <p:sp>
        <p:nvSpPr>
          <p:cNvPr id="11" name="TextBox 10">
            <a:extLst>
              <a:ext uri="{FF2B5EF4-FFF2-40B4-BE49-F238E27FC236}">
                <a16:creationId xmlns:a16="http://schemas.microsoft.com/office/drawing/2014/main" id="{042E214B-58E5-F03F-2F22-898260FC05F9}"/>
              </a:ext>
            </a:extLst>
          </p:cNvPr>
          <p:cNvSpPr txBox="1"/>
          <p:nvPr/>
        </p:nvSpPr>
        <p:spPr>
          <a:xfrm>
            <a:off x="6367631" y="6211669"/>
            <a:ext cx="10903322" cy="646331"/>
          </a:xfrm>
          <a:prstGeom prst="rect">
            <a:avLst/>
          </a:prstGeom>
          <a:noFill/>
        </p:spPr>
        <p:txBody>
          <a:bodyPr wrap="square">
            <a:spAutoFit/>
          </a:bodyPr>
          <a:lstStyle/>
          <a:p>
            <a:pPr algn="l"/>
            <a:r>
              <a:rPr lang="en-US" b="1" i="1" dirty="0" err="1">
                <a:solidFill>
                  <a:srgbClr val="000000"/>
                </a:solidFill>
                <a:effectLst/>
                <a:latin typeface="Helvetica Neue"/>
              </a:rPr>
              <a:t>residential_assets_value</a:t>
            </a:r>
            <a:r>
              <a:rPr lang="en-US" b="1" i="1" dirty="0">
                <a:solidFill>
                  <a:srgbClr val="000000"/>
                </a:solidFill>
                <a:effectLst/>
                <a:latin typeface="Helvetica Neue"/>
              </a:rPr>
              <a:t>, </a:t>
            </a:r>
            <a:r>
              <a:rPr lang="en-US" b="1" i="1" dirty="0" err="1">
                <a:solidFill>
                  <a:srgbClr val="000000"/>
                </a:solidFill>
                <a:effectLst/>
                <a:latin typeface="Helvetica Neue"/>
              </a:rPr>
              <a:t>commercial_assets_value</a:t>
            </a:r>
            <a:r>
              <a:rPr lang="en-US" b="1" i="1" dirty="0">
                <a:solidFill>
                  <a:srgbClr val="000000"/>
                </a:solidFill>
                <a:effectLst/>
                <a:latin typeface="Helvetica Neue"/>
              </a:rPr>
              <a:t>, </a:t>
            </a:r>
          </a:p>
          <a:p>
            <a:pPr algn="l"/>
            <a:r>
              <a:rPr lang="en-US" b="1" i="1" dirty="0" err="1">
                <a:solidFill>
                  <a:srgbClr val="000000"/>
                </a:solidFill>
                <a:effectLst/>
                <a:latin typeface="Helvetica Neue"/>
              </a:rPr>
              <a:t>luxury_assets_value</a:t>
            </a:r>
            <a:r>
              <a:rPr lang="en-US" b="1" i="1" dirty="0">
                <a:solidFill>
                  <a:srgbClr val="000000"/>
                </a:solidFill>
                <a:effectLst/>
                <a:latin typeface="Helvetica Neue"/>
              </a:rPr>
              <a:t>, </a:t>
            </a:r>
            <a:r>
              <a:rPr lang="en-US" b="1" i="1" dirty="0" err="1">
                <a:solidFill>
                  <a:srgbClr val="000000"/>
                </a:solidFill>
                <a:effectLst/>
                <a:latin typeface="Helvetica Neue"/>
              </a:rPr>
              <a:t>bank_asset_value</a:t>
            </a:r>
            <a:endParaRPr lang="en-US" b="1" i="1" dirty="0">
              <a:solidFill>
                <a:srgbClr val="000000"/>
              </a:solidFill>
              <a:effectLst/>
              <a:latin typeface="Helvetica Neue"/>
            </a:endParaRPr>
          </a:p>
        </p:txBody>
      </p:sp>
      <p:pic>
        <p:nvPicPr>
          <p:cNvPr id="4" name="Picture 3">
            <a:extLst>
              <a:ext uri="{FF2B5EF4-FFF2-40B4-BE49-F238E27FC236}">
                <a16:creationId xmlns:a16="http://schemas.microsoft.com/office/drawing/2014/main" id="{3A00E243-CBB2-EA32-2DC8-A8D0E556B503}"/>
              </a:ext>
            </a:extLst>
          </p:cNvPr>
          <p:cNvPicPr>
            <a:picLocks noChangeAspect="1"/>
          </p:cNvPicPr>
          <p:nvPr/>
        </p:nvPicPr>
        <p:blipFill>
          <a:blip r:embed="rId2"/>
          <a:stretch>
            <a:fillRect/>
          </a:stretch>
        </p:blipFill>
        <p:spPr>
          <a:xfrm>
            <a:off x="6981264" y="268920"/>
            <a:ext cx="5210736" cy="3609945"/>
          </a:xfrm>
          <a:prstGeom prst="rect">
            <a:avLst/>
          </a:prstGeom>
        </p:spPr>
      </p:pic>
      <p:pic>
        <p:nvPicPr>
          <p:cNvPr id="8" name="Picture 7">
            <a:extLst>
              <a:ext uri="{FF2B5EF4-FFF2-40B4-BE49-F238E27FC236}">
                <a16:creationId xmlns:a16="http://schemas.microsoft.com/office/drawing/2014/main" id="{8A69EEA9-6758-F1E2-FA3C-09AAC99E7A9B}"/>
              </a:ext>
            </a:extLst>
          </p:cNvPr>
          <p:cNvPicPr>
            <a:picLocks noChangeAspect="1"/>
          </p:cNvPicPr>
          <p:nvPr/>
        </p:nvPicPr>
        <p:blipFill>
          <a:blip r:embed="rId3"/>
          <a:stretch>
            <a:fillRect/>
          </a:stretch>
        </p:blipFill>
        <p:spPr>
          <a:xfrm>
            <a:off x="0" y="3546431"/>
            <a:ext cx="3960897" cy="3311569"/>
          </a:xfrm>
          <a:prstGeom prst="rect">
            <a:avLst/>
          </a:prstGeom>
        </p:spPr>
      </p:pic>
      <p:sp>
        <p:nvSpPr>
          <p:cNvPr id="13" name="TextBox 12">
            <a:extLst>
              <a:ext uri="{FF2B5EF4-FFF2-40B4-BE49-F238E27FC236}">
                <a16:creationId xmlns:a16="http://schemas.microsoft.com/office/drawing/2014/main" id="{0FC60170-94DF-4982-8929-98A68B32661E}"/>
              </a:ext>
            </a:extLst>
          </p:cNvPr>
          <p:cNvSpPr txBox="1"/>
          <p:nvPr/>
        </p:nvSpPr>
        <p:spPr>
          <a:xfrm>
            <a:off x="3840730" y="3878865"/>
            <a:ext cx="5053802" cy="2554545"/>
          </a:xfrm>
          <a:prstGeom prst="rect">
            <a:avLst/>
          </a:prstGeom>
          <a:noFill/>
        </p:spPr>
        <p:txBody>
          <a:bodyPr wrap="square">
            <a:spAutoFit/>
          </a:bodyPr>
          <a:lstStyle/>
          <a:p>
            <a:pPr algn="l">
              <a:buFont typeface="+mj-lt"/>
              <a:buAutoNum type="arabicPeriod"/>
            </a:pPr>
            <a:r>
              <a:rPr lang="en-US" sz="1600" b="0" i="0" dirty="0">
                <a:effectLst/>
                <a:latin typeface="Söhne"/>
              </a:rPr>
              <a:t>Strong Positive Relationships: Asset values show moderate to strong positive correlations with annual income. Higher annual incomes are associated with greater asset flexibility, particularly in luxury assets.</a:t>
            </a:r>
          </a:p>
          <a:p>
            <a:pPr algn="l">
              <a:buFont typeface="+mj-lt"/>
              <a:buAutoNum type="arabicPeriod"/>
            </a:pPr>
            <a:r>
              <a:rPr lang="en-US" sz="1600" b="0" i="0" dirty="0">
                <a:effectLst/>
                <a:latin typeface="Söhne"/>
              </a:rPr>
              <a:t>Correlation Discrepancy: Residential and commercial asset values exhibit slightly weaker correlations with annual income compared to luxury and bank assets. Possible reasons include the nature of assets, economic factors, diverse income sources, data complexity, and the presence of outliers.</a:t>
            </a:r>
          </a:p>
        </p:txBody>
      </p:sp>
    </p:spTree>
    <p:extLst>
      <p:ext uri="{BB962C8B-B14F-4D97-AF65-F5344CB8AC3E}">
        <p14:creationId xmlns:p14="http://schemas.microsoft.com/office/powerpoint/2010/main" val="36575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9408009" y="4894184"/>
            <a:ext cx="3139440" cy="1325563"/>
          </a:xfrm>
        </p:spPr>
        <p:txBody>
          <a:bodyPr>
            <a:normAutofit fontScale="90000"/>
          </a:bodyPr>
          <a:lstStyle/>
          <a:p>
            <a:r>
              <a:rPr lang="en-US" i="0" dirty="0">
                <a:effectLst/>
                <a:latin typeface="Helvetica Neue"/>
              </a:rPr>
              <a:t>Exploratory data analysis (EDA) &amp; Modelling</a:t>
            </a:r>
            <a:endParaRPr lang="en-US"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9</a:t>
            </a:fld>
            <a:endParaRPr lang="en-US" dirty="0"/>
          </a:p>
        </p:txBody>
      </p:sp>
      <p:sp>
        <p:nvSpPr>
          <p:cNvPr id="11" name="TextBox 10">
            <a:extLst>
              <a:ext uri="{FF2B5EF4-FFF2-40B4-BE49-F238E27FC236}">
                <a16:creationId xmlns:a16="http://schemas.microsoft.com/office/drawing/2014/main" id="{042E214B-58E5-F03F-2F22-898260FC05F9}"/>
              </a:ext>
            </a:extLst>
          </p:cNvPr>
          <p:cNvSpPr txBox="1"/>
          <p:nvPr/>
        </p:nvSpPr>
        <p:spPr>
          <a:xfrm>
            <a:off x="4828081" y="6389333"/>
            <a:ext cx="10903322" cy="369332"/>
          </a:xfrm>
          <a:prstGeom prst="rect">
            <a:avLst/>
          </a:prstGeom>
          <a:noFill/>
        </p:spPr>
        <p:txBody>
          <a:bodyPr wrap="square">
            <a:spAutoFit/>
          </a:bodyPr>
          <a:lstStyle/>
          <a:p>
            <a:pPr algn="l"/>
            <a:r>
              <a:rPr lang="en-GB" b="1" i="1" dirty="0">
                <a:solidFill>
                  <a:srgbClr val="000000"/>
                </a:solidFill>
                <a:effectLst/>
                <a:latin typeface="Helvetica Neue"/>
              </a:rPr>
              <a:t>Loan Term, Self </a:t>
            </a:r>
            <a:r>
              <a:rPr lang="en-GB" b="1" i="1" dirty="0" err="1">
                <a:solidFill>
                  <a:srgbClr val="000000"/>
                </a:solidFill>
                <a:effectLst/>
                <a:latin typeface="Helvetica Neue"/>
              </a:rPr>
              <a:t>Emplyed</a:t>
            </a:r>
            <a:r>
              <a:rPr lang="en-GB" b="1" i="1" dirty="0">
                <a:solidFill>
                  <a:srgbClr val="000000"/>
                </a:solidFill>
                <a:effectLst/>
                <a:latin typeface="Helvetica Neue"/>
              </a:rPr>
              <a:t>, Number of Dependents and Education</a:t>
            </a:r>
            <a:endParaRPr lang="en-US" b="1" i="1" dirty="0">
              <a:solidFill>
                <a:srgbClr val="000000"/>
              </a:solidFill>
              <a:effectLst/>
              <a:latin typeface="Helvetica Neue"/>
            </a:endParaRPr>
          </a:p>
        </p:txBody>
      </p:sp>
      <p:pic>
        <p:nvPicPr>
          <p:cNvPr id="5" name="Picture 4">
            <a:extLst>
              <a:ext uri="{FF2B5EF4-FFF2-40B4-BE49-F238E27FC236}">
                <a16:creationId xmlns:a16="http://schemas.microsoft.com/office/drawing/2014/main" id="{FC273BF6-43FF-96EC-0B1E-2E24D5190362}"/>
              </a:ext>
            </a:extLst>
          </p:cNvPr>
          <p:cNvPicPr>
            <a:picLocks noChangeAspect="1"/>
          </p:cNvPicPr>
          <p:nvPr/>
        </p:nvPicPr>
        <p:blipFill>
          <a:blip r:embed="rId2"/>
          <a:stretch>
            <a:fillRect/>
          </a:stretch>
        </p:blipFill>
        <p:spPr>
          <a:xfrm>
            <a:off x="735916" y="284001"/>
            <a:ext cx="4918436" cy="3012376"/>
          </a:xfrm>
          <a:prstGeom prst="rect">
            <a:avLst/>
          </a:prstGeom>
        </p:spPr>
      </p:pic>
      <p:pic>
        <p:nvPicPr>
          <p:cNvPr id="1026" name="Picture 2">
            <a:extLst>
              <a:ext uri="{FF2B5EF4-FFF2-40B4-BE49-F238E27FC236}">
                <a16:creationId xmlns:a16="http://schemas.microsoft.com/office/drawing/2014/main" id="{7C964A4E-895D-3CD5-60E1-48E558BF6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4040" y="146912"/>
            <a:ext cx="3612044" cy="24496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88549CD-F7AF-FCA9-B561-504976DE16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481" y="2526955"/>
            <a:ext cx="4199032" cy="20127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F530A28-2558-94E0-D64B-1E4E120CAC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477" y="4136864"/>
            <a:ext cx="3774465" cy="26881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E95DE7E-E27B-8E3B-896B-EC7D823E9A1E}"/>
              </a:ext>
            </a:extLst>
          </p:cNvPr>
          <p:cNvSpPr txBox="1"/>
          <p:nvPr/>
        </p:nvSpPr>
        <p:spPr>
          <a:xfrm>
            <a:off x="5556379" y="5028613"/>
            <a:ext cx="2773204" cy="923330"/>
          </a:xfrm>
          <a:prstGeom prst="rect">
            <a:avLst/>
          </a:prstGeom>
          <a:noFill/>
        </p:spPr>
        <p:txBody>
          <a:bodyPr wrap="square">
            <a:spAutoFit/>
          </a:bodyPr>
          <a:lstStyle/>
          <a:p>
            <a:r>
              <a:rPr lang="en-US" dirty="0"/>
              <a:t>there are no significant differences and other variables in this dataset.</a:t>
            </a:r>
          </a:p>
        </p:txBody>
      </p:sp>
      <p:pic>
        <p:nvPicPr>
          <p:cNvPr id="12" name="Picture 11">
            <a:extLst>
              <a:ext uri="{FF2B5EF4-FFF2-40B4-BE49-F238E27FC236}">
                <a16:creationId xmlns:a16="http://schemas.microsoft.com/office/drawing/2014/main" id="{2B583298-8D7C-B96E-ED61-7C41096F3C13}"/>
              </a:ext>
            </a:extLst>
          </p:cNvPr>
          <p:cNvPicPr>
            <a:picLocks noChangeAspect="1"/>
          </p:cNvPicPr>
          <p:nvPr/>
        </p:nvPicPr>
        <p:blipFill>
          <a:blip r:embed="rId6"/>
          <a:stretch>
            <a:fillRect/>
          </a:stretch>
        </p:blipFill>
        <p:spPr>
          <a:xfrm>
            <a:off x="147878" y="3449070"/>
            <a:ext cx="7747603" cy="535101"/>
          </a:xfrm>
          <a:prstGeom prst="rect">
            <a:avLst/>
          </a:prstGeom>
        </p:spPr>
      </p:pic>
    </p:spTree>
    <p:extLst>
      <p:ext uri="{BB962C8B-B14F-4D97-AF65-F5344CB8AC3E}">
        <p14:creationId xmlns:p14="http://schemas.microsoft.com/office/powerpoint/2010/main" val="2675710941"/>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230</TotalTime>
  <Words>1289</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Helvetica Neue</vt:lpstr>
      <vt:lpstr>Söhne</vt:lpstr>
      <vt:lpstr>Tenorite</vt:lpstr>
      <vt:lpstr>Monoline</vt:lpstr>
      <vt:lpstr>Capstone Project:  Loan Creditworthiness Forecast</vt:lpstr>
      <vt:lpstr>Today, we're embarking on a journey to explore the realm of lending and loans!</vt:lpstr>
      <vt:lpstr>Data Gathering and Preparation </vt:lpstr>
      <vt:lpstr>Exploratory data analysis (EDA) &amp; Modelling</vt:lpstr>
      <vt:lpstr>Exploratory data analysis (EDA) &amp; Modelling</vt:lpstr>
      <vt:lpstr>Exploratory data analysis (EDA) &amp; Modelling</vt:lpstr>
      <vt:lpstr>Exploratory data analysis (EDA) &amp; Modelling</vt:lpstr>
      <vt:lpstr>Exploratory data analysis (EDA) &amp; Modelling</vt:lpstr>
      <vt:lpstr>Exploratory data analysis (EDA) &amp; Modelling</vt:lpstr>
      <vt:lpstr>MACHINE LEARNING</vt:lpstr>
      <vt:lpstr>Machine LEArning</vt:lpstr>
      <vt:lpstr>Logistic regression &amp; random forest model</vt:lpstr>
      <vt:lpstr>Logistic regression &amp; random forest model</vt:lpstr>
      <vt:lpstr>Logistic regression &amp; random forest model</vt:lpstr>
      <vt:lpstr>Evaluation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Loan Creditworthiness Forecast</dc:title>
  <dc:creator>UNIT TEKNIKAL ABDUL RAHIM</dc:creator>
  <cp:lastModifiedBy>UNIT TEKNIKAL ABDUL RAHIM</cp:lastModifiedBy>
  <cp:revision>1</cp:revision>
  <dcterms:created xsi:type="dcterms:W3CDTF">2023-10-16T09:01:00Z</dcterms:created>
  <dcterms:modified xsi:type="dcterms:W3CDTF">2023-10-16T12:51:55Z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