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25" r:id="rId7"/>
    <p:sldId id="30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410" r:id="rId36"/>
    <p:sldId id="291" r:id="rId37"/>
    <p:sldId id="292" r:id="rId38"/>
    <p:sldId id="411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B2D9-E963-4CB8-A411-80C283662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18D3E-71F6-421E-B117-F6A811DF2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D9C3B-2D45-46B7-BC27-070FAF8F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DB2-A7F6-444C-9551-2DAF93333AF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31FF-1AC4-4048-988E-4061CDE4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0E6C-BB75-40F2-97A3-5F7985F4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FF03-590D-46D9-BA9A-3B94078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6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C28D-F22A-4CB3-B05B-996C8943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18ADB-AC03-4731-8395-151CE4BFA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54EB-47E0-4024-950F-ABC11318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DB2-A7F6-444C-9551-2DAF93333AF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D765-579F-46B2-AF78-8DE62CA6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CFFFB-F959-46E8-AF15-8DB65099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FF03-590D-46D9-BA9A-3B94078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2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0AAF8-436D-44A4-83E5-18C2F1718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C1C03-0241-40F0-8625-F18C4E48E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CCC79-0144-422E-96CA-78FB72D3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DB2-A7F6-444C-9551-2DAF93333AF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3E3E2-1092-4014-9E02-07997F13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689AC-FA73-473A-8BBC-53DD5198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FF03-590D-46D9-BA9A-3B94078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6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12BB-A138-4FF6-863C-39B6881C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506F-E6E9-4224-BAA5-08E26AD14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7514-F609-42A2-955D-23CFA525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DB2-A7F6-444C-9551-2DAF93333AF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DC1A3-6FA6-490D-B6D2-C81CAFE1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91EAA-393A-4003-859B-92F8446B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FF03-590D-46D9-BA9A-3B94078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3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8909-0D58-4A44-9FB5-C67A2841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6308B-2524-42ED-AB78-C880B7E2B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5D40B-20D1-410A-921B-B4008849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DB2-A7F6-444C-9551-2DAF93333AF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0452E-41F3-470A-A7EA-DF4AE4F4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7E87-CB88-487E-85DC-8A19371C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FF03-590D-46D9-BA9A-3B94078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75F8-5A25-4303-93F6-434FE569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7BCC-8DE7-4A30-AA30-BA7415EF7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ACD5B-8AE9-4C48-862E-424075FCD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208CB-32FB-4D6E-B8EC-90C6C2B5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DB2-A7F6-444C-9551-2DAF93333AF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29463-4519-44C3-970A-34F59D0E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E4B8C-49F0-4245-A571-610DD0A4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FF03-590D-46D9-BA9A-3B94078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0ED1-54E6-4A94-8C59-7C45190F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52464-33C8-46D3-976A-FA9AE30AD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93368-BFD3-4B04-B1D0-13750CBD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054E1-769F-4542-AD9C-BB8ADF694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76C73-8879-4E38-A239-E59805A74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AE0A7-EA00-4030-813E-E28E9785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DB2-A7F6-444C-9551-2DAF93333AF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99879-9AB7-4F20-B0F5-B405CF1E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A5459-9693-4981-A2D5-58E2A406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FF03-590D-46D9-BA9A-3B94078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6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4A60-5D59-45C7-B655-A3094D31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DB71-CB1E-4726-AE6E-E0A4183E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DB2-A7F6-444C-9551-2DAF93333AF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F6C18-502C-473B-AC99-AFE6C83C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B3DE6-F211-44AF-9C6E-F56007C4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FF03-590D-46D9-BA9A-3B94078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0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AB022-8CCB-4A92-865E-AF4ACD14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DB2-A7F6-444C-9551-2DAF93333AF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82FF3-E62E-4217-9FAF-C52EFF6C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9F8DD-3015-446F-82E1-4BCFD9B7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FF03-590D-46D9-BA9A-3B94078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3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2B8-EBE4-4D2B-8075-8733689B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BD13-F329-4B41-B780-61F45972E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83CA3-18FD-49FE-91D3-C00A53988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0EBAB-9525-4D92-AB32-4FC77C78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DB2-A7F6-444C-9551-2DAF93333AF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F59FA-5F34-4E5F-9689-32571020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9BB44-67DC-4ABF-90C6-FD79565E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FF03-590D-46D9-BA9A-3B94078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3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A44E-D800-4A31-B7AE-D94332EB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4BAB2-F577-4257-AE73-571729E14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3F757-D627-445C-A015-751B9B87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5FAED-9A66-4CC8-B7A9-DC70491B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DB2-A7F6-444C-9551-2DAF93333AF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2F224-F507-4C63-86A7-0286817C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80497-E2A0-4E42-8AA5-FEB9BA41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FF03-590D-46D9-BA9A-3B94078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C726C-C315-4FD8-9C31-9C1CE436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6B00-58DF-44EF-99DD-AC0B30325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598AD-8685-436D-8FC2-108AA1611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6DB2-A7F6-444C-9551-2DAF93333AF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08BC-5627-4B7F-947F-1D89BDDB7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141A3-33F5-4341-8BDC-8D7F18299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FF03-590D-46D9-BA9A-3B94078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ABC_(programming_language)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ABC_(programming_language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90" y="2571858"/>
            <a:ext cx="9144000" cy="900424"/>
          </a:xfrm>
        </p:spPr>
        <p:txBody>
          <a:bodyPr>
            <a:normAutofit/>
          </a:bodyPr>
          <a:lstStyle/>
          <a:p>
            <a:pPr rtl="1"/>
            <a:r>
              <a:rPr lang="fa-IR" sz="4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Yekan" panose="00000400000000000000" pitchFamily="2" charset="-78"/>
              </a:rPr>
              <a:t>پایتون مقدماتی</a:t>
            </a:r>
            <a:endParaRPr lang="en-US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42655" y="3801819"/>
            <a:ext cx="4184469" cy="9235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dirty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افسانه بیگدلی</a:t>
            </a:r>
            <a:endParaRPr lang="en-US" sz="3600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440" y="337546"/>
            <a:ext cx="1940900" cy="19047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383278" y="5695405"/>
            <a:ext cx="5103222" cy="794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b="1" dirty="0">
                <a:cs typeface="B Yekan" panose="00000400000000000000" pitchFamily="2" charset="-78"/>
              </a:rPr>
              <a:t>زمستان 1402</a:t>
            </a:r>
            <a:endParaRPr lang="en-US" sz="24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1097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806" y="180267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مفسر تعاملی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62" y="3236321"/>
            <a:ext cx="6266100" cy="12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2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4" y="1071157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اسکریپت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26803-DF0B-4928-83AD-89F4A5876841}"/>
              </a:ext>
            </a:extLst>
          </p:cNvPr>
          <p:cNvSpPr/>
          <p:nvPr/>
        </p:nvSpPr>
        <p:spPr>
          <a:xfrm>
            <a:off x="3372460" y="2484935"/>
            <a:ext cx="6077700" cy="33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Python codes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B054C-4591-4348-9ECE-99CED54D1D0E}"/>
              </a:ext>
            </a:extLst>
          </p:cNvPr>
          <p:cNvSpPr/>
          <p:nvPr/>
        </p:nvSpPr>
        <p:spPr>
          <a:xfrm>
            <a:off x="3372460" y="2484934"/>
            <a:ext cx="6077700" cy="39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File_name.py</a:t>
            </a:r>
          </a:p>
        </p:txBody>
      </p:sp>
    </p:spTree>
    <p:extLst>
      <p:ext uri="{BB962C8B-B14F-4D97-AF65-F5344CB8AC3E}">
        <p14:creationId xmlns:p14="http://schemas.microsoft.com/office/powerpoint/2010/main" val="180738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1.جایگذاری عبارت وانواع داده: 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8463" y="1874520"/>
            <a:ext cx="9575074" cy="3520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1680"/>
            <a:ext cx="9144000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عناوین: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>
                <a:cs typeface="B Yekan" panose="00000400000000000000" pitchFamily="2" charset="-78"/>
              </a:rPr>
              <a:t>مود تعاملی پایتون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>
                <a:cs typeface="B Yekan" panose="00000400000000000000" pitchFamily="2" charset="-78"/>
              </a:rPr>
              <a:t>متغیرها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>
                <a:cs typeface="B Yekan" panose="00000400000000000000" pitchFamily="2" charset="-78"/>
              </a:rPr>
              <a:t>عبارت ها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>
                <a:cs typeface="B Yekan" panose="00000400000000000000" pitchFamily="2" charset="-78"/>
              </a:rPr>
              <a:t>جایگذاری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>
                <a:cs typeface="B Yekan" panose="00000400000000000000" pitchFamily="2" charset="-78"/>
              </a:rPr>
              <a:t>رشته، اعداد صحیح و اعشاری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5008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0695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5400" b="1" dirty="0">
                <a:solidFill>
                  <a:srgbClr val="FF0000"/>
                </a:solidFill>
                <a:cs typeface="B Yekan" panose="00000400000000000000" pitchFamily="2" charset="-78"/>
              </a:rPr>
              <a:t>شِل تعاملی پایتون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8463" y="2455817"/>
            <a:ext cx="9575074" cy="22729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38646" y="2854234"/>
            <a:ext cx="9144000" cy="1874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cs typeface="B Yekan" panose="00000400000000000000" pitchFamily="2" charset="-78"/>
              </a:rPr>
              <a:t>پایتون را می توان به عنوان ماشین حسابی قدرتمند در نظر گرفت.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کافیه در شل سیستم خودتون </a:t>
            </a:r>
            <a:r>
              <a:rPr lang="en-US" b="1" dirty="0">
                <a:cs typeface="B Yekan" panose="00000400000000000000" pitchFamily="2" charset="-78"/>
              </a:rPr>
              <a:t>python</a:t>
            </a:r>
            <a:r>
              <a:rPr lang="fa-IR" dirty="0">
                <a:cs typeface="B Yekan" panose="00000400000000000000" pitchFamily="2" charset="-78"/>
              </a:rPr>
              <a:t> را تایپ کنید.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اگر پایتون نصب باشد با </a:t>
            </a:r>
            <a:r>
              <a:rPr lang="en-US" b="1" dirty="0">
                <a:cs typeface="B Yekan" panose="00000400000000000000" pitchFamily="2" charset="-78"/>
              </a:rPr>
              <a:t>prompt</a:t>
            </a:r>
            <a:r>
              <a:rPr lang="fa-IR" dirty="0">
                <a:cs typeface="B Yekan" panose="00000400000000000000" pitchFamily="2" charset="-78"/>
              </a:rPr>
              <a:t> به شکل زیر مواجه خواهید شد: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9" y="4882241"/>
            <a:ext cx="6266100" cy="12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44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400" b="1" dirty="0">
                <a:solidFill>
                  <a:srgbClr val="FF0000"/>
                </a:solidFill>
                <a:cs typeface="B Yekan" panose="00000400000000000000" pitchFamily="2" charset="-78"/>
              </a:rPr>
              <a:t>بیایید مساحت دایره را حساب کنیم: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10 </a:t>
            </a:r>
            <a:endParaRPr lang="fa-IR" sz="3600" dirty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A = 3.14*r*r </a:t>
            </a:r>
            <a:endParaRPr lang="fa-IR" sz="3600" dirty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</a:t>
            </a:r>
            <a:r>
              <a:rPr lang="fa-I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)</a:t>
            </a:r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A</a:t>
            </a:r>
            <a:r>
              <a:rPr lang="fa-I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(</a:t>
            </a:r>
          </a:p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60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9144000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در پایتون </a:t>
            </a:r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نمی توان </a:t>
            </a:r>
            <a:r>
              <a:rPr lang="fa-IR" dirty="0">
                <a:cs typeface="B Yekan" panose="00000400000000000000" pitchFamily="2" charset="-78"/>
              </a:rPr>
              <a:t>به شکل </a:t>
            </a:r>
            <a:r>
              <a:rPr lang="en-US" dirty="0">
                <a:latin typeface="Source Code Pro" panose="020B0509030403020204" pitchFamily="49" charset="0"/>
              </a:rPr>
              <a:t>A = 3.14xrxr </a:t>
            </a:r>
            <a:r>
              <a:rPr lang="fa-IR" dirty="0">
                <a:latin typeface="Source Code Pro" panose="020B0509030403020204" pitchFamily="49" charset="0"/>
              </a:rPr>
              <a:t> </a:t>
            </a:r>
            <a:r>
              <a:rPr lang="fa-IR" dirty="0">
                <a:cs typeface="B Yekan" panose="00000400000000000000" pitchFamily="2" charset="-78"/>
              </a:rPr>
              <a:t>نوشت</a:t>
            </a:r>
            <a:r>
              <a:rPr lang="fa-IR" dirty="0"/>
              <a:t>.</a:t>
            </a:r>
            <a:endParaRPr lang="fa-IR" dirty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r = 10 </a:t>
            </a:r>
            <a:endParaRPr lang="fa-IR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A = 3.14*r*r </a:t>
            </a:r>
            <a:endParaRPr lang="fa-IR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print</a:t>
            </a:r>
            <a:r>
              <a:rPr lang="fa-IR" sz="3600" dirty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</a:t>
            </a:r>
            <a:r>
              <a:rPr lang="fa-IR" sz="3600" dirty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</a:p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482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8628017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در پایتون </a:t>
            </a:r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نمی توان </a:t>
            </a:r>
            <a:r>
              <a:rPr lang="fa-IR" dirty="0">
                <a:cs typeface="B Yekan" panose="00000400000000000000" pitchFamily="2" charset="-78"/>
              </a:rPr>
              <a:t>به شکل </a:t>
            </a:r>
            <a:r>
              <a:rPr lang="en-US" dirty="0">
                <a:latin typeface="Source Code Pro" panose="020B0509030403020204" pitchFamily="49" charset="0"/>
              </a:rPr>
              <a:t>A = 3.14xrxr </a:t>
            </a:r>
            <a:r>
              <a:rPr lang="fa-IR" dirty="0">
                <a:latin typeface="Source Code Pro" panose="020B0509030403020204" pitchFamily="49" charset="0"/>
              </a:rPr>
              <a:t> </a:t>
            </a:r>
            <a:r>
              <a:rPr lang="fa-IR" dirty="0">
                <a:cs typeface="B Yekan" panose="00000400000000000000" pitchFamily="2" charset="-78"/>
              </a:rPr>
              <a:t>نوشت</a:t>
            </a:r>
            <a:r>
              <a:rPr lang="fa-IR" dirty="0"/>
              <a:t>.</a:t>
            </a:r>
            <a:endParaRPr lang="fa-IR" dirty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r = 10 </a:t>
            </a:r>
            <a:endParaRPr lang="fa-IR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A = 3.14*r*r </a:t>
            </a:r>
            <a:endParaRPr lang="fa-IR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print</a:t>
            </a:r>
            <a:r>
              <a:rPr lang="fa-IR" sz="3600" dirty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</a:t>
            </a:r>
            <a:r>
              <a:rPr lang="fa-IR" sz="3600" dirty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</a:p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4939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8628017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در پایتون توان را به صورت </a:t>
            </a:r>
            <a:r>
              <a:rPr lang="fa-IR" sz="4000" dirty="0">
                <a:cs typeface="B Yekan" panose="00000400000000000000" pitchFamily="2" charset="-78"/>
              </a:rPr>
              <a:t>**</a:t>
            </a:r>
            <a:r>
              <a:rPr lang="fa-IR" dirty="0">
                <a:cs typeface="B Yekan" panose="00000400000000000000" pitchFamily="2" charset="-78"/>
              </a:rPr>
              <a:t> می نویسیم.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10</a:t>
            </a:r>
          </a:p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A = 3.14*r**2</a:t>
            </a:r>
          </a:p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print(A)</a:t>
            </a:r>
          </a:p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4941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8628017" cy="3246120"/>
          </a:xfrm>
        </p:spPr>
        <p:txBody>
          <a:bodyPr>
            <a:noAutofit/>
          </a:bodyPr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r </a:t>
            </a:r>
            <a:r>
              <a:rPr lang="fa-IR" dirty="0">
                <a:cs typeface="B Yekan" panose="00000400000000000000" pitchFamily="2" charset="-78"/>
              </a:rPr>
              <a:t> و </a:t>
            </a:r>
            <a:r>
              <a:rPr lang="en-US" dirty="0">
                <a:cs typeface="B Yekan" panose="00000400000000000000" pitchFamily="2" charset="-78"/>
              </a:rPr>
              <a:t>A</a:t>
            </a:r>
            <a:r>
              <a:rPr lang="fa-IR" dirty="0">
                <a:cs typeface="B Yekan" panose="00000400000000000000" pitchFamily="2" charset="-78"/>
              </a:rPr>
              <a:t> متغیر هستند، در ریاضیات هم متغیر داریم ولی متغیر در برنامه نویسی مقداری تفاوت دارد.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10</a:t>
            </a:r>
          </a:p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A = 3.14*r**2</a:t>
            </a:r>
          </a:p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print(A)</a:t>
            </a:r>
          </a:p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4180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متغیرها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6994" y="4841148"/>
            <a:ext cx="8038011" cy="1503589"/>
          </a:xfrm>
        </p:spPr>
        <p:txBody>
          <a:bodyPr>
            <a:noAutofit/>
          </a:bodyPr>
          <a:lstStyle/>
          <a:p>
            <a:pPr algn="just" rtl="1"/>
            <a:r>
              <a:rPr lang="fa-IR" dirty="0">
                <a:cs typeface="B Yekan" panose="00000400000000000000" pitchFamily="2" charset="-78"/>
              </a:rPr>
              <a:t>یک </a:t>
            </a:r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متغیر</a:t>
            </a:r>
            <a:r>
              <a:rPr lang="fa-IR" dirty="0">
                <a:cs typeface="B Yekan" panose="00000400000000000000" pitchFamily="2" charset="-78"/>
              </a:rPr>
              <a:t> نام یک مکان در حافظه</a:t>
            </a:r>
            <a:r>
              <a:rPr lang="en-US" dirty="0">
                <a:cs typeface="B Yekan" panose="00000400000000000000" pitchFamily="2" charset="-78"/>
              </a:rPr>
              <a:t>RAM </a:t>
            </a:r>
            <a:r>
              <a:rPr lang="fa-IR" dirty="0">
                <a:cs typeface="B Yekan" panose="00000400000000000000" pitchFamily="2" charset="-78"/>
              </a:rPr>
              <a:t> می باشد، متغیر را مانند یک جعبه در نظر بگیرید.</a:t>
            </a:r>
          </a:p>
          <a:p>
            <a:pPr algn="just" rtl="1"/>
            <a:r>
              <a:rPr lang="fa-IR" dirty="0">
                <a:cs typeface="B Yekan" panose="00000400000000000000" pitchFamily="2" charset="-78"/>
              </a:rPr>
              <a:t>متغیر </a:t>
            </a:r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مقداری</a:t>
            </a:r>
            <a:r>
              <a:rPr lang="fa-IR" dirty="0">
                <a:cs typeface="B Yekan" panose="00000400000000000000" pitchFamily="2" charset="-78"/>
              </a:rPr>
              <a:t> را در خود جای می دهد، مقدار را مانند محتویات جعبه در نظر بگیرید.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&gt;&gt;&gt; r = 10</a:t>
            </a:r>
            <a:endParaRPr lang="fa-IR" sz="3600" dirty="0">
              <a:solidFill>
                <a:schemeClr val="tx1"/>
              </a:solidFill>
            </a:endParaRPr>
          </a:p>
          <a:p>
            <a:r>
              <a:rPr lang="pt-BR" sz="3600" dirty="0">
                <a:solidFill>
                  <a:schemeClr val="tx1"/>
                </a:solidFill>
              </a:rPr>
              <a:t>&gt;&gt;&gt; A = 3.14*r**2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5520" y="3204345"/>
            <a:ext cx="246452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71954" y="3204345"/>
            <a:ext cx="246452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344737"/>
            <a:ext cx="12192000" cy="513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672838" y="6451826"/>
            <a:ext cx="4846321" cy="32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fa-IR" sz="1600" dirty="0">
                <a:cs typeface="B Yekan" panose="00000400000000000000" pitchFamily="2" charset="-78"/>
              </a:rPr>
              <a:t>در این مثال مقدار </a:t>
            </a:r>
            <a:r>
              <a:rPr lang="en-US" sz="1600" dirty="0">
                <a:cs typeface="B Yekan" panose="00000400000000000000" pitchFamily="2" charset="-78"/>
              </a:rPr>
              <a:t>r</a:t>
            </a:r>
            <a:r>
              <a:rPr lang="fa-IR" sz="1600" dirty="0">
                <a:cs typeface="B Yekan" panose="00000400000000000000" pitchFamily="2" charset="-78"/>
              </a:rPr>
              <a:t>، 10 می باشد و مقدار </a:t>
            </a:r>
            <a:r>
              <a:rPr lang="en-US" sz="1600" dirty="0">
                <a:cs typeface="B Yekan" panose="00000400000000000000" pitchFamily="2" charset="-78"/>
              </a:rPr>
              <a:t>A </a:t>
            </a:r>
            <a:r>
              <a:rPr lang="fa-IR" sz="1600" dirty="0">
                <a:cs typeface="B Yekan" panose="00000400000000000000" pitchFamily="2" charset="-78"/>
              </a:rPr>
              <a:t> 314.0 می باشد.</a:t>
            </a:r>
          </a:p>
        </p:txBody>
      </p:sp>
    </p:spTree>
    <p:extLst>
      <p:ext uri="{BB962C8B-B14F-4D97-AF65-F5344CB8AC3E}">
        <p14:creationId xmlns:p14="http://schemas.microsoft.com/office/powerpoint/2010/main" val="348079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308" y="50945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کامپیوتر چیست؟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72" y="2024743"/>
            <a:ext cx="5913095" cy="38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43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18" y="4475387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>
                <a:cs typeface="B Yekan" panose="00000400000000000000" pitchFamily="2" charset="-78"/>
              </a:rPr>
              <a:t>علامت </a:t>
            </a:r>
            <a:r>
              <a:rPr lang="en-US" dirty="0">
                <a:solidFill>
                  <a:srgbClr val="FF0000"/>
                </a:solidFill>
                <a:cs typeface="B Yekan" panose="00000400000000000000" pitchFamily="2" charset="-78"/>
              </a:rPr>
              <a:t>=</a:t>
            </a:r>
            <a:r>
              <a:rPr lang="fa-IR" dirty="0">
                <a:cs typeface="B Yekan" panose="00000400000000000000" pitchFamily="2" charset="-78"/>
              </a:rPr>
              <a:t> نشان دهنده ی جایگذاری است؛ در عبارت </a:t>
            </a:r>
            <a:r>
              <a:rPr lang="en-US" dirty="0">
                <a:cs typeface="B Yekan" panose="00000400000000000000" pitchFamily="2" charset="-78"/>
              </a:rPr>
              <a:t>r=10</a:t>
            </a:r>
            <a:r>
              <a:rPr lang="fa-IR" dirty="0">
                <a:cs typeface="B Yekan" panose="00000400000000000000" pitchFamily="2" charset="-78"/>
              </a:rPr>
              <a:t> متغیر </a:t>
            </a:r>
            <a:r>
              <a:rPr lang="en-US" dirty="0">
                <a:cs typeface="B Yekan" panose="00000400000000000000" pitchFamily="2" charset="-78"/>
              </a:rPr>
              <a:t>r</a:t>
            </a:r>
            <a:r>
              <a:rPr lang="fa-IR" dirty="0">
                <a:cs typeface="B Yekan" panose="00000400000000000000" pitchFamily="2" charset="-78"/>
              </a:rPr>
              <a:t> ساخته می شود و مقدار 10 برای آن جایگذاری می شود.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19" y="2261846"/>
            <a:ext cx="7680960" cy="90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&gt;&gt;&gt; r = 10</a:t>
            </a:r>
            <a:endParaRPr lang="fa-I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88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18" y="4906462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>
                <a:cs typeface="B Yekan" panose="00000400000000000000" pitchFamily="2" charset="-78"/>
              </a:rPr>
              <a:t>متغیر را می توان در یک عبارت استفاده کرد، مانند </a:t>
            </a:r>
            <a:endParaRPr lang="en-US" dirty="0">
              <a:cs typeface="B Yekan" panose="00000400000000000000" pitchFamily="2" charset="-78"/>
            </a:endParaRPr>
          </a:p>
          <a:p>
            <a:pPr algn="just" rtl="1"/>
            <a:r>
              <a:rPr lang="fa-IR" dirty="0">
                <a:cs typeface="B Yekan" panose="00000400000000000000" pitchFamily="2" charset="-78"/>
              </a:rPr>
              <a:t>با این کار عبارت حساب می شود و سپس ذخیره می شود.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&gt;&gt;&gt; r = 10</a:t>
            </a:r>
            <a:endParaRPr lang="fa-IR" sz="3600" dirty="0">
              <a:solidFill>
                <a:schemeClr val="tx1"/>
              </a:solidFill>
            </a:endParaRPr>
          </a:p>
          <a:p>
            <a:r>
              <a:rPr lang="pt-BR" sz="3600" dirty="0">
                <a:solidFill>
                  <a:schemeClr val="tx1"/>
                </a:solidFill>
              </a:rPr>
              <a:t>&gt;&gt;&gt; A = 3.14*r**2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3204346"/>
            <a:ext cx="2464526" cy="949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1954" y="3204345"/>
            <a:ext cx="2464526" cy="949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5742" y="4740590"/>
            <a:ext cx="1876697" cy="5930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ource Code Pro" panose="020B0509030403020204" pitchFamily="49" charset="0"/>
              </a:rPr>
              <a:t>3.14*r**2. </a:t>
            </a:r>
            <a:endParaRPr lang="en-US" sz="20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120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ترتیب مهم است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883" y="4749708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>
                <a:cs typeface="B Yekan" panose="00000400000000000000" pitchFamily="2" charset="-78"/>
              </a:rPr>
              <a:t>در تعریف و استفاده از متغیرها ترتیب مهم است و قبل از استفاده از یک متغیر حتما قبلش باید تعریف شود.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A = 3.14*r**2 </a:t>
            </a:r>
          </a:p>
          <a:p>
            <a:r>
              <a:rPr lang="en-US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10 </a:t>
            </a:r>
          </a:p>
          <a:p>
            <a:r>
              <a:rPr lang="en-US" sz="28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NameError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: name ‘r’ is not defined 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3204346"/>
            <a:ext cx="2464526" cy="949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1954" y="3204345"/>
            <a:ext cx="2464526" cy="949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483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جایگذاری در مقابل برابری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>
                <a:cs typeface="B Yekan" panose="00000400000000000000" pitchFamily="2" charset="-78"/>
              </a:rPr>
              <a:t>در ریاضیات </a:t>
            </a:r>
            <a:r>
              <a:rPr lang="en-US" dirty="0">
                <a:solidFill>
                  <a:srgbClr val="FF0000"/>
                </a:solidFill>
                <a:cs typeface="B Yekan" panose="00000400000000000000" pitchFamily="2" charset="-78"/>
              </a:rPr>
              <a:t>=</a:t>
            </a:r>
            <a:r>
              <a:rPr lang="fa-IR" dirty="0">
                <a:cs typeface="B Yekan" panose="00000400000000000000" pitchFamily="2" charset="-78"/>
              </a:rPr>
              <a:t> به معنای برابری دو سمت مساوی است،</a:t>
            </a:r>
          </a:p>
          <a:p>
            <a:pPr algn="just" rtl="1"/>
            <a:r>
              <a:rPr lang="fa-IR" dirty="0">
                <a:cs typeface="B Yekan" panose="00000400000000000000" pitchFamily="2" charset="-78"/>
              </a:rPr>
              <a:t>در پایتون این علامت یک عملیات را نشان می دهد، به این معنا که عبارت سمت راست را حساب کن و در متغیر سمت چپ قرار بده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6482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&gt;&gt;&gt; r = 10</a:t>
            </a:r>
            <a:endParaRPr lang="fa-IR" sz="2800" dirty="0"/>
          </a:p>
          <a:p>
            <a:r>
              <a:rPr lang="en-US" sz="2800" dirty="0"/>
              <a:t>&gt;&gt;&gt; 3.14*r**2 = A </a:t>
            </a:r>
            <a:endParaRPr lang="fa-IR" sz="2800" dirty="0"/>
          </a:p>
          <a:p>
            <a:r>
              <a:rPr lang="en-US" sz="2800" dirty="0" err="1">
                <a:solidFill>
                  <a:srgbClr val="FF0000"/>
                </a:solidFill>
              </a:rPr>
              <a:t>SyntaxError</a:t>
            </a:r>
            <a:r>
              <a:rPr lang="en-US" sz="2800" dirty="0">
                <a:solidFill>
                  <a:srgbClr val="FF0000"/>
                </a:solidFill>
              </a:rPr>
              <a:t>: can’t assign to an operator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4639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>
                <a:cs typeface="B Yekan" panose="00000400000000000000" pitchFamily="2" charset="-78"/>
              </a:rPr>
              <a:t>در اینجا ما متغیر </a:t>
            </a:r>
            <a:r>
              <a:rPr lang="en-US" dirty="0">
                <a:cs typeface="B Yekan" panose="00000400000000000000" pitchFamily="2" charset="-78"/>
              </a:rPr>
              <a:t>s</a:t>
            </a:r>
            <a:r>
              <a:rPr lang="fa-IR" dirty="0">
                <a:cs typeface="B Yekan" panose="00000400000000000000" pitchFamily="2" charset="-78"/>
              </a:rPr>
              <a:t> را با مساحت نیم دایره مقداردهی می کنیم.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51759"/>
            <a:ext cx="430203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dirty="0">
                <a:latin typeface="Source Code Pro" panose="020B0509030403020204" pitchFamily="49" charset="0"/>
              </a:rPr>
              <a:t>&gt;&gt;&gt; r = 10</a:t>
            </a:r>
          </a:p>
          <a:p>
            <a:r>
              <a:rPr lang="pt-BR" sz="2800" dirty="0">
                <a:latin typeface="Source Code Pro" panose="020B0509030403020204" pitchFamily="49" charset="0"/>
              </a:rPr>
              <a:t>&gt;&gt;&gt; A = 3.14*r**2</a:t>
            </a:r>
          </a:p>
          <a:p>
            <a:r>
              <a:rPr lang="pt-BR" sz="2800" dirty="0">
                <a:latin typeface="Source Code Pro" panose="020B0509030403020204" pitchFamily="49" charset="0"/>
              </a:rPr>
              <a:t>&gt;&gt;&gt; S = A/2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7554" y="267788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r -&gt; 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7554" y="311943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0617" y="358452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 -&gt; 157.0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2237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>
                <a:cs typeface="B Yekan" panose="00000400000000000000" pitchFamily="2" charset="-78"/>
              </a:rPr>
              <a:t>در اینجا ما متغیر </a:t>
            </a:r>
            <a:r>
              <a:rPr lang="en-US" dirty="0">
                <a:cs typeface="B Yekan" panose="00000400000000000000" pitchFamily="2" charset="-78"/>
              </a:rPr>
              <a:t>A</a:t>
            </a:r>
            <a:r>
              <a:rPr lang="fa-IR" dirty="0">
                <a:cs typeface="B Yekan" panose="00000400000000000000" pitchFamily="2" charset="-78"/>
              </a:rPr>
              <a:t> را با مساحت نیم دایره مقداردهی می کنیم.</a:t>
            </a:r>
            <a:endParaRPr lang="en-US" dirty="0">
              <a:cs typeface="B Yekan" panose="00000400000000000000" pitchFamily="2" charset="-78"/>
            </a:endParaRPr>
          </a:p>
          <a:p>
            <a:pPr algn="just" rtl="1"/>
            <a:r>
              <a:rPr lang="fa-IR" dirty="0">
                <a:cs typeface="B Yekan" panose="00000400000000000000" pitchFamily="2" charset="-78"/>
              </a:rPr>
              <a:t>در خط آخر کد ما نصف </a:t>
            </a:r>
            <a:r>
              <a:rPr lang="en-US" dirty="0">
                <a:cs typeface="B Yekan" panose="00000400000000000000" pitchFamily="2" charset="-78"/>
              </a:rPr>
              <a:t>A</a:t>
            </a:r>
            <a:r>
              <a:rPr lang="fa-IR" dirty="0">
                <a:cs typeface="B Yekan" panose="00000400000000000000" pitchFamily="2" charset="-78"/>
              </a:rPr>
              <a:t> را به </a:t>
            </a:r>
            <a:r>
              <a:rPr lang="en-US" dirty="0">
                <a:cs typeface="B Yekan" panose="00000400000000000000" pitchFamily="2" charset="-78"/>
              </a:rPr>
              <a:t>A</a:t>
            </a:r>
            <a:r>
              <a:rPr lang="fa-IR" dirty="0">
                <a:cs typeface="B Yekan" panose="00000400000000000000" pitchFamily="2" charset="-78"/>
              </a:rPr>
              <a:t> دادیم.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51759"/>
            <a:ext cx="430203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dirty="0">
                <a:latin typeface="Source Code Pro" panose="020B0509030403020204" pitchFamily="49" charset="0"/>
              </a:rPr>
              <a:t>&gt;&gt;&gt; r = 10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pt-BR" sz="2800" dirty="0">
                <a:latin typeface="Source Code Pro" panose="020B0509030403020204" pitchFamily="49" charset="0"/>
              </a:rPr>
              <a:t>&gt;&gt;&gt; A = 3.14*r**2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pt-BR" sz="2800" dirty="0">
                <a:latin typeface="Source Code Pro" panose="020B0509030403020204" pitchFamily="49" charset="0"/>
              </a:rPr>
              <a:t>&gt;&gt;&gt; A = A/2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7554" y="267788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r -&gt; 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7554" y="311943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0617" y="358452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 -&gt; 157.0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3677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>
                <a:cs typeface="B Yekan" panose="00000400000000000000" pitchFamily="2" charset="-78"/>
              </a:rPr>
              <a:t>در اینجا ما متغیر </a:t>
            </a:r>
            <a:r>
              <a:rPr lang="en-US" dirty="0">
                <a:cs typeface="B Yekan" panose="00000400000000000000" pitchFamily="2" charset="-78"/>
              </a:rPr>
              <a:t>A</a:t>
            </a:r>
            <a:r>
              <a:rPr lang="fa-IR" dirty="0">
                <a:cs typeface="B Yekan" panose="00000400000000000000" pitchFamily="2" charset="-78"/>
              </a:rPr>
              <a:t> را با مساحت نیم دایره مقداردهی می کنیم.</a:t>
            </a:r>
            <a:endParaRPr lang="en-US" dirty="0">
              <a:cs typeface="B Yekan" panose="00000400000000000000" pitchFamily="2" charset="-78"/>
            </a:endParaRPr>
          </a:p>
          <a:p>
            <a:pPr algn="just" rtl="1"/>
            <a:r>
              <a:rPr lang="fa-IR" dirty="0">
                <a:cs typeface="B Yekan" panose="00000400000000000000" pitchFamily="2" charset="-78"/>
              </a:rPr>
              <a:t>در خط آخر کد ما نصف </a:t>
            </a:r>
            <a:r>
              <a:rPr lang="en-US" dirty="0">
                <a:cs typeface="B Yekan" panose="00000400000000000000" pitchFamily="2" charset="-78"/>
              </a:rPr>
              <a:t>A</a:t>
            </a:r>
            <a:r>
              <a:rPr lang="fa-IR" dirty="0">
                <a:cs typeface="B Yekan" panose="00000400000000000000" pitchFamily="2" charset="-78"/>
              </a:rPr>
              <a:t> را به </a:t>
            </a:r>
            <a:r>
              <a:rPr lang="en-US" dirty="0">
                <a:cs typeface="B Yekan" panose="00000400000000000000" pitchFamily="2" charset="-78"/>
              </a:rPr>
              <a:t>A</a:t>
            </a:r>
            <a:r>
              <a:rPr lang="fa-IR" dirty="0">
                <a:cs typeface="B Yekan" panose="00000400000000000000" pitchFamily="2" charset="-78"/>
              </a:rPr>
              <a:t> دادیم.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44979" y="2890837"/>
            <a:ext cx="4302036" cy="6648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&gt;&gt;&gt; y = 100</a:t>
            </a:r>
            <a:endParaRPr lang="pt-BR" sz="2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74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>
                <a:cs typeface="B Yekan" panose="00000400000000000000" pitchFamily="2" charset="-78"/>
              </a:rPr>
              <a:t>در اینجا ما متغیر </a:t>
            </a:r>
            <a:r>
              <a:rPr lang="en-US" dirty="0">
                <a:cs typeface="B Yekan" panose="00000400000000000000" pitchFamily="2" charset="-78"/>
              </a:rPr>
              <a:t>A</a:t>
            </a:r>
            <a:r>
              <a:rPr lang="fa-IR" dirty="0">
                <a:cs typeface="B Yekan" panose="00000400000000000000" pitchFamily="2" charset="-78"/>
              </a:rPr>
              <a:t> را با مساحت نیم دایره مقداردهی می کنیم.</a:t>
            </a:r>
            <a:endParaRPr lang="en-US" dirty="0">
              <a:cs typeface="B Yekan" panose="00000400000000000000" pitchFamily="2" charset="-78"/>
            </a:endParaRPr>
          </a:p>
          <a:p>
            <a:pPr algn="just" rtl="1"/>
            <a:r>
              <a:rPr lang="fa-IR" dirty="0">
                <a:cs typeface="B Yekan" panose="00000400000000000000" pitchFamily="2" charset="-78"/>
              </a:rPr>
              <a:t>در خط آخر کد ما نصف </a:t>
            </a:r>
            <a:r>
              <a:rPr lang="en-US" dirty="0">
                <a:cs typeface="B Yekan" panose="00000400000000000000" pitchFamily="2" charset="-78"/>
              </a:rPr>
              <a:t>A</a:t>
            </a:r>
            <a:r>
              <a:rPr lang="fa-IR" dirty="0">
                <a:cs typeface="B Yekan" panose="00000400000000000000" pitchFamily="2" charset="-78"/>
              </a:rPr>
              <a:t> را به </a:t>
            </a:r>
            <a:r>
              <a:rPr lang="en-US" dirty="0">
                <a:cs typeface="B Yekan" panose="00000400000000000000" pitchFamily="2" charset="-78"/>
              </a:rPr>
              <a:t>A</a:t>
            </a:r>
            <a:r>
              <a:rPr lang="fa-IR" dirty="0">
                <a:cs typeface="B Yekan" panose="00000400000000000000" pitchFamily="2" charset="-78"/>
              </a:rPr>
              <a:t> دادیم.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9320" y="2851648"/>
            <a:ext cx="4349935" cy="923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y = 100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t = 10 </a:t>
            </a:r>
            <a:endParaRPr lang="pt-BR" sz="2800" dirty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6009" y="2882330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76009" y="335715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t -&gt; 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7149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4561" y="2494696"/>
            <a:ext cx="4791896" cy="15851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y = 100 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t = 10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y = y</a:t>
            </a:r>
            <a:r>
              <a:rPr lang="fa-IR" sz="2800" dirty="0">
                <a:latin typeface="Source Code Pro" panose="020B0509030403020204" pitchFamily="49" charset="0"/>
              </a:rPr>
              <a:t> </a:t>
            </a:r>
            <a:r>
              <a:rPr lang="en-US" sz="2800" dirty="0">
                <a:latin typeface="Source Code Pro" panose="020B0509030403020204" pitchFamily="49" charset="0"/>
              </a:rPr>
              <a:t>+</a:t>
            </a:r>
            <a:r>
              <a:rPr lang="fa-IR" sz="2800" dirty="0">
                <a:latin typeface="Source Code Pro" panose="020B0509030403020204" pitchFamily="49" charset="0"/>
              </a:rPr>
              <a:t> </a:t>
            </a:r>
            <a:r>
              <a:rPr lang="en-US" sz="2800" dirty="0">
                <a:latin typeface="Source Code Pro" panose="020B0509030403020204" pitchFamily="49" charset="0"/>
              </a:rPr>
              <a:t>t</a:t>
            </a:r>
            <a:endParaRPr lang="pt-BR" sz="2800" dirty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5563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30782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t -&gt; 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600173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y -&gt; 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31802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624" y="2616066"/>
            <a:ext cx="4791896" cy="1943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y = 100 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t = 10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y = y</a:t>
            </a:r>
            <a:r>
              <a:rPr lang="fa-IR" sz="2800" dirty="0">
                <a:latin typeface="Source Code Pro" panose="020B0509030403020204" pitchFamily="49" charset="0"/>
              </a:rPr>
              <a:t> </a:t>
            </a:r>
            <a:r>
              <a:rPr lang="en-US" sz="2800" dirty="0">
                <a:latin typeface="Source Code Pro" panose="020B0509030403020204" pitchFamily="49" charset="0"/>
              </a:rPr>
              <a:t>+</a:t>
            </a:r>
            <a:r>
              <a:rPr lang="fa-IR" sz="2800" dirty="0">
                <a:latin typeface="Source Code Pro" panose="020B0509030403020204" pitchFamily="49" charset="0"/>
              </a:rPr>
              <a:t> </a:t>
            </a:r>
            <a:r>
              <a:rPr lang="en-US" sz="2800" dirty="0">
                <a:latin typeface="Source Code Pro" panose="020B0509030403020204" pitchFamily="49" charset="0"/>
              </a:rPr>
              <a:t>t</a:t>
            </a:r>
          </a:p>
          <a:p>
            <a:r>
              <a:rPr lang="fr-FR" sz="2800" dirty="0">
                <a:latin typeface="Source Code Pro" panose="020B0509030403020204" pitchFamily="49" charset="0"/>
              </a:rPr>
              <a:t>&gt;&gt;&gt; t = t</a:t>
            </a:r>
            <a:r>
              <a:rPr lang="fa-IR" sz="2800" dirty="0">
                <a:latin typeface="Source Code Pro" panose="020B0509030403020204" pitchFamily="49" charset="0"/>
              </a:rPr>
              <a:t> </a:t>
            </a:r>
            <a:r>
              <a:rPr lang="fr-FR" sz="2800" dirty="0">
                <a:latin typeface="Source Code Pro" panose="020B0509030403020204" pitchFamily="49" charset="0"/>
              </a:rPr>
              <a:t>+</a:t>
            </a:r>
            <a:r>
              <a:rPr lang="fa-IR" sz="2800" dirty="0">
                <a:latin typeface="Source Code Pro" panose="020B0509030403020204" pitchFamily="49" charset="0"/>
              </a:rPr>
              <a:t> </a:t>
            </a:r>
            <a:r>
              <a:rPr lang="fr-FR" sz="2800" dirty="0">
                <a:latin typeface="Source Code Pro" panose="020B0509030403020204" pitchFamily="49" charset="0"/>
              </a:rPr>
              <a:t>10</a:t>
            </a:r>
            <a:endParaRPr lang="pt-BR" sz="2800" dirty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5563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30782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t -&gt; 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574047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y -&gt; 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0110" y="4081681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t -&gt; 20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200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تفاوت </a:t>
            </a:r>
            <a:r>
              <a:rPr lang="en-US" sz="4800" b="1" dirty="0">
                <a:solidFill>
                  <a:srgbClr val="FF0000"/>
                </a:solidFill>
                <a:cs typeface="B Yekan" panose="00000400000000000000" pitchFamily="2" charset="-78"/>
              </a:rPr>
              <a:t>GPU </a:t>
            </a:r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 و </a:t>
            </a:r>
            <a:r>
              <a:rPr lang="en-US" sz="4800" b="1" dirty="0">
                <a:solidFill>
                  <a:srgbClr val="FF0000"/>
                </a:solidFill>
                <a:cs typeface="B Yekan" panose="00000400000000000000" pitchFamily="2" charset="-78"/>
              </a:rPr>
              <a:t>CPU</a:t>
            </a:r>
          </a:p>
        </p:txBody>
      </p:sp>
      <p:pic>
        <p:nvPicPr>
          <p:cNvPr id="1026" name="Picture 2" descr="https://assets-global.website-files.com/620d42e86cb8ec4d0839e59d/620d42e96cb8ecf02939eb86_e7b08ad97410491586d63028740b90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50" y="2282735"/>
            <a:ext cx="6219099" cy="352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154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624" y="2524624"/>
            <a:ext cx="4791896" cy="25045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y = 100 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t = 10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y = y</a:t>
            </a:r>
            <a:r>
              <a:rPr lang="fa-IR" sz="2800" dirty="0">
                <a:latin typeface="Source Code Pro" panose="020B0509030403020204" pitchFamily="49" charset="0"/>
              </a:rPr>
              <a:t> </a:t>
            </a:r>
            <a:r>
              <a:rPr lang="en-US" sz="2800" dirty="0">
                <a:latin typeface="Source Code Pro" panose="020B0509030403020204" pitchFamily="49" charset="0"/>
              </a:rPr>
              <a:t>+</a:t>
            </a:r>
            <a:r>
              <a:rPr lang="fa-IR" sz="2800" dirty="0">
                <a:latin typeface="Source Code Pro" panose="020B0509030403020204" pitchFamily="49" charset="0"/>
              </a:rPr>
              <a:t> </a:t>
            </a:r>
            <a:r>
              <a:rPr lang="en-US" sz="2800" dirty="0">
                <a:latin typeface="Source Code Pro" panose="020B0509030403020204" pitchFamily="49" charset="0"/>
              </a:rPr>
              <a:t>t</a:t>
            </a:r>
          </a:p>
          <a:p>
            <a:r>
              <a:rPr lang="fr-FR" sz="2800" dirty="0">
                <a:latin typeface="Source Code Pro" panose="020B0509030403020204" pitchFamily="49" charset="0"/>
              </a:rPr>
              <a:t>&gt;&gt;&gt; t = t</a:t>
            </a:r>
            <a:r>
              <a:rPr lang="fa-IR" sz="2800" dirty="0">
                <a:latin typeface="Source Code Pro" panose="020B0509030403020204" pitchFamily="49" charset="0"/>
              </a:rPr>
              <a:t> </a:t>
            </a:r>
            <a:r>
              <a:rPr lang="fr-FR" sz="2800" dirty="0">
                <a:latin typeface="Source Code Pro" panose="020B0509030403020204" pitchFamily="49" charset="0"/>
              </a:rPr>
              <a:t>+</a:t>
            </a:r>
            <a:r>
              <a:rPr lang="fa-IR" sz="2800" dirty="0">
                <a:latin typeface="Source Code Pro" panose="020B0509030403020204" pitchFamily="49" charset="0"/>
              </a:rPr>
              <a:t> </a:t>
            </a:r>
            <a:r>
              <a:rPr lang="fr-FR" sz="2800" dirty="0">
                <a:latin typeface="Source Code Pro" panose="020B0509030403020204" pitchFamily="49" charset="0"/>
              </a:rPr>
              <a:t>10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y = y</a:t>
            </a:r>
            <a:r>
              <a:rPr lang="fa-IR" sz="2800" dirty="0">
                <a:latin typeface="Source Code Pro" panose="020B0509030403020204" pitchFamily="49" charset="0"/>
              </a:rPr>
              <a:t> </a:t>
            </a:r>
            <a:r>
              <a:rPr lang="en-US" sz="2800" dirty="0">
                <a:latin typeface="Source Code Pro" panose="020B0509030403020204" pitchFamily="49" charset="0"/>
              </a:rPr>
              <a:t>+</a:t>
            </a:r>
            <a:r>
              <a:rPr lang="fa-IR" sz="2800" dirty="0">
                <a:latin typeface="Source Code Pro" panose="020B0509030403020204" pitchFamily="49" charset="0"/>
              </a:rPr>
              <a:t> </a:t>
            </a:r>
            <a:r>
              <a:rPr lang="en-US" sz="2800" dirty="0">
                <a:latin typeface="Source Code Pro" panose="020B0509030403020204" pitchFamily="49" charset="0"/>
              </a:rPr>
              <a:t>t</a:t>
            </a:r>
            <a:endParaRPr lang="pt-BR" sz="2800" dirty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47799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299989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t -&gt; 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495669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y -&gt; 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0110" y="400330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t -&gt; 20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90110" y="4499077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y -&gt; 130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3707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معادله در مقابل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64078" y="1307512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b="1" dirty="0">
                <a:cs typeface="B Yekan" panose="00000400000000000000" pitchFamily="2" charset="-78"/>
              </a:rPr>
              <a:t>در ریاضیات،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49485" y="2221912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+</a:t>
            </a:r>
            <a:r>
              <a:rPr lang="fa-IR" sz="2800" dirty="0">
                <a:latin typeface="Source Code Pro" panose="020B0509030403020204" pitchFamily="49" charset="0"/>
              </a:rPr>
              <a:t> </a:t>
            </a:r>
            <a:r>
              <a:rPr lang="en-US" sz="2800" dirty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64078" y="2916696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>
                <a:cs typeface="B Yekan" panose="00000400000000000000" pitchFamily="2" charset="-78"/>
              </a:rPr>
              <a:t>در ریاضیات این عبارت درست نیست.</a:t>
            </a:r>
          </a:p>
        </p:txBody>
      </p:sp>
    </p:spTree>
    <p:extLst>
      <p:ext uri="{BB962C8B-B14F-4D97-AF65-F5344CB8AC3E}">
        <p14:creationId xmlns:p14="http://schemas.microsoft.com/office/powerpoint/2010/main" val="131318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معادله در مقابل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12272" y="1191600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b="1" dirty="0">
                <a:cs typeface="B Yekan" panose="00000400000000000000" pitchFamily="2" charset="-78"/>
              </a:rPr>
              <a:t>در ریاضیات،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49485" y="2106799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+</a:t>
            </a:r>
            <a:r>
              <a:rPr lang="fa-IR" sz="2800" dirty="0">
                <a:latin typeface="Source Code Pro" panose="020B0509030403020204" pitchFamily="49" charset="0"/>
              </a:rPr>
              <a:t> </a:t>
            </a:r>
            <a:r>
              <a:rPr lang="en-US" sz="2800" dirty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412272" y="2995927"/>
            <a:ext cx="7680960" cy="597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>
                <a:cs typeface="B Yekan" panose="00000400000000000000" pitchFamily="2" charset="-78"/>
              </a:rPr>
              <a:t>در ریاضیات این عبارت درست نیست.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12272" y="3411672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>
                <a:cs typeface="B Yekan" panose="00000400000000000000" pitchFamily="2" charset="-78"/>
              </a:rPr>
              <a:t>در پایتون،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9485" y="4185687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+</a:t>
            </a:r>
            <a:r>
              <a:rPr lang="fa-IR" sz="2800" dirty="0">
                <a:latin typeface="Source Code Pro" panose="020B0509030403020204" pitchFamily="49" charset="0"/>
              </a:rPr>
              <a:t> </a:t>
            </a:r>
            <a:r>
              <a:rPr lang="en-US" sz="2800" dirty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10343" y="5058314"/>
            <a:ext cx="8982889" cy="625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>
                <a:cs typeface="B Yekan" panose="00000400000000000000" pitchFamily="2" charset="-78"/>
              </a:rPr>
              <a:t>به معنای افزودن مقدار 10 به  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400" dirty="0">
                <a:cs typeface="B Yekan" panose="00000400000000000000" pitchFamily="2" charset="-78"/>
              </a:rPr>
              <a:t> است و ذخیره نتیجه در 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400" dirty="0">
                <a:cs typeface="B Yekan" panose="00000400000000000000" pitchFamily="2" charset="-78"/>
              </a:rPr>
              <a:t> مقداردهی می شود.</a:t>
            </a:r>
          </a:p>
        </p:txBody>
      </p:sp>
    </p:spTree>
    <p:extLst>
      <p:ext uri="{BB962C8B-B14F-4D97-AF65-F5344CB8AC3E}">
        <p14:creationId xmlns:p14="http://schemas.microsoft.com/office/powerpoint/2010/main" val="3907272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جایگذاری به طور کلی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2684" y="2072182"/>
            <a:ext cx="6043747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&lt; variable name &gt; = &lt; expression &gt;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06286" y="3347168"/>
            <a:ext cx="8982889" cy="1224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Font typeface="+mj-lt"/>
              <a:buAutoNum type="arabicPeriod"/>
            </a:pPr>
            <a:r>
              <a:rPr lang="fa-IR" sz="2400" dirty="0">
                <a:cs typeface="B Yekan" panose="00000400000000000000" pitchFamily="2" charset="-78"/>
              </a:rPr>
              <a:t>عبارت سمت راست محاسبه می شود.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400" dirty="0">
                <a:cs typeface="B Yekan" panose="00000400000000000000" pitchFamily="2" charset="-78"/>
              </a:rPr>
              <a:t>نتیجه را در نام متغیر سمت راست ذخیره می کنیم.</a:t>
            </a:r>
          </a:p>
        </p:txBody>
      </p:sp>
    </p:spTree>
    <p:extLst>
      <p:ext uri="{BB962C8B-B14F-4D97-AF65-F5344CB8AC3E}">
        <p14:creationId xmlns:p14="http://schemas.microsoft.com/office/powerpoint/2010/main" val="175931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نام گذاری متغیرها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2684" y="1879316"/>
            <a:ext cx="6043747" cy="1467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radius = 10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Area = 3.14*radius**2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95474" y="4927589"/>
            <a:ext cx="8982889" cy="10044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Font typeface="+mj-lt"/>
              <a:buAutoNum type="arabicPeriod"/>
            </a:pPr>
            <a:r>
              <a:rPr lang="fa-IR" sz="2000" dirty="0">
                <a:cs typeface="B Yekan" panose="00000400000000000000" pitchFamily="2" charset="-78"/>
              </a:rPr>
              <a:t>نام باید متشکل از اعداد، حروف بزرگ، حروف کوچک و علامت زیر خط </a:t>
            </a:r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_</a:t>
            </a:r>
            <a:r>
              <a:rPr lang="en-US" sz="2000" dirty="0">
                <a:cs typeface="B Yekan" panose="00000400000000000000" pitchFamily="2" charset="-78"/>
              </a:rPr>
              <a:t> </a:t>
            </a:r>
            <a:r>
              <a:rPr lang="fa-IR" sz="2000" dirty="0">
                <a:cs typeface="B Yekan" panose="00000400000000000000" pitchFamily="2" charset="-78"/>
              </a:rPr>
              <a:t> باشد.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000" dirty="0">
                <a:cs typeface="B Yekan" panose="00000400000000000000" pitchFamily="2" charset="-78"/>
              </a:rPr>
              <a:t>نام‌ها باید با حروف یا </a:t>
            </a:r>
            <a:r>
              <a:rPr lang="fa-IR" sz="2400" dirty="0">
                <a:solidFill>
                  <a:srgbClr val="FF0000"/>
                </a:solidFill>
                <a:cs typeface="B Yekan" panose="00000400000000000000" pitchFamily="2" charset="-78"/>
              </a:rPr>
              <a:t>_</a:t>
            </a:r>
            <a:r>
              <a:rPr lang="fa-IR" sz="2000" dirty="0">
                <a:cs typeface="B Yekan" panose="00000400000000000000" pitchFamily="2" charset="-78"/>
              </a:rPr>
              <a:t> شروع شوند.</a:t>
            </a:r>
            <a:endParaRPr lang="en-US" sz="2000" dirty="0">
              <a:cs typeface="B Yekan" panose="00000400000000000000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fa-IR" sz="2000" dirty="0">
                <a:cs typeface="B Yekan" panose="00000400000000000000" pitchFamily="2" charset="-78"/>
              </a:rPr>
              <a:t>نام‌ها به بزرگ و کوچک بودن حروف حساسند.</a:t>
            </a:r>
            <a:endParaRPr lang="en-US" sz="2000" dirty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2684" y="3555774"/>
            <a:ext cx="2673533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radius -&gt;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6477" y="3555774"/>
            <a:ext cx="2899954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Area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053941" y="4351597"/>
            <a:ext cx="279109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>
                <a:solidFill>
                  <a:srgbClr val="FF0000"/>
                </a:solidFill>
                <a:cs typeface="B Yekan" panose="00000400000000000000" pitchFamily="2" charset="-78"/>
              </a:rPr>
              <a:t>قوانین نام گذاری:</a:t>
            </a:r>
          </a:p>
        </p:txBody>
      </p:sp>
    </p:spTree>
    <p:extLst>
      <p:ext uri="{BB962C8B-B14F-4D97-AF65-F5344CB8AC3E}">
        <p14:creationId xmlns:p14="http://schemas.microsoft.com/office/powerpoint/2010/main" val="1449724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97C24-E872-0F5A-4A01-CCFEAE476BBA}"/>
              </a:ext>
            </a:extLst>
          </p:cNvPr>
          <p:cNvSpPr txBox="1">
            <a:spLocks/>
          </p:cNvSpPr>
          <p:nvPr/>
        </p:nvSpPr>
        <p:spPr>
          <a:xfrm>
            <a:off x="2255520" y="76658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3600" b="1" dirty="0">
                <a:solidFill>
                  <a:srgbClr val="C00000"/>
                </a:solidFill>
                <a:cs typeface="B Yekan" panose="00000400000000000000" pitchFamily="2" charset="-78"/>
              </a:rPr>
              <a:t>نام گذاری متغیرها</a:t>
            </a:r>
            <a:endParaRPr lang="en-US" sz="2800" dirty="0">
              <a:solidFill>
                <a:srgbClr val="C0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B30FB-363C-F101-91B7-A97EFED96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5"/>
          <a:stretch/>
        </p:blipFill>
        <p:spPr>
          <a:xfrm>
            <a:off x="1061834" y="2227556"/>
            <a:ext cx="5654850" cy="1773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8166C-D374-F0D7-0E62-0B9DBA7B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659" y="2647959"/>
            <a:ext cx="3829050" cy="174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19C8B3-6D09-A760-F9DB-75AF90E97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756"/>
          <a:stretch/>
        </p:blipFill>
        <p:spPr>
          <a:xfrm>
            <a:off x="3789507" y="4598393"/>
            <a:ext cx="4278284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94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تقدم محاسبات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852053" y="1508080"/>
            <a:ext cx="6992985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>
                <a:cs typeface="B Yekan" panose="00000400000000000000" pitchFamily="2" charset="-78"/>
              </a:rPr>
              <a:t>ترتیب عملیات محاسباتی به چه شکل است؟	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5691" y="2479356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>
                <a:cs typeface="B Yekan" panose="00000400000000000000" pitchFamily="2" charset="-78"/>
              </a:rPr>
              <a:t>در محاسبات ترتیب عملیات به شکل زیر است:</a:t>
            </a:r>
          </a:p>
        </p:txBody>
      </p:sp>
      <p:sp>
        <p:nvSpPr>
          <p:cNvPr id="3" name="Rectangle 2"/>
          <p:cNvSpPr/>
          <p:nvPr/>
        </p:nvSpPr>
        <p:spPr>
          <a:xfrm>
            <a:off x="8765177" y="3298503"/>
            <a:ext cx="979714" cy="2566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217813" y="3298503"/>
            <a:ext cx="6248402" cy="25667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r" rtl="1">
              <a:buFont typeface="+mj-lt"/>
              <a:buAutoNum type="arabicParenR"/>
            </a:pPr>
            <a:r>
              <a:rPr lang="fa-IR" sz="2800" dirty="0">
                <a:cs typeface="B Yekan" panose="00000400000000000000" pitchFamily="2" charset="-78"/>
              </a:rPr>
              <a:t>پرانتز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>
                <a:cs typeface="B Yekan" panose="00000400000000000000" pitchFamily="2" charset="-78"/>
              </a:rPr>
              <a:t>توان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>
                <a:cs typeface="B Yekan" panose="00000400000000000000" pitchFamily="2" charset="-78"/>
              </a:rPr>
              <a:t>ضرب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>
                <a:cs typeface="B Yekan" panose="00000400000000000000" pitchFamily="2" charset="-78"/>
              </a:rPr>
              <a:t>تقسیم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>
                <a:cs typeface="B Yekan" panose="00000400000000000000" pitchFamily="2" charset="-78"/>
              </a:rPr>
              <a:t>جمع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>
                <a:cs typeface="B Yekan" panose="00000400000000000000" pitchFamily="2" charset="-78"/>
              </a:rPr>
              <a:t>تفریق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840" y="3681337"/>
            <a:ext cx="2013105" cy="24518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ource Code Pro" panose="020B0509030403020204" pitchFamily="49" charset="0"/>
              </a:rPr>
              <a:t>A + B*C</a:t>
            </a:r>
            <a:endParaRPr lang="fa-IR" sz="2400" dirty="0">
              <a:latin typeface="Source Code Pro" panose="020B0509030403020204" pitchFamily="49" charset="0"/>
            </a:endParaRPr>
          </a:p>
          <a:p>
            <a:pPr algn="ctr"/>
            <a:endParaRPr lang="en-US" sz="2400" dirty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-A**2/4</a:t>
            </a:r>
            <a:endParaRPr lang="fa-IR" sz="2400" dirty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 </a:t>
            </a: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A*B/C*D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39137" y="3681337"/>
            <a:ext cx="2373090" cy="24518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ource Code Pro" panose="020B0509030403020204" pitchFamily="49" charset="0"/>
              </a:rPr>
              <a:t>A + (B*C)</a:t>
            </a:r>
            <a:endParaRPr lang="fa-IR" sz="2400" dirty="0">
              <a:latin typeface="Source Code Pro" panose="020B0509030403020204" pitchFamily="49" charset="0"/>
            </a:endParaRPr>
          </a:p>
          <a:p>
            <a:pPr algn="ctr"/>
            <a:endParaRPr lang="en-US" sz="2400" dirty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-(A**2)/4</a:t>
            </a:r>
            <a:endParaRPr lang="fa-IR" sz="2400" dirty="0">
              <a:latin typeface="Source Code Pro" panose="020B0509030403020204" pitchFamily="49" charset="0"/>
            </a:endParaRPr>
          </a:p>
          <a:p>
            <a:pPr algn="ctr"/>
            <a:endParaRPr lang="en-US" sz="2400" dirty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((A*B)/C)*D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96980" y="2970705"/>
            <a:ext cx="126709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>
                <a:cs typeface="B Yekan" panose="00000400000000000000" pitchFamily="2" charset="-78"/>
              </a:rPr>
              <a:t>این عبارت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852053" y="2970705"/>
            <a:ext cx="2370916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>
                <a:cs typeface="B Yekan" panose="00000400000000000000" pitchFamily="2" charset="-78"/>
              </a:rPr>
              <a:t>همانند این عبارت است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44737"/>
            <a:ext cx="12192000" cy="513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058190" y="6209132"/>
            <a:ext cx="5196844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>
                <a:cs typeface="B Yekan" panose="00000400000000000000" pitchFamily="2" charset="-78"/>
              </a:rPr>
              <a:t>بهتر است تا جایی که ممکن است از پرانتز استفاده کنیم.</a:t>
            </a:r>
          </a:p>
        </p:txBody>
      </p:sp>
    </p:spTree>
    <p:extLst>
      <p:ext uri="{BB962C8B-B14F-4D97-AF65-F5344CB8AC3E}">
        <p14:creationId xmlns:p14="http://schemas.microsoft.com/office/powerpoint/2010/main" val="117299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9797" y="2589167"/>
            <a:ext cx="7812405" cy="925558"/>
          </a:xfrm>
        </p:spPr>
        <p:txBody>
          <a:bodyPr>
            <a:normAutofit/>
          </a:bodyPr>
          <a:lstStyle/>
          <a:p>
            <a:r>
              <a:rPr lang="fa-IR" sz="4400" dirty="0">
                <a:solidFill>
                  <a:srgbClr val="FF0000"/>
                </a:solidFill>
                <a:cs typeface="B Yekan" panose="00000400000000000000" pitchFamily="2" charset="-78"/>
              </a:rPr>
              <a:t>داده‌های عددی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50082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اعداد صحیح و اعشاری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81994" y="1399218"/>
            <a:ext cx="819911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>
                <a:cs typeface="B Yekan" panose="00000400000000000000" pitchFamily="2" charset="-78"/>
              </a:rPr>
              <a:t>در ریاضیات بین اعداد صحیح و اعشاری تفاوتی قائل هستیم.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5691" y="2479356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>
                <a:cs typeface="B Yekan" panose="00000400000000000000" pitchFamily="2" charset="-78"/>
              </a:rPr>
              <a:t>اعداد صحیح: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81994" y="3055348"/>
            <a:ext cx="5363388" cy="5439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100, 0,-89, 1234567 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715690" y="3887292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>
                <a:cs typeface="B Yekan" panose="00000400000000000000" pitchFamily="2" charset="-78"/>
              </a:rPr>
              <a:t>اعداد اعشاری: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81993" y="4897211"/>
            <a:ext cx="5363389" cy="5439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-2.1, 100.01, 100.0, 12.345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63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و </a:t>
            </a:r>
            <a:r>
              <a:rPr lang="en-US" sz="36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81994" y="1399218"/>
            <a:ext cx="819911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>
                <a:cs typeface="B Yekan" panose="00000400000000000000" pitchFamily="2" charset="-78"/>
              </a:rPr>
              <a:t>در پایتون اعداد نوع دارند.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56708" y="2440168"/>
            <a:ext cx="7023461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>
                <a:cs typeface="B Yekan" panose="00000400000000000000" pitchFamily="2" charset="-78"/>
              </a:rPr>
              <a:t>اعداد صحیح با نوع</a:t>
            </a:r>
            <a:r>
              <a:rPr lang="en-US" sz="2800" dirty="0">
                <a:cs typeface="B Yekan" panose="00000400000000000000" pitchFamily="2" charset="-78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2800" dirty="0">
                <a:cs typeface="B Yekan" panose="00000400000000000000" pitchFamily="2" charset="-78"/>
              </a:rPr>
              <a:t> </a:t>
            </a:r>
            <a:r>
              <a:rPr lang="fa-IR" sz="2800" dirty="0">
                <a:cs typeface="B Yekan" panose="00000400000000000000" pitchFamily="2" charset="-78"/>
              </a:rPr>
              <a:t>شناخته می شوند.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56708" y="3707266"/>
            <a:ext cx="7023461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>
                <a:cs typeface="B Yekan" panose="00000400000000000000" pitchFamily="2" charset="-78"/>
              </a:rPr>
              <a:t>اعداد اعشاری با نوع</a:t>
            </a:r>
            <a:r>
              <a:rPr lang="en-US" sz="2800" dirty="0">
                <a:cs typeface="B Yekan" panose="00000400000000000000" pitchFamily="2" charset="-78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en-US" sz="2800" dirty="0">
                <a:cs typeface="B Yekan" panose="00000400000000000000" pitchFamily="2" charset="-78"/>
              </a:rPr>
              <a:t> </a:t>
            </a:r>
            <a:r>
              <a:rPr lang="fa-IR" sz="2800" dirty="0">
                <a:cs typeface="B Yekan" panose="00000400000000000000" pitchFamily="2" charset="-78"/>
              </a:rPr>
              <a:t>شناخته می شوند.</a:t>
            </a:r>
          </a:p>
        </p:txBody>
      </p:sp>
    </p:spTree>
    <p:extLst>
      <p:ext uri="{BB962C8B-B14F-4D97-AF65-F5344CB8AC3E}">
        <p14:creationId xmlns:p14="http://schemas.microsoft.com/office/powerpoint/2010/main" val="146614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پایتون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73" y="2517076"/>
            <a:ext cx="1733006" cy="25995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91679" y="312608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645AD"/>
                </a:solidFill>
                <a:latin typeface="Arial" panose="020B0604020202020204" pitchFamily="34" charset="0"/>
                <a:hlinkClick r:id="rId3"/>
              </a:rPr>
              <a:t>Guido van Rossum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6337" y="4583460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Python 2.0 was released in 2000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91679" y="35777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3" tooltip="Guido van Rossum"/>
              </a:rPr>
              <a:t>Guido van Rossum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began working on Python in the late 1980s as a successor to the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4" tooltip="ABC (programming language)"/>
              </a:rPr>
              <a:t>ABC programming language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and first released it in 1991 as Python 0.9.0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94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6744" y="849086"/>
            <a:ext cx="5255625" cy="680495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2684" y="2220685"/>
            <a:ext cx="6043747" cy="2730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dirty="0">
                <a:latin typeface="Source Code Pro" panose="020B0509030403020204" pitchFamily="49" charset="0"/>
              </a:rPr>
              <a:t>&gt;&gt;&gt; x = 30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s-ES" sz="2800" dirty="0">
                <a:latin typeface="Source Code Pro" panose="020B0509030403020204" pitchFamily="49" charset="0"/>
              </a:rPr>
              <a:t>&gt;&gt;&gt; y = 8</a:t>
            </a:r>
          </a:p>
          <a:p>
            <a:r>
              <a:rPr lang="es-ES" sz="2800" dirty="0">
                <a:latin typeface="Source Code Pro" panose="020B0509030403020204" pitchFamily="49" charset="0"/>
              </a:rPr>
              <a:t>&gt;&gt;&gt; q = x/y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s-ES" sz="2800" dirty="0">
                <a:latin typeface="Source Code Pro" panose="020B0509030403020204" pitchFamily="49" charset="0"/>
              </a:rPr>
              <a:t>&gt;&gt;&gt; q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s-ES" sz="2800" dirty="0">
                <a:latin typeface="Source Code Pro" panose="020B0509030403020204" pitchFamily="49" charset="0"/>
              </a:rPr>
              <a:t>3.75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74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130" y="627017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2684" y="2220685"/>
            <a:ext cx="6043747" cy="2730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dirty="0">
                <a:latin typeface="Source Code Pro" panose="020B0509030403020204" pitchFamily="49" charset="0"/>
              </a:rPr>
              <a:t>&gt;&gt;&gt; x = 30.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s-ES" sz="2800" dirty="0">
                <a:latin typeface="Source Code Pro" panose="020B0509030403020204" pitchFamily="49" charset="0"/>
              </a:rPr>
              <a:t>&gt;&gt;&gt; y = 8.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s-ES" sz="2800" dirty="0">
                <a:latin typeface="Source Code Pro" panose="020B0509030403020204" pitchFamily="49" charset="0"/>
              </a:rPr>
              <a:t>&gt;&gt;&gt; q = x/y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s-ES" sz="2800" dirty="0">
                <a:latin typeface="Source Code Pro" panose="020B0509030403020204" pitchFamily="49" charset="0"/>
              </a:rPr>
              <a:t>&gt;&gt;&gt; q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s-ES" sz="2800" dirty="0">
                <a:latin typeface="Source Code Pro" panose="020B0509030403020204" pitchFamily="49" charset="0"/>
              </a:rPr>
              <a:t>3.75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748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1" y="431074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توابع از پیش تعریف شده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7" y="3120796"/>
            <a:ext cx="6043747" cy="19594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>
                <a:latin typeface="Source Code Pro" panose="020B0509030403020204" pitchFamily="49" charset="0"/>
              </a:rPr>
              <a:t>&gt;&gt;&gt; x = 30.0</a:t>
            </a:r>
          </a:p>
          <a:p>
            <a:r>
              <a:rPr lang="fr-FR" sz="2800" dirty="0">
                <a:latin typeface="Source Code Pro" panose="020B0509030403020204" pitchFamily="49" charset="0"/>
              </a:rPr>
              <a:t>&gt;&gt;&gt;type(x)</a:t>
            </a:r>
          </a:p>
          <a:p>
            <a:r>
              <a:rPr lang="fr-FR" sz="2800" dirty="0">
                <a:latin typeface="Source Code Pro" panose="020B0509030403020204" pitchFamily="49" charset="0"/>
              </a:rPr>
              <a:t>&lt;class </a:t>
            </a:r>
            <a:r>
              <a:rPr lang="fr-FR" sz="2800" dirty="0" err="1">
                <a:latin typeface="Source Code Pro" panose="020B0509030403020204" pitchFamily="49" charset="0"/>
              </a:rPr>
              <a:t>float</a:t>
            </a:r>
            <a:r>
              <a:rPr lang="fr-FR" sz="2800" dirty="0">
                <a:latin typeface="Source Code Pro" panose="020B0509030403020204" pitchFamily="49" charset="0"/>
              </a:rPr>
              <a:t>&gt;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46511" y="1698171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type()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397" y="1946366"/>
            <a:ext cx="4419603" cy="3657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توابع معمولا با حروف کوچک نوشته می شوند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65468" y="2129245"/>
            <a:ext cx="431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92686" y="2142921"/>
            <a:ext cx="705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7090957" y="1920240"/>
            <a:ext cx="4419603" cy="3657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همواره پرانتز باز و بسته را دارند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9273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 داده به صورت صریح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9804" y="2220685"/>
            <a:ext cx="6043747" cy="2220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/>
              <a:t>&gt;&gt;&gt; x = 30.0</a:t>
            </a:r>
          </a:p>
          <a:p>
            <a:r>
              <a:rPr lang="fr-FR" sz="2800" dirty="0"/>
              <a:t>&gt;&gt;&gt; y = 8.0</a:t>
            </a:r>
          </a:p>
          <a:p>
            <a:r>
              <a:rPr lang="fr-FR" sz="2800" dirty="0"/>
              <a:t>&gt;&gt;&gt; q = </a:t>
            </a:r>
            <a:r>
              <a:rPr lang="fr-FR" sz="2800" dirty="0" err="1"/>
              <a:t>int</a:t>
            </a:r>
            <a:r>
              <a:rPr lang="fr-FR" sz="2800" dirty="0"/>
              <a:t>(x)/</a:t>
            </a:r>
            <a:r>
              <a:rPr lang="fr-FR" sz="2800" dirty="0" err="1"/>
              <a:t>int</a:t>
            </a:r>
            <a:r>
              <a:rPr lang="fr-FR" sz="2800" dirty="0"/>
              <a:t>(y)</a:t>
            </a:r>
          </a:p>
          <a:p>
            <a:r>
              <a:rPr lang="fr-FR" sz="2800" dirty="0"/>
              <a:t>&gt;&gt;&gt; q</a:t>
            </a:r>
          </a:p>
          <a:p>
            <a:r>
              <a:rPr lang="fr-FR" sz="2800" dirty="0"/>
              <a:t>3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77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تفاوت محاسبات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98765" y="222068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3200" b="1" dirty="0">
                <a:latin typeface="Source Code Pro" panose="020B0509030403020204" pitchFamily="49" charset="0"/>
                <a:cs typeface="B Yekan" panose="00000400000000000000" pitchFamily="2" charset="-78"/>
              </a:rPr>
              <a:t> دقیق هستند.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8765" y="31344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3200" b="1" dirty="0">
                <a:latin typeface="Source Code Pro" panose="020B0509030403020204" pitchFamily="49" charset="0"/>
                <a:cs typeface="B Yekan" panose="00000400000000000000" pitchFamily="2" charset="-78"/>
              </a:rPr>
              <a:t> دقیق نیستند.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2800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تفاوت محاسبات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98765" y="222068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3200" b="1" dirty="0">
                <a:latin typeface="Source Code Pro" panose="020B0509030403020204" pitchFamily="49" charset="0"/>
                <a:cs typeface="B Yekan" panose="00000400000000000000" pitchFamily="2" charset="-78"/>
              </a:rPr>
              <a:t> دقیق هستند.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8765" y="31344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3200" b="1" dirty="0">
                <a:latin typeface="Source Code Pro" panose="020B0509030403020204" pitchFamily="49" charset="0"/>
                <a:cs typeface="B Yekan" panose="00000400000000000000" pitchFamily="2" charset="-78"/>
              </a:rPr>
              <a:t> (معمولا) دقیق نیستند.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8182" y="4323806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x = 1.0/3.0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print(x)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.333333333333</a:t>
            </a:r>
          </a:p>
        </p:txBody>
      </p:sp>
    </p:spTree>
    <p:extLst>
      <p:ext uri="{BB962C8B-B14F-4D97-AF65-F5344CB8AC3E}">
        <p14:creationId xmlns:p14="http://schemas.microsoft.com/office/powerpoint/2010/main" val="255185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526" y="2475017"/>
            <a:ext cx="95467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4800" b="1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شیء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0526" y="3829200"/>
            <a:ext cx="95467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4800" b="1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6785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881" y="2477995"/>
            <a:ext cx="5268060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9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90" y="2897605"/>
            <a:ext cx="746864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96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07" y="2584826"/>
            <a:ext cx="5743808" cy="25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5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تفاوت </a:t>
            </a:r>
            <a:r>
              <a:rPr lang="en-US" sz="4800" b="1" dirty="0">
                <a:solidFill>
                  <a:srgbClr val="FF0000"/>
                </a:solidFill>
                <a:cs typeface="B Yekan" panose="00000400000000000000" pitchFamily="2" charset="-78"/>
              </a:rPr>
              <a:t>GPU </a:t>
            </a:r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 و </a:t>
            </a:r>
            <a:r>
              <a:rPr lang="en-US" sz="4800" b="1" dirty="0">
                <a:solidFill>
                  <a:srgbClr val="FF0000"/>
                </a:solidFill>
                <a:cs typeface="B Yekan" panose="00000400000000000000" pitchFamily="2" charset="-78"/>
              </a:rPr>
              <a:t>CPU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73" y="2129245"/>
            <a:ext cx="1733006" cy="25995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91679" y="273825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645AD"/>
                </a:solidFill>
                <a:latin typeface="Arial" panose="020B0604020202020204" pitchFamily="34" charset="0"/>
                <a:hlinkClick r:id="rId3"/>
              </a:rPr>
              <a:t>Guido van Rossum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6337" y="4195629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Python 2.0 was released in 2000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91679" y="318994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3" tooltip="Guido van Rossum"/>
              </a:rPr>
              <a:t>Guido van Rossum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began working on Python in the late 1980s as a successor to the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4" tooltip="ABC (programming language)"/>
              </a:rPr>
              <a:t>ABC programming language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and first released it in 1991 as Python 0.9.0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938147" y="4113272"/>
            <a:ext cx="561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44970" y="4564961"/>
            <a:ext cx="470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216343" y="4195629"/>
            <a:ext cx="891621" cy="113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980102" y="4647319"/>
            <a:ext cx="784163" cy="68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76490" y="5342902"/>
            <a:ext cx="2739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>
                <a:solidFill>
                  <a:srgbClr val="202122"/>
                </a:solidFill>
                <a:latin typeface="Arial" panose="020B0604020202020204" pitchFamily="34" charset="0"/>
                <a:cs typeface="B Yekan" panose="00000400000000000000" pitchFamily="2" charset="-78"/>
              </a:rPr>
              <a:t>اینا چی هستن؟</a:t>
            </a:r>
            <a:endParaRPr lang="en-US" sz="36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292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736" y="2653212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Source Code Pro" panose="020B0309030403020204" pitchFamily="49" charset="0"/>
                <a:ea typeface="Source Code Pro" panose="020B0309030403020204" pitchFamily="49" charset="0"/>
                <a:cs typeface="B Yekan" panose="00000400000000000000" pitchFamily="2" charset="-78"/>
              </a:rPr>
              <a:t>2.1.3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53736" y="849087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400" dirty="0">
                <a:solidFill>
                  <a:srgbClr val="FF0000"/>
                </a:solidFill>
                <a:cs typeface="B Yekan" panose="00000400000000000000" pitchFamily="2" charset="-78"/>
              </a:rPr>
              <a:t>ورژن‌دهی یک نرم‌افزار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675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524000" y="801791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400" dirty="0">
                <a:solidFill>
                  <a:srgbClr val="FF0000"/>
                </a:solidFill>
                <a:cs typeface="B Yekan" panose="00000400000000000000" pitchFamily="2" charset="-78"/>
              </a:rPr>
              <a:t>حوزه‌های استفاده از پایتون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1360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07" y="1572419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https://www.python.org/downloads/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524000" y="510810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نصب پایتون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166" y="2988762"/>
            <a:ext cx="7313668" cy="33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994" y="770710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en-US" sz="4800" b="1" dirty="0">
                <a:solidFill>
                  <a:srgbClr val="FF0000"/>
                </a:solidFill>
                <a:cs typeface="B Yekan" panose="00000400000000000000" pitchFamily="2" charset="-78"/>
              </a:rPr>
              <a:t> IDE - IDLE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4811" y="2468880"/>
            <a:ext cx="9718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IDLE is an integrated development environment for Python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3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1385</Words>
  <Application>Microsoft Office PowerPoint</Application>
  <PresentationFormat>Widescreen</PresentationFormat>
  <Paragraphs>250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Arial</vt:lpstr>
      <vt:lpstr>Calibri</vt:lpstr>
      <vt:lpstr>Calibri Light</vt:lpstr>
      <vt:lpstr>Source Code Pro</vt:lpstr>
      <vt:lpstr>Office Theme</vt:lpstr>
      <vt:lpstr>پایتون مقدماتی</vt:lpstr>
      <vt:lpstr>کامپیوتر چیست؟</vt:lpstr>
      <vt:lpstr>تفاوت GPU  و CPU</vt:lpstr>
      <vt:lpstr>پایتون</vt:lpstr>
      <vt:lpstr>تفاوت GPU  و CPU</vt:lpstr>
      <vt:lpstr>2.1.3</vt:lpstr>
      <vt:lpstr>PowerPoint Presentation</vt:lpstr>
      <vt:lpstr>https://www.python.org/downloads/</vt:lpstr>
      <vt:lpstr> IDE - IDLE</vt:lpstr>
      <vt:lpstr>مفسر تعاملی</vt:lpstr>
      <vt:lpstr>اسکریپت</vt:lpstr>
      <vt:lpstr>1.جایگذاری عبارت وانواع داده: </vt:lpstr>
      <vt:lpstr>شِل تعاملی پایتون</vt:lpstr>
      <vt:lpstr>بیایید مساحت دایره را حساب کنیم:</vt:lpstr>
      <vt:lpstr>تفاوت دستورات پایتون با ریاضی</vt:lpstr>
      <vt:lpstr>تفاوت دستورات پایتون با ریاضی</vt:lpstr>
      <vt:lpstr>تفاوت دستورات پایتون با ریاضی</vt:lpstr>
      <vt:lpstr>تفاوت دستورات پایتون با ریاضی</vt:lpstr>
      <vt:lpstr>متغیرها</vt:lpstr>
      <vt:lpstr>عبارت جایگذاری</vt:lpstr>
      <vt:lpstr>عبارت جایگذاری</vt:lpstr>
      <vt:lpstr>ترتیب مهم است</vt:lpstr>
      <vt:lpstr>جایگذاری در مقابل برابری</vt:lpstr>
      <vt:lpstr>عبارت جایگذاری</vt:lpstr>
      <vt:lpstr>عبارت جایگذاری</vt:lpstr>
      <vt:lpstr>دنبال کردن به روزرسانی</vt:lpstr>
      <vt:lpstr>دنبال کردن به روزرسانی</vt:lpstr>
      <vt:lpstr>دنبال کردن به روزرسانی</vt:lpstr>
      <vt:lpstr>دنبال کردن به روزرسانی</vt:lpstr>
      <vt:lpstr>دنبال کردن به روزرسانی</vt:lpstr>
      <vt:lpstr>معادله در مقابل جایگذاری</vt:lpstr>
      <vt:lpstr>معادله در مقابل جایگذاری</vt:lpstr>
      <vt:lpstr>جایگذاری به طور کلی</vt:lpstr>
      <vt:lpstr>نام گذاری متغیرها</vt:lpstr>
      <vt:lpstr>PowerPoint Presentation</vt:lpstr>
      <vt:lpstr>تقدم محاسبات</vt:lpstr>
      <vt:lpstr>داده‌های عددی</vt:lpstr>
      <vt:lpstr>اعداد صحیح و اعشاری</vt:lpstr>
      <vt:lpstr>int و  float</vt:lpstr>
      <vt:lpstr>int</vt:lpstr>
      <vt:lpstr>float</vt:lpstr>
      <vt:lpstr>توابع از پیش تعریف شده</vt:lpstr>
      <vt:lpstr>تبدیل نوع داده به صورت صریح</vt:lpstr>
      <vt:lpstr>تفاوت محاسبات  int و float</vt:lpstr>
      <vt:lpstr>تفاوت محاسبات  int و float</vt:lpstr>
      <vt:lpstr>ارجاع به اشیا</vt:lpstr>
      <vt:lpstr>ارجاع به اشیا</vt:lpstr>
      <vt:lpstr>ارجاع به اشیا</vt:lpstr>
      <vt:lpstr>ارجاع به اشیا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پایتون مقدماتی</dc:title>
  <dc:creator>afsaneh bigdely</dc:creator>
  <cp:lastModifiedBy>afsaneh bigdely</cp:lastModifiedBy>
  <cp:revision>7</cp:revision>
  <dcterms:created xsi:type="dcterms:W3CDTF">2024-01-31T07:49:51Z</dcterms:created>
  <dcterms:modified xsi:type="dcterms:W3CDTF">2024-01-31T19:35:51Z</dcterms:modified>
</cp:coreProperties>
</file>