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84" r:id="rId13"/>
    <p:sldId id="522" r:id="rId14"/>
    <p:sldId id="266" r:id="rId15"/>
    <p:sldId id="267" r:id="rId16"/>
    <p:sldId id="268" r:id="rId17"/>
    <p:sldId id="506" r:id="rId18"/>
    <p:sldId id="520" r:id="rId19"/>
    <p:sldId id="555" r:id="rId20"/>
    <p:sldId id="556" r:id="rId21"/>
    <p:sldId id="523" r:id="rId22"/>
    <p:sldId id="507" r:id="rId23"/>
    <p:sldId id="269" r:id="rId24"/>
    <p:sldId id="445" r:id="rId25"/>
    <p:sldId id="511" r:id="rId26"/>
    <p:sldId id="512" r:id="rId27"/>
    <p:sldId id="513" r:id="rId28"/>
    <p:sldId id="514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ED58-2E59-4F7A-9FBF-82DCB45E189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0272" y="2194833"/>
            <a:ext cx="7831455" cy="1234167"/>
          </a:xfrm>
        </p:spPr>
        <p:txBody>
          <a:bodyPr>
            <a:normAutofit/>
          </a:bodyPr>
          <a:lstStyle/>
          <a:p>
            <a:pPr rtl="1"/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داده‌های متنی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535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217956" cy="1789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s[11]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IndexError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string index out of range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ما </a:t>
            </a:r>
            <a:r>
              <a:rPr lang="en-US" sz="2000" dirty="0"/>
              <a:t>s[11]</a:t>
            </a:r>
            <a:r>
              <a:rPr lang="fa-IR" sz="2000" dirty="0"/>
              <a:t> </a:t>
            </a:r>
            <a:r>
              <a:rPr lang="fa-IR" sz="2000" dirty="0">
                <a:cs typeface="B Yekan" panose="00000400000000000000" pitchFamily="2" charset="-78"/>
              </a:rPr>
              <a:t>نداریم، برای همین این کاری غیر قانونی بود</a:t>
            </a:r>
            <a:r>
              <a:rPr lang="fa-IR" sz="2000" dirty="0"/>
              <a:t>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8" y="3899259"/>
            <a:ext cx="63921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Beatles’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s[8:20]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انتخاب اندیس با بیش از تعداد کاراکترهای موجود مشکلی ندارد.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98765" y="322220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779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9" y="136261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C0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8F9A47-D098-4697-AF20-82D23AACC395}"/>
              </a:ext>
            </a:extLst>
          </p:cNvPr>
          <p:cNvSpPr txBox="1">
            <a:spLocks/>
          </p:cNvSpPr>
          <p:nvPr/>
        </p:nvSpPr>
        <p:spPr>
          <a:xfrm>
            <a:off x="3997233" y="3197962"/>
            <a:ext cx="4197532" cy="2422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00000"/>
              </a:lnSpc>
            </a:pPr>
            <a:r>
              <a:rPr lang="fa-IR" sz="40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>
              <a:lnSpc>
                <a:spcPct val="100000"/>
              </a:lnSpc>
            </a:pPr>
            <a:endParaRPr lang="fa-IR" sz="40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>
              <a:lnSpc>
                <a:spcPct val="100000"/>
              </a:lnSpc>
            </a:pPr>
            <a:r>
              <a:rPr lang="en-US" sz="40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</a:p>
          <a:p>
            <a:pPr rtl="1">
              <a:lnSpc>
                <a:spcPct val="100000"/>
              </a:lnSpc>
            </a:pPr>
            <a:endParaRPr lang="fa-IR" sz="40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192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9" y="136261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C0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8F9A47-D098-4697-AF20-82D23AACC395}"/>
              </a:ext>
            </a:extLst>
          </p:cNvPr>
          <p:cNvSpPr txBox="1">
            <a:spLocks/>
          </p:cNvSpPr>
          <p:nvPr/>
        </p:nvSpPr>
        <p:spPr>
          <a:xfrm>
            <a:off x="3997234" y="2731798"/>
            <a:ext cx="4197532" cy="1956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00000"/>
              </a:lnSpc>
            </a:pPr>
            <a:r>
              <a:rPr lang="fa-IR" sz="48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  <a:endParaRPr lang="fa-IR" sz="36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>
              <a:lnSpc>
                <a:spcPct val="100000"/>
              </a:lnSpc>
            </a:pPr>
            <a:endParaRPr lang="fa-IR" sz="36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>
              <a:lnSpc>
                <a:spcPct val="100000"/>
              </a:lnSpc>
            </a:pPr>
            <a:endParaRPr lang="fa-IR" sz="28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76946B-CAA2-4567-AF6C-DC2A7B14C809}"/>
              </a:ext>
            </a:extLst>
          </p:cNvPr>
          <p:cNvSpPr txBox="1">
            <a:spLocks/>
          </p:cNvSpPr>
          <p:nvPr/>
        </p:nvSpPr>
        <p:spPr>
          <a:xfrm>
            <a:off x="2255519" y="5155133"/>
            <a:ext cx="7680960" cy="680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با نوع رشته 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 </a:t>
            </a:r>
            <a:r>
              <a:rPr lang="fa-IR" sz="36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با نوع رشته</a:t>
            </a:r>
            <a:endParaRPr lang="en-US" sz="2800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617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s2 = ‘Beatles’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 = s1+s2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به این کار اتصال یا  </a:t>
            </a:r>
            <a:r>
              <a:rPr lang="en-US" sz="2000" b="1" dirty="0">
                <a:solidFill>
                  <a:srgbClr val="FF0000"/>
                </a:solidFill>
              </a:rPr>
              <a:t>concatenation</a:t>
            </a:r>
            <a:r>
              <a:rPr lang="fa-IR" sz="2000" b="1" dirty="0">
                <a:solidFill>
                  <a:srgbClr val="FF0000"/>
                </a:solidFill>
              </a:rPr>
              <a:t> </a:t>
            </a:r>
            <a:r>
              <a:rPr lang="fa-IR" sz="2000" b="1" dirty="0"/>
              <a:t>می‌گویند.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3390544"/>
            <a:ext cx="60206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6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‘The’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s2 = ‘Beatles’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s = s1 + ‘ ‘ + s2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>
                <a:latin typeface="Source Code Pro" panose="020B0509030403020204" pitchFamily="49" charset="0"/>
              </a:rPr>
              <a:t>s 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078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‘The’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s2 = ‘Beatles’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s = s1 + ‘ ‘ + s2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>
                <a:latin typeface="Source Code Pro" panose="020B0509030403020204" pitchFamily="49" charset="0"/>
              </a:rPr>
              <a:t>s 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976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858EF-619D-B57F-F753-66E65AFB60B6}"/>
              </a:ext>
            </a:extLst>
          </p:cNvPr>
          <p:cNvSpPr txBox="1"/>
          <p:nvPr/>
        </p:nvSpPr>
        <p:spPr>
          <a:xfrm>
            <a:off x="4168877" y="1445342"/>
            <a:ext cx="420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A771-FE54-D6AD-4BE4-5255A14CE37D}"/>
              </a:ext>
            </a:extLst>
          </p:cNvPr>
          <p:cNvSpPr txBox="1"/>
          <p:nvPr/>
        </p:nvSpPr>
        <p:spPr>
          <a:xfrm>
            <a:off x="1066800" y="2703438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Yekan" panose="00000400000000000000" pitchFamily="2" charset="-78"/>
              </a:rPr>
              <a:t>برنامه‌ای بنویسید و در آن یک متغیر برای ذخیره کردن اسم و یک متغیر برای فامیلی خود در نظر بگیرد. این برنامه باید یک پیام خوشامدگویی نمایش دهد.</a:t>
            </a:r>
            <a:endParaRPr lang="en-US" sz="2800" dirty="0"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E0BA5-7DBD-5E3B-85FF-32CD6440005C}"/>
              </a:ext>
            </a:extLst>
          </p:cNvPr>
          <p:cNvSpPr txBox="1"/>
          <p:nvPr/>
        </p:nvSpPr>
        <p:spPr>
          <a:xfrm>
            <a:off x="8367252" y="4635703"/>
            <a:ext cx="203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C00000"/>
                </a:solidFill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75FC4-406B-D93A-04F0-96A77D4C1062}"/>
              </a:ext>
            </a:extLst>
          </p:cNvPr>
          <p:cNvSpPr txBox="1"/>
          <p:nvPr/>
        </p:nvSpPr>
        <p:spPr>
          <a:xfrm>
            <a:off x="1794387" y="4635703"/>
            <a:ext cx="658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>
                <a:solidFill>
                  <a:srgbClr val="00B050"/>
                </a:solidFill>
                <a:cs typeface="B Yekan" panose="00000400000000000000" pitchFamily="2" charset="-78"/>
              </a:rPr>
              <a:t>Hello </a:t>
            </a:r>
            <a:r>
              <a:rPr lang="en-US" sz="2800" dirty="0" err="1">
                <a:solidFill>
                  <a:srgbClr val="00B050"/>
                </a:solidFill>
                <a:cs typeface="B Yekan" panose="00000400000000000000" pitchFamily="2" charset="-78"/>
              </a:rPr>
              <a:t>Pischel</a:t>
            </a:r>
            <a:r>
              <a:rPr lang="en-US" sz="2800" dirty="0">
                <a:solidFill>
                  <a:srgbClr val="00B050"/>
                </a:solidFill>
                <a:cs typeface="B Yekan" panose="00000400000000000000" pitchFamily="2" charset="-78"/>
              </a:rPr>
              <a:t> </a:t>
            </a:r>
            <a:r>
              <a:rPr lang="en-US" sz="2800" dirty="0" err="1">
                <a:solidFill>
                  <a:srgbClr val="00B050"/>
                </a:solidFill>
                <a:cs typeface="B Yekan" panose="00000400000000000000" pitchFamily="2" charset="-78"/>
              </a:rPr>
              <a:t>Miozad</a:t>
            </a:r>
            <a:r>
              <a:rPr lang="en-US" sz="2800" dirty="0">
                <a:solidFill>
                  <a:srgbClr val="00B050"/>
                </a:solidFill>
                <a:cs typeface="B Yekan" panose="00000400000000000000" pitchFamily="2" charset="-78"/>
              </a:rPr>
              <a:t>, Welcome to our class!</a:t>
            </a:r>
          </a:p>
        </p:txBody>
      </p:sp>
    </p:spTree>
    <p:extLst>
      <p:ext uri="{BB962C8B-B14F-4D97-AF65-F5344CB8AC3E}">
        <p14:creationId xmlns:p14="http://schemas.microsoft.com/office/powerpoint/2010/main" val="32765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858EF-619D-B57F-F753-66E65AFB60B6}"/>
              </a:ext>
            </a:extLst>
          </p:cNvPr>
          <p:cNvSpPr txBox="1"/>
          <p:nvPr/>
        </p:nvSpPr>
        <p:spPr>
          <a:xfrm>
            <a:off x="4168877" y="1445342"/>
            <a:ext cx="420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A771-FE54-D6AD-4BE4-5255A14CE37D}"/>
              </a:ext>
            </a:extLst>
          </p:cNvPr>
          <p:cNvSpPr txBox="1"/>
          <p:nvPr/>
        </p:nvSpPr>
        <p:spPr>
          <a:xfrm>
            <a:off x="1066800" y="2703438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Yekan" panose="00000400000000000000" pitchFamily="2" charset="-78"/>
              </a:rPr>
              <a:t>برنامه تمرین قبل را طوری تغییر دهید که یک متغیر هم برای نام کلاس داشته باشد.</a:t>
            </a:r>
            <a:endParaRPr lang="en-US" sz="2800" dirty="0"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E0BA5-7DBD-5E3B-85FF-32CD6440005C}"/>
              </a:ext>
            </a:extLst>
          </p:cNvPr>
          <p:cNvSpPr txBox="1"/>
          <p:nvPr/>
        </p:nvSpPr>
        <p:spPr>
          <a:xfrm>
            <a:off x="8367252" y="4635703"/>
            <a:ext cx="203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C00000"/>
                </a:solidFill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75FC4-406B-D93A-04F0-96A77D4C1062}"/>
              </a:ext>
            </a:extLst>
          </p:cNvPr>
          <p:cNvSpPr txBox="1"/>
          <p:nvPr/>
        </p:nvSpPr>
        <p:spPr>
          <a:xfrm>
            <a:off x="1179872" y="4635703"/>
            <a:ext cx="75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>
                <a:solidFill>
                  <a:srgbClr val="00B050"/>
                </a:solidFill>
                <a:cs typeface="B Yekan" panose="00000400000000000000" pitchFamily="2" charset="-78"/>
              </a:rPr>
              <a:t>Hello </a:t>
            </a:r>
            <a:r>
              <a:rPr lang="en-US" sz="2800" dirty="0" err="1">
                <a:solidFill>
                  <a:srgbClr val="00B050"/>
                </a:solidFill>
                <a:cs typeface="B Yekan" panose="00000400000000000000" pitchFamily="2" charset="-78"/>
              </a:rPr>
              <a:t>Pischel</a:t>
            </a:r>
            <a:r>
              <a:rPr lang="en-US" sz="2800" dirty="0">
                <a:solidFill>
                  <a:srgbClr val="00B050"/>
                </a:solidFill>
                <a:cs typeface="B Yekan" panose="00000400000000000000" pitchFamily="2" charset="-78"/>
              </a:rPr>
              <a:t> </a:t>
            </a:r>
            <a:r>
              <a:rPr lang="en-US" sz="2800" dirty="0" err="1">
                <a:solidFill>
                  <a:srgbClr val="00B050"/>
                </a:solidFill>
                <a:cs typeface="B Yekan" panose="00000400000000000000" pitchFamily="2" charset="-78"/>
              </a:rPr>
              <a:t>Miozad</a:t>
            </a:r>
            <a:r>
              <a:rPr lang="en-US" sz="2800" dirty="0">
                <a:solidFill>
                  <a:srgbClr val="00B050"/>
                </a:solidFill>
                <a:cs typeface="B Yekan" panose="00000400000000000000" pitchFamily="2" charset="-78"/>
              </a:rPr>
              <a:t>, Welcome to Algorithm class!</a:t>
            </a:r>
          </a:p>
        </p:txBody>
      </p:sp>
    </p:spTree>
    <p:extLst>
      <p:ext uri="{BB962C8B-B14F-4D97-AF65-F5344CB8AC3E}">
        <p14:creationId xmlns:p14="http://schemas.microsoft.com/office/powerpoint/2010/main" val="1676243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858EF-619D-B57F-F753-66E65AFB60B6}"/>
              </a:ext>
            </a:extLst>
          </p:cNvPr>
          <p:cNvSpPr txBox="1"/>
          <p:nvPr/>
        </p:nvSpPr>
        <p:spPr>
          <a:xfrm>
            <a:off x="4021393" y="1799303"/>
            <a:ext cx="420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A771-FE54-D6AD-4BE4-5255A14CE37D}"/>
              </a:ext>
            </a:extLst>
          </p:cNvPr>
          <p:cNvSpPr txBox="1"/>
          <p:nvPr/>
        </p:nvSpPr>
        <p:spPr>
          <a:xfrm>
            <a:off x="919316" y="3057399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Yekan" panose="00000400000000000000" pitchFamily="2" charset="-78"/>
              </a:rPr>
              <a:t>با استفاده از ویژگی‌های برش و اتصال رشته‌‌</a:t>
            </a:r>
            <a:endParaRPr lang="en-US" sz="2800" dirty="0">
              <a:cs typeface="B Yekan" panose="00000400000000000000" pitchFamily="2" charset="-78"/>
            </a:endParaRPr>
          </a:p>
          <a:p>
            <a:pPr algn="ctr" rtl="1"/>
            <a:r>
              <a:rPr lang="fa-IR" sz="2800" dirty="0">
                <a:cs typeface="B Yekan" panose="00000400000000000000" pitchFamily="2" charset="-78"/>
              </a:rPr>
              <a:t>جمله </a:t>
            </a:r>
            <a:r>
              <a:rPr lang="en-US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“This is a message for Ali”</a:t>
            </a:r>
            <a:r>
              <a:rPr lang="fa-IR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 </a:t>
            </a:r>
            <a:r>
              <a:rPr lang="fa-IR" sz="2800" dirty="0">
                <a:cs typeface="B Yekan" panose="00000400000000000000" pitchFamily="2" charset="-78"/>
              </a:rPr>
              <a:t>را به</a:t>
            </a:r>
            <a:endParaRPr lang="en-US" sz="2800" dirty="0">
              <a:cs typeface="B Yekan" panose="00000400000000000000" pitchFamily="2" charset="-78"/>
            </a:endParaRPr>
          </a:p>
          <a:p>
            <a:pPr algn="ctr" rtl="1"/>
            <a:r>
              <a:rPr lang="fa-IR" sz="2800" dirty="0">
                <a:cs typeface="B Yekan" panose="00000400000000000000" pitchFamily="2" charset="-78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“This is a message for Sara”</a:t>
            </a:r>
            <a:r>
              <a:rPr lang="fa-IR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 </a:t>
            </a:r>
            <a:r>
              <a:rPr lang="fa-IR" sz="2800" dirty="0">
                <a:cs typeface="B Yekan" panose="00000400000000000000" pitchFamily="2" charset="-78"/>
              </a:rPr>
              <a:t>تبدیل کنید.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49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845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stings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2457" y="161265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>
                <a:latin typeface="Source Code Pro" panose="020B0509030403020204" pitchFamily="49" charset="0"/>
                <a:cs typeface="B Yekan" panose="00000400000000000000" pitchFamily="2" charset="-78"/>
              </a:rPr>
              <a:t>تا الان محاسبات اعداد را بحث کردیم.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9942" y="2834641"/>
            <a:ext cx="7680960" cy="171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حال محاسبات بر روی نوشته 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text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را بررسی می‌کنیم، ما از رشته یا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 برای نمایش نوشته استفاده می کنیم. 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988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858EF-619D-B57F-F753-66E65AFB60B6}"/>
              </a:ext>
            </a:extLst>
          </p:cNvPr>
          <p:cNvSpPr txBox="1"/>
          <p:nvPr/>
        </p:nvSpPr>
        <p:spPr>
          <a:xfrm>
            <a:off x="4021393" y="1799303"/>
            <a:ext cx="420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A771-FE54-D6AD-4BE4-5255A14CE37D}"/>
              </a:ext>
            </a:extLst>
          </p:cNvPr>
          <p:cNvSpPr txBox="1"/>
          <p:nvPr/>
        </p:nvSpPr>
        <p:spPr>
          <a:xfrm>
            <a:off x="919316" y="3057399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Yekan" panose="00000400000000000000" pitchFamily="2" charset="-78"/>
              </a:rPr>
              <a:t>با استفاده از ویژگی‌های برش و اتصال رشته‌‌</a:t>
            </a:r>
            <a:endParaRPr lang="en-US" sz="2800" dirty="0">
              <a:cs typeface="B Yekan" panose="00000400000000000000" pitchFamily="2" charset="-78"/>
            </a:endParaRPr>
          </a:p>
          <a:p>
            <a:pPr algn="ctr" rtl="1"/>
            <a:r>
              <a:rPr lang="fa-IR" sz="2800" dirty="0">
                <a:cs typeface="B Yekan" panose="00000400000000000000" pitchFamily="2" charset="-78"/>
              </a:rPr>
              <a:t>جمله </a:t>
            </a:r>
            <a:r>
              <a:rPr lang="en-US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“This is </a:t>
            </a:r>
            <a:r>
              <a:rPr lang="en-US" sz="240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a message </a:t>
            </a:r>
            <a:r>
              <a:rPr lang="en-US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for Ali”</a:t>
            </a:r>
            <a:r>
              <a:rPr lang="fa-IR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 </a:t>
            </a:r>
            <a:r>
              <a:rPr lang="fa-IR" sz="2800" dirty="0">
                <a:cs typeface="B Yekan" panose="00000400000000000000" pitchFamily="2" charset="-78"/>
              </a:rPr>
              <a:t>را به</a:t>
            </a:r>
            <a:endParaRPr lang="en-US" sz="2800" dirty="0">
              <a:cs typeface="B Yekan" panose="00000400000000000000" pitchFamily="2" charset="-78"/>
            </a:endParaRPr>
          </a:p>
          <a:p>
            <a:pPr algn="ctr" rtl="1"/>
            <a:r>
              <a:rPr lang="fa-IR" sz="2800" dirty="0">
                <a:cs typeface="B Yekan" panose="00000400000000000000" pitchFamily="2" charset="-78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“This is a gift for Ali”</a:t>
            </a:r>
            <a:r>
              <a:rPr lang="fa-IR" sz="2400" dirty="0">
                <a:solidFill>
                  <a:srgbClr val="00B050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B Yekan" panose="00000400000000000000" pitchFamily="2" charset="-78"/>
              </a:rPr>
              <a:t> </a:t>
            </a:r>
            <a:r>
              <a:rPr lang="fa-IR" sz="2800" dirty="0">
                <a:cs typeface="B Yekan" panose="00000400000000000000" pitchFamily="2" charset="-78"/>
              </a:rPr>
              <a:t>تبدیل کنید.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730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9" y="136261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C0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8F9A47-D098-4697-AF20-82D23AACC395}"/>
              </a:ext>
            </a:extLst>
          </p:cNvPr>
          <p:cNvSpPr txBox="1">
            <a:spLocks/>
          </p:cNvSpPr>
          <p:nvPr/>
        </p:nvSpPr>
        <p:spPr>
          <a:xfrm>
            <a:off x="3997234" y="2731798"/>
            <a:ext cx="4197532" cy="1956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00000"/>
              </a:lnSpc>
            </a:pPr>
            <a:r>
              <a:rPr lang="en-US" sz="48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  <a:endParaRPr lang="fa-IR" sz="36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>
              <a:lnSpc>
                <a:spcPct val="100000"/>
              </a:lnSpc>
            </a:pPr>
            <a:endParaRPr lang="fa-IR" sz="36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>
              <a:lnSpc>
                <a:spcPct val="100000"/>
              </a:lnSpc>
            </a:pPr>
            <a:endParaRPr lang="fa-IR" sz="2800" b="1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76946B-CAA2-4567-AF6C-DC2A7B14C809}"/>
              </a:ext>
            </a:extLst>
          </p:cNvPr>
          <p:cNvSpPr txBox="1">
            <a:spLocks/>
          </p:cNvSpPr>
          <p:nvPr/>
        </p:nvSpPr>
        <p:spPr>
          <a:xfrm>
            <a:off x="2255519" y="5036977"/>
            <a:ext cx="7680960" cy="680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با نوع رشته 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 </a:t>
            </a:r>
            <a:r>
              <a:rPr lang="fa-IR" sz="36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با نوع </a:t>
            </a:r>
            <a:r>
              <a:rPr lang="en-US" sz="3600" b="1" dirty="0">
                <a:solidFill>
                  <a:srgbClr val="00B05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endParaRPr lang="en-US" sz="2800" dirty="0">
              <a:solidFill>
                <a:srgbClr val="00B05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953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858EF-619D-B57F-F753-66E65AFB60B6}"/>
              </a:ext>
            </a:extLst>
          </p:cNvPr>
          <p:cNvSpPr txBox="1"/>
          <p:nvPr/>
        </p:nvSpPr>
        <p:spPr>
          <a:xfrm>
            <a:off x="4021393" y="1799303"/>
            <a:ext cx="420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solidFill>
                  <a:srgbClr val="C0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C0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A771-FE54-D6AD-4BE4-5255A14CE37D}"/>
              </a:ext>
            </a:extLst>
          </p:cNvPr>
          <p:cNvSpPr txBox="1"/>
          <p:nvPr/>
        </p:nvSpPr>
        <p:spPr>
          <a:xfrm>
            <a:off x="1150374" y="3057399"/>
            <a:ext cx="9827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Yekan" panose="00000400000000000000" pitchFamily="2" charset="-78"/>
              </a:rPr>
              <a:t>برنامه‌ای بنویسید و در آن یک متغیر حاوی اسم خودتان تعریف کنید. سپس آن را در عدد ۱۰ ضرب کرده و نتیجه را نمایش دهید.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785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اندیس منفی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00199" y="5226462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13" y="3559354"/>
            <a:ext cx="8869013" cy="16671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66405" y="2359273"/>
            <a:ext cx="8308314" cy="1355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b="1" spc="-16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-11 -10 -9 -8 -7 -6 -5 -4 -3 -2 -1</a:t>
            </a:r>
            <a:endParaRPr lang="en-US" sz="2400" spc="-16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629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20" y="117536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کاراکترهای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Escape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5833" y="2435290"/>
            <a:ext cx="7305248" cy="3396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200000"/>
              </a:lnSpc>
            </a:pPr>
            <a:r>
              <a:rPr lang="en-US" sz="2400" b="1" dirty="0">
                <a:solidFill>
                  <a:srgbClr val="CC0000"/>
                </a:solidFill>
                <a:latin typeface="Source Code Pro" panose="020B0509030403020204" pitchFamily="49" charset="0"/>
              </a:rPr>
              <a:t>\n</a:t>
            </a:r>
            <a:r>
              <a:rPr lang="en-US" sz="1800" dirty="0">
                <a:latin typeface="Source Code Pro" panose="020B0509030403020204" pitchFamily="49" charset="0"/>
              </a:rPr>
              <a:t>	</a:t>
            </a:r>
            <a:r>
              <a:rPr lang="fa-IR" sz="2000" dirty="0">
                <a:latin typeface="Source Code Pro" panose="020B0509030403020204" pitchFamily="49" charset="0"/>
              </a:rPr>
              <a:t>پایان سطر جاری و رفتن به سطر جدید</a:t>
            </a:r>
          </a:p>
          <a:p>
            <a:pPr algn="r" rtl="1">
              <a:lnSpc>
                <a:spcPct val="200000"/>
              </a:lnSpc>
            </a:pPr>
            <a:r>
              <a:rPr lang="en-US" sz="2400" b="1" dirty="0">
                <a:solidFill>
                  <a:srgbClr val="CC0000"/>
                </a:solidFill>
                <a:latin typeface="Source Code Pro" panose="020B0509030403020204" pitchFamily="49" charset="0"/>
              </a:rPr>
              <a:t>\t</a:t>
            </a:r>
            <a:r>
              <a:rPr lang="en-US" sz="1800" dirty="0">
                <a:latin typeface="Source Code Pro" panose="020B0509030403020204" pitchFamily="49" charset="0"/>
              </a:rPr>
              <a:t>	</a:t>
            </a:r>
            <a:r>
              <a:rPr lang="fa-IR" sz="1800" dirty="0">
                <a:latin typeface="Source Code Pro" panose="020B0509030403020204" pitchFamily="49" charset="0"/>
              </a:rPr>
              <a:t>برابر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fa-IR" sz="1800" dirty="0">
                <a:latin typeface="Source Code Pro" panose="020B0509030403020204" pitchFamily="49" charset="0"/>
              </a:rPr>
              <a:t>کلید </a:t>
            </a:r>
            <a:r>
              <a:rPr lang="en-US" sz="1800" dirty="0">
                <a:latin typeface="Source Code Pro" panose="020B0509030403020204" pitchFamily="49" charset="0"/>
              </a:rPr>
              <a:t> TAB</a:t>
            </a:r>
            <a:r>
              <a:rPr lang="fa-IR" sz="1800" dirty="0">
                <a:latin typeface="Source Code Pro" panose="020B0509030403020204" pitchFamily="49" charset="0"/>
              </a:rPr>
              <a:t>درج هشت فاصله (</a:t>
            </a:r>
            <a:r>
              <a:rPr lang="en-US" sz="1800" dirty="0">
                <a:latin typeface="Source Code Pro" panose="020B0509030403020204" pitchFamily="49" charset="0"/>
              </a:rPr>
              <a:t>Space</a:t>
            </a:r>
            <a:r>
              <a:rPr lang="fa-IR" sz="1800" dirty="0">
                <a:latin typeface="Source Code Pro" panose="020B0509030403020204" pitchFamily="49" charset="0"/>
              </a:rPr>
              <a:t>)</a:t>
            </a:r>
            <a:endParaRPr lang="en-US" sz="1800" dirty="0">
              <a:latin typeface="Source Code Pro" panose="020B0509030403020204" pitchFamily="49" charset="0"/>
            </a:endParaRPr>
          </a:p>
          <a:p>
            <a:pPr algn="r" rtl="1">
              <a:lnSpc>
                <a:spcPct val="200000"/>
              </a:lnSpc>
            </a:pPr>
            <a:r>
              <a:rPr lang="en-US" sz="2400" b="1" dirty="0">
                <a:solidFill>
                  <a:srgbClr val="CC0000"/>
                </a:solidFill>
                <a:latin typeface="Source Code Pro" panose="020B0509030403020204" pitchFamily="49" charset="0"/>
              </a:rPr>
              <a:t>\</a:t>
            </a:r>
            <a:r>
              <a:rPr lang="en-US" sz="2400" b="1" dirty="0">
                <a:solidFill>
                  <a:srgbClr val="CC0000"/>
                </a:solidFill>
                <a:latin typeface="MS Reference Sans Serif" panose="020B0604030504040204" pitchFamily="34" charset="0"/>
              </a:rPr>
              <a:t>’</a:t>
            </a:r>
            <a:r>
              <a:rPr lang="en-US" sz="1800" dirty="0">
                <a:latin typeface="Source Code Pro" panose="020B0509030403020204" pitchFamily="49" charset="0"/>
              </a:rPr>
              <a:t>	</a:t>
            </a:r>
            <a:r>
              <a:rPr lang="fa-IR" sz="1800" dirty="0">
                <a:latin typeface="Source Code Pro" panose="020B0509030403020204" pitchFamily="49" charset="0"/>
              </a:rPr>
              <a:t>درج یک کاراکتر </a:t>
            </a:r>
            <a:r>
              <a:rPr lang="en-US" sz="2000" dirty="0">
                <a:solidFill>
                  <a:srgbClr val="CC0000"/>
                </a:solidFill>
                <a:latin typeface="MS Reference Sans Serif" panose="020B0604030504040204" pitchFamily="34" charset="0"/>
              </a:rPr>
              <a:t>‘</a:t>
            </a:r>
            <a:endParaRPr lang="fa-IR" sz="2000" dirty="0">
              <a:solidFill>
                <a:srgbClr val="CC0000"/>
              </a:solidFill>
              <a:latin typeface="MS Reference Sans Serif" panose="020B0604030504040204" pitchFamily="34" charset="0"/>
            </a:endParaRPr>
          </a:p>
          <a:p>
            <a:pPr algn="r" rtl="1">
              <a:lnSpc>
                <a:spcPct val="200000"/>
              </a:lnSpc>
            </a:pPr>
            <a:r>
              <a:rPr lang="en-US" sz="2400" b="1" dirty="0">
                <a:solidFill>
                  <a:srgbClr val="CC0000"/>
                </a:solidFill>
                <a:latin typeface="Source Code Pro" panose="020B0509030403020204" pitchFamily="49" charset="0"/>
              </a:rPr>
              <a:t>\</a:t>
            </a:r>
            <a:r>
              <a:rPr lang="en-US" sz="2400" b="1" dirty="0">
                <a:solidFill>
                  <a:srgbClr val="CC0000"/>
                </a:solidFill>
                <a:latin typeface="MS Reference Sans Serif" panose="020B0604030504040204" pitchFamily="34" charset="0"/>
              </a:rPr>
              <a:t>”</a:t>
            </a:r>
            <a:r>
              <a:rPr lang="en-US" sz="1800" dirty="0">
                <a:latin typeface="Source Code Pro" panose="020B0509030403020204" pitchFamily="49" charset="0"/>
              </a:rPr>
              <a:t>	</a:t>
            </a:r>
            <a:r>
              <a:rPr lang="fa-IR" sz="1800" dirty="0">
                <a:latin typeface="Source Code Pro" panose="020B0509030403020204" pitchFamily="49" charset="0"/>
              </a:rPr>
              <a:t>درج یک کاراکتر </a:t>
            </a:r>
            <a:r>
              <a:rPr lang="en-US" sz="1800" dirty="0">
                <a:solidFill>
                  <a:srgbClr val="CC0000"/>
                </a:solidFill>
                <a:latin typeface="MS Reference Sans Serif" panose="020B0604030504040204" pitchFamily="34" charset="0"/>
              </a:rPr>
              <a:t>“</a:t>
            </a:r>
          </a:p>
          <a:p>
            <a:pPr algn="r" rtl="1">
              <a:lnSpc>
                <a:spcPct val="200000"/>
              </a:lnSpc>
            </a:pPr>
            <a:r>
              <a:rPr lang="en-US" sz="2400" b="1" dirty="0">
                <a:solidFill>
                  <a:srgbClr val="CC0000"/>
                </a:solidFill>
                <a:latin typeface="Source Code Pro" panose="020B0509030403020204" pitchFamily="49" charset="0"/>
              </a:rPr>
              <a:t>\\</a:t>
            </a:r>
            <a:r>
              <a:rPr lang="en-US" sz="1800" dirty="0">
                <a:latin typeface="Source Code Pro" panose="020B0509030403020204" pitchFamily="49" charset="0"/>
              </a:rPr>
              <a:t>	</a:t>
            </a:r>
            <a:r>
              <a:rPr lang="fa-IR" sz="1800" dirty="0">
                <a:latin typeface="Source Code Pro" panose="020B0509030403020204" pitchFamily="49" charset="0"/>
              </a:rPr>
              <a:t>درج یک کاراکتر</a:t>
            </a:r>
            <a:r>
              <a:rPr lang="en-US" sz="1800" dirty="0">
                <a:solidFill>
                  <a:srgbClr val="CC0000"/>
                </a:solidFill>
                <a:latin typeface="Source Code Pro" panose="020B0509030403020204" pitchFamily="49" charset="0"/>
              </a:rPr>
              <a:t>\</a:t>
            </a:r>
            <a:endParaRPr lang="fa-IR" sz="1800" dirty="0">
              <a:solidFill>
                <a:srgbClr val="CC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797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6433" y="2991396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[</a:t>
            </a:r>
            <a:r>
              <a:rPr lang="en-US" sz="3600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start</a:t>
            </a:r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stop</a:t>
            </a:r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step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834CFF-121D-4C46-9AB9-7C8CF32B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19" y="136261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</a:t>
            </a:r>
            <a:r>
              <a:rPr lang="fa-IR" sz="3600" b="1" dirty="0">
                <a:solidFill>
                  <a:srgbClr val="C00000"/>
                </a:solidFill>
                <a:cs typeface="B Yekan" panose="00000400000000000000" pitchFamily="2" charset="-78"/>
              </a:rPr>
              <a:t>گام‌دار </a:t>
            </a:r>
            <a:r>
              <a:rPr lang="fa-IR" sz="3600" b="1" dirty="0">
                <a:solidFill>
                  <a:srgbClr val="C0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b="1" dirty="0">
              <a:solidFill>
                <a:srgbClr val="C0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6079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8815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>
                <a:solidFill>
                  <a:schemeClr val="accent2"/>
                </a:solidFill>
                <a:cs typeface="B Yekan" panose="00000400000000000000" pitchFamily="2" charset="-78"/>
              </a:rPr>
              <a:t>برش گام‌دار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06434" y="3929618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s[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5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37062" y="2958044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s = </a:t>
            </a:r>
            <a:r>
              <a:rPr lang="fa-IR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291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045027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>
                <a:solidFill>
                  <a:schemeClr val="accent2"/>
                </a:solidFill>
                <a:cs typeface="B Yekan" panose="00000400000000000000" pitchFamily="2" charset="-78"/>
              </a:rPr>
              <a:t>برش گام‌دار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5805" y="3095900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s[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8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6433" y="2124326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s = </a:t>
            </a:r>
            <a:r>
              <a:rPr lang="fa-IR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75805" y="4067474"/>
            <a:ext cx="9144000" cy="77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/>
                </a:solidFill>
                <a:cs typeface="B Yekan" panose="00000400000000000000" pitchFamily="2" charset="-7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029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495" y="1097231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>
                <a:solidFill>
                  <a:schemeClr val="accent2"/>
                </a:solidFill>
                <a:cs typeface="B Yekan" panose="00000400000000000000" pitchFamily="2" charset="-78"/>
              </a:rPr>
              <a:t>برش گام‌دار و معکوس کردن رشته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88867" y="3731058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s[::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</a:t>
            </a:r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19495" y="2759484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s = </a:t>
            </a:r>
            <a:r>
              <a:rPr lang="fa-IR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37062" y="4702632"/>
            <a:ext cx="9144000" cy="77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/>
                </a:solidFill>
                <a:cs typeface="B Yekan" panose="00000400000000000000" pitchFamily="2" charset="-7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315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157549"/>
            <a:ext cx="6043747" cy="1691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 ‘The Beatles’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length =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len</a:t>
            </a:r>
            <a:r>
              <a:rPr lang="en-US" sz="2800" dirty="0">
                <a:latin typeface="Source Code Pro" panose="020B0509030403020204" pitchFamily="49" charset="0"/>
              </a:rPr>
              <a:t>(s)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8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s1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s2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s3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متغیرهای با مقدار رشته هستند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>
                <a:latin typeface="Source Code Pro" panose="020B0509030403020204" pitchFamily="49" charset="0"/>
              </a:rPr>
              <a:t>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s2 = ‘ABC’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s3 = ‘ A B C ‘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“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>
                <a:latin typeface="Source Code Pro" panose="020B0509030403020204" pitchFamily="49" charset="0"/>
              </a:rPr>
              <a:t>”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s2 = “ABC”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s3 = “ A B C “ </a:t>
            </a:r>
          </a:p>
        </p:txBody>
      </p:sp>
    </p:spTree>
    <p:extLst>
      <p:ext uri="{BB962C8B-B14F-4D97-AF65-F5344CB8AC3E}">
        <p14:creationId xmlns:p14="http://schemas.microsoft.com/office/powerpoint/2010/main" val="393995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55521"/>
            <a:ext cx="6043747" cy="2788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 = ‘A’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</a:t>
            </a:r>
            <a:r>
              <a:rPr lang="en-US" sz="2800" dirty="0" err="1">
                <a:latin typeface="Source Code Pro" panose="020B0509030403020204" pitchFamily="49" charset="0"/>
              </a:rPr>
              <a:t>unicode</a:t>
            </a:r>
            <a:r>
              <a:rPr lang="en-US" sz="2800" dirty="0">
                <a:latin typeface="Source Code Pro" panose="020B050903040302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ord</a:t>
            </a:r>
            <a:r>
              <a:rPr lang="en-US" sz="2800" dirty="0">
                <a:latin typeface="Source Code Pro" panose="020B0509030403020204" pitchFamily="49" charset="0"/>
              </a:rPr>
              <a:t>(s)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Unicode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65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0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هر سه متغیر بالا متفاوت هستند، چون فاصله، کوچک یا بزرگ بودن حروف مهم است.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>
                <a:latin typeface="Source Code Pro" panose="020B0509030403020204" pitchFamily="49" charset="0"/>
              </a:rPr>
              <a:t>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s2 = ‘ABC’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s3 = ‘ A B C ‘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“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>
                <a:latin typeface="Source Code Pro" panose="020B0509030403020204" pitchFamily="49" charset="0"/>
              </a:rPr>
              <a:t>”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s2 = “ABC”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s3 = “ A B C “ </a:t>
            </a:r>
          </a:p>
        </p:txBody>
      </p:sp>
    </p:spTree>
    <p:extLst>
      <p:ext uri="{BB962C8B-B14F-4D97-AF65-F5344CB8AC3E}">
        <p14:creationId xmlns:p14="http://schemas.microsoft.com/office/powerpoint/2010/main" val="17758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983" y="4767451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3" y="2898728"/>
            <a:ext cx="8869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Beatles’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s[4]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برای دسترسی به عنصری از رشته از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استفاده کردیم، بعدتر می بینیم که خیلی استفاده دارد.</a:t>
            </a:r>
          </a:p>
          <a:p>
            <a:pPr algn="r" rtl="1"/>
            <a:r>
              <a:rPr lang="fa-IR" sz="20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یک کاراکتر خود یک رشته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5" y="2505402"/>
            <a:ext cx="7397932" cy="29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9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s[4:8]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ما می‌گوییم که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برشی از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51" y="2680330"/>
            <a:ext cx="621116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s[4:]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s[4:11]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تا انتها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t = s[:8]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s[0:4]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از ابتدا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63586-029D-4BF5-BBA0-73541835E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3" t="9545" r="22663" b="69386"/>
          <a:stretch/>
        </p:blipFill>
        <p:spPr>
          <a:xfrm>
            <a:off x="4158068" y="4086225"/>
            <a:ext cx="3600451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7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884</Words>
  <Application>Microsoft Office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MS Reference Sans Serif</vt:lpstr>
      <vt:lpstr>Source Code Pro</vt:lpstr>
      <vt:lpstr>Office Theme</vt:lpstr>
      <vt:lpstr>داده‌های متنی</vt:lpstr>
      <vt:lpstr>رشته‌ها stings</vt:lpstr>
      <vt:lpstr>رشته</vt:lpstr>
      <vt:lpstr>رشته</vt:lpstr>
      <vt:lpstr>رشته‌ها اندیس دارند</vt:lpstr>
      <vt:lpstr>رشته‌ها اندیس دارند</vt:lpstr>
      <vt:lpstr>برش رشته‌ها</vt:lpstr>
      <vt:lpstr>برش رشته‌ها</vt:lpstr>
      <vt:lpstr>برش رشته‌ها</vt:lpstr>
      <vt:lpstr>برش رشته‌ها</vt:lpstr>
      <vt:lpstr>برش رشته‌ها</vt:lpstr>
      <vt:lpstr>عملگرهای رشته</vt:lpstr>
      <vt:lpstr>عملگرهای رشته</vt:lpstr>
      <vt:lpstr>رشته‌ها را می توان ترکیب کرد</vt:lpstr>
      <vt:lpstr>رشته‌ها را می توان ترکیب کرد</vt:lpstr>
      <vt:lpstr>رشته‌ها را می توان ترکیب کرد</vt:lpstr>
      <vt:lpstr>PowerPoint Presentation</vt:lpstr>
      <vt:lpstr>PowerPoint Presentation</vt:lpstr>
      <vt:lpstr>PowerPoint Presentation</vt:lpstr>
      <vt:lpstr>PowerPoint Presentation</vt:lpstr>
      <vt:lpstr>عملگرهای رشته</vt:lpstr>
      <vt:lpstr>PowerPoint Presentation</vt:lpstr>
      <vt:lpstr>اندیس منفی</vt:lpstr>
      <vt:lpstr>کاراکترهای Escape</vt:lpstr>
      <vt:lpstr>برش گام‌دار رشته</vt:lpstr>
      <vt:lpstr>PowerPoint Presentation</vt:lpstr>
      <vt:lpstr>PowerPoint Presentation</vt:lpstr>
      <vt:lpstr>PowerPoint Presentation</vt:lpstr>
      <vt:lpstr>تابع len</vt:lpstr>
      <vt:lpstr>تابع 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رشته‌ها stings</dc:title>
  <dc:creator>PC</dc:creator>
  <cp:lastModifiedBy>Teacher302</cp:lastModifiedBy>
  <cp:revision>9</cp:revision>
  <dcterms:created xsi:type="dcterms:W3CDTF">2023-11-17T07:33:16Z</dcterms:created>
  <dcterms:modified xsi:type="dcterms:W3CDTF">2024-02-01T08:24:52Z</dcterms:modified>
</cp:coreProperties>
</file>