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90" r:id="rId3"/>
    <p:sldId id="391" r:id="rId4"/>
    <p:sldId id="343" r:id="rId5"/>
    <p:sldId id="344" r:id="rId6"/>
    <p:sldId id="387" r:id="rId7"/>
    <p:sldId id="517" r:id="rId8"/>
    <p:sldId id="493" r:id="rId9"/>
    <p:sldId id="397" r:id="rId10"/>
    <p:sldId id="346" r:id="rId11"/>
    <p:sldId id="560" r:id="rId12"/>
    <p:sldId id="527" r:id="rId13"/>
    <p:sldId id="537" r:id="rId14"/>
    <p:sldId id="539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51" r:id="rId24"/>
    <p:sldId id="272" r:id="rId25"/>
    <p:sldId id="273" r:id="rId26"/>
    <p:sldId id="490" r:id="rId27"/>
    <p:sldId id="529" r:id="rId28"/>
    <p:sldId id="532" r:id="rId29"/>
    <p:sldId id="274" r:id="rId30"/>
    <p:sldId id="275" r:id="rId31"/>
    <p:sldId id="276" r:id="rId32"/>
    <p:sldId id="277" r:id="rId33"/>
    <p:sldId id="536" r:id="rId34"/>
    <p:sldId id="558" r:id="rId35"/>
    <p:sldId id="549" r:id="rId36"/>
    <p:sldId id="550" r:id="rId37"/>
    <p:sldId id="552" r:id="rId38"/>
    <p:sldId id="553" r:id="rId39"/>
    <p:sldId id="559" r:id="rId40"/>
    <p:sldId id="278" r:id="rId41"/>
    <p:sldId id="422" r:id="rId42"/>
    <p:sldId id="443" r:id="rId43"/>
    <p:sldId id="441" r:id="rId44"/>
    <p:sldId id="474" r:id="rId45"/>
    <p:sldId id="33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3BDA-13AF-47EF-A3A7-5407F9AE242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2. ماژول‌، اسکریپت، و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IO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01633" y="2592277"/>
            <a:ext cx="8678092" cy="1686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عنوان‌ها:</a:t>
            </a:r>
          </a:p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</a:p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ماژول</a:t>
            </a:r>
          </a:p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عبارت‌های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</a:p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نگاهی به وارد کردن ماژول‌ها از دیگر کتابخانه‌ها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639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2906" y="140712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اجرای ماژول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93668" y="2743200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r" rtl="1">
              <a:buFont typeface="+mj-lt"/>
              <a:buAutoNum type="arabicPeriod"/>
            </a:pP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در خط فرمان به آدرس فایل بروید.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بنویسید:</a:t>
            </a: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python calculator.py</a:t>
            </a:r>
            <a:endParaRPr lang="fa-IR" sz="3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727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2906" y="140712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اجرای ماژول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56768-2DD5-48AD-B73F-DF9C08A37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0719" r="51543" b="61569"/>
          <a:stretch/>
        </p:blipFill>
        <p:spPr>
          <a:xfrm>
            <a:off x="2303889" y="2689413"/>
            <a:ext cx="7584221" cy="288663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48974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AD5F58-3BBF-450D-303C-3076BD6AC11F}"/>
              </a:ext>
            </a:extLst>
          </p:cNvPr>
          <p:cNvSpPr txBox="1"/>
          <p:nvPr/>
        </p:nvSpPr>
        <p:spPr>
          <a:xfrm>
            <a:off x="8579703" y="671437"/>
            <a:ext cx="297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C00000"/>
                </a:solidFill>
                <a:cs typeface="B Yekan" panose="00000400000000000000" pitchFamily="2" charset="-78"/>
              </a:rPr>
              <a:t>تابع </a:t>
            </a:r>
            <a:r>
              <a:rPr lang="en-US" sz="2800" dirty="0">
                <a:solidFill>
                  <a:srgbClr val="C00000"/>
                </a:solidFill>
                <a:cs typeface="B Yekan" panose="00000400000000000000" pitchFamily="2" charset="-78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E9ABE-2855-CCB0-0D1B-5FA677F1B442}"/>
              </a:ext>
            </a:extLst>
          </p:cNvPr>
          <p:cNvSpPr txBox="1"/>
          <p:nvPr/>
        </p:nvSpPr>
        <p:spPr>
          <a:xfrm>
            <a:off x="4277032" y="1651819"/>
            <a:ext cx="363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C00000"/>
                </a:solidFill>
                <a:cs typeface="B Yekan" panose="00000400000000000000" pitchFamily="2" charset="-78"/>
              </a:rPr>
              <a:t>تمرین</a:t>
            </a:r>
            <a:endParaRPr lang="en-US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44C8D-D9F4-A9F8-5F2F-C76CAED93AC1}"/>
              </a:ext>
            </a:extLst>
          </p:cNvPr>
          <p:cNvSpPr txBox="1"/>
          <p:nvPr/>
        </p:nvSpPr>
        <p:spPr>
          <a:xfrm>
            <a:off x="1194617" y="2737281"/>
            <a:ext cx="980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Yekan" panose="00000400000000000000" pitchFamily="2" charset="-78"/>
              </a:rPr>
              <a:t>برنامه‌ای بنویسید که الگوی زیر را نمایش دهد.</a:t>
            </a:r>
            <a:endParaRPr lang="en-US" sz="2400" dirty="0">
              <a:cs typeface="B Yeka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6C29-6889-CE17-B044-49D3201B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85" y="3659055"/>
            <a:ext cx="1266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9" y="1047384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دما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 descr="Expert Maths Tutoring in the UK - Boost Your Scores with Cuemath">
            <a:extLst>
              <a:ext uri="{FF2B5EF4-FFF2-40B4-BE49-F238E27FC236}">
                <a16:creationId xmlns:a16="http://schemas.microsoft.com/office/drawing/2014/main" id="{018EF191-F56D-B667-9295-291EDFF1B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31803" r="21564"/>
          <a:stretch/>
        </p:blipFill>
        <p:spPr bwMode="auto">
          <a:xfrm>
            <a:off x="2892348" y="3067739"/>
            <a:ext cx="6093794" cy="24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69C064-4325-4C72-E878-932526574601}"/>
              </a:ext>
            </a:extLst>
          </p:cNvPr>
          <p:cNvSpPr txBox="1"/>
          <p:nvPr/>
        </p:nvSpPr>
        <p:spPr>
          <a:xfrm>
            <a:off x="1327354" y="2136199"/>
            <a:ext cx="953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tx1">
                    <a:lumMod val="95000"/>
                    <a:lumOff val="5000"/>
                  </a:schemeClr>
                </a:solidFill>
                <a:cs typeface="B Yekan" panose="00000400000000000000" pitchFamily="2" charset="-78"/>
              </a:rPr>
              <a:t>برنامه‌ای بنویسید که دمای سلسیوس را به فارنهایت تبدیل کند.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871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278490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 و خوانایی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305530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50000"/>
              </a:lnSpc>
            </a:pP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هر اسکریپت را با یک کامنت توضیحی شروع کنید.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هر متغیر یا ثابت را تعریف کنید.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یک بخش از کد با جزئیات فراوان حتما باید با کامنت شروع شود.</a:t>
            </a:r>
          </a:p>
        </p:txBody>
      </p:sp>
    </p:spTree>
    <p:extLst>
      <p:ext uri="{BB962C8B-B14F-4D97-AF65-F5344CB8AC3E}">
        <p14:creationId xmlns:p14="http://schemas.microsoft.com/office/powerpoint/2010/main" val="429147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91777" y="154110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با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 شروع می‌شوند.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9F47E-4DF6-CA80-3D7B-D514AD70F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53"/>
          <a:stretch/>
        </p:blipFill>
        <p:spPr>
          <a:xfrm>
            <a:off x="1719262" y="2435383"/>
            <a:ext cx="8753475" cy="3494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E3FF49-D2B1-B0C6-D01C-3F70C1A60339}"/>
              </a:ext>
            </a:extLst>
          </p:cNvPr>
          <p:cNvSpPr/>
          <p:nvPr/>
        </p:nvSpPr>
        <p:spPr>
          <a:xfrm>
            <a:off x="3320244" y="2446446"/>
            <a:ext cx="3728622" cy="261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0FDA5-9A85-AAF5-D655-D578AF023348}"/>
              </a:ext>
            </a:extLst>
          </p:cNvPr>
          <p:cNvSpPr/>
          <p:nvPr/>
        </p:nvSpPr>
        <p:spPr>
          <a:xfrm>
            <a:off x="1719262" y="2435383"/>
            <a:ext cx="8753475" cy="3494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کامنت: روش استفاده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70512" y="3704164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را می‌توان در همان خط آورد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70512" y="555885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هر چیزی پس از </a:t>
            </a:r>
            <a:r>
              <a:rPr lang="en-US" sz="2400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 جزو کامنت خواهد بود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8ED83-4A9B-49EB-39D1-517996A6E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"/>
          <a:stretch/>
        </p:blipFill>
        <p:spPr>
          <a:xfrm>
            <a:off x="1939723" y="2844378"/>
            <a:ext cx="5724461" cy="81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1E0AE-191A-FA18-0327-F36D2EDB5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723" y="4549429"/>
            <a:ext cx="7229475" cy="6381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1821882-915C-26B1-EF8C-E9729E83BE8E}"/>
              </a:ext>
            </a:extLst>
          </p:cNvPr>
          <p:cNvSpPr txBox="1">
            <a:spLocks/>
          </p:cNvSpPr>
          <p:nvPr/>
        </p:nvSpPr>
        <p:spPr>
          <a:xfrm>
            <a:off x="3170512" y="190163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را می‌توان در خط بالای تکه کد مورد نظر آورد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273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34063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داکسترینگ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docstring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577018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- داکسترینگ ها کامنت‌های چند خطی هستند که با سه نقل قول مشخص می‌شوند.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- عموما در اول یک قسمت مهم از کد قرار می‌گیرند.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- وظیفه‌ی آن‌ها توصیف عملکرد کد می‌باشد.</a:t>
            </a:r>
          </a:p>
          <a:p>
            <a:pPr algn="r" rtl="1"/>
            <a:endParaRPr lang="fa-IR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659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1125" y="1938228"/>
            <a:ext cx="1975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temp_converter.py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8846E-BFB9-1E90-367B-074BC47E8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0"/>
          <a:stretch/>
        </p:blipFill>
        <p:spPr>
          <a:xfrm>
            <a:off x="1381125" y="2307560"/>
            <a:ext cx="9429750" cy="37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7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400EBE-4CEE-4BDB-8209-9D74F8A2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187387"/>
            <a:ext cx="93726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664A9-49C7-B299-F1B9-CFC07D0D7935}"/>
              </a:ext>
            </a:extLst>
          </p:cNvPr>
          <p:cNvSpPr/>
          <p:nvPr/>
        </p:nvSpPr>
        <p:spPr>
          <a:xfrm>
            <a:off x="1345614" y="1767941"/>
            <a:ext cx="1975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temp_converter.py</a:t>
            </a:r>
          </a:p>
        </p:txBody>
      </p:sp>
      <p:sp>
        <p:nvSpPr>
          <p:cNvPr id="3" name="Rectangle 2"/>
          <p:cNvSpPr/>
          <p:nvPr/>
        </p:nvSpPr>
        <p:spPr>
          <a:xfrm>
            <a:off x="4023867" y="4092387"/>
            <a:ext cx="2651760" cy="4091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Yekan" panose="00000400000000000000" pitchFamily="2" charset="-78"/>
              </a:rPr>
              <a:t>آیا می‌توان اینجا را تغییر داد؟</a:t>
            </a:r>
            <a:endParaRPr lang="en-US" dirty="0">
              <a:solidFill>
                <a:schemeClr val="tx1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155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01C04C-F447-D29E-30E9-4436C2B11EC7}"/>
              </a:ext>
            </a:extLst>
          </p:cNvPr>
          <p:cNvSpPr txBox="1"/>
          <p:nvPr/>
        </p:nvSpPr>
        <p:spPr>
          <a:xfrm>
            <a:off x="2539406" y="813656"/>
            <a:ext cx="7113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cs typeface="B Yekan" panose="00000400000000000000" pitchFamily="2" charset="-78"/>
              </a:rPr>
              <a:t>shell window / </a:t>
            </a:r>
            <a:r>
              <a:rPr lang="fa-IR" sz="4000" b="1" dirty="0">
                <a:solidFill>
                  <a:srgbClr val="C00000"/>
                </a:solidFill>
                <a:cs typeface="B Yekan" panose="00000400000000000000" pitchFamily="2" charset="-78"/>
              </a:rPr>
              <a:t>حالت تعاملی</a:t>
            </a:r>
            <a:endParaRPr lang="en-US" sz="4000" b="1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F8E3C-35B8-EDEB-FD2C-96ADF094F70D}"/>
              </a:ext>
            </a:extLst>
          </p:cNvPr>
          <p:cNvSpPr txBox="1"/>
          <p:nvPr/>
        </p:nvSpPr>
        <p:spPr>
          <a:xfrm>
            <a:off x="8131276" y="2812888"/>
            <a:ext cx="3333135" cy="212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dirty="0"/>
              <a:t>تا اینجا از حالت تعاملی </a:t>
            </a:r>
            <a:r>
              <a:rPr lang="en-US" dirty="0"/>
              <a:t>IDLE</a:t>
            </a:r>
            <a:r>
              <a:rPr lang="fa-IR" dirty="0"/>
              <a:t> استفاده کردیم اما این حالت به تنهایی برای کدنویسی کافی نیست و به ما اجازه ذخیره سازی فایل و ویرایش دستورات نوشته شده قبلی را نمیدهد.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5577B-92F4-1B32-F1EF-CC1B6FBEA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" r="-1"/>
          <a:stretch/>
        </p:blipFill>
        <p:spPr>
          <a:xfrm>
            <a:off x="943895" y="1792839"/>
            <a:ext cx="6679419" cy="445064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DF84D3-EE1D-A188-6524-396C2BC92682}"/>
              </a:ext>
            </a:extLst>
          </p:cNvPr>
          <p:cNvSpPr/>
          <p:nvPr/>
        </p:nvSpPr>
        <p:spPr>
          <a:xfrm>
            <a:off x="906881" y="1647721"/>
            <a:ext cx="1049738" cy="476047"/>
          </a:xfrm>
          <a:custGeom>
            <a:avLst/>
            <a:gdLst>
              <a:gd name="connsiteX0" fmla="*/ 1049738 w 1049738"/>
              <a:gd name="connsiteY0" fmla="*/ 358060 h 476047"/>
              <a:gd name="connsiteX1" fmla="*/ 174667 w 1049738"/>
              <a:gd name="connsiteY1" fmla="*/ 426885 h 476047"/>
              <a:gd name="connsiteX2" fmla="*/ 7519 w 1049738"/>
              <a:gd name="connsiteY2" fmla="*/ 249905 h 476047"/>
              <a:gd name="connsiteX3" fmla="*/ 302487 w 1049738"/>
              <a:gd name="connsiteY3" fmla="*/ 82756 h 476047"/>
              <a:gd name="connsiteX4" fmla="*/ 961248 w 1049738"/>
              <a:gd name="connsiteY4" fmla="*/ 23763 h 476047"/>
              <a:gd name="connsiteX5" fmla="*/ 882590 w 1049738"/>
              <a:gd name="connsiteY5" fmla="*/ 476047 h 476047"/>
              <a:gd name="connsiteX6" fmla="*/ 882590 w 1049738"/>
              <a:gd name="connsiteY6" fmla="*/ 476047 h 47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738" h="476047">
                <a:moveTo>
                  <a:pt x="1049738" y="358060"/>
                </a:moveTo>
                <a:cubicBezTo>
                  <a:pt x="699054" y="401485"/>
                  <a:pt x="348370" y="444911"/>
                  <a:pt x="174667" y="426885"/>
                </a:cubicBezTo>
                <a:cubicBezTo>
                  <a:pt x="964" y="408859"/>
                  <a:pt x="-13784" y="307260"/>
                  <a:pt x="7519" y="249905"/>
                </a:cubicBezTo>
                <a:cubicBezTo>
                  <a:pt x="28822" y="192550"/>
                  <a:pt x="143532" y="120446"/>
                  <a:pt x="302487" y="82756"/>
                </a:cubicBezTo>
                <a:cubicBezTo>
                  <a:pt x="461442" y="45066"/>
                  <a:pt x="864564" y="-41785"/>
                  <a:pt x="961248" y="23763"/>
                </a:cubicBezTo>
                <a:cubicBezTo>
                  <a:pt x="1057932" y="89311"/>
                  <a:pt x="882590" y="476047"/>
                  <a:pt x="882590" y="476047"/>
                </a:cubicBezTo>
                <a:lnTo>
                  <a:pt x="882590" y="476047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BA96DD-05BF-E5E4-C763-FDB7FC85D3E3}"/>
              </a:ext>
            </a:extLst>
          </p:cNvPr>
          <p:cNvSpPr/>
          <p:nvPr/>
        </p:nvSpPr>
        <p:spPr>
          <a:xfrm>
            <a:off x="771617" y="2786166"/>
            <a:ext cx="752383" cy="476047"/>
          </a:xfrm>
          <a:custGeom>
            <a:avLst/>
            <a:gdLst>
              <a:gd name="connsiteX0" fmla="*/ 349260 w 653707"/>
              <a:gd name="connsiteY0" fmla="*/ 448647 h 517473"/>
              <a:gd name="connsiteX1" fmla="*/ 5131 w 653707"/>
              <a:gd name="connsiteY1" fmla="*/ 252002 h 517473"/>
              <a:gd name="connsiteX2" fmla="*/ 172280 w 653707"/>
              <a:gd name="connsiteY2" fmla="*/ 16028 h 517473"/>
              <a:gd name="connsiteX3" fmla="*/ 565570 w 653707"/>
              <a:gd name="connsiteY3" fmla="*/ 45524 h 517473"/>
              <a:gd name="connsiteX4" fmla="*/ 624564 w 653707"/>
              <a:gd name="connsiteY4" fmla="*/ 242169 h 517473"/>
              <a:gd name="connsiteX5" fmla="*/ 191944 w 653707"/>
              <a:gd name="connsiteY5" fmla="*/ 517473 h 517473"/>
              <a:gd name="connsiteX6" fmla="*/ 191944 w 653707"/>
              <a:gd name="connsiteY6" fmla="*/ 517473 h 51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707" h="517473">
                <a:moveTo>
                  <a:pt x="349260" y="448647"/>
                </a:moveTo>
                <a:cubicBezTo>
                  <a:pt x="191944" y="386376"/>
                  <a:pt x="34628" y="324105"/>
                  <a:pt x="5131" y="252002"/>
                </a:cubicBezTo>
                <a:cubicBezTo>
                  <a:pt x="-24366" y="179899"/>
                  <a:pt x="78874" y="50441"/>
                  <a:pt x="172280" y="16028"/>
                </a:cubicBezTo>
                <a:cubicBezTo>
                  <a:pt x="265686" y="-18385"/>
                  <a:pt x="490189" y="7834"/>
                  <a:pt x="565570" y="45524"/>
                </a:cubicBezTo>
                <a:cubicBezTo>
                  <a:pt x="640951" y="83214"/>
                  <a:pt x="686835" y="163511"/>
                  <a:pt x="624564" y="242169"/>
                </a:cubicBezTo>
                <a:cubicBezTo>
                  <a:pt x="562293" y="320827"/>
                  <a:pt x="191944" y="517473"/>
                  <a:pt x="191944" y="517473"/>
                </a:cubicBezTo>
                <a:lnTo>
                  <a:pt x="191944" y="517473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A0DB76-293D-F3E0-B944-215D51CA0F01}"/>
              </a:ext>
            </a:extLst>
          </p:cNvPr>
          <p:cNvCxnSpPr/>
          <p:nvPr/>
        </p:nvCxnSpPr>
        <p:spPr>
          <a:xfrm>
            <a:off x="1877961" y="2123768"/>
            <a:ext cx="1435510" cy="1533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22612E-006F-0F90-644A-03A15624A092}"/>
              </a:ext>
            </a:extLst>
          </p:cNvPr>
          <p:cNvCxnSpPr>
            <a:cxnSpLocks/>
          </p:cNvCxnSpPr>
          <p:nvPr/>
        </p:nvCxnSpPr>
        <p:spPr>
          <a:xfrm>
            <a:off x="1314207" y="3108506"/>
            <a:ext cx="1871445" cy="617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342A56-8C0D-CFC2-D582-80EC75E3105E}"/>
              </a:ext>
            </a:extLst>
          </p:cNvPr>
          <p:cNvSpPr/>
          <p:nvPr/>
        </p:nvSpPr>
        <p:spPr>
          <a:xfrm>
            <a:off x="3185652" y="3674898"/>
            <a:ext cx="2212258" cy="84794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solidFill>
                  <a:srgbClr val="FF0000"/>
                </a:solidFill>
              </a:rPr>
              <a:t>نشانه‌های</a:t>
            </a:r>
            <a:endParaRPr lang="en-US" dirty="0">
              <a:solidFill>
                <a:srgbClr val="FF0000"/>
              </a:solidFill>
            </a:endParaRPr>
          </a:p>
          <a:p>
            <a:pPr algn="ctr" rtl="1"/>
            <a:r>
              <a:rPr lang="fa-IR" dirty="0">
                <a:solidFill>
                  <a:srgbClr val="FF0000"/>
                </a:solidFill>
              </a:rPr>
              <a:t> ‌‌</a:t>
            </a:r>
            <a:r>
              <a:rPr lang="en-US" dirty="0">
                <a:solidFill>
                  <a:srgbClr val="FF0000"/>
                </a:solidFill>
              </a:rPr>
              <a:t>shell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57607-AD10-3998-A186-E0DA09DB24C8}"/>
              </a:ext>
            </a:extLst>
          </p:cNvPr>
          <p:cNvSpPr txBox="1"/>
          <p:nvPr/>
        </p:nvSpPr>
        <p:spPr>
          <a:xfrm>
            <a:off x="8180435" y="5675012"/>
            <a:ext cx="32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rgbClr val="FF0000"/>
                </a:solidFill>
              </a:rPr>
              <a:t>پس به سراغ حالت اسکریپتی میریم.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8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241891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صورت دستی؟؟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8" y="2909994"/>
            <a:ext cx="9318171" cy="1038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می‌توان هر قسمت را به صورت دستی تغییر داد!</a:t>
            </a:r>
          </a:p>
        </p:txBody>
      </p:sp>
    </p:spTree>
    <p:extLst>
      <p:ext uri="{BB962C8B-B14F-4D97-AF65-F5344CB8AC3E}">
        <p14:creationId xmlns:p14="http://schemas.microsoft.com/office/powerpoint/2010/main" val="71171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9" y="85762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تابع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input()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3306" y="2922638"/>
            <a:ext cx="11005387" cy="1012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input(</a:t>
            </a:r>
            <a:r>
              <a:rPr lang="en-US" sz="5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 </a:t>
            </a:r>
            <a:r>
              <a:rPr lang="en-US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)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 </a:t>
            </a:r>
            <a:endParaRPr lang="fa-I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8639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78185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عبارت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input()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347" y="3088752"/>
            <a:ext cx="11077305" cy="680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>
                <a:solidFill>
                  <a:srgbClr val="C00000"/>
                </a:solidFill>
                <a:latin typeface="Source Code Pro" panose="020B0509030403020204" pitchFamily="49" charset="0"/>
              </a:rPr>
              <a:t>input</a:t>
            </a:r>
            <a:r>
              <a:rPr lang="en-US" sz="3600" dirty="0">
                <a:solidFill>
                  <a:srgbClr val="C00000"/>
                </a:solidFill>
                <a:latin typeface="Source Code Pro" panose="020B0509030403020204" pitchFamily="49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“string that serves as a prompt“</a:t>
            </a:r>
            <a:r>
              <a:rPr lang="en-US" sz="3600" dirty="0">
                <a:solidFill>
                  <a:srgbClr val="C00000"/>
                </a:solidFill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endParaRPr lang="fa-IR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43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4E97A-16D5-ECC2-4F6A-E49AFFA3C87C}"/>
              </a:ext>
            </a:extLst>
          </p:cNvPr>
          <p:cNvSpPr txBox="1"/>
          <p:nvPr/>
        </p:nvSpPr>
        <p:spPr>
          <a:xfrm>
            <a:off x="1524000" y="1382174"/>
            <a:ext cx="914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000" dirty="0">
                <a:solidFill>
                  <a:srgbClr val="C0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C17DE-DCEA-CFE5-0CD5-1D0745CC477E}"/>
              </a:ext>
            </a:extLst>
          </p:cNvPr>
          <p:cNvSpPr txBox="1"/>
          <p:nvPr/>
        </p:nvSpPr>
        <p:spPr>
          <a:xfrm>
            <a:off x="1692165" y="3086598"/>
            <a:ext cx="914400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2800" dirty="0">
                <a:cs typeface="B Yekan" panose="00000400000000000000" pitchFamily="2" charset="-78"/>
              </a:rPr>
              <a:t>برنامه ای بنویسید که نام کاربر را در ورودی بگیرد و پیغام خوشامدگویی با نام شخص نمایش دهد.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9604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8985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تا الان سه نوع داده را معرفی کردیم:</a:t>
            </a:r>
          </a:p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پایتون انواع دیگری نیز دارد، بعدا خودمان هم یک مقادیری برای خودمان خواهیم ساخت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0645" y="1248284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رشته یک نوع است: </a:t>
            </a:r>
            <a:r>
              <a:rPr lang="en-US" sz="20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1966" y="2736274"/>
            <a:ext cx="9546771" cy="335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</a:rPr>
              <a:t> </a:t>
            </a:r>
            <a:r>
              <a:rPr lang="fa-IR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اعداد صحیح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</a:rPr>
              <a:t>-12</a:t>
            </a:r>
            <a:endParaRPr lang="fa-IR" sz="2400" dirty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 float</a:t>
            </a:r>
            <a:r>
              <a:rPr lang="en-US" sz="2400" dirty="0">
                <a:latin typeface="Source Code Pro" panose="020B0509030403020204" pitchFamily="49" charset="0"/>
              </a:rPr>
              <a:t> </a:t>
            </a:r>
            <a:r>
              <a:rPr lang="fa-IR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اعداد اعشاری</a:t>
            </a:r>
            <a:endParaRPr lang="en-US" sz="2400" dirty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</a:rPr>
              <a:t>9.12, -12.0</a:t>
            </a:r>
            <a:endParaRPr lang="fa-IR" sz="2400" dirty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>
                <a:latin typeface="Source Code Pro" panose="020B0509030403020204" pitchFamily="49" charset="0"/>
              </a:rPr>
              <a:t> </a:t>
            </a:r>
            <a:r>
              <a:rPr lang="fa-IR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رشته‌ها</a:t>
            </a:r>
            <a:endParaRPr lang="en-US" sz="2400" dirty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Source Code Pro" panose="020B0509030403020204" pitchFamily="49" charset="0"/>
              </a:rPr>
              <a:t>‘</a:t>
            </a:r>
            <a:r>
              <a:rPr lang="en-US" sz="2400" dirty="0" err="1">
                <a:latin typeface="Source Code Pro" panose="020B0509030403020204" pitchFamily="49" charset="0"/>
              </a:rPr>
              <a:t>abc</a:t>
            </a:r>
            <a:r>
              <a:rPr lang="en-US" sz="2400" dirty="0">
                <a:latin typeface="Source Code Pro" panose="020B0509030403020204" pitchFamily="49" charset="0"/>
              </a:rPr>
              <a:t>’, ’12.0’</a:t>
            </a:r>
          </a:p>
        </p:txBody>
      </p:sp>
    </p:spTree>
    <p:extLst>
      <p:ext uri="{BB962C8B-B14F-4D97-AF65-F5344CB8AC3E}">
        <p14:creationId xmlns:p14="http://schemas.microsoft.com/office/powerpoint/2010/main" val="115831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 fontScale="90000"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 ترکیبی از </a:t>
            </a:r>
            <a:r>
              <a:rPr lang="fa-IR" sz="3600" b="1" dirty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</a:t>
            </a:r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fa-IR" sz="3600" b="1" dirty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عملیات</a:t>
            </a:r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روی آنها است.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نماد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e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برای توان استفاده می‌شود، برای توان های بزرگ بهتر از توان عادی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3589" y="2148445"/>
            <a:ext cx="9546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</a:rPr>
              <a:t> </a:t>
            </a:r>
            <a:r>
              <a:rPr lang="en-US" sz="2400" dirty="0"/>
              <a:t>123, -123, 0</a:t>
            </a:r>
            <a:endParaRPr lang="fa-IR" sz="2400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float</a:t>
            </a:r>
            <a:r>
              <a:rPr lang="fa-IR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/>
              <a:t>1.0, -.00123, -12.3e-5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/>
              <a:t>‘</a:t>
            </a:r>
            <a:r>
              <a:rPr lang="en-US" sz="2400" dirty="0" err="1"/>
              <a:t>abcde</a:t>
            </a:r>
            <a:r>
              <a:rPr lang="en-US" sz="2400" dirty="0"/>
              <a:t>’, ‘123.0’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3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20" y="932115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توابع از پیش تعریف شده</a:t>
            </a:r>
            <a:endParaRPr lang="en-US" sz="2800" dirty="0">
              <a:solidFill>
                <a:srgbClr val="C0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72587" y="227697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type()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8473" y="2525171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توابع معمولا با حروف کوچک نوشته می شوند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91544" y="2708050"/>
            <a:ext cx="431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8762" y="2721726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7617033" y="2499045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همواره پرانتز باز و بسته را دارند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0FA85-6530-66F3-D9C4-7471FEB5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87" y="3621837"/>
            <a:ext cx="7046826" cy="20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96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01C04C-F447-D29E-30E9-4436C2B11EC7}"/>
              </a:ext>
            </a:extLst>
          </p:cNvPr>
          <p:cNvSpPr txBox="1"/>
          <p:nvPr/>
        </p:nvSpPr>
        <p:spPr>
          <a:xfrm>
            <a:off x="4075922" y="2598003"/>
            <a:ext cx="4040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800" b="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تبدیل نوع داده</a:t>
            </a:r>
            <a:endParaRPr lang="en-US" sz="4800" b="1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6015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01C04C-F447-D29E-30E9-4436C2B11EC7}"/>
              </a:ext>
            </a:extLst>
          </p:cNvPr>
          <p:cNvSpPr txBox="1"/>
          <p:nvPr/>
        </p:nvSpPr>
        <p:spPr>
          <a:xfrm>
            <a:off x="961869" y="2214544"/>
            <a:ext cx="102682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مثال:</a:t>
            </a:r>
          </a:p>
          <a:p>
            <a:pPr algn="ctr" rtl="1"/>
            <a:endParaRPr lang="fa-IR" sz="2800" b="1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 rtl="1"/>
            <a:r>
              <a:rPr lang="fa-IR" sz="2800" dirty="0"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برنامه‌ای برای نمایش تعداد خریداری شده از یک محصول خاص.</a:t>
            </a:r>
            <a:endParaRPr lang="en-US" sz="2800" dirty="0">
              <a:latin typeface="Source Code Pro" panose="020B0509030403020204" pitchFamily="49" charset="0"/>
              <a:ea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4508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‘123.45’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2*float(s)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246.90 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اعشاری را می‌توان به </a:t>
            </a:r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449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01C04C-F447-D29E-30E9-4436C2B11EC7}"/>
              </a:ext>
            </a:extLst>
          </p:cNvPr>
          <p:cNvSpPr txBox="1"/>
          <p:nvPr/>
        </p:nvSpPr>
        <p:spPr>
          <a:xfrm>
            <a:off x="2539406" y="968355"/>
            <a:ext cx="7113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cs typeface="B Yekan" panose="00000400000000000000" pitchFamily="2" charset="-78"/>
              </a:rPr>
              <a:t>Script mode / </a:t>
            </a:r>
            <a:r>
              <a:rPr lang="fa-IR" sz="4000" b="1" dirty="0">
                <a:solidFill>
                  <a:srgbClr val="C00000"/>
                </a:solidFill>
                <a:cs typeface="B Yekan" panose="00000400000000000000" pitchFamily="2" charset="-78"/>
              </a:rPr>
              <a:t>حالت اسکریپتی</a:t>
            </a:r>
            <a:endParaRPr lang="en-US" sz="4000" b="1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F8E3C-35B8-EDEB-FD2C-96ADF094F70D}"/>
              </a:ext>
            </a:extLst>
          </p:cNvPr>
          <p:cNvSpPr txBox="1"/>
          <p:nvPr/>
        </p:nvSpPr>
        <p:spPr>
          <a:xfrm>
            <a:off x="7030064" y="2406896"/>
            <a:ext cx="45326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 rtl="1"/>
            <a:r>
              <a:rPr lang="fa-IR" dirty="0"/>
              <a:t>حالت اسکریپتی برای زمانی مناسب است که بخواهیم برنامه های خود را ذخیره و بعداً اجرا کنیم. در این حالت از </a:t>
            </a:r>
            <a:r>
              <a:rPr lang="en-US" dirty="0"/>
              <a:t>Edit window</a:t>
            </a:r>
            <a:r>
              <a:rPr lang="fa-IR" dirty="0"/>
              <a:t> استفاده می کنیم. توجه داشته باشید که وقتی </a:t>
            </a:r>
            <a:r>
              <a:rPr lang="en-US" dirty="0"/>
              <a:t>IDLE</a:t>
            </a:r>
            <a:r>
              <a:rPr lang="fa-IR" dirty="0"/>
              <a:t> را باز میکنید مستقیما حالت تعاملی یا </a:t>
            </a:r>
            <a:r>
              <a:rPr lang="en-US" dirty="0"/>
              <a:t>shell window</a:t>
            </a:r>
            <a:r>
              <a:rPr lang="fa-IR" dirty="0"/>
              <a:t> باز میشود پس برای استفاده از حالت اسکریپتی لازم است از پنجره دیگری استفاده شود.</a:t>
            </a:r>
          </a:p>
          <a:p>
            <a:pPr algn="justLow" rtl="1"/>
            <a:r>
              <a:rPr lang="fa-IR" dirty="0"/>
              <a:t>برای باز کردن این پنجره جدید از نوار بالای پنجره </a:t>
            </a:r>
            <a:r>
              <a:rPr lang="en-US" dirty="0"/>
              <a:t>IDLE</a:t>
            </a:r>
            <a:r>
              <a:rPr lang="fa-IR" dirty="0"/>
              <a:t> وارد </a:t>
            </a:r>
            <a:r>
              <a:rPr lang="en-US" dirty="0"/>
              <a:t>file</a:t>
            </a:r>
            <a:r>
              <a:rPr lang="fa-IR" dirty="0"/>
              <a:t> شده و </a:t>
            </a:r>
            <a:r>
              <a:rPr lang="en-US" dirty="0"/>
              <a:t>new file</a:t>
            </a:r>
            <a:r>
              <a:rPr lang="fa-IR" dirty="0"/>
              <a:t> را کلیک کنید. به این ترتیب یک پنجره جدید باز میشود که در نوار بالای آن کلمه </a:t>
            </a:r>
            <a:r>
              <a:rPr lang="en-US" dirty="0"/>
              <a:t>untitled</a:t>
            </a:r>
            <a:r>
              <a:rPr lang="fa-IR" dirty="0"/>
              <a:t> نوشته شده. در این پنجره شما میتوانید کدهای خود را بنویسید و برنامه خود را بسازید. </a:t>
            </a:r>
            <a:endParaRPr lang="en-US" dirty="0"/>
          </a:p>
          <a:p>
            <a:pPr algn="justLow" rtl="1"/>
            <a:endParaRPr lang="fa-I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131E3-0C7C-096A-0770-087C89503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"/>
          <a:stretch/>
        </p:blipFill>
        <p:spPr>
          <a:xfrm>
            <a:off x="629265" y="2094762"/>
            <a:ext cx="5987845" cy="404058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C465FF-6694-79D4-D9BA-0BC36EDB5D17}"/>
              </a:ext>
            </a:extLst>
          </p:cNvPr>
          <p:cNvSpPr/>
          <p:nvPr/>
        </p:nvSpPr>
        <p:spPr>
          <a:xfrm>
            <a:off x="2340077" y="3482868"/>
            <a:ext cx="2566219" cy="126437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solidFill>
                  <a:srgbClr val="FF0000"/>
                </a:solidFill>
              </a:rPr>
              <a:t>به تفاوت‌های این پنجره با</a:t>
            </a:r>
            <a:endParaRPr lang="en-US" dirty="0">
              <a:solidFill>
                <a:srgbClr val="FF0000"/>
              </a:solidFill>
            </a:endParaRPr>
          </a:p>
          <a:p>
            <a:pPr algn="ctr" rtl="1"/>
            <a:r>
              <a:rPr lang="fa-IR" dirty="0">
                <a:solidFill>
                  <a:srgbClr val="FF0000"/>
                </a:solidFill>
              </a:rPr>
              <a:t> ‌‌</a:t>
            </a:r>
            <a:r>
              <a:rPr lang="en-US" dirty="0">
                <a:solidFill>
                  <a:srgbClr val="FF0000"/>
                </a:solidFill>
              </a:rPr>
              <a:t>shell window</a:t>
            </a:r>
            <a:endParaRPr lang="fa-IR" dirty="0">
              <a:solidFill>
                <a:srgbClr val="FF0000"/>
              </a:solidFill>
            </a:endParaRPr>
          </a:p>
          <a:p>
            <a:pPr algn="ctr" rtl="1"/>
            <a:r>
              <a:rPr lang="fa-IR" dirty="0">
                <a:solidFill>
                  <a:srgbClr val="FF0000"/>
                </a:solidFill>
              </a:rPr>
              <a:t>توجه کنید.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97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‘-123’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</a:t>
            </a:r>
            <a:r>
              <a:rPr lang="en-US" sz="2400" dirty="0" err="1">
                <a:latin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</a:rPr>
              <a:t>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-246 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صحیح را می‌توان به </a:t>
            </a:r>
            <a:r>
              <a:rPr lang="en-US" sz="2000" b="1" dirty="0" err="1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3994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-123.45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</a:t>
            </a:r>
            <a:r>
              <a:rPr lang="en-US" sz="2400" dirty="0" err="1">
                <a:latin typeface="Source Code Pro" panose="020B0509030403020204" pitchFamily="49" charset="0"/>
              </a:rPr>
              <a:t>str</a:t>
            </a:r>
            <a:r>
              <a:rPr lang="en-US" sz="2400" dirty="0">
                <a:latin typeface="Source Code Pro" panose="020B0509030403020204" pitchFamily="49" charset="0"/>
              </a:rPr>
              <a:t>(x)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‘-123.45’ </a:t>
            </a:r>
            <a:endParaRPr lang="en-US" sz="54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اعداد را می‌توان به </a:t>
            </a:r>
            <a:r>
              <a:rPr lang="en-US" sz="2000" b="1" dirty="0" err="1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5166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585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اتوماتیک 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&gt;&gt;&gt; x = 1/2.0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&gt;&gt;&gt; y = 2*x </a:t>
            </a:r>
            <a:endParaRPr lang="en-US" sz="80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عملیات میان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مقداری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را خواهد داد.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0099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A770E-46E8-8E59-8730-9C3551DE0A50}"/>
              </a:ext>
            </a:extLst>
          </p:cNvPr>
          <p:cNvSpPr txBox="1"/>
          <p:nvPr/>
        </p:nvSpPr>
        <p:spPr>
          <a:xfrm>
            <a:off x="6333355" y="856204"/>
            <a:ext cx="480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0" i="0" dirty="0">
                <a:solidFill>
                  <a:srgbClr val="C00000"/>
                </a:solidFill>
                <a:effectLst/>
                <a:latin typeface="Vazirmatn"/>
                <a:cs typeface="B Yekan" panose="00000400000000000000" pitchFamily="2" charset="-78"/>
              </a:rPr>
              <a:t>تبدیل نوع داده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7845E-07F8-BF54-D321-8B556EBC805D}"/>
              </a:ext>
            </a:extLst>
          </p:cNvPr>
          <p:cNvSpPr txBox="1"/>
          <p:nvPr/>
        </p:nvSpPr>
        <p:spPr>
          <a:xfrm>
            <a:off x="1379096" y="5777542"/>
            <a:ext cx="97548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1600" dirty="0">
                <a:solidFill>
                  <a:srgbClr val="FF0000"/>
                </a:solidFill>
                <a:cs typeface="B Yekan" panose="00000400000000000000" pitchFamily="2" charset="-78"/>
              </a:rPr>
              <a:t>* نام متغیری که قصد تغییرر نوع آن را داریم، در داخل پرانتزها مینویسیم.</a:t>
            </a:r>
            <a:endParaRPr lang="en-US" sz="1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B9FB7-DCF0-A201-9448-BBE984FC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02" y="2306909"/>
            <a:ext cx="10212995" cy="204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92A0ED-20B1-856E-0EAA-45CA07A3B38F}"/>
              </a:ext>
            </a:extLst>
          </p:cNvPr>
          <p:cNvSpPr txBox="1"/>
          <p:nvPr/>
        </p:nvSpPr>
        <p:spPr>
          <a:xfrm>
            <a:off x="1218576" y="5746764"/>
            <a:ext cx="1828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C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61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01C04C-F447-D29E-30E9-4436C2B11EC7}"/>
              </a:ext>
            </a:extLst>
          </p:cNvPr>
          <p:cNvSpPr txBox="1"/>
          <p:nvPr/>
        </p:nvSpPr>
        <p:spPr>
          <a:xfrm>
            <a:off x="961869" y="2214544"/>
            <a:ext cx="102682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مثال:</a:t>
            </a:r>
          </a:p>
          <a:p>
            <a:pPr algn="ctr" rtl="1"/>
            <a:endParaRPr lang="fa-IR" sz="2800" b="1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 rtl="1"/>
            <a:r>
              <a:rPr lang="fa-IR" sz="2800" dirty="0"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برنامه‌ای برای نمایش تعداد خریداری شده از یک محصول خاص.</a:t>
            </a:r>
            <a:endParaRPr lang="en-US" sz="2800" dirty="0">
              <a:latin typeface="Source Code Pro" panose="020B0509030403020204" pitchFamily="49" charset="0"/>
              <a:ea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812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01C04C-F447-D29E-30E9-4436C2B11EC7}"/>
              </a:ext>
            </a:extLst>
          </p:cNvPr>
          <p:cNvSpPr txBox="1"/>
          <p:nvPr/>
        </p:nvSpPr>
        <p:spPr>
          <a:xfrm>
            <a:off x="1850113" y="2951946"/>
            <a:ext cx="8491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b="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r>
              <a:rPr lang="fa-I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 برنامه تبدیل دما رو طوری تغییر بدید که به کاربر پیغام نشون بده و دمای سلسیوس رو از کاربر بگیره.</a:t>
            </a:r>
            <a:endParaRPr lang="en-US" sz="2800" b="1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31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EEB29-4ED8-7DE2-971E-E91AE51A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939892"/>
            <a:ext cx="10029825" cy="4152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958A2F-BD93-B62D-0521-118079DBFF3D}"/>
              </a:ext>
            </a:extLst>
          </p:cNvPr>
          <p:cNvSpPr/>
          <p:nvPr/>
        </p:nvSpPr>
        <p:spPr>
          <a:xfrm>
            <a:off x="1081087" y="1555834"/>
            <a:ext cx="1975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temp_converter.py</a:t>
            </a:r>
          </a:p>
        </p:txBody>
      </p:sp>
    </p:spTree>
    <p:extLst>
      <p:ext uri="{BB962C8B-B14F-4D97-AF65-F5344CB8AC3E}">
        <p14:creationId xmlns:p14="http://schemas.microsoft.com/office/powerpoint/2010/main" val="4289019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4E97A-16D5-ECC2-4F6A-E49AFFA3C87C}"/>
              </a:ext>
            </a:extLst>
          </p:cNvPr>
          <p:cNvSpPr txBox="1"/>
          <p:nvPr/>
        </p:nvSpPr>
        <p:spPr>
          <a:xfrm>
            <a:off x="1524000" y="1382174"/>
            <a:ext cx="914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000" dirty="0">
                <a:solidFill>
                  <a:srgbClr val="C0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C17DE-DCEA-CFE5-0CD5-1D0745CC477E}"/>
              </a:ext>
            </a:extLst>
          </p:cNvPr>
          <p:cNvSpPr txBox="1"/>
          <p:nvPr/>
        </p:nvSpPr>
        <p:spPr>
          <a:xfrm>
            <a:off x="1692165" y="3086598"/>
            <a:ext cx="914400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2800" dirty="0">
                <a:cs typeface="B Yekan" panose="00000400000000000000" pitchFamily="2" charset="-78"/>
              </a:rPr>
              <a:t>برنامه ای بنویسید که سال تولد شخص را در ورودی بگیرد و سن او را محاسبه کرده و در پیامی نمایش دهد.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0546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4E97A-16D5-ECC2-4F6A-E49AFFA3C87C}"/>
              </a:ext>
            </a:extLst>
          </p:cNvPr>
          <p:cNvSpPr txBox="1"/>
          <p:nvPr/>
        </p:nvSpPr>
        <p:spPr>
          <a:xfrm>
            <a:off x="1524000" y="1382174"/>
            <a:ext cx="914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000" dirty="0">
                <a:solidFill>
                  <a:srgbClr val="C0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C17DE-DCEA-CFE5-0CD5-1D0745CC477E}"/>
              </a:ext>
            </a:extLst>
          </p:cNvPr>
          <p:cNvSpPr txBox="1"/>
          <p:nvPr/>
        </p:nvSpPr>
        <p:spPr>
          <a:xfrm>
            <a:off x="1692165" y="3086598"/>
            <a:ext cx="914400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2800" dirty="0">
                <a:cs typeface="B Yekan" panose="00000400000000000000" pitchFamily="2" charset="-78"/>
              </a:rPr>
              <a:t>برنامه ای بنویسید که طول و عرض مستطیل را در ورودی بگیرد و مساحت آن را محاسبه کرده و در پیامی نمایش دهد.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6660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AD5F58-3BBF-450D-303C-3076BD6AC11F}"/>
              </a:ext>
            </a:extLst>
          </p:cNvPr>
          <p:cNvSpPr txBox="1"/>
          <p:nvPr/>
        </p:nvSpPr>
        <p:spPr>
          <a:xfrm>
            <a:off x="8579703" y="671437"/>
            <a:ext cx="297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C00000"/>
                </a:solidFill>
                <a:cs typeface="B Yekan" panose="00000400000000000000" pitchFamily="2" charset="-78"/>
              </a:rPr>
              <a:t>تابع </a:t>
            </a:r>
            <a:r>
              <a:rPr lang="en-US" sz="2800" dirty="0">
                <a:solidFill>
                  <a:srgbClr val="C00000"/>
                </a:solidFill>
                <a:cs typeface="B Yekan" panose="00000400000000000000" pitchFamily="2" charset="-78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E9ABE-2855-CCB0-0D1B-5FA677F1B442}"/>
              </a:ext>
            </a:extLst>
          </p:cNvPr>
          <p:cNvSpPr txBox="1"/>
          <p:nvPr/>
        </p:nvSpPr>
        <p:spPr>
          <a:xfrm>
            <a:off x="4277031" y="1181329"/>
            <a:ext cx="363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C00000"/>
                </a:solidFill>
                <a:cs typeface="B Yekan" panose="00000400000000000000" pitchFamily="2" charset="-78"/>
              </a:rPr>
              <a:t>تمرین</a:t>
            </a:r>
            <a:endParaRPr lang="en-US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44C8D-D9F4-A9F8-5F2F-C76CAED93AC1}"/>
              </a:ext>
            </a:extLst>
          </p:cNvPr>
          <p:cNvSpPr txBox="1"/>
          <p:nvPr/>
        </p:nvSpPr>
        <p:spPr>
          <a:xfrm>
            <a:off x="894735" y="1946787"/>
            <a:ext cx="1010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Yekan" panose="00000400000000000000" pitchFamily="2" charset="-78"/>
              </a:rPr>
              <a:t>برنامه‌ای بنویسید که ابتدا پیغام زیر را با فرم نمایش داده شده به کاربر نشان دهد: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FD0F6-5DB3-24EC-BF71-7F467490A70C}"/>
              </a:ext>
            </a:extLst>
          </p:cNvPr>
          <p:cNvSpPr txBox="1"/>
          <p:nvPr/>
        </p:nvSpPr>
        <p:spPr>
          <a:xfrm>
            <a:off x="1524001" y="2902663"/>
            <a:ext cx="24482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 me a number: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7CD2D-9A3B-9854-1B69-72699693797B}"/>
              </a:ext>
            </a:extLst>
          </p:cNvPr>
          <p:cNvSpPr txBox="1"/>
          <p:nvPr/>
        </p:nvSpPr>
        <p:spPr>
          <a:xfrm>
            <a:off x="1524001" y="3345114"/>
            <a:ext cx="619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F8927-5E90-03D2-8C48-21AE543387E8}"/>
              </a:ext>
            </a:extLst>
          </p:cNvPr>
          <p:cNvSpPr txBox="1"/>
          <p:nvPr/>
        </p:nvSpPr>
        <p:spPr>
          <a:xfrm>
            <a:off x="2271252" y="3345114"/>
            <a:ext cx="170098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4B8AA-39B5-EA3E-6543-F43E409A5E07}"/>
              </a:ext>
            </a:extLst>
          </p:cNvPr>
          <p:cNvSpPr txBox="1"/>
          <p:nvPr/>
        </p:nvSpPr>
        <p:spPr>
          <a:xfrm>
            <a:off x="894735" y="4034050"/>
            <a:ext cx="10102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Yekan" panose="00000400000000000000" pitchFamily="2" charset="-78"/>
              </a:rPr>
              <a:t>سپس عملیات ریاضیاتی + و – و </a:t>
            </a:r>
            <a:r>
              <a:rPr lang="en-US" sz="2400" dirty="0">
                <a:cs typeface="B Yekan" panose="00000400000000000000" pitchFamily="2" charset="-78"/>
              </a:rPr>
              <a:t>*</a:t>
            </a:r>
            <a:r>
              <a:rPr lang="fa-IR" sz="2400" dirty="0">
                <a:cs typeface="B Yekan" panose="00000400000000000000" pitchFamily="2" charset="-78"/>
              </a:rPr>
              <a:t> با عدد ۱۰ را روی آن انجام دهد و به صورت زیر نمایش دهد: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6B15E-D2BF-F558-877E-DAD9F5FD7204}"/>
              </a:ext>
            </a:extLst>
          </p:cNvPr>
          <p:cNvSpPr txBox="1"/>
          <p:nvPr/>
        </p:nvSpPr>
        <p:spPr>
          <a:xfrm>
            <a:off x="1356851" y="4739879"/>
            <a:ext cx="3529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addition is: …</a:t>
            </a:r>
          </a:p>
          <a:p>
            <a:r>
              <a:rPr lang="en-US" sz="2400" dirty="0"/>
              <a:t>subtraction is: …</a:t>
            </a:r>
          </a:p>
          <a:p>
            <a:r>
              <a:rPr lang="en-US" sz="2400" dirty="0"/>
              <a:t>multiplication is: …</a:t>
            </a:r>
          </a:p>
        </p:txBody>
      </p:sp>
    </p:spTree>
    <p:extLst>
      <p:ext uri="{BB962C8B-B14F-4D97-AF65-F5344CB8AC3E}">
        <p14:creationId xmlns:p14="http://schemas.microsoft.com/office/powerpoint/2010/main" val="266989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marL="742950" indent="-742950" rtl="1">
              <a:buFont typeface="+mj-lt"/>
              <a:buAutoNum type="arabicPeriod"/>
            </a:pP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199" y="2344783"/>
            <a:ext cx="8823575" cy="2168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به جای مفسر تعاملی می‌توان از مود اسکریپت استفاده کرد.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کدی که نیاز است اجرا شود (اسکریپت) به صورت فایل (ماژول) وارد خواهد شد.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ما از پایتون می‌خواهیم یک اسکریپت را اجرا کند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4647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 های پایتون پویا هستند (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Dynamic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 های برنامه نویسی نوع داده 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1874" y="2787706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800" dirty="0">
                <a:latin typeface="Source Code Pro" panose="020B0509030403020204" pitchFamily="49" charset="0"/>
              </a:rPr>
              <a:t>&gt;&gt;&gt; x = ‘abcde’</a:t>
            </a:r>
            <a:endParaRPr lang="en-US" sz="2800" dirty="0">
              <a:latin typeface="Source Code Pro" panose="020B0509030403020204" pitchFamily="49" charset="0"/>
            </a:endParaRPr>
          </a:p>
          <a:p>
            <a:r>
              <a:rPr lang="pl-PL" sz="2800" dirty="0">
                <a:latin typeface="Source Code Pro" panose="020B0509030403020204" pitchFamily="49" charset="0"/>
              </a:rPr>
              <a:t>&gt;&gt;&gt; x = 1.0</a:t>
            </a:r>
            <a:endParaRPr lang="en-US" sz="2800" dirty="0">
              <a:latin typeface="Source Code Pro" panose="020B0509030403020204" pitchFamily="49" charset="0"/>
            </a:endParaRPr>
          </a:p>
          <a:p>
            <a:r>
              <a:rPr lang="pl-PL" sz="2800" dirty="0">
                <a:latin typeface="Source Code Pro" panose="020B0509030403020204" pitchFamily="49" charset="0"/>
              </a:rPr>
              <a:t>&gt;&gt;&gt; x = 32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1565806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یک متغیر می تواند نوع داده های متفاوت را به خود بگیرد.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8878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6" y="96910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قالب‌بندی به روش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f-string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3555" y="1671874"/>
            <a:ext cx="8564881" cy="1138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>
              <a:lnSpc>
                <a:spcPct val="150000"/>
              </a:lnSpc>
            </a:pP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اگر در ابتدای یک متن، حرف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یا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قرار دهیم، آنگاه می‌توانیم متغیرها یا عبارات خود را مستقیم در داخل آن با استفاده از </a:t>
            </a:r>
            <a:r>
              <a:rPr lang="fa-IR" sz="2000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{</a:t>
            </a:r>
            <a:r>
              <a:rPr lang="en-US" sz="2000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}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قرار بدهیم: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BC05F-CA9D-28F5-B1C5-823A2C39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2" y="4329208"/>
            <a:ext cx="8162925" cy="139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F8340E-BC7F-EA83-7614-DBCD16E19CF7}"/>
              </a:ext>
            </a:extLst>
          </p:cNvPr>
          <p:cNvSpPr txBox="1"/>
          <p:nvPr/>
        </p:nvSpPr>
        <p:spPr>
          <a:xfrm>
            <a:off x="2034534" y="3325252"/>
            <a:ext cx="8122920" cy="36933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accent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f"</a:t>
            </a:r>
            <a:r>
              <a:rPr lang="fa-IR" b="0" i="0" dirty="0">
                <a:solidFill>
                  <a:schemeClr val="accent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رشته</a:t>
            </a:r>
            <a:r>
              <a:rPr lang="en-US" b="0" i="0" dirty="0">
                <a:solidFill>
                  <a:schemeClr val="accent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a-IR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عبارت محاسباتی یا حتی نام یک متغیر</a:t>
            </a:r>
            <a:r>
              <a:rPr lang="en-US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solidFill>
                  <a:srgbClr val="98C37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a-IR" b="0" i="0" dirty="0">
                <a:solidFill>
                  <a:schemeClr val="accent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رشته</a:t>
            </a:r>
            <a:r>
              <a:rPr lang="en-US" b="0" i="0" dirty="0">
                <a:solidFill>
                  <a:srgbClr val="98C37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a-IR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عبارت محاسباتی یا حتی نام یک متغیر</a:t>
            </a:r>
            <a:r>
              <a:rPr lang="en-US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solidFill>
                  <a:schemeClr val="accent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endParaRPr lang="en-US" dirty="0">
              <a:solidFill>
                <a:schemeClr val="accent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05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608EBCE-4497-7908-4D38-743D8A1B064D}"/>
              </a:ext>
            </a:extLst>
          </p:cNvPr>
          <p:cNvSpPr/>
          <p:nvPr/>
        </p:nvSpPr>
        <p:spPr>
          <a:xfrm>
            <a:off x="821094" y="2575249"/>
            <a:ext cx="10552922" cy="35083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40" y="248306"/>
            <a:ext cx="4543382" cy="680495"/>
          </a:xfrm>
        </p:spPr>
        <p:txBody>
          <a:bodyPr>
            <a:normAutofit/>
          </a:bodyPr>
          <a:lstStyle/>
          <a:p>
            <a:pPr algn="r" rtl="1"/>
            <a:r>
              <a:rPr lang="fa-IR" sz="2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قالب‌بندی به روش </a:t>
            </a:r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f-string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BC05F-CA9D-28F5-B1C5-823A2C39B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9" t="48239" r="4259" b="22735"/>
          <a:stretch/>
        </p:blipFill>
        <p:spPr>
          <a:xfrm>
            <a:off x="1140608" y="4919864"/>
            <a:ext cx="9910785" cy="591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F8340E-BC7F-EA83-7614-DBCD16E19CF7}"/>
              </a:ext>
            </a:extLst>
          </p:cNvPr>
          <p:cNvSpPr txBox="1"/>
          <p:nvPr/>
        </p:nvSpPr>
        <p:spPr>
          <a:xfrm>
            <a:off x="1239516" y="3132453"/>
            <a:ext cx="9712967" cy="4616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accent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f"</a:t>
            </a:r>
            <a:r>
              <a:rPr lang="fa-IR" sz="2400" b="0" i="0" dirty="0">
                <a:solidFill>
                  <a:schemeClr val="accent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رشته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a-IR" sz="2400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عبارت محاسباتی یا حتی نام یک متغیر</a:t>
            </a:r>
            <a:r>
              <a:rPr lang="en-US" sz="2400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400" b="0" i="0" dirty="0">
                <a:solidFill>
                  <a:srgbClr val="98C37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a-IR" sz="2400" b="0" i="0" dirty="0">
                <a:solidFill>
                  <a:schemeClr val="accent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رشته</a:t>
            </a:r>
            <a:r>
              <a:rPr lang="en-US" sz="2400" b="0" i="0" dirty="0">
                <a:solidFill>
                  <a:srgbClr val="98C37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a-IR" sz="2400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عبارت محاسباتی یا نام متغیر</a:t>
            </a:r>
            <a:r>
              <a:rPr lang="en-US" sz="2400" b="0" i="0" dirty="0">
                <a:solidFill>
                  <a:srgbClr val="E06C7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endParaRPr lang="en-US" sz="2400" dirty="0">
              <a:solidFill>
                <a:schemeClr val="accent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954CA-FAAC-AA37-C45E-FEFC43089F68}"/>
              </a:ext>
            </a:extLst>
          </p:cNvPr>
          <p:cNvSpPr txBox="1"/>
          <p:nvPr/>
        </p:nvSpPr>
        <p:spPr>
          <a:xfrm>
            <a:off x="4277369" y="1483203"/>
            <a:ext cx="677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/>
              <a:t>مثلا در کد اسلاید قبل به صورت زیر از </a:t>
            </a:r>
            <a:r>
              <a:rPr lang="en-US" sz="2000" dirty="0"/>
              <a:t>f-string</a:t>
            </a:r>
            <a:r>
              <a:rPr lang="fa-IR" sz="2000" dirty="0"/>
              <a:t> استفاده شده است:</a:t>
            </a:r>
            <a:endParaRPr lang="en-US" sz="2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24ED2C-7E0F-691F-6BEA-7C6A7D0830D8}"/>
              </a:ext>
            </a:extLst>
          </p:cNvPr>
          <p:cNvSpPr/>
          <p:nvPr/>
        </p:nvSpPr>
        <p:spPr>
          <a:xfrm>
            <a:off x="3460409" y="4856490"/>
            <a:ext cx="551754" cy="591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E876BF-5E19-C56A-4B9A-87A63B9F7C69}"/>
              </a:ext>
            </a:extLst>
          </p:cNvPr>
          <p:cNvSpPr/>
          <p:nvPr/>
        </p:nvSpPr>
        <p:spPr>
          <a:xfrm>
            <a:off x="1239516" y="3020742"/>
            <a:ext cx="455743" cy="5993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F6F9CFD-ACB8-EB5B-6B73-BFD56E1238CB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1796445" y="3290998"/>
            <a:ext cx="1386954" cy="2045068"/>
          </a:xfrm>
          <a:prstGeom prst="curvedConnector2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20F5C09-2CD9-2705-4F64-09DE3620B9E9}"/>
              </a:ext>
            </a:extLst>
          </p:cNvPr>
          <p:cNvSpPr/>
          <p:nvPr/>
        </p:nvSpPr>
        <p:spPr>
          <a:xfrm>
            <a:off x="10563607" y="4919039"/>
            <a:ext cx="297227" cy="407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2244F6-98A3-2BB8-C603-FA37F78F1ED2}"/>
              </a:ext>
            </a:extLst>
          </p:cNvPr>
          <p:cNvSpPr/>
          <p:nvPr/>
        </p:nvSpPr>
        <p:spPr>
          <a:xfrm>
            <a:off x="10587872" y="3071746"/>
            <a:ext cx="364611" cy="457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2CBE17E-3058-1EC3-2868-B1311A6FAC7F}"/>
              </a:ext>
            </a:extLst>
          </p:cNvPr>
          <p:cNvCxnSpPr>
            <a:cxnSpLocks/>
            <a:stCxn id="12" idx="6"/>
            <a:endCxn id="11" idx="7"/>
          </p:cNvCxnSpPr>
          <p:nvPr/>
        </p:nvCxnSpPr>
        <p:spPr>
          <a:xfrm flipH="1">
            <a:off x="10817306" y="3300686"/>
            <a:ext cx="135177" cy="1678005"/>
          </a:xfrm>
          <a:prstGeom prst="curvedConnector4">
            <a:avLst>
              <a:gd name="adj1" fmla="val -169112"/>
              <a:gd name="adj2" fmla="val 74506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9933AA48-8BF6-35BB-E984-40AE5A086252}"/>
              </a:ext>
            </a:extLst>
          </p:cNvPr>
          <p:cNvSpPr/>
          <p:nvPr/>
        </p:nvSpPr>
        <p:spPr>
          <a:xfrm rot="5400000">
            <a:off x="4502020" y="4187994"/>
            <a:ext cx="326573" cy="1306287"/>
          </a:xfrm>
          <a:prstGeom prst="leftBrace">
            <a:avLst>
              <a:gd name="adj1" fmla="val 22619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8C0105E-190F-559E-1CA7-4FC174B276EC}"/>
              </a:ext>
            </a:extLst>
          </p:cNvPr>
          <p:cNvCxnSpPr>
            <a:cxnSpLocks/>
          </p:cNvCxnSpPr>
          <p:nvPr/>
        </p:nvCxnSpPr>
        <p:spPr>
          <a:xfrm>
            <a:off x="1948958" y="3437550"/>
            <a:ext cx="2715001" cy="1261938"/>
          </a:xfrm>
          <a:prstGeom prst="curvedConnector3">
            <a:avLst>
              <a:gd name="adj1" fmla="val -1894"/>
            </a:avLst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AE790106-73E1-050C-8A89-AF80F8B209AC}"/>
              </a:ext>
            </a:extLst>
          </p:cNvPr>
          <p:cNvSpPr/>
          <p:nvPr/>
        </p:nvSpPr>
        <p:spPr>
          <a:xfrm rot="5400000">
            <a:off x="7879185" y="3865650"/>
            <a:ext cx="326573" cy="2045058"/>
          </a:xfrm>
          <a:prstGeom prst="leftBrace">
            <a:avLst>
              <a:gd name="adj1" fmla="val 22619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09752C5-7F42-93A6-A441-A47125ED7D59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6843284" y="3525705"/>
            <a:ext cx="1280876" cy="1117500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2143BC8A-E2C1-80D4-46CD-A5BA5706E358}"/>
              </a:ext>
            </a:extLst>
          </p:cNvPr>
          <p:cNvSpPr/>
          <p:nvPr/>
        </p:nvSpPr>
        <p:spPr>
          <a:xfrm rot="16200000">
            <a:off x="8850047" y="2030012"/>
            <a:ext cx="326573" cy="3149080"/>
          </a:xfrm>
          <a:prstGeom prst="leftBrace">
            <a:avLst>
              <a:gd name="adj1" fmla="val 22619"/>
              <a:gd name="adj2" fmla="val 50000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818BFEA-2DAD-D993-9775-819B47034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55948" y="3974504"/>
            <a:ext cx="1344100" cy="842188"/>
          </a:xfrm>
          <a:prstGeom prst="curvedConnector3">
            <a:avLst>
              <a:gd name="adj1" fmla="val 50000"/>
            </a:avLst>
          </a:prstGeom>
          <a:ln w="28575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F3DB0946-0DD2-AF60-4C82-77CECE72146E}"/>
              </a:ext>
            </a:extLst>
          </p:cNvPr>
          <p:cNvSpPr/>
          <p:nvPr/>
        </p:nvSpPr>
        <p:spPr>
          <a:xfrm rot="16200000">
            <a:off x="4346107" y="1500404"/>
            <a:ext cx="326573" cy="4196673"/>
          </a:xfrm>
          <a:prstGeom prst="leftBrace">
            <a:avLst>
              <a:gd name="adj1" fmla="val 22619"/>
              <a:gd name="adj2" fmla="val 50000"/>
            </a:avLst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0716311-8637-669E-0CCB-31E96452134F}"/>
              </a:ext>
            </a:extLst>
          </p:cNvPr>
          <p:cNvCxnSpPr>
            <a:cxnSpLocks/>
          </p:cNvCxnSpPr>
          <p:nvPr/>
        </p:nvCxnSpPr>
        <p:spPr>
          <a:xfrm>
            <a:off x="4522087" y="3707366"/>
            <a:ext cx="1759073" cy="1380408"/>
          </a:xfrm>
          <a:prstGeom prst="curvedConnector3">
            <a:avLst>
              <a:gd name="adj1" fmla="val 101452"/>
            </a:avLst>
          </a:prstGeom>
          <a:ln w="28575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10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7" y="5315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قالب‌بندی به روش </a:t>
            </a:r>
            <a:r>
              <a:rPr lang="en-US" sz="32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f-string</a:t>
            </a:r>
            <a:endParaRPr lang="en-US" sz="2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4947" y="1894115"/>
            <a:ext cx="9053491" cy="1534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>
              <a:lnSpc>
                <a:spcPct val="150000"/>
              </a:lnSpc>
            </a:pP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یک برنامه بنویسید و </a:t>
            </a:r>
            <a:r>
              <a:rPr lang="fa-IR" sz="2000" u="sng" dirty="0">
                <a:latin typeface="Source Code Pro" panose="020B0509030403020204" pitchFamily="49" charset="0"/>
                <a:cs typeface="B Yekan" panose="00000400000000000000" pitchFamily="2" charset="-78"/>
              </a:rPr>
              <a:t>نام شخص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، </a:t>
            </a:r>
            <a:r>
              <a:rPr lang="fa-IR" sz="2000" u="sng" dirty="0">
                <a:latin typeface="Source Code Pro" panose="020B0509030403020204" pitchFamily="49" charset="0"/>
                <a:cs typeface="B Yekan" panose="00000400000000000000" pitchFamily="2" charset="-78"/>
              </a:rPr>
              <a:t>تعداد ساعت کاری در یک روز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fa-IR" sz="2000" u="sng" dirty="0">
                <a:latin typeface="Source Code Pro" panose="020B0509030403020204" pitchFamily="49" charset="0"/>
                <a:cs typeface="B Yekan" panose="00000400000000000000" pitchFamily="2" charset="-78"/>
              </a:rPr>
              <a:t>مبلغ دریافتی بابت هر ساعت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را توسط تابع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از کاربر بگیرید. سپس با روش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f-string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نام شخص و حقوق دریافتی بابت یک روز کاری را به فرم زیر نمایش دهید.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CEAF4-68D5-B53C-A566-B4567CCDADE2}"/>
              </a:ext>
            </a:extLst>
          </p:cNvPr>
          <p:cNvSpPr txBox="1"/>
          <p:nvPr/>
        </p:nvSpPr>
        <p:spPr>
          <a:xfrm>
            <a:off x="1569251" y="4198775"/>
            <a:ext cx="9282251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your name is </a:t>
            </a:r>
            <a:r>
              <a:rPr lang="fa-IR" sz="2400" dirty="0">
                <a:highlight>
                  <a:srgbClr val="FFFF00"/>
                </a:highlight>
              </a:rPr>
              <a:t>نام شخص</a:t>
            </a:r>
            <a:r>
              <a:rPr lang="en-US" sz="2400" dirty="0"/>
              <a:t> and your salary is </a:t>
            </a:r>
            <a:r>
              <a:rPr lang="fa-IR" sz="2400" dirty="0">
                <a:highlight>
                  <a:srgbClr val="FFFF00"/>
                </a:highlight>
              </a:rPr>
              <a:t> تعدادساعت</a:t>
            </a:r>
            <a:r>
              <a:rPr lang="en-US" sz="2400" dirty="0">
                <a:highlight>
                  <a:srgbClr val="FFFF00"/>
                </a:highlight>
              </a:rPr>
              <a:t>x</a:t>
            </a:r>
            <a:r>
              <a:rPr lang="fa-IR" sz="2400" dirty="0">
                <a:highlight>
                  <a:srgbClr val="FFFF00"/>
                </a:highlight>
              </a:rPr>
              <a:t>مبلغ هر ساعت </a:t>
            </a:r>
            <a:r>
              <a:rPr lang="en-US" sz="2400" dirty="0"/>
              <a:t> per day.</a:t>
            </a:r>
          </a:p>
        </p:txBody>
      </p:sp>
    </p:spTree>
    <p:extLst>
      <p:ext uri="{BB962C8B-B14F-4D97-AF65-F5344CB8AC3E}">
        <p14:creationId xmlns:p14="http://schemas.microsoft.com/office/powerpoint/2010/main" val="1640892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4E97A-16D5-ECC2-4F6A-E49AFFA3C87C}"/>
              </a:ext>
            </a:extLst>
          </p:cNvPr>
          <p:cNvSpPr txBox="1"/>
          <p:nvPr/>
        </p:nvSpPr>
        <p:spPr>
          <a:xfrm>
            <a:off x="1524000" y="1382174"/>
            <a:ext cx="914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000" dirty="0">
                <a:solidFill>
                  <a:srgbClr val="C0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C17DE-DCEA-CFE5-0CD5-1D0745CC477E}"/>
              </a:ext>
            </a:extLst>
          </p:cNvPr>
          <p:cNvSpPr txBox="1"/>
          <p:nvPr/>
        </p:nvSpPr>
        <p:spPr>
          <a:xfrm>
            <a:off x="1692165" y="3086598"/>
            <a:ext cx="914400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800" dirty="0">
                <a:cs typeface="B Yekan" panose="00000400000000000000" pitchFamily="2" charset="-78"/>
              </a:rPr>
              <a:t>برنامه ای بنویسید که وزن و قد شخص را در ورودی بگیرد و شاخص </a:t>
            </a:r>
            <a:r>
              <a:rPr lang="en-US" sz="2800" dirty="0">
                <a:cs typeface="B Yekan" panose="00000400000000000000" pitchFamily="2" charset="-78"/>
              </a:rPr>
              <a:t>BMI</a:t>
            </a:r>
            <a:r>
              <a:rPr lang="fa-IR" sz="2800" dirty="0">
                <a:cs typeface="B Yekan" panose="00000400000000000000" pitchFamily="2" charset="-78"/>
              </a:rPr>
              <a:t> او را محاسبه کرده و در پیامی نمایش دهد.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1C1C2-CBC6-87B7-16EF-ADA83F71B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27" y="4509038"/>
            <a:ext cx="52482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20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خلاصه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زبان‌های برنامه‌نویسی نوع داده‌ها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3119"/>
            <a:ext cx="8678092" cy="22076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AutoNum type="arabicPeriod"/>
            </a:pP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متفیرها جایی برای نگهداری مقادیر است.</a:t>
            </a:r>
          </a:p>
          <a:p>
            <a:pPr marL="457200" indent="-457200" algn="r" rtl="1">
              <a:buAutoNum type="arabicPeriod"/>
            </a:pP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عملگر جایگذاری = مقادیر را به متغیرها می‌دهد.</a:t>
            </a:r>
          </a:p>
          <a:p>
            <a:pPr marL="457200" indent="-457200" algn="r" rtl="1">
              <a:buAutoNum type="arabicPeriod"/>
            </a:pP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داده‌های عددی را می‌توان با </a:t>
            </a:r>
            <a:r>
              <a:rPr lang="en-US" sz="24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</a:p>
          <a:p>
            <a:pPr marL="457200" indent="-457200" algn="r" rtl="1">
              <a:buAutoNum type="arabicPeriod"/>
            </a:pP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داده‌ی نوشته را می‌توان توسط </a:t>
            </a:r>
            <a:r>
              <a:rPr lang="en-US" sz="24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574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158642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ماژول چیست؟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571" y="2573383"/>
            <a:ext cx="11434354" cy="1175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ماژول فایل </a:t>
            </a:r>
            <a: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py</a:t>
            </a: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 است که در خود کد پایتون جای داده است.</a:t>
            </a:r>
          </a:p>
        </p:txBody>
      </p:sp>
    </p:spTree>
    <p:extLst>
      <p:ext uri="{BB962C8B-B14F-4D97-AF65-F5344CB8AC3E}">
        <p14:creationId xmlns:p14="http://schemas.microsoft.com/office/powerpoint/2010/main" val="244426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01C04C-F447-D29E-30E9-4436C2B11EC7}"/>
              </a:ext>
            </a:extLst>
          </p:cNvPr>
          <p:cNvSpPr txBox="1"/>
          <p:nvPr/>
        </p:nvSpPr>
        <p:spPr>
          <a:xfrm>
            <a:off x="4075922" y="2721114"/>
            <a:ext cx="404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b="1" dirty="0">
                <a:solidFill>
                  <a:srgbClr val="C00000"/>
                </a:solidFill>
                <a:cs typeface="B Yekan" panose="00000400000000000000" pitchFamily="2" charset="-78"/>
              </a:rPr>
              <a:t>تابع </a:t>
            </a:r>
            <a:r>
              <a:rPr lang="en-US" sz="4000" b="1" dirty="0">
                <a:solidFill>
                  <a:srgbClr val="C00000"/>
                </a:solidFill>
                <a:cs typeface="B Yekan" panose="00000400000000000000" pitchFamily="2" charset="-78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09069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827CAD-EBC5-8436-9526-AC001576A745}"/>
              </a:ext>
            </a:extLst>
          </p:cNvPr>
          <p:cNvSpPr txBox="1"/>
          <p:nvPr/>
        </p:nvSpPr>
        <p:spPr>
          <a:xfrm>
            <a:off x="1259174" y="2136338"/>
            <a:ext cx="95343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sz="2000" dirty="0">
                <a:cs typeface="B Yekan" panose="00000400000000000000" pitchFamily="2" charset="-78"/>
              </a:rPr>
              <a:t>روش رایج فرستادن داده به خروجی (چاپ بر روی صفحه نمایش) در پایتون، استفاده از تابع 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print()</a:t>
            </a:r>
            <a:r>
              <a:rPr lang="fa-IR" sz="2000" dirty="0">
                <a:cs typeface="B Yekan" panose="00000400000000000000" pitchFamily="2" charset="-78"/>
              </a:rPr>
              <a:t> است.</a:t>
            </a:r>
            <a:r>
              <a:rPr lang="en-US" sz="2000" dirty="0">
                <a:cs typeface="B Yekan" panose="00000400000000000000" pitchFamily="2" charset="-78"/>
              </a:rPr>
              <a:t> 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fa-IR" sz="2000" dirty="0">
              <a:cs typeface="B Yeka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sz="2000" dirty="0">
                <a:cs typeface="B Yekan" panose="00000400000000000000" pitchFamily="2" charset="-78"/>
              </a:rPr>
              <a:t>تابع </a:t>
            </a:r>
            <a:r>
              <a:rPr lang="en-US" sz="2000" dirty="0">
                <a:cs typeface="B Yekan" panose="00000400000000000000" pitchFamily="2" charset="-78"/>
              </a:rPr>
              <a:t> 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print()</a:t>
            </a:r>
            <a:r>
              <a:rPr lang="en-US" sz="2000" dirty="0">
                <a:cs typeface="B Yekan" panose="00000400000000000000" pitchFamily="2" charset="-78"/>
              </a:rPr>
              <a:t> </a:t>
            </a:r>
            <a:r>
              <a:rPr lang="fa-IR" sz="2000" dirty="0">
                <a:cs typeface="B Yekan" panose="00000400000000000000" pitchFamily="2" charset="-78"/>
              </a:rPr>
              <a:t>در صورت دریافت یک عبارت محاسباتی یا منطقی ابتدا حاصل را محاسبه یا ارزیابی  میکند و بعد در خروجی نمایش میدهد.</a:t>
            </a:r>
            <a:endParaRPr lang="en-US" sz="2000" dirty="0">
              <a:cs typeface="B Yeka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en-US" sz="2000" dirty="0">
              <a:cs typeface="B Yeka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sz="2000" dirty="0">
                <a:cs typeface="B Yekan" panose="00000400000000000000" pitchFamily="2" charset="-78"/>
              </a:rPr>
              <a:t>تابع 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print()</a:t>
            </a:r>
            <a:r>
              <a:rPr lang="en-US" sz="2000" dirty="0">
                <a:cs typeface="B Yekan" panose="00000400000000000000" pitchFamily="2" charset="-78"/>
              </a:rPr>
              <a:t> </a:t>
            </a:r>
            <a:r>
              <a:rPr lang="fa-IR" sz="2000" dirty="0">
                <a:cs typeface="B Yekan" panose="00000400000000000000" pitchFamily="2" charset="-78"/>
              </a:rPr>
              <a:t> توانایی دریافت </a:t>
            </a:r>
            <a:r>
              <a:rPr lang="fa-IR" sz="2000" u="sng" dirty="0">
                <a:cs typeface="B Yekan" panose="00000400000000000000" pitchFamily="2" charset="-78"/>
              </a:rPr>
              <a:t>هر تعداد </a:t>
            </a:r>
            <a:r>
              <a:rPr lang="fa-IR" sz="2000" dirty="0">
                <a:cs typeface="B Yekan" panose="00000400000000000000" pitchFamily="2" charset="-78"/>
              </a:rPr>
              <a:t>داده و از </a:t>
            </a:r>
            <a:r>
              <a:rPr lang="fa-IR" sz="2000" u="sng" dirty="0">
                <a:cs typeface="B Yekan" panose="00000400000000000000" pitchFamily="2" charset="-78"/>
              </a:rPr>
              <a:t>هر نوع </a:t>
            </a:r>
            <a:r>
              <a:rPr lang="fa-IR" sz="2000" dirty="0">
                <a:cs typeface="B Yekan" panose="00000400000000000000" pitchFamily="2" charset="-78"/>
              </a:rPr>
              <a:t>را دارد.</a:t>
            </a:r>
            <a:endParaRPr lang="en-US" sz="2000" dirty="0">
              <a:cs typeface="B Yeka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fa-IR" sz="2000" dirty="0">
              <a:cs typeface="B Yeka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sz="2000" dirty="0">
                <a:cs typeface="B Yekan" panose="00000400000000000000" pitchFamily="2" charset="-78"/>
              </a:rPr>
              <a:t>هنگام فرستادن چند داده به خروجی باید آن‌ها را توسط کاما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Comma</a:t>
            </a:r>
            <a:r>
              <a:rPr lang="en-US" sz="2000" dirty="0">
                <a:cs typeface="B Yekan" panose="00000400000000000000" pitchFamily="2" charset="-78"/>
              </a:rPr>
              <a:t> </a:t>
            </a:r>
            <a:r>
              <a:rPr lang="fa-IR" sz="2000" dirty="0">
                <a:cs typeface="B Yekan" panose="00000400000000000000" pitchFamily="2" charset="-78"/>
              </a:rPr>
              <a:t> (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,</a:t>
            </a:r>
            <a:r>
              <a:rPr lang="fa-IR" sz="2000" dirty="0">
                <a:cs typeface="B Yekan" panose="00000400000000000000" pitchFamily="2" charset="-78"/>
              </a:rPr>
              <a:t>) از هم جدا کنیم.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D5F58-3BBF-450D-303C-3076BD6AC11F}"/>
              </a:ext>
            </a:extLst>
          </p:cNvPr>
          <p:cNvSpPr txBox="1"/>
          <p:nvPr/>
        </p:nvSpPr>
        <p:spPr>
          <a:xfrm>
            <a:off x="8579703" y="671437"/>
            <a:ext cx="297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C00000"/>
                </a:solidFill>
                <a:cs typeface="B Yekan" panose="00000400000000000000" pitchFamily="2" charset="-78"/>
              </a:rPr>
              <a:t>تابع </a:t>
            </a:r>
            <a:r>
              <a:rPr lang="en-US" sz="2800" dirty="0">
                <a:solidFill>
                  <a:srgbClr val="C00000"/>
                </a:solidFill>
                <a:cs typeface="B Yekan" panose="00000400000000000000" pitchFamily="2" charset="-78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86645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AD5F58-3BBF-450D-303C-3076BD6AC11F}"/>
              </a:ext>
            </a:extLst>
          </p:cNvPr>
          <p:cNvSpPr txBox="1"/>
          <p:nvPr/>
        </p:nvSpPr>
        <p:spPr>
          <a:xfrm>
            <a:off x="8519743" y="776369"/>
            <a:ext cx="297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C00000"/>
                </a:solidFill>
                <a:cs typeface="B Yekan" panose="00000400000000000000" pitchFamily="2" charset="-78"/>
              </a:rPr>
              <a:t>تابع </a:t>
            </a:r>
            <a:r>
              <a:rPr lang="en-US" sz="2800" dirty="0">
                <a:solidFill>
                  <a:srgbClr val="C00000"/>
                </a:solidFill>
                <a:cs typeface="B Yekan" panose="00000400000000000000" pitchFamily="2" charset="-78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print()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E853B-22E7-7881-F5E0-B1BE91D5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497" y="2119141"/>
            <a:ext cx="6631006" cy="34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01C04C-F447-D29E-30E9-4436C2B11EC7}"/>
              </a:ext>
            </a:extLst>
          </p:cNvPr>
          <p:cNvSpPr txBox="1"/>
          <p:nvPr/>
        </p:nvSpPr>
        <p:spPr>
          <a:xfrm>
            <a:off x="4075922" y="1449949"/>
            <a:ext cx="404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b="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تمرین</a:t>
            </a:r>
            <a:endParaRPr lang="en-US" sz="4400" b="1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4B484-6E7F-7292-6AA9-2D6DAB691EBD}"/>
              </a:ext>
            </a:extLst>
          </p:cNvPr>
          <p:cNvSpPr txBox="1"/>
          <p:nvPr/>
        </p:nvSpPr>
        <p:spPr>
          <a:xfrm>
            <a:off x="1207007" y="2842218"/>
            <a:ext cx="9777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latin typeface="Source Code Pro" panose="020B0509030403020204" pitchFamily="49" charset="0"/>
                <a:ea typeface="Source Code Pro" panose="020B0509030403020204" pitchFamily="49" charset="0"/>
                <a:cs typeface="B Yekan" panose="00000400000000000000" pitchFamily="2" charset="-78"/>
              </a:rPr>
              <a:t>یک برنامه بنویسید که دو عدد در نظر بگیرد و عملیات محاسباتی متفاوت را روی آنها انجام داده و هرکدام را نمایش دهید.</a:t>
            </a:r>
            <a:endParaRPr lang="en-US" sz="4400" dirty="0">
              <a:latin typeface="Source Code Pro" panose="020B0509030403020204" pitchFamily="49" charset="0"/>
              <a:ea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153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1337</Words>
  <Application>Microsoft Office PowerPoint</Application>
  <PresentationFormat>Widescreen</PresentationFormat>
  <Paragraphs>167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Source Code Pro</vt:lpstr>
      <vt:lpstr>Vazirmatn</vt:lpstr>
      <vt:lpstr>Office Theme</vt:lpstr>
      <vt:lpstr>2. ماژول‌، اسکریپت، و IO</vt:lpstr>
      <vt:lpstr>PowerPoint Presentation</vt:lpstr>
      <vt:lpstr>PowerPoint Presentation</vt:lpstr>
      <vt:lpstr>مود اسکریپت</vt:lpstr>
      <vt:lpstr>ماژول چیست؟</vt:lpstr>
      <vt:lpstr>PowerPoint Presentation</vt:lpstr>
      <vt:lpstr>PowerPoint Presentation</vt:lpstr>
      <vt:lpstr>PowerPoint Presentation</vt:lpstr>
      <vt:lpstr>PowerPoint Presentation</vt:lpstr>
      <vt:lpstr>اجرای ماژول</vt:lpstr>
      <vt:lpstr>اجرای ماژول</vt:lpstr>
      <vt:lpstr>PowerPoint Presentation</vt:lpstr>
      <vt:lpstr>تبدیل دما</vt:lpstr>
      <vt:lpstr>کامنت و خوانایی</vt:lpstr>
      <vt:lpstr>خوانایی ماژول: کامنت</vt:lpstr>
      <vt:lpstr>کامنت: روش استفاده</vt:lpstr>
      <vt:lpstr>داکسترینگ docstring</vt:lpstr>
      <vt:lpstr>خوانایی ماژول: کامنت</vt:lpstr>
      <vt:lpstr>بررسی ورودی‌های متفاوت</vt:lpstr>
      <vt:lpstr>به صورت دستی؟؟</vt:lpstr>
      <vt:lpstr>تابع input()</vt:lpstr>
      <vt:lpstr>عبارت input()</vt:lpstr>
      <vt:lpstr>PowerPoint Presentation</vt:lpstr>
      <vt:lpstr>نوع داده</vt:lpstr>
      <vt:lpstr>نوع داده ترکیبی از مقادیر و عملیات روی آنها است.</vt:lpstr>
      <vt:lpstr>توابع از پیش تعریف شده</vt:lpstr>
      <vt:lpstr>PowerPoint Presentation</vt:lpstr>
      <vt:lpstr>PowerPoint Presentation</vt:lpstr>
      <vt:lpstr>تبدیل نوع</vt:lpstr>
      <vt:lpstr>تبدیل نوع</vt:lpstr>
      <vt:lpstr>تبدیل نوع</vt:lpstr>
      <vt:lpstr>تبدیل اتوماتیک نوع داده</vt:lpstr>
      <vt:lpstr>PowerPoint Presentation</vt:lpstr>
      <vt:lpstr>PowerPoint Presentation</vt:lpstr>
      <vt:lpstr>PowerPoint Presentation</vt:lpstr>
      <vt:lpstr>بررسی ورودی‌های متفاوت</vt:lpstr>
      <vt:lpstr>PowerPoint Presentation</vt:lpstr>
      <vt:lpstr>PowerPoint Presentation</vt:lpstr>
      <vt:lpstr>PowerPoint Presentation</vt:lpstr>
      <vt:lpstr>داده های پایتون پویا هستند (Dynamic)</vt:lpstr>
      <vt:lpstr>قالب‌بندی به روش f-string</vt:lpstr>
      <vt:lpstr>قالب‌بندی به روش f-string</vt:lpstr>
      <vt:lpstr>قالب‌بندی به روش f-string</vt:lpstr>
      <vt:lpstr>PowerPoint Presentation</vt:lpstr>
      <vt:lpstr>خلاصه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1.جایگذاری عبارت وانواع داده:</dc:title>
  <dc:creator>PC</dc:creator>
  <cp:lastModifiedBy>afsaneh bigdely</cp:lastModifiedBy>
  <cp:revision>797</cp:revision>
  <dcterms:created xsi:type="dcterms:W3CDTF">2022-12-24T06:39:02Z</dcterms:created>
  <dcterms:modified xsi:type="dcterms:W3CDTF">2024-01-31T19:56:43Z</dcterms:modified>
</cp:coreProperties>
</file>