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291b5b38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8291b5b381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291b5b38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8291b5b381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291b5b38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8291b5b381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291b5b38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8291b5b381_0_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291b5b38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8291b5b381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91b5b38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8291b5b381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291b5b38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8291b5b381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291b5b38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8291b5b381_0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p:nvPr/>
        </p:nvSpPr>
        <p:spPr>
          <a:xfrm>
            <a:off x="0" y="3020159"/>
            <a:ext cx="5684100" cy="21138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400" u="none" cap="none" strike="noStrike">
              <a:solidFill>
                <a:schemeClr val="lt1"/>
              </a:solidFill>
              <a:latin typeface="Calibri"/>
              <a:ea typeface="Calibri"/>
              <a:cs typeface="Calibri"/>
              <a:sym typeface="Calibri"/>
            </a:endParaRPr>
          </a:p>
        </p:txBody>
      </p:sp>
      <p:sp>
        <p:nvSpPr>
          <p:cNvPr id="130" name="Google Shape;130;p25"/>
          <p:cNvSpPr/>
          <p:nvPr/>
        </p:nvSpPr>
        <p:spPr>
          <a:xfrm>
            <a:off x="0" y="0"/>
            <a:ext cx="5684100" cy="30201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1" name="Google Shape;131;p25"/>
          <p:cNvSpPr/>
          <p:nvPr/>
        </p:nvSpPr>
        <p:spPr>
          <a:xfrm>
            <a:off x="294542" y="3107539"/>
            <a:ext cx="4572000" cy="19389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lt1"/>
              </a:buClr>
              <a:buSzPts val="1400"/>
              <a:buFont typeface="Arial"/>
              <a:buChar char="•"/>
            </a:pPr>
            <a:r>
              <a:rPr b="0" i="0" lang="id" sz="1400" u="none" cap="none" strike="noStrike">
                <a:solidFill>
                  <a:schemeClr val="lt1"/>
                </a:solidFill>
                <a:latin typeface="Calibri"/>
                <a:ea typeface="Calibri"/>
                <a:cs typeface="Calibri"/>
                <a:sym typeface="Calibri"/>
              </a:rPr>
              <a:t>R. Arif Firdaus Lazuardi</a:t>
            </a:r>
            <a:endParaRPr b="0" i="0" sz="14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rPr b="0" i="0" lang="id" sz="1400" u="none" cap="none" strike="noStrike">
                <a:solidFill>
                  <a:schemeClr val="lt1"/>
                </a:solidFill>
                <a:latin typeface="Calibri"/>
                <a:ea typeface="Calibri"/>
                <a:cs typeface="Calibri"/>
                <a:sym typeface="Calibri"/>
              </a:rPr>
              <a:t>	Lazuardi.dp@gmail.com</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github.com/ af-lazuardi</a:t>
            </a:r>
            <a:endParaRPr sz="1400">
              <a:solidFill>
                <a:schemeClr val="lt1"/>
              </a:solidFill>
              <a:latin typeface="Calibri"/>
              <a:ea typeface="Calibri"/>
              <a:cs typeface="Calibri"/>
              <a:sym typeface="Calibri"/>
            </a:endParaRPr>
          </a:p>
          <a:p>
            <a:pPr indent="-215900" lvl="0" marL="215900" marR="0" rtl="0" algn="l">
              <a:spcBef>
                <a:spcPts val="0"/>
              </a:spcBef>
              <a:spcAft>
                <a:spcPts val="0"/>
              </a:spcAft>
              <a:buClr>
                <a:schemeClr val="lt1"/>
              </a:buClr>
              <a:buSzPts val="1400"/>
              <a:buFont typeface="Arial"/>
              <a:buChar char="•"/>
            </a:pPr>
            <a:r>
              <a:rPr lang="id" sz="1400">
                <a:solidFill>
                  <a:schemeClr val="lt1"/>
                </a:solidFill>
                <a:latin typeface="Calibri"/>
                <a:ea typeface="Calibri"/>
                <a:cs typeface="Calibri"/>
                <a:sym typeface="Calibri"/>
              </a:rPr>
              <a:t>Kadek Suar Wibawa</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suarwibawa@gmail.com</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github.com/ kadek-suar</a:t>
            </a:r>
            <a:endParaRPr sz="1400">
              <a:solidFill>
                <a:schemeClr val="lt1"/>
              </a:solidFill>
              <a:latin typeface="Calibri"/>
              <a:ea typeface="Calibri"/>
              <a:cs typeface="Calibri"/>
              <a:sym typeface="Calibri"/>
            </a:endParaRPr>
          </a:p>
          <a:p>
            <a:pPr indent="-215900" lvl="0" marL="215900" marR="0" rtl="0" algn="l">
              <a:spcBef>
                <a:spcPts val="0"/>
              </a:spcBef>
              <a:spcAft>
                <a:spcPts val="0"/>
              </a:spcAft>
              <a:buClr>
                <a:schemeClr val="lt1"/>
              </a:buClr>
              <a:buSzPts val="1400"/>
              <a:buFont typeface="Arial"/>
              <a:buChar char="•"/>
            </a:pPr>
            <a:r>
              <a:rPr lang="id" sz="1400">
                <a:solidFill>
                  <a:schemeClr val="lt1"/>
                </a:solidFill>
                <a:latin typeface="Calibri"/>
                <a:ea typeface="Calibri"/>
                <a:cs typeface="Calibri"/>
                <a:sym typeface="Calibri"/>
              </a:rPr>
              <a:t>I Komang Tryana Mertayasa</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tryanamertayasa@gmail.com</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id" sz="1400">
                <a:solidFill>
                  <a:schemeClr val="lt1"/>
                </a:solidFill>
                <a:latin typeface="Calibri"/>
                <a:ea typeface="Calibri"/>
                <a:cs typeface="Calibri"/>
                <a:sym typeface="Calibri"/>
              </a:rPr>
              <a:t>	github.com/ tryanamertayasa</a:t>
            </a:r>
            <a:endParaRPr sz="1400">
              <a:solidFill>
                <a:schemeClr val="lt1"/>
              </a:solidFill>
              <a:latin typeface="Calibri"/>
              <a:ea typeface="Calibri"/>
              <a:cs typeface="Calibri"/>
              <a:sym typeface="Calibri"/>
            </a:endParaRPr>
          </a:p>
        </p:txBody>
      </p:sp>
      <p:pic>
        <p:nvPicPr>
          <p:cNvPr id="132" name="Google Shape;132;p25"/>
          <p:cNvPicPr preferRelativeResize="0"/>
          <p:nvPr/>
        </p:nvPicPr>
        <p:blipFill rotWithShape="1">
          <a:blip r:embed="rId3">
            <a:alphaModFix/>
          </a:blip>
          <a:srcRect b="20420" l="20001" r="18075" t="0"/>
          <a:stretch/>
        </p:blipFill>
        <p:spPr>
          <a:xfrm>
            <a:off x="6231603" y="1206723"/>
            <a:ext cx="2365020" cy="1707173"/>
          </a:xfrm>
          <a:prstGeom prst="rect">
            <a:avLst/>
          </a:prstGeom>
          <a:noFill/>
          <a:ln>
            <a:noFill/>
          </a:ln>
        </p:spPr>
      </p:pic>
      <p:pic>
        <p:nvPicPr>
          <p:cNvPr id="133" name="Google Shape;133;p25"/>
          <p:cNvPicPr preferRelativeResize="0"/>
          <p:nvPr/>
        </p:nvPicPr>
        <p:blipFill rotWithShape="1">
          <a:blip r:embed="rId4">
            <a:alphaModFix/>
          </a:blip>
          <a:srcRect b="0" l="0" r="0" t="0"/>
          <a:stretch/>
        </p:blipFill>
        <p:spPr>
          <a:xfrm>
            <a:off x="6778980" y="877031"/>
            <a:ext cx="2209801" cy="514350"/>
          </a:xfrm>
          <a:prstGeom prst="rect">
            <a:avLst/>
          </a:prstGeom>
          <a:noFill/>
          <a:ln>
            <a:noFill/>
          </a:ln>
        </p:spPr>
      </p:pic>
      <p:sp>
        <p:nvSpPr>
          <p:cNvPr id="134" name="Google Shape;134;p25"/>
          <p:cNvSpPr txBox="1"/>
          <p:nvPr/>
        </p:nvSpPr>
        <p:spPr>
          <a:xfrm>
            <a:off x="526502" y="442431"/>
            <a:ext cx="4509300" cy="1315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4100">
                <a:solidFill>
                  <a:schemeClr val="lt1"/>
                </a:solidFill>
                <a:latin typeface="Calibri"/>
                <a:ea typeface="Calibri"/>
                <a:cs typeface="Calibri"/>
                <a:sym typeface="Calibri"/>
              </a:rPr>
              <a:t>MNIST </a:t>
            </a:r>
            <a:endParaRPr sz="1100"/>
          </a:p>
          <a:p>
            <a:pPr indent="0" lvl="0" marL="0" marR="0" rtl="0" algn="l">
              <a:spcBef>
                <a:spcPts val="0"/>
              </a:spcBef>
              <a:spcAft>
                <a:spcPts val="0"/>
              </a:spcAft>
              <a:buNone/>
            </a:pPr>
            <a:r>
              <a:rPr b="1" lang="id" sz="4100">
                <a:solidFill>
                  <a:schemeClr val="lt1"/>
                </a:solidFill>
                <a:latin typeface="Calibri"/>
                <a:ea typeface="Calibri"/>
                <a:cs typeface="Calibri"/>
                <a:sym typeface="Calibri"/>
              </a:rPr>
              <a:t>DIGIT RECOGNITION</a:t>
            </a:r>
            <a:endParaRPr sz="1100"/>
          </a:p>
        </p:txBody>
      </p:sp>
      <p:sp>
        <p:nvSpPr>
          <p:cNvPr id="135" name="Google Shape;135;p25"/>
          <p:cNvSpPr/>
          <p:nvPr/>
        </p:nvSpPr>
        <p:spPr>
          <a:xfrm>
            <a:off x="5850742" y="3949903"/>
            <a:ext cx="3293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36" name="Google Shape;136;p25"/>
          <p:cNvPicPr preferRelativeResize="0"/>
          <p:nvPr/>
        </p:nvPicPr>
        <p:blipFill rotWithShape="1">
          <a:blip r:embed="rId5">
            <a:alphaModFix/>
          </a:blip>
          <a:srcRect b="0" l="0" r="0" t="0"/>
          <a:stretch/>
        </p:blipFill>
        <p:spPr>
          <a:xfrm>
            <a:off x="5755354" y="594836"/>
            <a:ext cx="952500" cy="952500"/>
          </a:xfrm>
          <a:prstGeom prst="rect">
            <a:avLst/>
          </a:prstGeom>
          <a:noFill/>
          <a:ln>
            <a:noFill/>
          </a:ln>
        </p:spPr>
      </p:pic>
      <p:pic>
        <p:nvPicPr>
          <p:cNvPr id="137" name="Google Shape;137;p25"/>
          <p:cNvPicPr preferRelativeResize="0"/>
          <p:nvPr/>
        </p:nvPicPr>
        <p:blipFill rotWithShape="1">
          <a:blip r:embed="rId6">
            <a:alphaModFix/>
          </a:blip>
          <a:srcRect b="0" l="0" r="0" t="0"/>
          <a:stretch/>
        </p:blipFill>
        <p:spPr>
          <a:xfrm flipH="1">
            <a:off x="427342" y="3385924"/>
            <a:ext cx="224679" cy="163266"/>
          </a:xfrm>
          <a:prstGeom prst="rect">
            <a:avLst/>
          </a:prstGeom>
          <a:noFill/>
          <a:ln>
            <a:noFill/>
          </a:ln>
        </p:spPr>
      </p:pic>
      <p:pic>
        <p:nvPicPr>
          <p:cNvPr id="138" name="Google Shape;138;p25"/>
          <p:cNvPicPr preferRelativeResize="0"/>
          <p:nvPr/>
        </p:nvPicPr>
        <p:blipFill rotWithShape="1">
          <a:blip r:embed="rId6">
            <a:alphaModFix/>
          </a:blip>
          <a:srcRect b="0" l="0" r="0" t="0"/>
          <a:stretch/>
        </p:blipFill>
        <p:spPr>
          <a:xfrm flipH="1">
            <a:off x="423404" y="3995401"/>
            <a:ext cx="224679" cy="163266"/>
          </a:xfrm>
          <a:prstGeom prst="rect">
            <a:avLst/>
          </a:prstGeom>
          <a:noFill/>
          <a:ln>
            <a:noFill/>
          </a:ln>
        </p:spPr>
      </p:pic>
      <p:pic>
        <p:nvPicPr>
          <p:cNvPr id="139" name="Google Shape;139;p25"/>
          <p:cNvPicPr preferRelativeResize="0"/>
          <p:nvPr/>
        </p:nvPicPr>
        <p:blipFill rotWithShape="1">
          <a:blip r:embed="rId6">
            <a:alphaModFix/>
          </a:blip>
          <a:srcRect b="0" l="0" r="0" t="0"/>
          <a:stretch/>
        </p:blipFill>
        <p:spPr>
          <a:xfrm flipH="1">
            <a:off x="423404" y="4628036"/>
            <a:ext cx="224679" cy="163266"/>
          </a:xfrm>
          <a:prstGeom prst="rect">
            <a:avLst/>
          </a:prstGeom>
          <a:noFill/>
          <a:ln>
            <a:noFill/>
          </a:ln>
        </p:spPr>
      </p:pic>
      <p:pic>
        <p:nvPicPr>
          <p:cNvPr id="140" name="Google Shape;140;p25"/>
          <p:cNvPicPr preferRelativeResize="0"/>
          <p:nvPr/>
        </p:nvPicPr>
        <p:blipFill rotWithShape="1">
          <a:blip r:embed="rId7">
            <a:alphaModFix/>
          </a:blip>
          <a:srcRect b="0" l="0" r="0" t="0"/>
          <a:stretch/>
        </p:blipFill>
        <p:spPr>
          <a:xfrm>
            <a:off x="386589" y="4781905"/>
            <a:ext cx="261493" cy="261493"/>
          </a:xfrm>
          <a:prstGeom prst="rect">
            <a:avLst/>
          </a:prstGeom>
          <a:noFill/>
          <a:ln>
            <a:noFill/>
          </a:ln>
        </p:spPr>
      </p:pic>
      <p:pic>
        <p:nvPicPr>
          <p:cNvPr id="141" name="Google Shape;141;p25"/>
          <p:cNvPicPr preferRelativeResize="0"/>
          <p:nvPr/>
        </p:nvPicPr>
        <p:blipFill rotWithShape="1">
          <a:blip r:embed="rId7">
            <a:alphaModFix/>
          </a:blip>
          <a:srcRect b="0" l="0" r="0" t="0"/>
          <a:stretch/>
        </p:blipFill>
        <p:spPr>
          <a:xfrm>
            <a:off x="404996" y="4158216"/>
            <a:ext cx="261493" cy="261493"/>
          </a:xfrm>
          <a:prstGeom prst="rect">
            <a:avLst/>
          </a:prstGeom>
          <a:noFill/>
          <a:ln>
            <a:noFill/>
          </a:ln>
        </p:spPr>
      </p:pic>
      <p:pic>
        <p:nvPicPr>
          <p:cNvPr id="142" name="Google Shape;142;p25"/>
          <p:cNvPicPr preferRelativeResize="0"/>
          <p:nvPr/>
        </p:nvPicPr>
        <p:blipFill rotWithShape="1">
          <a:blip r:embed="rId7">
            <a:alphaModFix/>
          </a:blip>
          <a:srcRect b="0" l="0" r="0" t="0"/>
          <a:stretch/>
        </p:blipFill>
        <p:spPr>
          <a:xfrm>
            <a:off x="408933" y="3534533"/>
            <a:ext cx="261493" cy="261493"/>
          </a:xfrm>
          <a:prstGeom prst="rect">
            <a:avLst/>
          </a:prstGeom>
          <a:noFill/>
          <a:ln>
            <a:noFill/>
          </a:ln>
        </p:spPr>
      </p:pic>
      <p:pic>
        <p:nvPicPr>
          <p:cNvPr id="143" name="Google Shape;143;p25"/>
          <p:cNvPicPr preferRelativeResize="0"/>
          <p:nvPr/>
        </p:nvPicPr>
        <p:blipFill rotWithShape="1">
          <a:blip r:embed="rId7">
            <a:alphaModFix/>
          </a:blip>
          <a:srcRect b="0" l="0" r="0" t="0"/>
          <a:stretch/>
        </p:blipFill>
        <p:spPr>
          <a:xfrm>
            <a:off x="5645525" y="3949475"/>
            <a:ext cx="426525" cy="426525"/>
          </a:xfrm>
          <a:prstGeom prst="rect">
            <a:avLst/>
          </a:prstGeom>
          <a:noFill/>
          <a:ln>
            <a:noFill/>
          </a:ln>
        </p:spPr>
      </p:pic>
      <p:sp>
        <p:nvSpPr>
          <p:cNvPr id="144" name="Google Shape;144;p25"/>
          <p:cNvSpPr txBox="1"/>
          <p:nvPr/>
        </p:nvSpPr>
        <p:spPr>
          <a:xfrm>
            <a:off x="6003151" y="3884600"/>
            <a:ext cx="3476400" cy="678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id" sz="1300">
                <a:latin typeface="Calibri"/>
                <a:ea typeface="Calibri"/>
                <a:cs typeface="Calibri"/>
                <a:sym typeface="Calibri"/>
              </a:rPr>
              <a:t>REPOSITORY:</a:t>
            </a:r>
            <a:endParaRPr b="1" sz="1300">
              <a:latin typeface="Calibri"/>
              <a:ea typeface="Calibri"/>
              <a:cs typeface="Calibri"/>
              <a:sym typeface="Calibri"/>
            </a:endParaRPr>
          </a:p>
          <a:p>
            <a:pPr indent="0" lvl="0" marL="0" rtl="0" algn="l">
              <a:spcBef>
                <a:spcPts val="0"/>
              </a:spcBef>
              <a:spcAft>
                <a:spcPts val="0"/>
              </a:spcAft>
              <a:buNone/>
            </a:pPr>
            <a:r>
              <a:rPr lang="id" sz="1300">
                <a:solidFill>
                  <a:schemeClr val="dk1"/>
                </a:solidFill>
                <a:latin typeface="Calibri"/>
                <a:ea typeface="Calibri"/>
                <a:cs typeface="Calibri"/>
                <a:sym typeface="Calibri"/>
              </a:rPr>
              <a:t>github.com/af-lazuardi/bangkit-assignment5</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b="1" sz="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50" name="Google Shape;150;p26"/>
          <p:cNvSpPr/>
          <p:nvPr/>
        </p:nvSpPr>
        <p:spPr>
          <a:xfrm>
            <a:off x="3710350" y="593400"/>
            <a:ext cx="5063700" cy="9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id" sz="1800">
                <a:solidFill>
                  <a:srgbClr val="3B3835"/>
                </a:solidFill>
                <a:latin typeface="Calibri"/>
                <a:ea typeface="Calibri"/>
                <a:cs typeface="Calibri"/>
                <a:sym typeface="Calibri"/>
              </a:rPr>
              <a:t>Training of the network is done by a dataset named MNIST dataset. MNIST dataset has a training set of 60,000 examples, and a test set of 10,000 examples. All the images in the dataset are of 28x28 pixels.</a:t>
            </a:r>
            <a:endParaRPr sz="1800">
              <a:solidFill>
                <a:schemeClr val="dk1"/>
              </a:solidFill>
              <a:latin typeface="Calibri"/>
              <a:ea typeface="Calibri"/>
              <a:cs typeface="Calibri"/>
              <a:sym typeface="Calibri"/>
            </a:endParaRPr>
          </a:p>
        </p:txBody>
      </p:sp>
      <p:sp>
        <p:nvSpPr>
          <p:cNvPr id="151" name="Google Shape;151;p26"/>
          <p:cNvSpPr txBox="1"/>
          <p:nvPr/>
        </p:nvSpPr>
        <p:spPr>
          <a:xfrm>
            <a:off x="210375" y="1705900"/>
            <a:ext cx="3033900" cy="807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500">
                <a:solidFill>
                  <a:schemeClr val="lt1"/>
                </a:solidFill>
                <a:latin typeface="Calibri"/>
                <a:ea typeface="Calibri"/>
                <a:cs typeface="Calibri"/>
                <a:sym typeface="Calibri"/>
              </a:rPr>
              <a:t>METADATA OF THE DATASET</a:t>
            </a:r>
            <a:endParaRPr b="1" sz="3500">
              <a:solidFill>
                <a:schemeClr val="lt1"/>
              </a:solidFill>
              <a:latin typeface="Calibri"/>
              <a:ea typeface="Calibri"/>
              <a:cs typeface="Calibri"/>
              <a:sym typeface="Calibri"/>
            </a:endParaRPr>
          </a:p>
        </p:txBody>
      </p:sp>
      <p:pic>
        <p:nvPicPr>
          <p:cNvPr id="152" name="Google Shape;152;p26"/>
          <p:cNvPicPr preferRelativeResize="0"/>
          <p:nvPr/>
        </p:nvPicPr>
        <p:blipFill rotWithShape="1">
          <a:blip r:embed="rId3">
            <a:alphaModFix/>
          </a:blip>
          <a:srcRect b="0" l="0" r="0" t="0"/>
          <a:stretch/>
        </p:blipFill>
        <p:spPr>
          <a:xfrm>
            <a:off x="4452938" y="1911677"/>
            <a:ext cx="2638425" cy="263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58" name="Google Shape;158;p27"/>
          <p:cNvSpPr/>
          <p:nvPr/>
        </p:nvSpPr>
        <p:spPr>
          <a:xfrm>
            <a:off x="3423029" y="319577"/>
            <a:ext cx="5521200" cy="4962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100"/>
              <a:buNone/>
            </a:pPr>
            <a:r>
              <a:rPr b="1" lang="id" sz="1800">
                <a:solidFill>
                  <a:schemeClr val="dk1"/>
                </a:solidFill>
                <a:latin typeface="Calibri"/>
                <a:ea typeface="Calibri"/>
                <a:cs typeface="Calibri"/>
                <a:sym typeface="Calibri"/>
              </a:rPr>
              <a:t>WE WANT THE MACHINE LEARNED MODEL TO RECOGNIZE THE HAND WRITTEN DIGIT.</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Ideal Outcome</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Our ideal outcome is to classify the handwritten digit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Success Metrics</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Our success metrics are the hand written digit that can be clasify</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Our KR for the success metrics are to properly classify the handwritten digit with 95% accuracy.</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Problem Description</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lang="id" sz="1800">
                <a:solidFill>
                  <a:schemeClr val="dk1"/>
                </a:solidFill>
                <a:latin typeface="Calibri"/>
                <a:ea typeface="Calibri"/>
                <a:cs typeface="Calibri"/>
                <a:sym typeface="Calibri"/>
              </a:rPr>
              <a:t>The main of problem is to recognize the handwritten digit that have different pattern.</a:t>
            </a:r>
            <a:endParaRPr i="1" sz="1800">
              <a:solidFill>
                <a:schemeClr val="dk1"/>
              </a:solidFill>
              <a:latin typeface="Calibri"/>
              <a:ea typeface="Calibri"/>
              <a:cs typeface="Calibri"/>
              <a:sym typeface="Calibri"/>
            </a:endParaRPr>
          </a:p>
        </p:txBody>
      </p:sp>
      <p:sp>
        <p:nvSpPr>
          <p:cNvPr id="159" name="Google Shape;159;p27"/>
          <p:cNvSpPr txBox="1"/>
          <p:nvPr/>
        </p:nvSpPr>
        <p:spPr>
          <a:xfrm>
            <a:off x="0" y="2071050"/>
            <a:ext cx="32442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id" sz="4000">
                <a:solidFill>
                  <a:schemeClr val="lt1"/>
                </a:solidFill>
                <a:latin typeface="Calibri"/>
                <a:ea typeface="Calibri"/>
                <a:cs typeface="Calibri"/>
                <a:sym typeface="Calibri"/>
              </a:rPr>
              <a:t>FRAMING</a:t>
            </a:r>
            <a:endParaRPr b="1" sz="40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65" name="Google Shape;165;p28"/>
          <p:cNvSpPr/>
          <p:nvPr/>
        </p:nvSpPr>
        <p:spPr>
          <a:xfrm>
            <a:off x="3433475" y="622151"/>
            <a:ext cx="5521200" cy="3682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Failure and Success</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We can recognize the handwritten digit and 95% accuracy.</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We can define the failure if the recognize the handwritten digit get the value under 95% from the models.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Output</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The output from our ML model will be clasify the handwritten digit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Using the output</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The digit recognition can be used for OCR (optical character recognition</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66" name="Google Shape;166;p28"/>
          <p:cNvSpPr txBox="1"/>
          <p:nvPr/>
        </p:nvSpPr>
        <p:spPr>
          <a:xfrm>
            <a:off x="0" y="2071050"/>
            <a:ext cx="32442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id" sz="4000">
                <a:solidFill>
                  <a:schemeClr val="lt1"/>
                </a:solidFill>
                <a:latin typeface="Calibri"/>
                <a:ea typeface="Calibri"/>
                <a:cs typeface="Calibri"/>
                <a:sym typeface="Calibri"/>
              </a:rPr>
              <a:t>FRAMING</a:t>
            </a:r>
            <a:endParaRPr b="1" sz="4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72" name="Google Shape;172;p29"/>
          <p:cNvSpPr/>
          <p:nvPr/>
        </p:nvSpPr>
        <p:spPr>
          <a:xfrm>
            <a:off x="4061602" y="1909627"/>
            <a:ext cx="5521200" cy="4845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1100"/>
              <a:buNone/>
            </a:pPr>
            <a:r>
              <a:rPr b="1" lang="id" sz="1800">
                <a:solidFill>
                  <a:schemeClr val="dk1"/>
                </a:solidFill>
                <a:latin typeface="Calibri"/>
                <a:ea typeface="Calibri"/>
                <a:cs typeface="Calibri"/>
                <a:sym typeface="Calibri"/>
              </a:rPr>
              <a:t>H0: our model have 95% or upper accuracy</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id" sz="1800">
                <a:solidFill>
                  <a:schemeClr val="dk1"/>
                </a:solidFill>
                <a:latin typeface="Calibri"/>
                <a:ea typeface="Calibri"/>
                <a:cs typeface="Calibri"/>
                <a:sym typeface="Calibri"/>
              </a:rPr>
              <a:t>H1: our model have 95% or lower accuracy</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9"/>
          <p:cNvSpPr txBox="1"/>
          <p:nvPr/>
        </p:nvSpPr>
        <p:spPr>
          <a:xfrm>
            <a:off x="100" y="2087000"/>
            <a:ext cx="32442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id" sz="3600">
                <a:solidFill>
                  <a:schemeClr val="lt1"/>
                </a:solidFill>
                <a:latin typeface="Calibri"/>
                <a:ea typeface="Calibri"/>
                <a:cs typeface="Calibri"/>
                <a:sym typeface="Calibri"/>
              </a:rPr>
              <a:t>HYPOTESIS</a:t>
            </a:r>
            <a:endParaRPr b="1" sz="36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79" name="Google Shape;179;p30"/>
          <p:cNvSpPr txBox="1"/>
          <p:nvPr/>
        </p:nvSpPr>
        <p:spPr>
          <a:xfrm>
            <a:off x="493995" y="1519211"/>
            <a:ext cx="2470200" cy="9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000">
                <a:solidFill>
                  <a:schemeClr val="lt1"/>
                </a:solidFill>
                <a:latin typeface="Calibri"/>
                <a:ea typeface="Calibri"/>
                <a:cs typeface="Calibri"/>
                <a:sym typeface="Calibri"/>
              </a:rPr>
              <a:t>PREPARATION </a:t>
            </a:r>
            <a:endParaRPr sz="1100"/>
          </a:p>
          <a:p>
            <a:pPr indent="0" lvl="0" marL="0" marR="0" rtl="0" algn="l">
              <a:spcBef>
                <a:spcPts val="0"/>
              </a:spcBef>
              <a:spcAft>
                <a:spcPts val="0"/>
              </a:spcAft>
              <a:buNone/>
            </a:pPr>
            <a:r>
              <a:rPr b="1" lang="id" sz="3000">
                <a:solidFill>
                  <a:schemeClr val="lt1"/>
                </a:solidFill>
                <a:latin typeface="Calibri"/>
                <a:ea typeface="Calibri"/>
                <a:cs typeface="Calibri"/>
                <a:sym typeface="Calibri"/>
              </a:rPr>
              <a:t>NEEDED</a:t>
            </a:r>
            <a:endParaRPr sz="1100"/>
          </a:p>
        </p:txBody>
      </p:sp>
      <p:sp>
        <p:nvSpPr>
          <p:cNvPr id="180" name="Google Shape;180;p30"/>
          <p:cNvSpPr/>
          <p:nvPr/>
        </p:nvSpPr>
        <p:spPr>
          <a:xfrm>
            <a:off x="3569765" y="1140589"/>
            <a:ext cx="4870800" cy="13158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The preparation that we need is to download the MNIST data set. The MNIST dataset is one of the most common datasets used for image classification and accessible from many different sources. In fact, even Tensorflow and Keras allow us to import and download the MNIST dataset directly from their API.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86" name="Google Shape;186;p31"/>
          <p:cNvSpPr txBox="1"/>
          <p:nvPr/>
        </p:nvSpPr>
        <p:spPr>
          <a:xfrm>
            <a:off x="343827" y="1978250"/>
            <a:ext cx="29490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600">
                <a:solidFill>
                  <a:schemeClr val="lt1"/>
                </a:solidFill>
                <a:latin typeface="Calibri"/>
                <a:ea typeface="Calibri"/>
                <a:cs typeface="Calibri"/>
                <a:sym typeface="Calibri"/>
              </a:rPr>
              <a:t>TECHNIQUES</a:t>
            </a:r>
            <a:endParaRPr b="1" sz="3600">
              <a:solidFill>
                <a:schemeClr val="lt1"/>
              </a:solidFill>
              <a:latin typeface="Calibri"/>
              <a:ea typeface="Calibri"/>
              <a:cs typeface="Calibri"/>
              <a:sym typeface="Calibri"/>
            </a:endParaRPr>
          </a:p>
        </p:txBody>
      </p:sp>
      <p:sp>
        <p:nvSpPr>
          <p:cNvPr id="187" name="Google Shape;187;p31"/>
          <p:cNvSpPr/>
          <p:nvPr/>
        </p:nvSpPr>
        <p:spPr>
          <a:xfrm>
            <a:off x="3569765" y="1140589"/>
            <a:ext cx="4870800" cy="28623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Downloading the MNIST Data</a:t>
            </a:r>
            <a:endParaRPr b="1"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Reshaping and Normalizing the Images</a:t>
            </a:r>
            <a:endParaRPr b="1"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Building the Convolutional Neural Network</a:t>
            </a:r>
            <a:endParaRPr b="1"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Compiling and Fitting the Model</a:t>
            </a:r>
            <a:endParaRPr b="1" sz="24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id" sz="2400">
                <a:solidFill>
                  <a:schemeClr val="dk1"/>
                </a:solidFill>
                <a:latin typeface="Calibri"/>
                <a:ea typeface="Calibri"/>
                <a:cs typeface="Calibri"/>
                <a:sym typeface="Calibri"/>
              </a:rPr>
              <a:t>•</a:t>
            </a:r>
            <a:r>
              <a:rPr b="1" lang="id" sz="2400">
                <a:solidFill>
                  <a:schemeClr val="dk1"/>
                </a:solidFill>
                <a:latin typeface="Calibri"/>
                <a:ea typeface="Calibri"/>
                <a:cs typeface="Calibri"/>
                <a:sym typeface="Calibri"/>
              </a:rPr>
              <a:t>Evaluating the Model</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p:nvPr/>
        </p:nvSpPr>
        <p:spPr>
          <a:xfrm>
            <a:off x="1" y="0"/>
            <a:ext cx="3244200" cy="5143500"/>
          </a:xfrm>
          <a:prstGeom prst="rect">
            <a:avLst/>
          </a:prstGeom>
          <a:solidFill>
            <a:srgbClr val="B7402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93" name="Google Shape;193;p32"/>
          <p:cNvSpPr txBox="1"/>
          <p:nvPr/>
        </p:nvSpPr>
        <p:spPr>
          <a:xfrm>
            <a:off x="410918" y="1512059"/>
            <a:ext cx="2256600" cy="9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000">
                <a:solidFill>
                  <a:schemeClr val="lt1"/>
                </a:solidFill>
                <a:latin typeface="Calibri"/>
                <a:ea typeface="Calibri"/>
                <a:cs typeface="Calibri"/>
                <a:sym typeface="Calibri"/>
              </a:rPr>
              <a:t>RESULT AND </a:t>
            </a:r>
            <a:endParaRPr sz="1100"/>
          </a:p>
          <a:p>
            <a:pPr indent="0" lvl="0" marL="0" marR="0" rtl="0" algn="l">
              <a:spcBef>
                <a:spcPts val="0"/>
              </a:spcBef>
              <a:spcAft>
                <a:spcPts val="0"/>
              </a:spcAft>
              <a:buNone/>
            </a:pPr>
            <a:r>
              <a:rPr b="1" lang="id" sz="3000">
                <a:solidFill>
                  <a:schemeClr val="lt1"/>
                </a:solidFill>
                <a:latin typeface="Calibri"/>
                <a:ea typeface="Calibri"/>
                <a:cs typeface="Calibri"/>
                <a:sym typeface="Calibri"/>
              </a:rPr>
              <a:t>CONCLUSION</a:t>
            </a:r>
            <a:endParaRPr b="1" sz="3000">
              <a:solidFill>
                <a:schemeClr val="lt1"/>
              </a:solidFill>
              <a:latin typeface="Calibri"/>
              <a:ea typeface="Calibri"/>
              <a:cs typeface="Calibri"/>
              <a:sym typeface="Calibri"/>
            </a:endParaRPr>
          </a:p>
        </p:txBody>
      </p:sp>
      <p:sp>
        <p:nvSpPr>
          <p:cNvPr id="194" name="Google Shape;194;p32"/>
          <p:cNvSpPr/>
          <p:nvPr/>
        </p:nvSpPr>
        <p:spPr>
          <a:xfrm>
            <a:off x="3644500" y="558024"/>
            <a:ext cx="4870800" cy="3808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id" sz="1800">
                <a:solidFill>
                  <a:schemeClr val="dk1"/>
                </a:solidFill>
                <a:latin typeface="Calibri"/>
                <a:ea typeface="Calibri"/>
                <a:cs typeface="Calibri"/>
                <a:sym typeface="Calibri"/>
              </a:rPr>
              <a:t>Eventhough the MNIST has “only” 60,000 training images, each 28 by 28 grayscale pixels, and is divided into 10 classes (0, 1, 2, …, 9) </a:t>
            </a:r>
            <a:r>
              <a:rPr b="1" lang="id" sz="1800">
                <a:solidFill>
                  <a:schemeClr val="dk1"/>
                </a:solidFill>
                <a:latin typeface="Calibri"/>
                <a:ea typeface="Calibri"/>
                <a:cs typeface="Calibri"/>
                <a:sym typeface="Calibri"/>
              </a:rPr>
              <a:t>we can achive 98% accuracy </a:t>
            </a:r>
            <a:r>
              <a:rPr lang="id" sz="1800">
                <a:solidFill>
                  <a:schemeClr val="dk1"/>
                </a:solidFill>
                <a:latin typeface="Calibri"/>
                <a:ea typeface="Calibri"/>
                <a:cs typeface="Calibri"/>
                <a:sym typeface="Calibri"/>
              </a:rPr>
              <a:t>so that we achive our success metric. With the 98% accuracy we prove the h0 hypotesis. By comparison, modern image recognition systems may be trained on more than a million full-color, high-resolution images, with far more classes. This model is very simple but have a lot of application in real life such as OCR, document scanner using photo of handwritten, etc.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