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405" r:id="rId3"/>
    <p:sldId id="410" r:id="rId4"/>
    <p:sldId id="408" r:id="rId5"/>
    <p:sldId id="407" r:id="rId6"/>
    <p:sldId id="409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DFE"/>
    <a:srgbClr val="525252"/>
    <a:srgbClr val="181818"/>
    <a:srgbClr val="333333"/>
    <a:srgbClr val="C3EAFF"/>
    <a:srgbClr val="4D4D4D"/>
    <a:srgbClr val="F19800"/>
    <a:srgbClr val="C46C38"/>
    <a:srgbClr val="ECE6E5"/>
    <a:srgbClr val="79B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4DA0E-CF84-4B6C-852C-2603A5F863B5}" v="31" dt="2024-04-19T07:57:50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86771" autoAdjust="0"/>
  </p:normalViewPr>
  <p:slideViewPr>
    <p:cSldViewPr>
      <p:cViewPr varScale="1">
        <p:scale>
          <a:sx n="100" d="100"/>
          <a:sy n="100" d="100"/>
        </p:scale>
        <p:origin x="183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290"/>
    </p:cViewPr>
  </p:sorterViewPr>
  <p:notesViewPr>
    <p:cSldViewPr>
      <p:cViewPr varScale="1">
        <p:scale>
          <a:sx n="59" d="100"/>
          <a:sy n="59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1F5C4-6B49-4C86-A2DE-32A66D840886}" type="datetimeFigureOut">
              <a:rPr kumimoji="1" lang="ja-JP" altLang="en-US" smtClean="0"/>
              <a:pPr/>
              <a:t>2024/5/29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840A-D37F-4926-8E05-396A9738F0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90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31E89-D484-4C32-AED5-D0DBDAB35374}" type="datetimeFigureOut">
              <a:rPr kumimoji="1" lang="ja-JP" altLang="en-US" smtClean="0"/>
              <a:pPr/>
              <a:t>2024/5/29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82345-0678-4811-8ABF-8721649F7B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2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0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E2EEFF"/>
                </a:solidFill>
                <a:effectLst/>
                <a:latin typeface="Google Sans"/>
              </a:rPr>
              <a:t>65,535</a:t>
            </a:r>
            <a:r>
              <a:rPr lang="ja-JP" altLang="en-US" b="0" i="0">
                <a:solidFill>
                  <a:srgbClr val="E2EEFF"/>
                </a:solidFill>
                <a:effectLst/>
                <a:latin typeface="Google Sans"/>
              </a:rPr>
              <a:t>バイトが最大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98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14700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1" y="3789039"/>
            <a:ext cx="8640958" cy="1800201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C60B-0A3C-4A60-81B4-5331A9725707}" type="datetime1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5006" y="6463596"/>
            <a:ext cx="8280920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572000" y="3314849"/>
            <a:ext cx="4320479" cy="189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51520" y="3312388"/>
            <a:ext cx="4320481" cy="1922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2859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C9D9-726F-498B-B690-D2326E13EAB2}" type="datetime1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02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21B0-01C9-4B1D-91A3-7FF73CC6039A}" type="datetime1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5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618" y="1412776"/>
            <a:ext cx="8363222" cy="4752528"/>
          </a:xfrm>
        </p:spPr>
        <p:txBody>
          <a:bodyPr/>
          <a:lstStyle>
            <a:lvl1pPr marL="449263" indent="-449263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buClr>
                <a:schemeClr val="accent1"/>
              </a:buClr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8F65-B953-4826-AFAF-44C0C546121D}" type="datetime1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3528" y="6473639"/>
            <a:ext cx="8220995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141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32711" y="2747961"/>
            <a:ext cx="7659769" cy="1362075"/>
          </a:xfrm>
        </p:spPr>
        <p:txBody>
          <a:bodyPr anchor="ctr">
            <a:normAutofit/>
          </a:bodyPr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32710" y="4149080"/>
            <a:ext cx="7659769" cy="72008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117-0725-4F76-952A-072773F066ED}" type="datetime1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588682" y="3104962"/>
            <a:ext cx="644029" cy="648072"/>
            <a:chOff x="296920" y="2919016"/>
            <a:chExt cx="936154" cy="94203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801026" y="2919016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96920" y="2919016"/>
              <a:ext cx="432048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801026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96920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5498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95FC-9667-4CDE-A898-8A4DD9C2816C}" type="datetime1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0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4104456" cy="63976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16016" y="1535113"/>
            <a:ext cx="4104456" cy="639762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6016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4F1C-D814-467F-A9C1-27BA8CBE0ADF}" type="datetime1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16" name="正方形/長方形 15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2145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7931224" cy="116658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5BE5-B116-4375-966A-54223A38C6E0}" type="datetime1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376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98BF-5C24-45A1-A228-42A298FD9F46}" type="datetime1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87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82C5-F8E7-4AC6-A50F-A81407531D42}" type="datetime1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00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84DA-BFAB-488A-A963-86A072112D9F}" type="datetime1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298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00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54E6F-5745-41C5-B326-2ACDBBC44F47}" type="datetime1">
              <a:rPr lang="ja-JP" altLang="en-US" smtClean="0"/>
              <a:t>2024/5/29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6373" y="6492874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8B45D110-FD8E-48BD-8825-CDFBF9D22CA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73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640960" cy="2406129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進捗報告</a:t>
            </a:r>
            <a:endParaRPr lang="ja-JP" altLang="en-US" sz="3200" dirty="0">
              <a:latin typeface="+mj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b="1"/>
              <a:t>MA23025</a:t>
            </a:r>
            <a:r>
              <a:rPr lang="ja-JP" altLang="en-US" b="1"/>
              <a:t> 上田 智之</a:t>
            </a:r>
            <a:endParaRPr lang="en-US" altLang="ja-JP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70877" y="5716161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>
                <a:solidFill>
                  <a:srgbClr val="4D4D4D"/>
                </a:solidFill>
              </a:rPr>
              <a:t>芝浦工業大学</a:t>
            </a:r>
            <a:endParaRPr lang="en-US" altLang="ja-JP" sz="2800" dirty="0">
              <a:solidFill>
                <a:srgbClr val="4D4D4D"/>
              </a:solidFill>
            </a:endParaRPr>
          </a:p>
          <a:p>
            <a:pPr algn="r"/>
            <a:r>
              <a:rPr kumimoji="1" lang="ja-JP" altLang="en-US" sz="2800" dirty="0">
                <a:solidFill>
                  <a:srgbClr val="4D4D4D"/>
                </a:solidFill>
              </a:rPr>
              <a:t>宮田研究室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A5D6F3-1F1A-3056-492E-BAFF368897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92" y="5417840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624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C0409-F00E-8055-7C7C-674CDF48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方向性の決定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D15D4E-F067-BC2C-5A9F-059063CA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187624"/>
            <a:ext cx="8363222" cy="548173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IoT</a:t>
            </a:r>
            <a:r>
              <a:rPr kumimoji="1" lang="ja-JP" altLang="en-US"/>
              <a:t>・実機に拘らず、</a:t>
            </a:r>
            <a:r>
              <a:rPr kumimoji="1" lang="en-US" altLang="ja-JP" dirty="0"/>
              <a:t>VirtualBox</a:t>
            </a:r>
            <a:r>
              <a:rPr kumimoji="1" lang="ja-JP" altLang="en-US"/>
              <a:t>再挑戦</a:t>
            </a:r>
            <a:endParaRPr kumimoji="1" lang="en-US" altLang="ja-JP" dirty="0"/>
          </a:p>
          <a:p>
            <a:pPr lvl="1"/>
            <a:r>
              <a:rPr lang="ja-JP" altLang="en-US"/>
              <a:t>経路制御の時のものを利用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/>
              <a:t>以下の</a:t>
            </a:r>
            <a:r>
              <a:rPr kumimoji="1" lang="en-US" altLang="ja-JP" dirty="0"/>
              <a:t>4</a:t>
            </a:r>
            <a:r>
              <a:rPr kumimoji="1" lang="ja-JP" altLang="en-US"/>
              <a:t>つを実験途中</a:t>
            </a:r>
            <a:endParaRPr lang="en-US" altLang="ja-JP" dirty="0"/>
          </a:p>
          <a:p>
            <a:pPr lvl="1"/>
            <a:r>
              <a:rPr lang="en-US" altLang="ja-JP" dirty="0"/>
              <a:t>1. </a:t>
            </a:r>
            <a:r>
              <a:rPr lang="ja-JP" altLang="en-US"/>
              <a:t>正規</a:t>
            </a:r>
            <a:r>
              <a:rPr lang="en" altLang="ja-JP" dirty="0"/>
              <a:t>AP</a:t>
            </a:r>
            <a:r>
              <a:rPr lang="ja-JP" altLang="en-US"/>
              <a:t>に接続した混雑していない場合</a:t>
            </a:r>
            <a:br>
              <a:rPr lang="ja-JP" altLang="en-US"/>
            </a:br>
            <a:r>
              <a:rPr lang="en-US" altLang="ja-JP" dirty="0"/>
              <a:t>2. </a:t>
            </a:r>
            <a:r>
              <a:rPr lang="ja-JP" altLang="en-US"/>
              <a:t>不正</a:t>
            </a:r>
            <a:r>
              <a:rPr lang="en" altLang="ja-JP" dirty="0"/>
              <a:t>AP</a:t>
            </a:r>
            <a:r>
              <a:rPr lang="ja-JP" altLang="en-US"/>
              <a:t>に接続した混雑していない場合</a:t>
            </a:r>
            <a:br>
              <a:rPr lang="ja-JP" altLang="en-US"/>
            </a:br>
            <a:r>
              <a:rPr lang="en-US" altLang="ja-JP" dirty="0"/>
              <a:t>3.</a:t>
            </a:r>
            <a:r>
              <a:rPr lang="ja-JP" altLang="en-US"/>
              <a:t>正規</a:t>
            </a:r>
            <a:r>
              <a:rPr lang="en" altLang="ja-JP" dirty="0"/>
              <a:t>AP</a:t>
            </a:r>
            <a:r>
              <a:rPr lang="ja-JP" altLang="en-US"/>
              <a:t>に接続した混雑している場合</a:t>
            </a:r>
            <a:br>
              <a:rPr lang="ja-JP" altLang="en-US"/>
            </a:br>
            <a:r>
              <a:rPr lang="en-US" altLang="ja-JP" dirty="0"/>
              <a:t>4. </a:t>
            </a:r>
            <a:r>
              <a:rPr lang="ja-JP" altLang="en-US"/>
              <a:t>不正</a:t>
            </a:r>
            <a:r>
              <a:rPr lang="en" altLang="ja-JP" dirty="0"/>
              <a:t>AP</a:t>
            </a:r>
            <a:r>
              <a:rPr lang="ja-JP" altLang="en-US"/>
              <a:t>に接続した混雑している場合</a:t>
            </a:r>
            <a:endParaRPr lang="en-US" altLang="ja-JP" dirty="0"/>
          </a:p>
          <a:p>
            <a:r>
              <a:rPr lang="ja-JP" altLang="en-US"/>
              <a:t>様々なパケットの再現のため、</a:t>
            </a:r>
            <a:br>
              <a:rPr lang="en-US" altLang="ja-JP" dirty="0"/>
            </a:br>
            <a:r>
              <a:rPr lang="en-US" altLang="ja-JP" dirty="0"/>
              <a:t>ping</a:t>
            </a:r>
            <a:r>
              <a:rPr lang="ja-JP" altLang="en-US"/>
              <a:t>はランダムなサイズで送信</a:t>
            </a:r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D3D51D-6E99-A03B-C762-79AE6C0D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264626-5BB7-66AB-93E3-CCBA58C6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4505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C0409-F00E-8055-7C7C-674CDF48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方向性の決定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D15D4E-F067-BC2C-5A9F-059063CA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187624"/>
            <a:ext cx="8363222" cy="5481736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IoT</a:t>
            </a:r>
            <a:r>
              <a:rPr kumimoji="1" lang="ja-JP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・実機に拘らず、</a:t>
            </a:r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VirtualBox</a:t>
            </a:r>
            <a:r>
              <a:rPr kumimoji="1" lang="ja-JP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再挑戦</a:t>
            </a:r>
            <a:endParaRPr kumimoji="1" lang="en-US" altLang="ja-JP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経路制御の時のものを利用</a:t>
            </a:r>
            <a:endParaRPr lang="en-US" altLang="ja-JP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endParaRPr lang="en-US" altLang="ja-JP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kumimoji="1" lang="ja-JP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以下の</a:t>
            </a:r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  <a:r>
              <a:rPr kumimoji="1" lang="ja-JP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つを実験途中</a:t>
            </a:r>
            <a:endParaRPr lang="en-US" altLang="ja-JP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</a:t>
            </a:r>
            <a:r>
              <a:rPr lang="ja-JP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正規</a:t>
            </a:r>
            <a:r>
              <a:rPr lang="en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AP</a:t>
            </a:r>
            <a:r>
              <a:rPr lang="ja-JP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に接続した混雑していない場合</a:t>
            </a:r>
            <a:br>
              <a:rPr lang="ja-JP" altLang="en-US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2. </a:t>
            </a:r>
            <a:r>
              <a:rPr lang="ja-JP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不正</a:t>
            </a:r>
            <a:r>
              <a:rPr lang="en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AP</a:t>
            </a:r>
            <a:r>
              <a:rPr lang="ja-JP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に接続した混雑していない場合</a:t>
            </a:r>
            <a:br>
              <a:rPr lang="ja-JP" altLang="en-US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3.</a:t>
            </a:r>
            <a:r>
              <a:rPr lang="ja-JP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正規</a:t>
            </a:r>
            <a:r>
              <a:rPr lang="en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AP</a:t>
            </a:r>
            <a:r>
              <a:rPr lang="ja-JP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に接続した混雑している場合</a:t>
            </a:r>
            <a:br>
              <a:rPr lang="ja-JP" altLang="en-US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4. </a:t>
            </a:r>
            <a:r>
              <a:rPr lang="ja-JP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不正</a:t>
            </a:r>
            <a:r>
              <a:rPr lang="en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AP</a:t>
            </a:r>
            <a:r>
              <a:rPr lang="ja-JP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に接続した混雑している場合</a:t>
            </a:r>
            <a:endParaRPr lang="en-US" altLang="ja-JP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ja-JP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様々なパケットの再現のため、</a:t>
            </a:r>
            <a:br>
              <a:rPr lang="en-US" altLang="ja-JP" dirty="0"/>
            </a:br>
            <a:r>
              <a:rPr lang="en-US" altLang="ja-JP" b="1" dirty="0"/>
              <a:t>ping</a:t>
            </a:r>
            <a:r>
              <a:rPr lang="ja-JP" altLang="en-US" b="1"/>
              <a:t>はランダムなサイズ</a:t>
            </a:r>
            <a:r>
              <a:rPr lang="ja-JP" altLang="en-US"/>
              <a:t>で送信</a:t>
            </a:r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D3D51D-6E99-A03B-C762-79AE6C0D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264626-5BB7-66AB-93E3-CCBA58C6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6" name="角丸四角形吹き出し 5">
            <a:extLst>
              <a:ext uri="{FF2B5EF4-FFF2-40B4-BE49-F238E27FC236}">
                <a16:creationId xmlns:a16="http://schemas.microsoft.com/office/drawing/2014/main" id="{719312E5-05B8-5B63-79FB-FDBD3F4B2869}"/>
              </a:ext>
            </a:extLst>
          </p:cNvPr>
          <p:cNvSpPr/>
          <p:nvPr/>
        </p:nvSpPr>
        <p:spPr>
          <a:xfrm>
            <a:off x="2051720" y="764704"/>
            <a:ext cx="6408662" cy="4905672"/>
          </a:xfrm>
          <a:prstGeom prst="wedgeRoundRectCallout">
            <a:avLst>
              <a:gd name="adj1" fmla="val -37501"/>
              <a:gd name="adj2" fmla="val 56819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B0144B33-13DE-19EC-C150-5CCB39D70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52" y="908720"/>
            <a:ext cx="5528332" cy="465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960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71653692-2652-7B38-3B13-D5CBDBCCB88E}"/>
              </a:ext>
            </a:extLst>
          </p:cNvPr>
          <p:cNvSpPr txBox="1">
            <a:spLocks/>
          </p:cNvSpPr>
          <p:nvPr/>
        </p:nvSpPr>
        <p:spPr>
          <a:xfrm>
            <a:off x="463161" y="1240761"/>
            <a:ext cx="836322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正規</a:t>
            </a:r>
            <a:r>
              <a:rPr lang="en" altLang="ja-JP" dirty="0"/>
              <a:t>AP</a:t>
            </a:r>
            <a:r>
              <a:rPr lang="ja-JP" altLang="en-US"/>
              <a:t>に接続した場合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sz="1200" dirty="0"/>
          </a:p>
          <a:p>
            <a:r>
              <a:rPr lang="ja-JP" altLang="en-US"/>
              <a:t>不正</a:t>
            </a:r>
            <a:r>
              <a:rPr lang="en" altLang="ja-JP" dirty="0"/>
              <a:t>AP</a:t>
            </a:r>
            <a:r>
              <a:rPr lang="ja-JP" altLang="en-US"/>
              <a:t>に接続した場合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D7FA35B-91CD-7DCF-3407-D93BD7E3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想定環境</a:t>
            </a:r>
            <a:r>
              <a:rPr lang="en-US" altLang="ja-JP" dirty="0"/>
              <a:t>(</a:t>
            </a:r>
            <a:r>
              <a:rPr lang="ja-JP" altLang="en-US"/>
              <a:t>非混雑時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pic>
        <p:nvPicPr>
          <p:cNvPr id="7" name="コンテンツ プレースホルダー 6" descr="コンピューター 枠線">
            <a:extLst>
              <a:ext uri="{FF2B5EF4-FFF2-40B4-BE49-F238E27FC236}">
                <a16:creationId xmlns:a16="http://schemas.microsoft.com/office/drawing/2014/main" id="{83605045-6F36-7921-09A4-8EE9A7CCE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1492" y="4410825"/>
            <a:ext cx="1168772" cy="1168772"/>
          </a:xfr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1750C6E-440E-47EA-EDCE-7186B059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E1A36B-82F7-8FF2-D89E-25D80795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pic>
        <p:nvPicPr>
          <p:cNvPr id="8" name="コンテンツ プレースホルダー 6" descr="コンピューター 枠線">
            <a:extLst>
              <a:ext uri="{FF2B5EF4-FFF2-40B4-BE49-F238E27FC236}">
                <a16:creationId xmlns:a16="http://schemas.microsoft.com/office/drawing/2014/main" id="{9489B443-A2CF-82EC-E6C6-D5E561F84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046" y="1704520"/>
            <a:ext cx="1168772" cy="1168772"/>
          </a:xfrm>
          <a:prstGeom prst="rect">
            <a:avLst/>
          </a:prstGeom>
        </p:spPr>
      </p:pic>
      <p:pic>
        <p:nvPicPr>
          <p:cNvPr id="9" name="コンテンツ プレースホルダー 6" descr="コンピューター 枠線">
            <a:extLst>
              <a:ext uri="{FF2B5EF4-FFF2-40B4-BE49-F238E27FC236}">
                <a16:creationId xmlns:a16="http://schemas.microsoft.com/office/drawing/2014/main" id="{2EF3265A-DF31-0AE6-DDED-107FE8DCA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0232" y="1673979"/>
            <a:ext cx="1168772" cy="1168772"/>
          </a:xfrm>
          <a:prstGeom prst="rect">
            <a:avLst/>
          </a:prstGeom>
        </p:spPr>
      </p:pic>
      <p:pic>
        <p:nvPicPr>
          <p:cNvPr id="10" name="コンテンツ プレースホルダー 6" descr="コンピューター 枠線">
            <a:extLst>
              <a:ext uri="{FF2B5EF4-FFF2-40B4-BE49-F238E27FC236}">
                <a16:creationId xmlns:a16="http://schemas.microsoft.com/office/drawing/2014/main" id="{CB367D02-F53A-91DF-C531-F4A2B0861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081" y="4412270"/>
            <a:ext cx="1168772" cy="116877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470F958-3272-375A-E6EB-C0C19DBC8AF1}"/>
              </a:ext>
            </a:extLst>
          </p:cNvPr>
          <p:cNvSpPr txBox="1"/>
          <p:nvPr/>
        </p:nvSpPr>
        <p:spPr>
          <a:xfrm>
            <a:off x="998962" y="2611682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4D4D4D"/>
                </a:solidFill>
              </a:rPr>
              <a:t>host1</a:t>
            </a:r>
            <a:endParaRPr kumimoji="1" lang="ja-JP" altLang="en-US" sz="2800" dirty="0">
              <a:solidFill>
                <a:srgbClr val="4D4D4D"/>
              </a:solidFill>
            </a:endParaRPr>
          </a:p>
        </p:txBody>
      </p:sp>
      <p:pic>
        <p:nvPicPr>
          <p:cNvPr id="13" name="グラフィックス 12" descr="コンピューター 単色塗りつぶし">
            <a:extLst>
              <a:ext uri="{FF2B5EF4-FFF2-40B4-BE49-F238E27FC236}">
                <a16:creationId xmlns:a16="http://schemas.microsoft.com/office/drawing/2014/main" id="{6CF24FA3-9193-DA63-BA5E-EA12B44C69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1172" y="4405232"/>
            <a:ext cx="1143000" cy="1143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863C6E9-31C2-FCB0-0C62-AA96FEA4C30A}"/>
              </a:ext>
            </a:extLst>
          </p:cNvPr>
          <p:cNvSpPr txBox="1"/>
          <p:nvPr/>
        </p:nvSpPr>
        <p:spPr>
          <a:xfrm>
            <a:off x="6711459" y="2581141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4D4D4D"/>
                </a:solidFill>
              </a:rPr>
              <a:t>host2</a:t>
            </a:r>
            <a:endParaRPr kumimoji="1" lang="ja-JP" altLang="en-US" sz="2800" dirty="0">
              <a:solidFill>
                <a:srgbClr val="4D4D4D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060391F-9D2D-2A93-79A8-668EB2873B8A}"/>
              </a:ext>
            </a:extLst>
          </p:cNvPr>
          <p:cNvSpPr txBox="1"/>
          <p:nvPr/>
        </p:nvSpPr>
        <p:spPr>
          <a:xfrm>
            <a:off x="1055081" y="5279813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4D4D4D"/>
                </a:solidFill>
              </a:rPr>
              <a:t>host1</a:t>
            </a:r>
            <a:endParaRPr kumimoji="1" lang="ja-JP" altLang="en-US" sz="2800" dirty="0">
              <a:solidFill>
                <a:srgbClr val="4D4D4D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A943C5-564D-253F-E131-7FF21A6A39E4}"/>
              </a:ext>
            </a:extLst>
          </p:cNvPr>
          <p:cNvSpPr txBox="1"/>
          <p:nvPr/>
        </p:nvSpPr>
        <p:spPr>
          <a:xfrm>
            <a:off x="3949513" y="5306085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4D4D4D"/>
                </a:solidFill>
              </a:rPr>
              <a:t>host2</a:t>
            </a:r>
            <a:endParaRPr kumimoji="1" lang="ja-JP" altLang="en-US" sz="2800" dirty="0">
              <a:solidFill>
                <a:srgbClr val="4D4D4D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EB6B56E-38DB-F1C0-DB53-F6EFB72A6999}"/>
              </a:ext>
            </a:extLst>
          </p:cNvPr>
          <p:cNvSpPr txBox="1"/>
          <p:nvPr/>
        </p:nvSpPr>
        <p:spPr>
          <a:xfrm>
            <a:off x="6809071" y="5299623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4D4D4D"/>
                </a:solidFill>
              </a:rPr>
              <a:t>host3</a:t>
            </a:r>
            <a:endParaRPr kumimoji="1" lang="ja-JP" altLang="en-US" sz="2800" dirty="0">
              <a:solidFill>
                <a:srgbClr val="4D4D4D"/>
              </a:solidFill>
            </a:endParaRP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ABA988B3-DCB1-EF1F-39D0-C666C82BABBC}"/>
              </a:ext>
            </a:extLst>
          </p:cNvPr>
          <p:cNvSpPr/>
          <p:nvPr/>
        </p:nvSpPr>
        <p:spPr>
          <a:xfrm>
            <a:off x="2987824" y="2260321"/>
            <a:ext cx="2880320" cy="33416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19" name="右矢印 18">
            <a:extLst>
              <a:ext uri="{FF2B5EF4-FFF2-40B4-BE49-F238E27FC236}">
                <a16:creationId xmlns:a16="http://schemas.microsoft.com/office/drawing/2014/main" id="{E6F3919B-5485-C0C4-BAAF-F20006143BD6}"/>
              </a:ext>
            </a:extLst>
          </p:cNvPr>
          <p:cNvSpPr/>
          <p:nvPr/>
        </p:nvSpPr>
        <p:spPr>
          <a:xfrm>
            <a:off x="2334791" y="4858959"/>
            <a:ext cx="1461156" cy="33416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A0509EB1-F2B2-B489-9284-816FB5058FCD}"/>
              </a:ext>
            </a:extLst>
          </p:cNvPr>
          <p:cNvSpPr/>
          <p:nvPr/>
        </p:nvSpPr>
        <p:spPr>
          <a:xfrm>
            <a:off x="5167254" y="4835370"/>
            <a:ext cx="1461156" cy="33416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3" name="円形吹き出し 2">
            <a:extLst>
              <a:ext uri="{FF2B5EF4-FFF2-40B4-BE49-F238E27FC236}">
                <a16:creationId xmlns:a16="http://schemas.microsoft.com/office/drawing/2014/main" id="{F5901926-FF4E-EB71-4AEF-5775BD02067F}"/>
              </a:ext>
            </a:extLst>
          </p:cNvPr>
          <p:cNvSpPr/>
          <p:nvPr/>
        </p:nvSpPr>
        <p:spPr>
          <a:xfrm>
            <a:off x="4724400" y="5813648"/>
            <a:ext cx="2880320" cy="919090"/>
          </a:xfrm>
          <a:prstGeom prst="wedgeEllipseCallout">
            <a:avLst>
              <a:gd name="adj1" fmla="val -25683"/>
              <a:gd name="adj2" fmla="val -77062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>
                <a:solidFill>
                  <a:schemeClr val="accent1"/>
                </a:solidFill>
              </a:rPr>
              <a:t>遅延</a:t>
            </a:r>
            <a:br>
              <a:rPr lang="en-US" altLang="ja-JP" sz="2400" b="1" dirty="0">
                <a:solidFill>
                  <a:schemeClr val="accent1"/>
                </a:solidFill>
              </a:rPr>
            </a:br>
            <a:r>
              <a:rPr lang="ja-JP" altLang="en-US" sz="2400" b="1">
                <a:solidFill>
                  <a:schemeClr val="accent1"/>
                </a:solidFill>
              </a:rPr>
              <a:t>（</a:t>
            </a:r>
            <a:r>
              <a:rPr lang="en-US" altLang="ja-JP" sz="2400" b="1" dirty="0">
                <a:solidFill>
                  <a:schemeClr val="accent1"/>
                </a:solidFill>
              </a:rPr>
              <a:t>2ms</a:t>
            </a:r>
            <a:r>
              <a:rPr lang="ja-JP" altLang="en-US" sz="2400" b="1">
                <a:solidFill>
                  <a:schemeClr val="accent1"/>
                </a:solidFill>
              </a:rPr>
              <a:t>程度）</a:t>
            </a:r>
            <a:endParaRPr kumimoji="1" lang="en-US" altLang="ja-JP" sz="2400" b="1" dirty="0">
              <a:solidFill>
                <a:schemeClr val="accent1"/>
              </a:solidFill>
            </a:endParaRPr>
          </a:p>
        </p:txBody>
      </p:sp>
      <p:sp>
        <p:nvSpPr>
          <p:cNvPr id="6" name="フローチャート: 結合子 5">
            <a:extLst>
              <a:ext uri="{FF2B5EF4-FFF2-40B4-BE49-F238E27FC236}">
                <a16:creationId xmlns:a16="http://schemas.microsoft.com/office/drawing/2014/main" id="{F6B51672-5FCB-549F-0658-E11575896514}"/>
              </a:ext>
            </a:extLst>
          </p:cNvPr>
          <p:cNvSpPr/>
          <p:nvPr/>
        </p:nvSpPr>
        <p:spPr>
          <a:xfrm>
            <a:off x="1527842" y="2926429"/>
            <a:ext cx="5213650" cy="986860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accent1"/>
                </a:solidFill>
              </a:rPr>
              <a:t>ping</a:t>
            </a:r>
            <a:r>
              <a:rPr lang="ja-JP" altLang="en-US" sz="2400" b="1">
                <a:solidFill>
                  <a:schemeClr val="accent1"/>
                </a:solidFill>
              </a:rPr>
              <a:t>のサイズ</a:t>
            </a:r>
            <a:r>
              <a:rPr kumimoji="1" lang="ja-JP" altLang="en-US" sz="2400" b="1">
                <a:solidFill>
                  <a:schemeClr val="accent1"/>
                </a:solidFill>
              </a:rPr>
              <a:t>の最大値は</a:t>
            </a:r>
            <a:br>
              <a:rPr kumimoji="1" lang="en-US" altLang="ja-JP" sz="2400" b="1" dirty="0">
                <a:solidFill>
                  <a:schemeClr val="accent1"/>
                </a:solidFill>
              </a:rPr>
            </a:br>
            <a:r>
              <a:rPr kumimoji="1" lang="en-US" altLang="ja-JP" sz="2400" b="1" dirty="0">
                <a:solidFill>
                  <a:schemeClr val="accent1"/>
                </a:solidFill>
              </a:rPr>
              <a:t>50%</a:t>
            </a:r>
            <a:r>
              <a:rPr kumimoji="1" lang="ja-JP" altLang="en-US" sz="2400" b="1">
                <a:solidFill>
                  <a:schemeClr val="accent1"/>
                </a:solidFill>
              </a:rPr>
              <a:t>程度まで</a:t>
            </a:r>
            <a:endParaRPr kumimoji="1" lang="ja-JP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64784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71653692-2652-7B38-3B13-D5CBDBCCB88E}"/>
              </a:ext>
            </a:extLst>
          </p:cNvPr>
          <p:cNvSpPr txBox="1">
            <a:spLocks/>
          </p:cNvSpPr>
          <p:nvPr/>
        </p:nvSpPr>
        <p:spPr>
          <a:xfrm>
            <a:off x="463161" y="1240761"/>
            <a:ext cx="836322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正規</a:t>
            </a:r>
            <a:r>
              <a:rPr lang="en" altLang="ja-JP" dirty="0"/>
              <a:t>AP</a:t>
            </a:r>
            <a:r>
              <a:rPr lang="ja-JP" altLang="en-US"/>
              <a:t>に接続した場合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sz="1200" dirty="0"/>
          </a:p>
          <a:p>
            <a:r>
              <a:rPr lang="ja-JP" altLang="en-US"/>
              <a:t>不正</a:t>
            </a:r>
            <a:r>
              <a:rPr lang="en" altLang="ja-JP" dirty="0"/>
              <a:t>AP</a:t>
            </a:r>
            <a:r>
              <a:rPr lang="ja-JP" altLang="en-US"/>
              <a:t>に接続した場合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D7FA35B-91CD-7DCF-3407-D93BD7E3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想定環境</a:t>
            </a:r>
            <a:r>
              <a:rPr lang="en-US" altLang="ja-JP" dirty="0"/>
              <a:t>(</a:t>
            </a:r>
            <a:r>
              <a:rPr lang="ja-JP" altLang="en-US"/>
              <a:t>混雑時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pic>
        <p:nvPicPr>
          <p:cNvPr id="7" name="コンテンツ プレースホルダー 6" descr="コンピューター 枠線">
            <a:extLst>
              <a:ext uri="{FF2B5EF4-FFF2-40B4-BE49-F238E27FC236}">
                <a16:creationId xmlns:a16="http://schemas.microsoft.com/office/drawing/2014/main" id="{83605045-6F36-7921-09A4-8EE9A7CCE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1492" y="4410825"/>
            <a:ext cx="1168772" cy="1168772"/>
          </a:xfrm>
        </p:spPr>
      </p:pic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1750C6E-440E-47EA-EDCE-7186B059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E1A36B-82F7-8FF2-D89E-25D80795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pic>
        <p:nvPicPr>
          <p:cNvPr id="8" name="コンテンツ プレースホルダー 6" descr="コンピューター 枠線">
            <a:extLst>
              <a:ext uri="{FF2B5EF4-FFF2-40B4-BE49-F238E27FC236}">
                <a16:creationId xmlns:a16="http://schemas.microsoft.com/office/drawing/2014/main" id="{9489B443-A2CF-82EC-E6C6-D5E561F84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046" y="1704520"/>
            <a:ext cx="1168772" cy="1168772"/>
          </a:xfrm>
          <a:prstGeom prst="rect">
            <a:avLst/>
          </a:prstGeom>
        </p:spPr>
      </p:pic>
      <p:pic>
        <p:nvPicPr>
          <p:cNvPr id="9" name="コンテンツ プレースホルダー 6" descr="コンピューター 枠線">
            <a:extLst>
              <a:ext uri="{FF2B5EF4-FFF2-40B4-BE49-F238E27FC236}">
                <a16:creationId xmlns:a16="http://schemas.microsoft.com/office/drawing/2014/main" id="{2EF3265A-DF31-0AE6-DDED-107FE8DCA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0232" y="1673979"/>
            <a:ext cx="1168772" cy="1168772"/>
          </a:xfrm>
          <a:prstGeom prst="rect">
            <a:avLst/>
          </a:prstGeom>
        </p:spPr>
      </p:pic>
      <p:pic>
        <p:nvPicPr>
          <p:cNvPr id="10" name="コンテンツ プレースホルダー 6" descr="コンピューター 枠線">
            <a:extLst>
              <a:ext uri="{FF2B5EF4-FFF2-40B4-BE49-F238E27FC236}">
                <a16:creationId xmlns:a16="http://schemas.microsoft.com/office/drawing/2014/main" id="{CB367D02-F53A-91DF-C531-F4A2B0861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081" y="4412270"/>
            <a:ext cx="1168772" cy="116877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470F958-3272-375A-E6EB-C0C19DBC8AF1}"/>
              </a:ext>
            </a:extLst>
          </p:cNvPr>
          <p:cNvSpPr txBox="1"/>
          <p:nvPr/>
        </p:nvSpPr>
        <p:spPr>
          <a:xfrm>
            <a:off x="998962" y="2611682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4D4D4D"/>
                </a:solidFill>
              </a:rPr>
              <a:t>host1</a:t>
            </a:r>
            <a:endParaRPr kumimoji="1" lang="ja-JP" altLang="en-US" sz="2800" dirty="0">
              <a:solidFill>
                <a:srgbClr val="4D4D4D"/>
              </a:solidFill>
            </a:endParaRPr>
          </a:p>
        </p:txBody>
      </p:sp>
      <p:pic>
        <p:nvPicPr>
          <p:cNvPr id="13" name="グラフィックス 12" descr="コンピューター 単色塗りつぶし">
            <a:extLst>
              <a:ext uri="{FF2B5EF4-FFF2-40B4-BE49-F238E27FC236}">
                <a16:creationId xmlns:a16="http://schemas.microsoft.com/office/drawing/2014/main" id="{6CF24FA3-9193-DA63-BA5E-EA12B44C6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1172" y="4405232"/>
            <a:ext cx="1143000" cy="1143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863C6E9-31C2-FCB0-0C62-AA96FEA4C30A}"/>
              </a:ext>
            </a:extLst>
          </p:cNvPr>
          <p:cNvSpPr txBox="1"/>
          <p:nvPr/>
        </p:nvSpPr>
        <p:spPr>
          <a:xfrm>
            <a:off x="6711459" y="2581141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4D4D4D"/>
                </a:solidFill>
              </a:rPr>
              <a:t>host2</a:t>
            </a:r>
            <a:endParaRPr kumimoji="1" lang="ja-JP" altLang="en-US" sz="2800" dirty="0">
              <a:solidFill>
                <a:srgbClr val="4D4D4D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060391F-9D2D-2A93-79A8-668EB2873B8A}"/>
              </a:ext>
            </a:extLst>
          </p:cNvPr>
          <p:cNvSpPr txBox="1"/>
          <p:nvPr/>
        </p:nvSpPr>
        <p:spPr>
          <a:xfrm>
            <a:off x="1055081" y="5279813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4D4D4D"/>
                </a:solidFill>
              </a:rPr>
              <a:t>host1</a:t>
            </a:r>
            <a:endParaRPr kumimoji="1" lang="ja-JP" altLang="en-US" sz="2800" dirty="0">
              <a:solidFill>
                <a:srgbClr val="4D4D4D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A943C5-564D-253F-E131-7FF21A6A39E4}"/>
              </a:ext>
            </a:extLst>
          </p:cNvPr>
          <p:cNvSpPr txBox="1"/>
          <p:nvPr/>
        </p:nvSpPr>
        <p:spPr>
          <a:xfrm>
            <a:off x="3949513" y="5306085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4D4D4D"/>
                </a:solidFill>
              </a:rPr>
              <a:t>host2</a:t>
            </a:r>
            <a:endParaRPr kumimoji="1" lang="ja-JP" altLang="en-US" sz="2800" dirty="0">
              <a:solidFill>
                <a:srgbClr val="4D4D4D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EB6B56E-38DB-F1C0-DB53-F6EFB72A6999}"/>
              </a:ext>
            </a:extLst>
          </p:cNvPr>
          <p:cNvSpPr txBox="1"/>
          <p:nvPr/>
        </p:nvSpPr>
        <p:spPr>
          <a:xfrm>
            <a:off x="6809071" y="5299623"/>
            <a:ext cx="106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4D4D4D"/>
                </a:solidFill>
              </a:rPr>
              <a:t>host3</a:t>
            </a:r>
            <a:endParaRPr kumimoji="1" lang="ja-JP" altLang="en-US" sz="2800" dirty="0">
              <a:solidFill>
                <a:srgbClr val="4D4D4D"/>
              </a:solidFill>
            </a:endParaRP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ABA988B3-DCB1-EF1F-39D0-C666C82BABBC}"/>
              </a:ext>
            </a:extLst>
          </p:cNvPr>
          <p:cNvSpPr/>
          <p:nvPr/>
        </p:nvSpPr>
        <p:spPr>
          <a:xfrm>
            <a:off x="2987824" y="2260321"/>
            <a:ext cx="2880320" cy="33416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19" name="右矢印 18">
            <a:extLst>
              <a:ext uri="{FF2B5EF4-FFF2-40B4-BE49-F238E27FC236}">
                <a16:creationId xmlns:a16="http://schemas.microsoft.com/office/drawing/2014/main" id="{E6F3919B-5485-C0C4-BAAF-F20006143BD6}"/>
              </a:ext>
            </a:extLst>
          </p:cNvPr>
          <p:cNvSpPr/>
          <p:nvPr/>
        </p:nvSpPr>
        <p:spPr>
          <a:xfrm>
            <a:off x="2334791" y="4858959"/>
            <a:ext cx="1461156" cy="33416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A0509EB1-F2B2-B489-9284-816FB5058FCD}"/>
              </a:ext>
            </a:extLst>
          </p:cNvPr>
          <p:cNvSpPr/>
          <p:nvPr/>
        </p:nvSpPr>
        <p:spPr>
          <a:xfrm>
            <a:off x="5167254" y="4835370"/>
            <a:ext cx="1461156" cy="334167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3" name="円形吹き出し 2">
            <a:extLst>
              <a:ext uri="{FF2B5EF4-FFF2-40B4-BE49-F238E27FC236}">
                <a16:creationId xmlns:a16="http://schemas.microsoft.com/office/drawing/2014/main" id="{F5901926-FF4E-EB71-4AEF-5775BD02067F}"/>
              </a:ext>
            </a:extLst>
          </p:cNvPr>
          <p:cNvSpPr/>
          <p:nvPr/>
        </p:nvSpPr>
        <p:spPr>
          <a:xfrm>
            <a:off x="4724400" y="5813648"/>
            <a:ext cx="2880320" cy="919090"/>
          </a:xfrm>
          <a:prstGeom prst="wedgeEllipseCallout">
            <a:avLst>
              <a:gd name="adj1" fmla="val -25683"/>
              <a:gd name="adj2" fmla="val -77062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accent1"/>
                </a:solidFill>
              </a:rPr>
              <a:t>遅延</a:t>
            </a:r>
            <a:br>
              <a:rPr lang="en-US" altLang="ja-JP" sz="2400" dirty="0">
                <a:solidFill>
                  <a:schemeClr val="accent1"/>
                </a:solidFill>
              </a:rPr>
            </a:br>
            <a:r>
              <a:rPr lang="ja-JP" altLang="en-US" sz="2400">
                <a:solidFill>
                  <a:schemeClr val="accent1"/>
                </a:solidFill>
              </a:rPr>
              <a:t>（</a:t>
            </a:r>
            <a:r>
              <a:rPr lang="en-US" altLang="ja-JP" sz="2400" dirty="0">
                <a:solidFill>
                  <a:schemeClr val="accent1"/>
                </a:solidFill>
              </a:rPr>
              <a:t>2ms</a:t>
            </a:r>
            <a:r>
              <a:rPr lang="ja-JP" altLang="en-US" sz="2400">
                <a:solidFill>
                  <a:schemeClr val="accent1"/>
                </a:solidFill>
              </a:rPr>
              <a:t>程度）</a:t>
            </a:r>
            <a:endParaRPr kumimoji="1" lang="en-US" altLang="ja-JP" sz="2400" dirty="0">
              <a:solidFill>
                <a:schemeClr val="accent1"/>
              </a:solidFill>
            </a:endParaRPr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E5BD2F83-EC68-65F0-F6C2-0F165B575188}"/>
              </a:ext>
            </a:extLst>
          </p:cNvPr>
          <p:cNvSpPr/>
          <p:nvPr/>
        </p:nvSpPr>
        <p:spPr>
          <a:xfrm>
            <a:off x="1447032" y="2611682"/>
            <a:ext cx="6249935" cy="1950312"/>
          </a:xfrm>
          <a:prstGeom prst="flowChartConnector">
            <a:avLst/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accent1"/>
                </a:solidFill>
              </a:rPr>
              <a:t>ping</a:t>
            </a:r>
            <a:r>
              <a:rPr lang="ja-JP" altLang="en-US" sz="2400" b="1">
                <a:solidFill>
                  <a:schemeClr val="accent1"/>
                </a:solidFill>
              </a:rPr>
              <a:t>のサイズ</a:t>
            </a:r>
            <a:r>
              <a:rPr kumimoji="1" lang="ja-JP" altLang="en-US" sz="2400" b="1">
                <a:solidFill>
                  <a:schemeClr val="accent1"/>
                </a:solidFill>
              </a:rPr>
              <a:t>の最大値は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100%</a:t>
            </a:r>
          </a:p>
          <a:p>
            <a:pPr algn="ctr"/>
            <a:r>
              <a:rPr lang="en-US" altLang="ja-JP" sz="3200" b="1" dirty="0">
                <a:solidFill>
                  <a:schemeClr val="accent1"/>
                </a:solidFill>
              </a:rPr>
              <a:t>+</a:t>
            </a:r>
            <a:endParaRPr lang="en-US" altLang="ja-JP" sz="2400" b="1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2400" b="1" dirty="0">
                <a:solidFill>
                  <a:schemeClr val="accent1"/>
                </a:solidFill>
              </a:rPr>
              <a:t>ping</a:t>
            </a:r>
            <a:r>
              <a:rPr kumimoji="1" lang="ja-JP" altLang="en-US" sz="2400" b="1">
                <a:solidFill>
                  <a:schemeClr val="accent1"/>
                </a:solidFill>
              </a:rPr>
              <a:t>の送信間隔を短く</a:t>
            </a:r>
          </a:p>
        </p:txBody>
      </p:sp>
    </p:spTree>
    <p:extLst>
      <p:ext uri="{BB962C8B-B14F-4D97-AF65-F5344CB8AC3E}">
        <p14:creationId xmlns:p14="http://schemas.microsoft.com/office/powerpoint/2010/main" val="4121666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1A463-61A2-71E5-0050-AA7732E5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これからの予定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A5A697-4875-6535-8A79-129FD02C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データの取得＋現在の手法で検知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VirtualBox</a:t>
            </a:r>
            <a:r>
              <a:rPr kumimoji="1" lang="ja-JP" altLang="en-US"/>
              <a:t>の設定などで手間取り</a:t>
            </a:r>
            <a:br>
              <a:rPr kumimoji="1" lang="en-US" altLang="ja-JP" dirty="0"/>
            </a:br>
            <a:r>
              <a:rPr kumimoji="1" lang="ja-JP" altLang="en-US"/>
              <a:t>まだ結果を出せていない</a:t>
            </a:r>
            <a:endParaRPr kumimoji="1" lang="en-US" altLang="ja-JP" dirty="0"/>
          </a:p>
          <a:p>
            <a:r>
              <a:rPr lang="ja-JP" altLang="en-US"/>
              <a:t>トラヒック再現用の</a:t>
            </a:r>
            <a:r>
              <a:rPr lang="en-US" altLang="ja-JP" dirty="0"/>
              <a:t>ping</a:t>
            </a:r>
            <a:r>
              <a:rPr lang="ja-JP" altLang="en-US"/>
              <a:t>を送信しつつ</a:t>
            </a:r>
            <a:br>
              <a:rPr lang="en-US" altLang="ja-JP" dirty="0"/>
            </a:br>
            <a:r>
              <a:rPr lang="en-US" altLang="ja-JP" dirty="0"/>
              <a:t>RTT</a:t>
            </a:r>
            <a:r>
              <a:rPr lang="ja-JP" altLang="en-US"/>
              <a:t>を測定する方法の調査</a:t>
            </a:r>
            <a:endParaRPr lang="en-US" altLang="ja-JP" dirty="0"/>
          </a:p>
          <a:p>
            <a:pPr lvl="1"/>
            <a:r>
              <a:rPr lang="ja-JP" altLang="en-US"/>
              <a:t>もしくは違うアプローチの考慮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研究の着地点の決定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F368D8-4E43-EACA-0D7D-83250FBE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35711F-0CF3-B1FF-4AF5-BC9F2C3F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38325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​​テーマ">
  <a:themeElements>
    <a:clrScheme name="Water">
      <a:dk1>
        <a:srgbClr val="333333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SeeEasy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8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50374</TotalTime>
  <Words>342</Words>
  <Application>Microsoft Macintosh PowerPoint</Application>
  <PresentationFormat>画面に合わせる (4:3)</PresentationFormat>
  <Paragraphs>68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Google Sans</vt:lpstr>
      <vt:lpstr>Arial</vt:lpstr>
      <vt:lpstr>Calibri</vt:lpstr>
      <vt:lpstr>Segoe UI</vt:lpstr>
      <vt:lpstr>Wingdings</vt:lpstr>
      <vt:lpstr>Office ​​テーマ</vt:lpstr>
      <vt:lpstr>進捗報告</vt:lpstr>
      <vt:lpstr>方向性の決定</vt:lpstr>
      <vt:lpstr>方向性の決定</vt:lpstr>
      <vt:lpstr>想定環境(非混雑時)</vt:lpstr>
      <vt:lpstr>想定環境(混雑時)</vt:lpstr>
      <vt:lpstr>これからの予定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Tomato</dc:creator>
  <cp:lastModifiedBy>Ueda Tomoyuki</cp:lastModifiedBy>
  <cp:revision>553</cp:revision>
  <dcterms:created xsi:type="dcterms:W3CDTF">2013-09-23T07:13:46Z</dcterms:created>
  <dcterms:modified xsi:type="dcterms:W3CDTF">2024-05-29T01:00:13Z</dcterms:modified>
</cp:coreProperties>
</file>