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62" r:id="rId3"/>
    <p:sldId id="319" r:id="rId4"/>
    <p:sldId id="388" r:id="rId5"/>
    <p:sldId id="405" r:id="rId6"/>
    <p:sldId id="410" r:id="rId7"/>
    <p:sldId id="411" r:id="rId8"/>
    <p:sldId id="414" r:id="rId9"/>
    <p:sldId id="409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DFE"/>
    <a:srgbClr val="525252"/>
    <a:srgbClr val="181818"/>
    <a:srgbClr val="333333"/>
    <a:srgbClr val="C3EAFF"/>
    <a:srgbClr val="4D4D4D"/>
    <a:srgbClr val="F19800"/>
    <a:srgbClr val="C46C38"/>
    <a:srgbClr val="ECE6E5"/>
    <a:srgbClr val="79B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4DA0E-CF84-4B6C-852C-2603A5F863B5}" v="31" dt="2024-04-19T07:57:50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1" autoAdjust="0"/>
    <p:restoredTop sz="86771" autoAdjust="0"/>
  </p:normalViewPr>
  <p:slideViewPr>
    <p:cSldViewPr>
      <p:cViewPr varScale="1">
        <p:scale>
          <a:sx n="100" d="100"/>
          <a:sy n="100" d="100"/>
        </p:scale>
        <p:origin x="183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290"/>
    </p:cViewPr>
  </p:sorterViewPr>
  <p:notesViewPr>
    <p:cSldViewPr>
      <p:cViewPr varScale="1">
        <p:scale>
          <a:sx n="59" d="100"/>
          <a:sy n="59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2024/6/18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2024/6/18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My research is to detect Evil-Twin attack.</a:t>
            </a:r>
          </a:p>
          <a:p>
            <a:r>
              <a:rPr kumimoji="1" lang="en-US" altLang="ja-JP" dirty="0"/>
              <a:t>ET is ~.</a:t>
            </a:r>
            <a:r>
              <a:rPr kumimoji="1" lang="ja-JP" altLang="en-US" dirty="0"/>
              <a:t> 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24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is conventional method and a</a:t>
            </a:r>
            <a:r>
              <a:rPr kumimoji="1" lang="en-US" altLang="ja-JP" dirty="0" err="1"/>
              <a:t>ssumed</a:t>
            </a:r>
            <a:r>
              <a:rPr kumimoji="1" lang="en-US" altLang="ja-JP" dirty="0"/>
              <a:t> situation.</a:t>
            </a:r>
            <a:endParaRPr kumimoji="1" lang="en" altLang="ja-JP" dirty="0"/>
          </a:p>
          <a:p>
            <a:r>
              <a:rPr kumimoji="1" lang="en" altLang="ja-JP" dirty="0"/>
              <a:t>Conventional method is using RTT diffaerences ~.</a:t>
            </a:r>
          </a:p>
          <a:p>
            <a:r>
              <a:rPr kumimoji="1" lang="en-US" altLang="ja-JP" dirty="0"/>
              <a:t>However, convention methods didn’t consider RTT dispersion ~.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47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Next, I discuss the experimental setup in more detail.</a:t>
            </a:r>
          </a:p>
          <a:p>
            <a:r>
              <a:rPr kumimoji="1" lang="en-US" altLang="ja-JP" dirty="0"/>
              <a:t>As mentioned earlier, we conducted the experiments using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between two PCs while sending pings to </a:t>
            </a:r>
            <a:r>
              <a:rPr kumimoji="1" lang="en-US" altLang="ja-JP" dirty="0" err="1"/>
              <a:t>google.com</a:t>
            </a:r>
            <a:r>
              <a:rPr kumimoji="1" lang="en-US" altLang="ja-JP" dirty="0"/>
              <a:t> to measure the RTT until the ping response is received.</a:t>
            </a:r>
          </a:p>
          <a:p>
            <a:r>
              <a:rPr kumimoji="1" lang="en-US" altLang="ja-JP" dirty="0"/>
              <a:t>During the experiments, the devices connected to the AP included 3 PCs, 1 smartphone, and 16 IoT devices, and the operating frequency was set to 2.4GHz.</a:t>
            </a:r>
          </a:p>
          <a:p>
            <a:r>
              <a:rPr kumimoji="1" lang="en-US" altLang="ja-JP" dirty="0"/>
              <a:t>We performed the experiments under four traffic load conditions: no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load,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3MB,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5MB, and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7MB.</a:t>
            </a:r>
          </a:p>
          <a:p>
            <a:endParaRPr kumimoji="1" lang="en-US" altLang="ja-JP" dirty="0"/>
          </a:p>
          <a:p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次に、実験方法について詳しい話をします。 先ほども話した通り、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2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pc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間で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を使い、その状態で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google.com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に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ping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を打ち、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ping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が返ってくるまでの時間を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RTT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として実験をします。 この時、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AP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に接続しているデバイスは、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3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PC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と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1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つのスマートフォン、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16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個の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IoT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機器であり、使用している帯域は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2.4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GHZ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で行った。 また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4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つのトラヒックの状態は、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なしの状態と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で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3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5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7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の負荷の状態の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4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つである。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45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4700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1" y="3789039"/>
            <a:ext cx="8640958" cy="1800201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C60B-0A3C-4A60-81B4-5331A9725707}" type="datetime1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5006" y="6463596"/>
            <a:ext cx="8280920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572000" y="3314849"/>
            <a:ext cx="4320479" cy="189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51520" y="3312388"/>
            <a:ext cx="4320481" cy="19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C9D9-726F-498B-B690-D2326E13EAB2}" type="datetime1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21B0-01C9-4B1D-91A3-7FF73CC6039A}" type="datetime1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618" y="1412776"/>
            <a:ext cx="8363222" cy="4752528"/>
          </a:xfrm>
        </p:spPr>
        <p:txBody>
          <a:bodyPr/>
          <a:lstStyle>
            <a:lvl1pPr marL="449263" indent="-449263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8F65-B953-4826-AFAF-44C0C546121D}" type="datetime1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2711" y="2747961"/>
            <a:ext cx="7659769" cy="1362075"/>
          </a:xfrm>
        </p:spPr>
        <p:txBody>
          <a:bodyPr anchor="ctr">
            <a:normAutofit/>
          </a:bodyPr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32710" y="4149080"/>
            <a:ext cx="7659769" cy="72008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117-0725-4F76-952A-072773F066ED}" type="datetime1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588682" y="3104962"/>
            <a:ext cx="644029" cy="648072"/>
            <a:chOff x="296920" y="2919016"/>
            <a:chExt cx="936154" cy="94203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801026" y="2919016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96920" y="2919016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801026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96920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95FC-9667-4CDE-A898-8A4DD9C2816C}" type="datetime1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104456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535113"/>
            <a:ext cx="4104456" cy="639762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4F1C-D814-467F-A9C1-27BA8CBE0ADF}" type="datetime1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16" name="正方形/長方形 15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931224" cy="116658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5BE5-B116-4375-966A-54223A38C6E0}" type="datetime1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98BF-5C24-45A1-A228-42A298FD9F46}" type="datetime1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82C5-F8E7-4AC6-A50F-A81407531D42}" type="datetime1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84DA-BFAB-488A-A963-86A072112D9F}" type="datetime1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00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54E6F-5745-41C5-B326-2ACDBBC44F47}" type="datetime1">
              <a:rPr lang="ja-JP" altLang="en-US" smtClean="0"/>
              <a:t>2024/6/18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6373" y="6492874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8B45D110-FD8E-48BD-8825-CDFBF9D22CA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6.png"/><Relationship Id="rId5" Type="http://schemas.openxmlformats.org/officeDocument/2006/relationships/image" Target="../media/image14.png"/><Relationship Id="rId10" Type="http://schemas.openxmlformats.org/officeDocument/2006/relationships/image" Target="../media/image3.svg"/><Relationship Id="rId4" Type="http://schemas.openxmlformats.org/officeDocument/2006/relationships/image" Target="../media/image13.svg"/><Relationship Id="rId9" Type="http://schemas.openxmlformats.org/officeDocument/2006/relationships/image" Target="../media/image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640960" cy="2406129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進捗報告</a:t>
            </a:r>
            <a:endParaRPr lang="ja-JP" altLang="en-US" sz="3200" dirty="0">
              <a:latin typeface="+mj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b="1"/>
              <a:t>MA23025</a:t>
            </a:r>
            <a:r>
              <a:rPr lang="ja-JP" altLang="en-US" b="1"/>
              <a:t> 上田 智之</a:t>
            </a:r>
            <a:endParaRPr lang="en-US" altLang="ja-JP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71633" y="5903893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solidFill>
                  <a:srgbClr val="4D4D4D"/>
                </a:solidFill>
              </a:rPr>
              <a:t>芝浦工業大学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r"/>
            <a:endParaRPr kumimoji="1" lang="ja-JP" altLang="en-US" sz="2800" dirty="0">
              <a:solidFill>
                <a:srgbClr val="4D4D4D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A5D6F3-1F1A-3056-492E-BAFF368897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2" y="5417840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24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研究背景と目的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77" y="980729"/>
            <a:ext cx="8363222" cy="5713746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テーマ</a:t>
            </a:r>
            <a:r>
              <a:rPr kumimoji="1" lang="en" altLang="ja-JP" dirty="0"/>
              <a:t> : Evil-Twin </a:t>
            </a:r>
            <a:r>
              <a:rPr lang="ja-JP" altLang="en-US" dirty="0"/>
              <a:t>攻撃検知</a:t>
            </a:r>
            <a:endParaRPr kumimoji="1" lang="en" altLang="ja-JP" dirty="0"/>
          </a:p>
          <a:p>
            <a:pPr lvl="1"/>
            <a:r>
              <a:rPr lang="ja-JP" altLang="en-US" dirty="0"/>
              <a:t>アクセスポイント（</a:t>
            </a:r>
            <a:r>
              <a:rPr lang="ja-JP" altLang="ja-JP" dirty="0"/>
              <a:t>AP</a:t>
            </a:r>
            <a:r>
              <a:rPr lang="ja-JP" altLang="en-US" dirty="0"/>
              <a:t>）</a:t>
            </a:r>
            <a:r>
              <a:rPr lang="ja-JP" altLang="ja-JP" dirty="0"/>
              <a:t>の増加</a:t>
            </a:r>
            <a:endParaRPr lang="en-US" altLang="ja-JP" dirty="0"/>
          </a:p>
          <a:p>
            <a:pPr lvl="1"/>
            <a:r>
              <a:rPr lang="ja-JP" altLang="en-US" dirty="0"/>
              <a:t>正規の無線</a:t>
            </a:r>
            <a:r>
              <a:rPr lang="en-US" altLang="ja-JP" dirty="0"/>
              <a:t>LAN</a:t>
            </a:r>
            <a:r>
              <a:rPr lang="ja-JP" altLang="en-US" dirty="0"/>
              <a:t>アクセスポイントを偽装し、 接続したユーザに対して様々な攻撃を行う</a:t>
            </a:r>
            <a:endParaRPr lang="en" altLang="ja-JP" dirty="0"/>
          </a:p>
          <a:p>
            <a:pPr lvl="1"/>
            <a:endParaRPr kumimoji="1"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kumimoji="1" lang="en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A0C090-76B5-1CAE-F0D6-CB12EADB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B96136-87F0-06A9-5172-F2DE2912CDC1}"/>
              </a:ext>
            </a:extLst>
          </p:cNvPr>
          <p:cNvSpPr txBox="1"/>
          <p:nvPr/>
        </p:nvSpPr>
        <p:spPr>
          <a:xfrm>
            <a:off x="2367104" y="4130002"/>
            <a:ext cx="127245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不正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D03B81-55CE-9C3B-8277-CF4A843C445A}"/>
              </a:ext>
            </a:extLst>
          </p:cNvPr>
          <p:cNvSpPr txBox="1"/>
          <p:nvPr/>
        </p:nvSpPr>
        <p:spPr>
          <a:xfrm>
            <a:off x="5410719" y="4121555"/>
            <a:ext cx="124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正規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B140092-1888-8068-9FB9-FA7FFAA3947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3003333" y="4591667"/>
            <a:ext cx="1119671" cy="313474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CAA5E7-BAB0-3AF1-CD05-9452BA7DE799}"/>
              </a:ext>
            </a:extLst>
          </p:cNvPr>
          <p:cNvSpPr txBox="1"/>
          <p:nvPr/>
        </p:nvSpPr>
        <p:spPr>
          <a:xfrm>
            <a:off x="3929529" y="5310570"/>
            <a:ext cx="128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ユーザ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59595C9-2729-CCD8-C8FF-16806983A635}"/>
              </a:ext>
            </a:extLst>
          </p:cNvPr>
          <p:cNvCxnSpPr>
            <a:cxnSpLocks/>
          </p:cNvCxnSpPr>
          <p:nvPr/>
        </p:nvCxnSpPr>
        <p:spPr>
          <a:xfrm flipV="1">
            <a:off x="5086025" y="4596178"/>
            <a:ext cx="966750" cy="292279"/>
          </a:xfrm>
          <a:prstGeom prst="straightConnector1">
            <a:avLst/>
          </a:prstGeom>
          <a:ln w="76200" cap="sq">
            <a:solidFill>
              <a:schemeClr val="tx1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吹き出し: 円形 24">
            <a:extLst>
              <a:ext uri="{FF2B5EF4-FFF2-40B4-BE49-F238E27FC236}">
                <a16:creationId xmlns:a16="http://schemas.microsoft.com/office/drawing/2014/main" id="{CAE4ABE1-99CB-C12F-6362-E92153FA872E}"/>
              </a:ext>
            </a:extLst>
          </p:cNvPr>
          <p:cNvSpPr/>
          <p:nvPr/>
        </p:nvSpPr>
        <p:spPr>
          <a:xfrm>
            <a:off x="6577742" y="3366870"/>
            <a:ext cx="2278454" cy="528428"/>
          </a:xfrm>
          <a:prstGeom prst="wedgeEllipseCallout">
            <a:avLst>
              <a:gd name="adj1" fmla="val -52588"/>
              <a:gd name="adj2" fmla="val 63586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6" name="吹き出し: 円形 53">
            <a:extLst>
              <a:ext uri="{FF2B5EF4-FFF2-40B4-BE49-F238E27FC236}">
                <a16:creationId xmlns:a16="http://schemas.microsoft.com/office/drawing/2014/main" id="{EB041436-F17A-CC5C-813C-6A0CF2C2FD76}"/>
              </a:ext>
            </a:extLst>
          </p:cNvPr>
          <p:cNvSpPr/>
          <p:nvPr/>
        </p:nvSpPr>
        <p:spPr>
          <a:xfrm>
            <a:off x="163376" y="3384226"/>
            <a:ext cx="2378881" cy="528428"/>
          </a:xfrm>
          <a:prstGeom prst="wedgeEllipseCallout">
            <a:avLst>
              <a:gd name="adj1" fmla="val 47227"/>
              <a:gd name="adj2" fmla="val 73199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7" name="Google Shape;123;p2">
            <a:extLst>
              <a:ext uri="{FF2B5EF4-FFF2-40B4-BE49-F238E27FC236}">
                <a16:creationId xmlns:a16="http://schemas.microsoft.com/office/drawing/2014/main" id="{8763BA58-090D-F044-3BC6-A7BB1885AF55}"/>
              </a:ext>
            </a:extLst>
          </p:cNvPr>
          <p:cNvSpPr/>
          <p:nvPr/>
        </p:nvSpPr>
        <p:spPr>
          <a:xfrm>
            <a:off x="977561" y="5689961"/>
            <a:ext cx="7416824" cy="7682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不正</a:t>
            </a:r>
            <a:r>
              <a:rPr lang="en-US" altLang="ja-JP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</a:t>
            </a:r>
            <a:r>
              <a:rPr lang="ja-JP" altLang="en-US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検知の精度の向上</a:t>
            </a:r>
          </a:p>
        </p:txBody>
      </p:sp>
      <p:sp>
        <p:nvSpPr>
          <p:cNvPr id="18" name="Google Shape;124;p2">
            <a:extLst>
              <a:ext uri="{FF2B5EF4-FFF2-40B4-BE49-F238E27FC236}">
                <a16:creationId xmlns:a16="http://schemas.microsoft.com/office/drawing/2014/main" id="{679E5135-D449-43FD-399B-0D4CCF50FC8E}"/>
              </a:ext>
            </a:extLst>
          </p:cNvPr>
          <p:cNvSpPr/>
          <p:nvPr/>
        </p:nvSpPr>
        <p:spPr>
          <a:xfrm rot="16200000">
            <a:off x="349096" y="5788897"/>
            <a:ext cx="576064" cy="64807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" name="グラフィックス 18" descr="無線ルーター 枠線">
            <a:extLst>
              <a:ext uri="{FF2B5EF4-FFF2-40B4-BE49-F238E27FC236}">
                <a16:creationId xmlns:a16="http://schemas.microsoft.com/office/drawing/2014/main" id="{E5C29835-34E6-EF83-B66C-E39CC278F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9132" y="3166878"/>
            <a:ext cx="1088610" cy="1088610"/>
          </a:xfrm>
          <a:prstGeom prst="rect">
            <a:avLst/>
          </a:prstGeom>
        </p:spPr>
      </p:pic>
      <p:pic>
        <p:nvPicPr>
          <p:cNvPr id="20" name="グラフィックス 19" descr="ユーザー 枠線">
            <a:extLst>
              <a:ext uri="{FF2B5EF4-FFF2-40B4-BE49-F238E27FC236}">
                <a16:creationId xmlns:a16="http://schemas.microsoft.com/office/drawing/2014/main" id="{E9A96484-CBD6-9ED6-8E7A-6971BD8629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0775" y="4391840"/>
            <a:ext cx="1088611" cy="1088611"/>
          </a:xfrm>
          <a:prstGeom prst="rect">
            <a:avLst/>
          </a:prstGeom>
        </p:spPr>
      </p:pic>
      <p:pic>
        <p:nvPicPr>
          <p:cNvPr id="21" name="グラフィックス 20" descr="無線ルーター 単色塗りつぶし">
            <a:extLst>
              <a:ext uri="{FF2B5EF4-FFF2-40B4-BE49-F238E27FC236}">
                <a16:creationId xmlns:a16="http://schemas.microsoft.com/office/drawing/2014/main" id="{AF216F03-49F2-D154-2939-62FD9F739B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25362" y="3166878"/>
            <a:ext cx="1088610" cy="108861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392C888-D27F-2C17-5D6B-2281AEA58BA9}"/>
              </a:ext>
            </a:extLst>
          </p:cNvPr>
          <p:cNvSpPr txBox="1"/>
          <p:nvPr/>
        </p:nvSpPr>
        <p:spPr>
          <a:xfrm rot="1705442">
            <a:off x="4581188" y="4126781"/>
            <a:ext cx="66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>
                <a:solidFill>
                  <a:srgbClr val="4D4D4D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840398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35312-7415-6F4E-58F6-92092326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既存手法と問題点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86FAB-93C1-FC76-42A9-A7E6FE175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64" y="1033700"/>
            <a:ext cx="8363222" cy="4724042"/>
          </a:xfrm>
        </p:spPr>
        <p:txBody>
          <a:bodyPr/>
          <a:lstStyle/>
          <a:p>
            <a:r>
              <a:rPr kumimoji="1" lang="en-US" altLang="ja-JP" dirty="0"/>
              <a:t>RTT</a:t>
            </a:r>
            <a:r>
              <a:rPr kumimoji="1" lang="ja-JP" altLang="en-US" dirty="0"/>
              <a:t>を用いた検知手法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1-hop</a:t>
            </a:r>
            <a:r>
              <a:rPr kumimoji="1" lang="ja-JP" altLang="en-US" dirty="0"/>
              <a:t>と</a:t>
            </a:r>
            <a:r>
              <a:rPr kumimoji="1" lang="en-US" altLang="ja-JP" dirty="0"/>
              <a:t>2-hop</a:t>
            </a:r>
            <a:r>
              <a:rPr lang="ja-JP" altLang="en-US" dirty="0"/>
              <a:t>の</a:t>
            </a:r>
            <a:r>
              <a:rPr lang="en-US" altLang="ja-JP" dirty="0"/>
              <a:t>RTT</a:t>
            </a:r>
            <a:r>
              <a:rPr lang="ja-JP" altLang="en-US" dirty="0"/>
              <a:t>の差の利用</a:t>
            </a:r>
            <a:endParaRPr lang="en-US" altLang="ja-JP" dirty="0"/>
          </a:p>
          <a:p>
            <a:pPr lvl="1"/>
            <a:r>
              <a:rPr lang="ja-JP" altLang="en-US" dirty="0"/>
              <a:t>閾値と</a:t>
            </a:r>
            <a:r>
              <a:rPr lang="en-US" altLang="ja-JP" dirty="0"/>
              <a:t>RTT</a:t>
            </a:r>
            <a:r>
              <a:rPr lang="ja-JP" altLang="en-US" dirty="0"/>
              <a:t>の差を比較して検知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CFFE9E-EA92-E3CF-9BB3-56CFBBB900D2}"/>
              </a:ext>
            </a:extLst>
          </p:cNvPr>
          <p:cNvSpPr txBox="1"/>
          <p:nvPr/>
        </p:nvSpPr>
        <p:spPr>
          <a:xfrm>
            <a:off x="2189487" y="3453998"/>
            <a:ext cx="198983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4D4D4D"/>
                </a:solidFill>
              </a:rPr>
              <a:t>不正</a:t>
            </a:r>
            <a:r>
              <a:rPr kumimoji="1" lang="en-US" altLang="ja-JP" sz="2000" dirty="0">
                <a:solidFill>
                  <a:srgbClr val="4D4D4D"/>
                </a:solidFill>
              </a:rPr>
              <a:t>AP</a:t>
            </a:r>
          </a:p>
          <a:p>
            <a:pPr algn="ctr"/>
            <a:r>
              <a:rPr lang="ja-JP" altLang="en-US" sz="2000" dirty="0">
                <a:solidFill>
                  <a:srgbClr val="4D4D4D"/>
                </a:solidFill>
              </a:rPr>
              <a:t>（</a:t>
            </a:r>
            <a:r>
              <a:rPr lang="en-US" altLang="ja-JP" sz="2200" dirty="0">
                <a:solidFill>
                  <a:srgbClr val="4D4D4D"/>
                </a:solidFill>
              </a:rPr>
              <a:t>evil-twin</a:t>
            </a:r>
            <a:r>
              <a:rPr lang="ja-JP" altLang="en-US" sz="2000" dirty="0">
                <a:solidFill>
                  <a:srgbClr val="4D4D4D"/>
                </a:solidFill>
              </a:rPr>
              <a:t>）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48F18C-C82D-F30A-00E2-896F26CB4019}"/>
              </a:ext>
            </a:extLst>
          </p:cNvPr>
          <p:cNvSpPr txBox="1"/>
          <p:nvPr/>
        </p:nvSpPr>
        <p:spPr>
          <a:xfrm>
            <a:off x="384488" y="4766278"/>
            <a:ext cx="1117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200" dirty="0">
                <a:solidFill>
                  <a:srgbClr val="4D4D4D"/>
                </a:solidFill>
              </a:rPr>
              <a:t>ユーザ</a:t>
            </a:r>
            <a:endParaRPr kumimoji="1" lang="ja-JP" altLang="en-US" sz="22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2581CB5-41FB-1291-CAFC-3D6ACADD076F}"/>
              </a:ext>
            </a:extLst>
          </p:cNvPr>
          <p:cNvCxnSpPr>
            <a:cxnSpLocks/>
          </p:cNvCxnSpPr>
          <p:nvPr/>
        </p:nvCxnSpPr>
        <p:spPr>
          <a:xfrm flipV="1">
            <a:off x="1620890" y="3164395"/>
            <a:ext cx="1139316" cy="1017282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E15937F-83CE-E1FF-268A-20F29AA95947}"/>
              </a:ext>
            </a:extLst>
          </p:cNvPr>
          <p:cNvCxnSpPr>
            <a:cxnSpLocks/>
          </p:cNvCxnSpPr>
          <p:nvPr/>
        </p:nvCxnSpPr>
        <p:spPr>
          <a:xfrm>
            <a:off x="3644224" y="3164395"/>
            <a:ext cx="1366238" cy="1354700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1FCD8AA-4AE3-0EC5-ACEA-FD406D876DB7}"/>
              </a:ext>
            </a:extLst>
          </p:cNvPr>
          <p:cNvCxnSpPr>
            <a:cxnSpLocks/>
          </p:cNvCxnSpPr>
          <p:nvPr/>
        </p:nvCxnSpPr>
        <p:spPr>
          <a:xfrm flipV="1">
            <a:off x="5896062" y="4514882"/>
            <a:ext cx="1626664" cy="4213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08F6600-7B36-4B33-C9E9-180A3099D2D8}"/>
              </a:ext>
            </a:extLst>
          </p:cNvPr>
          <p:cNvSpPr txBox="1"/>
          <p:nvPr/>
        </p:nvSpPr>
        <p:spPr>
          <a:xfrm>
            <a:off x="6556766" y="4766278"/>
            <a:ext cx="2287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インターネット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78E632-5EFB-7691-967F-1BF466DBE102}"/>
              </a:ext>
            </a:extLst>
          </p:cNvPr>
          <p:cNvSpPr txBox="1"/>
          <p:nvPr/>
        </p:nvSpPr>
        <p:spPr>
          <a:xfrm>
            <a:off x="4838232" y="4810016"/>
            <a:ext cx="1114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正規</a:t>
            </a:r>
            <a:r>
              <a:rPr kumimoji="1" lang="en-US" altLang="ja-JP" sz="2200" dirty="0">
                <a:solidFill>
                  <a:srgbClr val="4D4D4D"/>
                </a:solidFill>
              </a:rPr>
              <a:t>AP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49955B8-85AC-9D7C-5CAA-9AA67D3785A2}"/>
              </a:ext>
            </a:extLst>
          </p:cNvPr>
          <p:cNvCxnSpPr>
            <a:cxnSpLocks/>
          </p:cNvCxnSpPr>
          <p:nvPr/>
        </p:nvCxnSpPr>
        <p:spPr>
          <a:xfrm flipV="1">
            <a:off x="1719288" y="4597161"/>
            <a:ext cx="3060995" cy="24886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518C5585-7214-D61E-D47A-16DB1FC296F5}"/>
              </a:ext>
            </a:extLst>
          </p:cNvPr>
          <p:cNvSpPr/>
          <p:nvPr/>
        </p:nvSpPr>
        <p:spPr>
          <a:xfrm>
            <a:off x="2574445" y="4849366"/>
            <a:ext cx="1271725" cy="486194"/>
          </a:xfrm>
          <a:prstGeom prst="wedgeRoundRectCallout">
            <a:avLst>
              <a:gd name="adj1" fmla="val -18710"/>
              <a:gd name="adj2" fmla="val -91243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200" b="1" dirty="0">
                <a:solidFill>
                  <a:schemeClr val="accent1"/>
                </a:solidFill>
              </a:rPr>
              <a:t>1-hop</a:t>
            </a:r>
            <a:endParaRPr kumimoji="1" lang="ja-JP" altLang="en-US" sz="2200" b="1" dirty="0">
              <a:solidFill>
                <a:schemeClr val="accent1"/>
              </a:solidFill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821F9099-EEA6-401C-4276-6121C80C6278}"/>
              </a:ext>
            </a:extLst>
          </p:cNvPr>
          <p:cNvSpPr/>
          <p:nvPr/>
        </p:nvSpPr>
        <p:spPr>
          <a:xfrm>
            <a:off x="4459711" y="3213197"/>
            <a:ext cx="1271725" cy="486194"/>
          </a:xfrm>
          <a:prstGeom prst="wedgeRoundRectCallout">
            <a:avLst>
              <a:gd name="adj1" fmla="val -64933"/>
              <a:gd name="adj2" fmla="val 4160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200" b="1" dirty="0">
                <a:solidFill>
                  <a:schemeClr val="accent2"/>
                </a:solidFill>
              </a:rPr>
              <a:t>2</a:t>
            </a:r>
            <a:r>
              <a:rPr kumimoji="1" lang="en-US" altLang="ja-JP" sz="2200" b="1" dirty="0">
                <a:solidFill>
                  <a:schemeClr val="accent2"/>
                </a:solidFill>
              </a:rPr>
              <a:t>-hop</a:t>
            </a:r>
            <a:endParaRPr kumimoji="1" lang="ja-JP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EC90BC-E297-4BFB-423A-DF7029DC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22" name="フッター プレースホルダー 2">
            <a:extLst>
              <a:ext uri="{FF2B5EF4-FFF2-40B4-BE49-F238E27FC236}">
                <a16:creationId xmlns:a16="http://schemas.microsoft.com/office/drawing/2014/main" id="{6C296B79-0796-069D-27D4-085F7A5B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204BCB-B600-FEE3-B69E-D9C7648322D7}"/>
              </a:ext>
            </a:extLst>
          </p:cNvPr>
          <p:cNvSpPr/>
          <p:nvPr/>
        </p:nvSpPr>
        <p:spPr>
          <a:xfrm>
            <a:off x="1088871" y="5562627"/>
            <a:ext cx="7418302" cy="884595"/>
          </a:xfrm>
          <a:prstGeom prst="rect">
            <a:avLst/>
          </a:prstGeom>
          <a:solidFill>
            <a:schemeClr val="accent6"/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輻輳時の</a:t>
            </a:r>
            <a:r>
              <a:rPr lang="en-US" altLang="ja-JP" sz="2800" b="1" dirty="0">
                <a:solidFill>
                  <a:schemeClr val="bg1"/>
                </a:solidFill>
              </a:rPr>
              <a:t>RTT</a:t>
            </a:r>
            <a:r>
              <a:rPr lang="ja-JP" altLang="en-US" sz="2800" b="1" dirty="0">
                <a:solidFill>
                  <a:schemeClr val="bg1"/>
                </a:solidFill>
              </a:rPr>
              <a:t>分散はあまり考慮されていない</a:t>
            </a:r>
            <a:endParaRPr lang="en-US" altLang="ja-JP" sz="2800" b="1" dirty="0">
              <a:solidFill>
                <a:schemeClr val="bg1"/>
              </a:solidFill>
            </a:endParaRPr>
          </a:p>
        </p:txBody>
      </p:sp>
      <p:sp>
        <p:nvSpPr>
          <p:cNvPr id="17" name="下矢印 7">
            <a:extLst>
              <a:ext uri="{FF2B5EF4-FFF2-40B4-BE49-F238E27FC236}">
                <a16:creationId xmlns:a16="http://schemas.microsoft.com/office/drawing/2014/main" id="{650F5D9D-C48C-3836-83C2-533785458913}"/>
              </a:ext>
            </a:extLst>
          </p:cNvPr>
          <p:cNvSpPr/>
          <p:nvPr/>
        </p:nvSpPr>
        <p:spPr>
          <a:xfrm rot="16200000">
            <a:off x="358516" y="5692797"/>
            <a:ext cx="849570" cy="604962"/>
          </a:xfrm>
          <a:prstGeom prst="downArrow">
            <a:avLst/>
          </a:prstGeom>
          <a:solidFill>
            <a:schemeClr val="accent1">
              <a:alpha val="50000"/>
            </a:schemeClr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グラフィックス 22" descr="無線ルーター 枠線">
            <a:extLst>
              <a:ext uri="{FF2B5EF4-FFF2-40B4-BE49-F238E27FC236}">
                <a16:creationId xmlns:a16="http://schemas.microsoft.com/office/drawing/2014/main" id="{47A93631-4D5D-0F5F-A736-F3E747C4F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7106" y="4083727"/>
            <a:ext cx="885600" cy="885600"/>
          </a:xfrm>
          <a:prstGeom prst="rect">
            <a:avLst/>
          </a:prstGeom>
        </p:spPr>
      </p:pic>
      <p:pic>
        <p:nvPicPr>
          <p:cNvPr id="24" name="グラフィックス 23" descr="ユーザー 枠線">
            <a:extLst>
              <a:ext uri="{FF2B5EF4-FFF2-40B4-BE49-F238E27FC236}">
                <a16:creationId xmlns:a16="http://schemas.microsoft.com/office/drawing/2014/main" id="{208A90BB-C26B-A7AB-715B-D27FFE1C29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285" y="3916088"/>
            <a:ext cx="885600" cy="885600"/>
          </a:xfrm>
          <a:prstGeom prst="rect">
            <a:avLst/>
          </a:prstGeom>
        </p:spPr>
      </p:pic>
      <p:pic>
        <p:nvPicPr>
          <p:cNvPr id="25" name="グラフィックス 24" descr="無線ルーター 単色塗りつぶし">
            <a:extLst>
              <a:ext uri="{FF2B5EF4-FFF2-40B4-BE49-F238E27FC236}">
                <a16:creationId xmlns:a16="http://schemas.microsoft.com/office/drawing/2014/main" id="{1C15183A-0F1A-1F88-DDBD-FB1FB2174D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6850" y="2729818"/>
            <a:ext cx="884018" cy="884018"/>
          </a:xfrm>
          <a:prstGeom prst="rect">
            <a:avLst/>
          </a:prstGeom>
        </p:spPr>
      </p:pic>
      <p:pic>
        <p:nvPicPr>
          <p:cNvPr id="26" name="グラフィックス 25" descr="インターネット 単色塗りつぶし">
            <a:extLst>
              <a:ext uri="{FF2B5EF4-FFF2-40B4-BE49-F238E27FC236}">
                <a16:creationId xmlns:a16="http://schemas.microsoft.com/office/drawing/2014/main" id="{F6F84BE7-569A-5E10-7707-7F3ECE7EFA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69370" y="4079514"/>
            <a:ext cx="885600" cy="885600"/>
          </a:xfrm>
          <a:prstGeom prst="rect">
            <a:avLst/>
          </a:prstGeom>
        </p:spPr>
      </p:pic>
      <p:pic>
        <p:nvPicPr>
          <p:cNvPr id="27" name="グラフィックス 26" descr="スマート フォン 枠線">
            <a:extLst>
              <a:ext uri="{FF2B5EF4-FFF2-40B4-BE49-F238E27FC236}">
                <a16:creationId xmlns:a16="http://schemas.microsoft.com/office/drawing/2014/main" id="{ECB91D96-45F2-E147-2584-B8EFB19FAD2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1876352">
            <a:off x="971171" y="4207759"/>
            <a:ext cx="666063" cy="6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109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キーアイデアと実験環境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18" y="1138943"/>
            <a:ext cx="8363222" cy="4899386"/>
          </a:xfrm>
        </p:spPr>
        <p:txBody>
          <a:bodyPr/>
          <a:lstStyle/>
          <a:p>
            <a:r>
              <a:rPr lang="ja-JP" altLang="en-US" b="1" dirty="0">
                <a:solidFill>
                  <a:srgbClr val="525252"/>
                </a:solidFill>
              </a:rPr>
              <a:t>トラヒック負荷ごと</a:t>
            </a:r>
            <a:r>
              <a:rPr lang="ja-JP" altLang="en-US" dirty="0">
                <a:solidFill>
                  <a:srgbClr val="525252"/>
                </a:solidFill>
              </a:rPr>
              <a:t>に検知</a:t>
            </a:r>
            <a:endParaRPr lang="en-US" altLang="ja-JP" dirty="0">
              <a:solidFill>
                <a:srgbClr val="525252"/>
              </a:solidFill>
            </a:endParaRPr>
          </a:p>
          <a:p>
            <a:pPr lvl="1"/>
            <a:r>
              <a:rPr kumimoji="1" lang="en-US" altLang="ja-JP" dirty="0" err="1">
                <a:solidFill>
                  <a:srgbClr val="525252"/>
                </a:solidFill>
              </a:rPr>
              <a:t>iperf</a:t>
            </a:r>
            <a:r>
              <a:rPr kumimoji="1" lang="ja-JP" altLang="en-US" dirty="0">
                <a:solidFill>
                  <a:srgbClr val="525252"/>
                </a:solidFill>
              </a:rPr>
              <a:t>で負荷を変化させながら</a:t>
            </a:r>
            <a:r>
              <a:rPr kumimoji="1" lang="en-US" altLang="ja-JP" dirty="0">
                <a:solidFill>
                  <a:srgbClr val="525252"/>
                </a:solidFill>
              </a:rPr>
              <a:t>RTT</a:t>
            </a:r>
            <a:r>
              <a:rPr kumimoji="1" lang="ja-JP" altLang="en-US" dirty="0">
                <a:solidFill>
                  <a:srgbClr val="525252"/>
                </a:solidFill>
              </a:rPr>
              <a:t>収集</a:t>
            </a:r>
            <a:endParaRPr kumimoji="1" lang="en-US" altLang="ja-JP" dirty="0">
              <a:solidFill>
                <a:srgbClr val="525252"/>
              </a:solidFill>
            </a:endParaRPr>
          </a:p>
          <a:p>
            <a:pPr lvl="1"/>
            <a:r>
              <a:rPr kumimoji="1" lang="en-US" altLang="ja-JP" dirty="0">
                <a:solidFill>
                  <a:srgbClr val="525252"/>
                </a:solidFill>
              </a:rPr>
              <a:t>RTT</a:t>
            </a:r>
            <a:r>
              <a:rPr kumimoji="1" lang="ja-JP" altLang="en-US" dirty="0">
                <a:solidFill>
                  <a:srgbClr val="525252"/>
                </a:solidFill>
              </a:rPr>
              <a:t>から各負荷ごとの閾値を作成</a:t>
            </a:r>
            <a:endParaRPr kumimoji="1" lang="en-US" altLang="ja-JP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>
                <a:latin typeface="+mj-lt"/>
              </a:rPr>
              <a:t>進捗報告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13C10B-2A15-4F8D-FED1-8A99C04C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8AD8A58-8B14-1953-0BF2-7F4DF9695453}"/>
              </a:ext>
            </a:extLst>
          </p:cNvPr>
          <p:cNvCxnSpPr>
            <a:cxnSpLocks/>
          </p:cNvCxnSpPr>
          <p:nvPr/>
        </p:nvCxnSpPr>
        <p:spPr>
          <a:xfrm flipV="1">
            <a:off x="6156176" y="4726760"/>
            <a:ext cx="772424" cy="5080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474B997-D788-71E7-2453-3D001A47F4B3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375157" y="4746007"/>
            <a:ext cx="1724" cy="43214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DE75F9C-7C2C-48A0-95D1-B7E4904A7402}"/>
              </a:ext>
            </a:extLst>
          </p:cNvPr>
          <p:cNvCxnSpPr>
            <a:cxnSpLocks/>
          </p:cNvCxnSpPr>
          <p:nvPr/>
        </p:nvCxnSpPr>
        <p:spPr>
          <a:xfrm>
            <a:off x="1956369" y="4104614"/>
            <a:ext cx="1944216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C64AC5-3ED5-7C17-62F1-60D2B31F5D0C}"/>
              </a:ext>
            </a:extLst>
          </p:cNvPr>
          <p:cNvSpPr txBox="1"/>
          <p:nvPr/>
        </p:nvSpPr>
        <p:spPr>
          <a:xfrm>
            <a:off x="6897180" y="4376675"/>
            <a:ext cx="95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正規</a:t>
            </a:r>
            <a:r>
              <a:rPr kumimoji="1" lang="en-US" altLang="ja-JP" b="1" dirty="0">
                <a:solidFill>
                  <a:srgbClr val="FF0000"/>
                </a:solidFill>
              </a:rPr>
              <a:t>AP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1EA7D23-ED53-5F6C-D40B-390D7FC2E7D5}"/>
              </a:ext>
            </a:extLst>
          </p:cNvPr>
          <p:cNvSpPr txBox="1"/>
          <p:nvPr/>
        </p:nvSpPr>
        <p:spPr>
          <a:xfrm>
            <a:off x="3952073" y="4451515"/>
            <a:ext cx="105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不正</a:t>
            </a:r>
            <a:r>
              <a:rPr kumimoji="1" lang="en-US" altLang="ja-JP" b="1" dirty="0">
                <a:solidFill>
                  <a:srgbClr val="FF0000"/>
                </a:solidFill>
              </a:rPr>
              <a:t>AP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DCAB7A2-A760-D1C0-540F-4AA3FDE0FC9D}"/>
              </a:ext>
            </a:extLst>
          </p:cNvPr>
          <p:cNvSpPr txBox="1"/>
          <p:nvPr/>
        </p:nvSpPr>
        <p:spPr>
          <a:xfrm>
            <a:off x="436526" y="4459157"/>
            <a:ext cx="183664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PC 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測定用</a:t>
            </a:r>
            <a:r>
              <a:rPr kumimoji="1" lang="en-US" altLang="ja-JP" b="1" dirty="0">
                <a:solidFill>
                  <a:srgbClr val="FF0000"/>
                </a:solidFill>
              </a:rPr>
              <a:t>) 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66CEC8C-D903-68AC-67D0-DBEF400818DD}"/>
              </a:ext>
            </a:extLst>
          </p:cNvPr>
          <p:cNvCxnSpPr>
            <a:cxnSpLocks/>
          </p:cNvCxnSpPr>
          <p:nvPr/>
        </p:nvCxnSpPr>
        <p:spPr>
          <a:xfrm flipH="1">
            <a:off x="1920755" y="4281102"/>
            <a:ext cx="197983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BEC1FDD-CBC4-69E7-2C70-3A71B8093999}"/>
              </a:ext>
            </a:extLst>
          </p:cNvPr>
          <p:cNvSpPr txBox="1"/>
          <p:nvPr/>
        </p:nvSpPr>
        <p:spPr>
          <a:xfrm>
            <a:off x="5175401" y="6208889"/>
            <a:ext cx="149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6"/>
                </a:solidFill>
              </a:rPr>
              <a:t>他ユーザ</a:t>
            </a:r>
            <a:endParaRPr lang="en" altLang="ja-JP" b="1" dirty="0">
              <a:solidFill>
                <a:schemeClr val="accent6"/>
              </a:solidFill>
            </a:endParaRPr>
          </a:p>
        </p:txBody>
      </p:sp>
      <p:sp>
        <p:nvSpPr>
          <p:cNvPr id="44" name="左中かっこ 43">
            <a:extLst>
              <a:ext uri="{FF2B5EF4-FFF2-40B4-BE49-F238E27FC236}">
                <a16:creationId xmlns:a16="http://schemas.microsoft.com/office/drawing/2014/main" id="{37F9C3C0-BC13-7E7A-3088-892084F60C9E}"/>
              </a:ext>
            </a:extLst>
          </p:cNvPr>
          <p:cNvSpPr/>
          <p:nvPr/>
        </p:nvSpPr>
        <p:spPr>
          <a:xfrm rot="16200000">
            <a:off x="5799318" y="4298425"/>
            <a:ext cx="251099" cy="3569828"/>
          </a:xfrm>
          <a:prstGeom prst="leftBrace">
            <a:avLst/>
          </a:prstGeom>
          <a:ln w="19050" cap="sq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59289492-A0B2-FA2D-A93C-5C69DA040E77}"/>
              </a:ext>
            </a:extLst>
          </p:cNvPr>
          <p:cNvSpPr/>
          <p:nvPr/>
        </p:nvSpPr>
        <p:spPr>
          <a:xfrm>
            <a:off x="1469665" y="3209345"/>
            <a:ext cx="2334281" cy="544786"/>
          </a:xfrm>
          <a:prstGeom prst="wedgeRoundRectCallout">
            <a:avLst>
              <a:gd name="adj1" fmla="val -322"/>
              <a:gd name="adj2" fmla="val 7406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rgbClr val="0098D1"/>
                </a:solidFill>
              </a:rPr>
              <a:t>PC</a:t>
            </a:r>
            <a:r>
              <a:rPr lang="ja-JP" altLang="en-US" sz="1600" b="1" dirty="0">
                <a:solidFill>
                  <a:srgbClr val="0098D1"/>
                </a:solidFill>
              </a:rPr>
              <a:t>，</a:t>
            </a:r>
            <a:r>
              <a:rPr lang="en-US" altLang="ja-JP" sz="1600" b="1" dirty="0">
                <a:solidFill>
                  <a:srgbClr val="0098D1"/>
                </a:solidFill>
              </a:rPr>
              <a:t>AP</a:t>
            </a:r>
            <a:r>
              <a:rPr lang="ja-JP" altLang="en-US" sz="1600" b="1" dirty="0">
                <a:solidFill>
                  <a:srgbClr val="0098D1"/>
                </a:solidFill>
              </a:rPr>
              <a:t>間に</a:t>
            </a:r>
            <a:br>
              <a:rPr lang="en-US" altLang="ja-JP" sz="1600" b="1" dirty="0">
                <a:solidFill>
                  <a:srgbClr val="0098D1"/>
                </a:solidFill>
              </a:rPr>
            </a:br>
            <a:r>
              <a:rPr lang="en-US" altLang="ja-JP" sz="1600" b="1" dirty="0" err="1">
                <a:solidFill>
                  <a:srgbClr val="0098D1"/>
                </a:solidFill>
              </a:rPr>
              <a:t>iperf</a:t>
            </a:r>
            <a:r>
              <a:rPr lang="ja-JP" altLang="en-US" sz="1600" b="1" dirty="0">
                <a:solidFill>
                  <a:srgbClr val="0098D1"/>
                </a:solidFill>
              </a:rPr>
              <a:t>で負荷をかける</a:t>
            </a:r>
            <a:endParaRPr kumimoji="1" lang="en-US" altLang="ja-JP" sz="1600" b="1" dirty="0">
              <a:solidFill>
                <a:srgbClr val="0098D1"/>
              </a:solidFill>
            </a:endParaRPr>
          </a:p>
        </p:txBody>
      </p:sp>
      <p:pic>
        <p:nvPicPr>
          <p:cNvPr id="6" name="グラフィックス 5" descr="ノート PC 単色塗りつぶし">
            <a:extLst>
              <a:ext uri="{FF2B5EF4-FFF2-40B4-BE49-F238E27FC236}">
                <a16:creationId xmlns:a16="http://schemas.microsoft.com/office/drawing/2014/main" id="{88B4E5A3-EBCD-CBA6-4F6D-5EC6B8C27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582" y="3698793"/>
            <a:ext cx="906536" cy="906536"/>
          </a:xfrm>
          <a:prstGeom prst="rect">
            <a:avLst/>
          </a:prstGeom>
        </p:spPr>
      </p:pic>
      <p:pic>
        <p:nvPicPr>
          <p:cNvPr id="9" name="グラフィックス 8" descr="コンピューター 枠線">
            <a:extLst>
              <a:ext uri="{FF2B5EF4-FFF2-40B4-BE49-F238E27FC236}">
                <a16:creationId xmlns:a16="http://schemas.microsoft.com/office/drawing/2014/main" id="{09027717-8793-5EC9-D84B-B8105731F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879" y="5168549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スマート フォン 枠線">
            <a:extLst>
              <a:ext uri="{FF2B5EF4-FFF2-40B4-BE49-F238E27FC236}">
                <a16:creationId xmlns:a16="http://schemas.microsoft.com/office/drawing/2014/main" id="{6FE97876-9673-BE28-5A65-D6B5E4EEF4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8600" y="5222773"/>
            <a:ext cx="830465" cy="830465"/>
          </a:xfrm>
          <a:prstGeom prst="rect">
            <a:avLst/>
          </a:prstGeom>
        </p:spPr>
      </p:pic>
      <p:pic>
        <p:nvPicPr>
          <p:cNvPr id="14" name="グラフィックス 13" descr="無線ルーター 枠線">
            <a:extLst>
              <a:ext uri="{FF2B5EF4-FFF2-40B4-BE49-F238E27FC236}">
                <a16:creationId xmlns:a16="http://schemas.microsoft.com/office/drawing/2014/main" id="{770BAC3A-6953-15AD-C509-F4BD2532FC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7957" y="3585431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無線ルーター 単色塗りつぶし">
            <a:extLst>
              <a:ext uri="{FF2B5EF4-FFF2-40B4-BE49-F238E27FC236}">
                <a16:creationId xmlns:a16="http://schemas.microsoft.com/office/drawing/2014/main" id="{E55634F3-A912-CB28-9BC7-8613B03144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52073" y="3620282"/>
            <a:ext cx="914400" cy="914400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7678C63-E07C-F82D-6679-5191D330983D}"/>
              </a:ext>
            </a:extLst>
          </p:cNvPr>
          <p:cNvCxnSpPr>
            <a:cxnSpLocks/>
          </p:cNvCxnSpPr>
          <p:nvPr/>
        </p:nvCxnSpPr>
        <p:spPr>
          <a:xfrm>
            <a:off x="4927188" y="4104614"/>
            <a:ext cx="1944216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2257A9F-D327-30B9-9DCA-F7A724C67DCE}"/>
              </a:ext>
            </a:extLst>
          </p:cNvPr>
          <p:cNvCxnSpPr>
            <a:cxnSpLocks/>
          </p:cNvCxnSpPr>
          <p:nvPr/>
        </p:nvCxnSpPr>
        <p:spPr>
          <a:xfrm flipH="1">
            <a:off x="4891574" y="4281102"/>
            <a:ext cx="197983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グラフィックス 26" descr="ノート PC 枠線">
            <a:extLst>
              <a:ext uri="{FF2B5EF4-FFF2-40B4-BE49-F238E27FC236}">
                <a16:creationId xmlns:a16="http://schemas.microsoft.com/office/drawing/2014/main" id="{F9B61E4F-CA79-4AE2-52B8-321DFA3A8C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51389" y="5158080"/>
            <a:ext cx="914400" cy="914400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0B3B9C9-B037-9FE4-1114-4D2448E4F946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479612" y="4820847"/>
            <a:ext cx="223286" cy="4204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960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C0409-F00E-8055-7C7C-674CDF48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D15D4E-F067-BC2C-5A9F-059063CA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980728"/>
            <a:ext cx="8363222" cy="5688632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経路制御の環境を利用</a:t>
            </a:r>
            <a:endParaRPr lang="en-US" altLang="ja-JP" dirty="0"/>
          </a:p>
          <a:p>
            <a:pPr lvl="1"/>
            <a:r>
              <a:rPr lang="en-US" altLang="ja-JP" b="1" dirty="0"/>
              <a:t>AP</a:t>
            </a:r>
            <a:r>
              <a:rPr lang="ja-JP" altLang="en-US" b="1" dirty="0"/>
              <a:t>に</a:t>
            </a:r>
            <a:r>
              <a:rPr lang="en-US" altLang="ja-JP" b="1" dirty="0"/>
              <a:t>ping</a:t>
            </a:r>
            <a:r>
              <a:rPr lang="ja-JP" altLang="en-US" dirty="0"/>
              <a:t>を送信して</a:t>
            </a:r>
            <a:r>
              <a:rPr lang="en-US" altLang="ja-JP" dirty="0"/>
              <a:t>RTT</a:t>
            </a:r>
            <a:r>
              <a:rPr lang="ja-JP" altLang="en-US" dirty="0"/>
              <a:t>収集</a:t>
            </a:r>
            <a:endParaRPr lang="en-US" altLang="ja-JP" dirty="0"/>
          </a:p>
          <a:p>
            <a:pPr marL="0" indent="0">
              <a:buNone/>
            </a:pPr>
            <a:endParaRPr lang="en-US" altLang="ja-JP" sz="1100" dirty="0"/>
          </a:p>
          <a:p>
            <a:r>
              <a:rPr kumimoji="1" lang="ja-JP" altLang="en-US" dirty="0"/>
              <a:t>主に以下の</a:t>
            </a:r>
            <a:r>
              <a:rPr kumimoji="1" lang="en-US" altLang="ja-JP" b="1" dirty="0"/>
              <a:t>4</a:t>
            </a:r>
            <a:r>
              <a:rPr kumimoji="1" lang="ja-JP" altLang="en-US" b="1"/>
              <a:t>つ</a:t>
            </a:r>
            <a:r>
              <a:rPr kumimoji="1" lang="en-US" altLang="ja-JP" dirty="0"/>
              <a:t>+</a:t>
            </a:r>
            <a:r>
              <a:rPr kumimoji="1" lang="ja-JP" altLang="en-US"/>
              <a:t>利用している</a:t>
            </a:r>
            <a:br>
              <a:rPr kumimoji="1" lang="en-US" altLang="ja-JP" dirty="0"/>
            </a:br>
            <a:r>
              <a:rPr kumimoji="1" lang="ja-JP" altLang="en-US" b="1"/>
              <a:t>ネットサービス</a:t>
            </a:r>
            <a:r>
              <a:rPr kumimoji="1" lang="en-US" altLang="ja-JP" b="1" dirty="0"/>
              <a:t>&amp;</a:t>
            </a:r>
            <a:r>
              <a:rPr kumimoji="1" lang="ja-JP" altLang="en-US" b="1"/>
              <a:t>ユーザ数</a:t>
            </a:r>
            <a:r>
              <a:rPr kumimoji="1" lang="ja-JP" altLang="en-US"/>
              <a:t>による負荷を考慮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正規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に接続した混雑していない場合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en-US" altLang="ja-JP" dirty="0"/>
              <a:t> </a:t>
            </a:r>
            <a:r>
              <a:rPr lang="ja-JP" altLang="en-US" dirty="0"/>
              <a:t>不正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に接続した混雑していない場合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正規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に接続した混雑している場合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不正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に接続した混雑している場合</a:t>
            </a:r>
            <a:endParaRPr lang="en-US" altLang="ja-JP" dirty="0"/>
          </a:p>
          <a:p>
            <a:endParaRPr kumimoji="1" lang="en-US" altLang="ja-JP" sz="1100" dirty="0"/>
          </a:p>
          <a:p>
            <a:r>
              <a:rPr kumimoji="1" lang="ja-JP" altLang="en-US"/>
              <a:t>負荷の再現は</a:t>
            </a:r>
            <a:r>
              <a:rPr kumimoji="1" lang="en-US" altLang="ja-JP" b="1" dirty="0" err="1"/>
              <a:t>iperf</a:t>
            </a:r>
            <a:r>
              <a:rPr kumimoji="1" lang="ja-JP" altLang="en-US"/>
              <a:t>を使用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D3D51D-6E99-A03B-C762-79AE6C0D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264626-5BB7-66AB-93E3-CCBA58C6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45050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72D81-4821-1F8A-BD88-77725A13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実験条件の詳細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70EBA1-126D-48D1-2A27-EB6930084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50" y="1187623"/>
            <a:ext cx="8363222" cy="5553746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" altLang="ja-JP" b="1" dirty="0"/>
              <a:t>SNS</a:t>
            </a:r>
            <a:r>
              <a:rPr lang="ja-JP" altLang="en-US" b="1"/>
              <a:t>等を使用</a:t>
            </a:r>
            <a:r>
              <a:rPr lang="ja-JP" altLang="en-US"/>
              <a:t>している場合</a:t>
            </a:r>
            <a:br>
              <a:rPr lang="en-US" altLang="ja-JP" dirty="0"/>
            </a:br>
            <a:r>
              <a:rPr lang="ja-JP" altLang="en-US"/>
              <a:t>（</a:t>
            </a:r>
            <a:r>
              <a:rPr lang="en" altLang="ja-JP" dirty="0" err="1"/>
              <a:t>iperf</a:t>
            </a:r>
            <a:r>
              <a:rPr lang="ja-JP" altLang="en-US"/>
              <a:t>による負荷を</a:t>
            </a:r>
            <a:r>
              <a:rPr lang="en-US" altLang="ja-JP" b="1" dirty="0"/>
              <a:t>1</a:t>
            </a:r>
            <a:r>
              <a:rPr lang="en" altLang="ja-JP" b="1" dirty="0"/>
              <a:t>MB</a:t>
            </a:r>
            <a:r>
              <a:rPr lang="ja-JP" altLang="en-US"/>
              <a:t>に設定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/>
              <a:t>ユーザ数</a:t>
            </a:r>
            <a:r>
              <a:rPr lang="en-US" altLang="ja-JP" dirty="0"/>
              <a:t>10</a:t>
            </a:r>
            <a:r>
              <a:rPr lang="ja-JP" altLang="en-US"/>
              <a:t>人程度</a:t>
            </a:r>
            <a:br>
              <a:rPr lang="en-US" altLang="ja-JP" dirty="0"/>
            </a:br>
            <a:r>
              <a:rPr lang="ja-JP" altLang="en-US"/>
              <a:t>ユーザ数</a:t>
            </a:r>
            <a:r>
              <a:rPr lang="en-US" altLang="ja-JP" dirty="0"/>
              <a:t>30</a:t>
            </a:r>
            <a:r>
              <a:rPr lang="ja-JP" altLang="en-US"/>
              <a:t>人程度</a:t>
            </a:r>
            <a:br>
              <a:rPr lang="en-US" altLang="ja-JP" dirty="0"/>
            </a:br>
            <a:r>
              <a:rPr lang="ja-JP" altLang="en-US"/>
              <a:t>ユーザ数</a:t>
            </a:r>
            <a:r>
              <a:rPr lang="en-US" altLang="ja-JP" dirty="0"/>
              <a:t>50</a:t>
            </a:r>
            <a:r>
              <a:rPr lang="ja-JP" altLang="en-US"/>
              <a:t>人程度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" altLang="ja-JP" b="1" dirty="0"/>
              <a:t>SNS</a:t>
            </a:r>
            <a:r>
              <a:rPr lang="ja-JP" altLang="en-US" b="1"/>
              <a:t>等を使用</a:t>
            </a:r>
            <a:r>
              <a:rPr lang="ja-JP" altLang="en-US"/>
              <a:t>している場合</a:t>
            </a:r>
            <a:br>
              <a:rPr lang="en-US" altLang="ja-JP" dirty="0"/>
            </a:br>
            <a:r>
              <a:rPr lang="ja-JP" altLang="en-US"/>
              <a:t>（</a:t>
            </a:r>
            <a:r>
              <a:rPr lang="en" altLang="ja-JP" dirty="0" err="1"/>
              <a:t>iperf</a:t>
            </a:r>
            <a:r>
              <a:rPr lang="ja-JP" altLang="en-US"/>
              <a:t>による負荷を</a:t>
            </a:r>
            <a:r>
              <a:rPr lang="en-US" altLang="ja-JP" b="1" dirty="0"/>
              <a:t>10</a:t>
            </a:r>
            <a:r>
              <a:rPr lang="en" altLang="ja-JP" b="1" dirty="0"/>
              <a:t>MB</a:t>
            </a:r>
            <a:r>
              <a:rPr lang="ja-JP" altLang="en-US"/>
              <a:t>に設定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/>
              <a:t>ユーザ数</a:t>
            </a:r>
            <a:r>
              <a:rPr lang="en-US" altLang="ja-JP" dirty="0"/>
              <a:t>10</a:t>
            </a:r>
            <a:r>
              <a:rPr lang="ja-JP" altLang="en-US"/>
              <a:t>人程度</a:t>
            </a:r>
            <a:br>
              <a:rPr lang="en-US" altLang="ja-JP" dirty="0"/>
            </a:br>
            <a:r>
              <a:rPr lang="ja-JP" altLang="en-US"/>
              <a:t>ユーザ数</a:t>
            </a:r>
            <a:r>
              <a:rPr lang="en-US" altLang="ja-JP" dirty="0"/>
              <a:t>30</a:t>
            </a:r>
            <a:r>
              <a:rPr lang="ja-JP" altLang="en-US"/>
              <a:t>人程度</a:t>
            </a:r>
            <a:br>
              <a:rPr lang="en-US" altLang="ja-JP" dirty="0"/>
            </a:br>
            <a:r>
              <a:rPr lang="ja-JP" altLang="en-US"/>
              <a:t>ユーザ数</a:t>
            </a:r>
            <a:r>
              <a:rPr lang="en-US" altLang="ja-JP" dirty="0"/>
              <a:t>50</a:t>
            </a:r>
            <a:r>
              <a:rPr lang="ja-JP" altLang="en-US"/>
              <a:t>人程度</a:t>
            </a:r>
            <a:endParaRPr lang="en-US" altLang="ja-JP" dirty="0"/>
          </a:p>
          <a:p>
            <a:r>
              <a:rPr kumimoji="1" lang="en-US" altLang="ja-JP" dirty="0"/>
              <a:t>1, 2</a:t>
            </a:r>
            <a:r>
              <a:rPr kumimoji="1" lang="ja-JP" altLang="en-US"/>
              <a:t>の場合それぞれで不正・正規</a:t>
            </a:r>
            <a:r>
              <a:rPr kumimoji="1" lang="en-US" altLang="ja-JP" dirty="0"/>
              <a:t>AP</a:t>
            </a:r>
            <a:r>
              <a:rPr kumimoji="1" lang="ja-JP" altLang="en-US"/>
              <a:t>に接続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5E86A9-6995-BF48-F462-14F52B3F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90A39-D02E-4A43-7777-56C08885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22188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CD234-D355-3945-D216-1803130E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 anchor="ctr">
            <a:normAutofit/>
          </a:bodyPr>
          <a:lstStyle/>
          <a:p>
            <a:r>
              <a:rPr kumimoji="1" lang="ja-JP" altLang="en-US"/>
              <a:t>結果（</a:t>
            </a:r>
            <a:r>
              <a:rPr kumimoji="1" lang="en-US" altLang="ja-JP" dirty="0"/>
              <a:t>1</a:t>
            </a:r>
            <a:r>
              <a:rPr lang="ja-JP" altLang="en-US"/>
              <a:t>の場合：</a:t>
            </a:r>
            <a:r>
              <a:rPr lang="en" altLang="ja-JP" dirty="0"/>
              <a:t> </a:t>
            </a:r>
            <a:r>
              <a:rPr lang="ja-JP" altLang="en-US"/>
              <a:t>負荷</a:t>
            </a:r>
            <a:r>
              <a:rPr lang="en-US" altLang="ja-JP" b="1" dirty="0"/>
              <a:t>1</a:t>
            </a:r>
            <a:r>
              <a:rPr lang="en" altLang="ja-JP" b="1" dirty="0"/>
              <a:t>MB </a:t>
            </a:r>
            <a:r>
              <a:rPr kumimoji="1" lang="ja-JP" altLang="en-US"/>
              <a:t>）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A109171-AC2D-7FBE-B469-D37B4680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251" y="1210196"/>
            <a:ext cx="4104456" cy="639762"/>
          </a:xfrm>
        </p:spPr>
        <p:txBody>
          <a:bodyPr/>
          <a:lstStyle/>
          <a:p>
            <a:r>
              <a:rPr lang="ja-JP" altLang="en-US"/>
              <a:t>正規</a:t>
            </a:r>
            <a:r>
              <a:rPr lang="en-US" dirty="0"/>
              <a:t>AP</a:t>
            </a:r>
            <a:r>
              <a:rPr lang="ja-JP" altLang="en-US"/>
              <a:t>に接続時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65A43157-8F3A-2333-535C-930CF43C3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7739" y="1210196"/>
            <a:ext cx="4104456" cy="639762"/>
          </a:xfrm>
        </p:spPr>
        <p:txBody>
          <a:bodyPr/>
          <a:lstStyle/>
          <a:p>
            <a:r>
              <a:rPr lang="ja-JP" altLang="en-US"/>
              <a:t>不正</a:t>
            </a:r>
            <a:r>
              <a:rPr kumimoji="1" lang="en-US" altLang="ja-JP" dirty="0"/>
              <a:t>AP</a:t>
            </a:r>
            <a:r>
              <a:rPr kumimoji="1" lang="ja-JP" altLang="en-US"/>
              <a:t>に接続時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4D3FB8-6843-B88B-B411-4778C86E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373" y="6492874"/>
            <a:ext cx="8229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ja-JP" altLang="en-US"/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1FE4E3-4B16-4185-8A3B-E3CBD5EB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B45D110-FD8E-48BD-8825-CDFBF9D22CA3}" type="slidenum">
              <a:rPr kumimoji="1" lang="ja-JP" altLang="en-US" smtClean="0"/>
              <a:pPr>
                <a:spcAft>
                  <a:spcPts val="600"/>
                </a:spcAft>
              </a:pPr>
              <a:t>6</a:t>
            </a:fld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943D7AF-1EF8-5EF6-F248-E148A726C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518615"/>
              </p:ext>
            </p:extLst>
          </p:nvPr>
        </p:nvGraphicFramePr>
        <p:xfrm>
          <a:off x="365249" y="1849958"/>
          <a:ext cx="4104458" cy="24905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1456">
                  <a:extLst>
                    <a:ext uri="{9D8B030D-6E8A-4147-A177-3AD203B41FA5}">
                      <a16:colId xmlns:a16="http://schemas.microsoft.com/office/drawing/2014/main" val="2697777887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1342280601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4056105239"/>
                    </a:ext>
                  </a:extLst>
                </a:gridCol>
              </a:tblGrid>
              <a:tr h="776206"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ユーザ数 （人）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平均 </a:t>
                      </a:r>
                      <a:r>
                        <a:rPr lang="en-US" altLang="ja-JP" sz="1600" b="1" cap="all" spc="150" dirty="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-US" altLang="ja-JP" sz="1600" b="1" cap="all" spc="150" dirty="0" err="1">
                          <a:solidFill>
                            <a:schemeClr val="lt1"/>
                          </a:solidFill>
                          <a:latin typeface="+mn-lt"/>
                        </a:rPr>
                        <a:t>ms</a:t>
                      </a:r>
                      <a:r>
                        <a:rPr lang="en" sz="1600" b="1" cap="all" spc="150" dirty="0">
                          <a:solidFill>
                            <a:schemeClr val="lt1"/>
                          </a:solidFill>
                        </a:rPr>
                        <a:t>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分散 </a:t>
                      </a:r>
                      <a:r>
                        <a:rPr lang="en-US" altLang="ja-JP" sz="1600" b="1" cap="all" spc="15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" sz="1600" b="1" cap="all" spc="150">
                          <a:solidFill>
                            <a:schemeClr val="lt1"/>
                          </a:solidFill>
                        </a:rPr>
                        <a:t>ms)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73186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1.135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cap="none" spc="0">
                          <a:solidFill>
                            <a:schemeClr val="tx1"/>
                          </a:solidFill>
                        </a:rPr>
                        <a:t>0.401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70541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1.011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cap="none" spc="0">
                          <a:solidFill>
                            <a:schemeClr val="tx1"/>
                          </a:solidFill>
                        </a:rPr>
                        <a:t>0.456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7020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cap="none" spc="0">
                          <a:solidFill>
                            <a:schemeClr val="tx1"/>
                          </a:solidFill>
                        </a:rPr>
                        <a:t>0.896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0.409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434443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846E3B2E-9AB6-683A-2C01-CEE94F25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321922"/>
              </p:ext>
            </p:extLst>
          </p:nvPr>
        </p:nvGraphicFramePr>
        <p:xfrm>
          <a:off x="4757739" y="1816037"/>
          <a:ext cx="4104458" cy="24905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1456">
                  <a:extLst>
                    <a:ext uri="{9D8B030D-6E8A-4147-A177-3AD203B41FA5}">
                      <a16:colId xmlns:a16="http://schemas.microsoft.com/office/drawing/2014/main" val="2697777887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1342280601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4056105239"/>
                    </a:ext>
                  </a:extLst>
                </a:gridCol>
              </a:tblGrid>
              <a:tr h="776206"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ユーザ数 （人）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平均 </a:t>
                      </a:r>
                      <a:r>
                        <a:rPr lang="en-US" altLang="ja-JP" sz="1600" b="1" cap="all" spc="150" dirty="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-US" altLang="ja-JP" sz="1600" b="1" cap="all" spc="150" dirty="0" err="1">
                          <a:solidFill>
                            <a:schemeClr val="lt1"/>
                          </a:solidFill>
                          <a:latin typeface="+mn-lt"/>
                        </a:rPr>
                        <a:t>ms</a:t>
                      </a:r>
                      <a:r>
                        <a:rPr lang="en" sz="1600" b="1" cap="all" spc="150" dirty="0">
                          <a:solidFill>
                            <a:schemeClr val="lt1"/>
                          </a:solidFill>
                        </a:rPr>
                        <a:t>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分散 </a:t>
                      </a:r>
                      <a:r>
                        <a:rPr lang="en-US" altLang="ja-JP" sz="1600" b="1" cap="all" spc="15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" sz="1600" b="1" cap="all" spc="150">
                          <a:solidFill>
                            <a:schemeClr val="lt1"/>
                          </a:solidFill>
                        </a:rPr>
                        <a:t>ms)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73186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dirty="0"/>
                        <a:t>1.972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/>
                        <a:t>0.729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70541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/>
                        <a:t>1.571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/>
                        <a:t>1.558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7020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dirty="0"/>
                        <a:t>2.235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dirty="0"/>
                        <a:t>1.058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434443"/>
                  </a:ext>
                </a:extLst>
              </a:tr>
            </a:tbl>
          </a:graphicData>
        </a:graphic>
      </p:graphicFrame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3993E41B-6ECA-13DF-103A-2A66DCAC43C9}"/>
              </a:ext>
            </a:extLst>
          </p:cNvPr>
          <p:cNvSpPr>
            <a:spLocks noGrp="1"/>
          </p:cNvSpPr>
          <p:nvPr/>
        </p:nvSpPr>
        <p:spPr>
          <a:xfrm>
            <a:off x="547315" y="4697760"/>
            <a:ext cx="867288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/>
              <a:t>RTT</a:t>
            </a:r>
            <a:r>
              <a:rPr kumimoji="1" lang="ja-JP" altLang="en-US" b="1"/>
              <a:t>は正規</a:t>
            </a:r>
            <a:r>
              <a:rPr kumimoji="1" lang="en-US" altLang="ja-JP" b="1" dirty="0"/>
              <a:t>&lt;</a:t>
            </a:r>
            <a:r>
              <a:rPr kumimoji="1" lang="ja-JP" altLang="en-US" b="1"/>
              <a:t>不正になっている</a:t>
            </a:r>
            <a:endParaRPr kumimoji="1" lang="en-US" altLang="ja-JP" b="1" dirty="0"/>
          </a:p>
          <a:p>
            <a:r>
              <a:rPr lang="ja-JP" altLang="en-US" b="1"/>
              <a:t>人数が増えると</a:t>
            </a:r>
            <a:r>
              <a:rPr lang="en-US" altLang="ja-JP" b="1" dirty="0"/>
              <a:t>RTT</a:t>
            </a:r>
            <a:r>
              <a:rPr lang="ja-JP" altLang="en-US" b="1"/>
              <a:t>平均や分散が減る</a:t>
            </a:r>
            <a:br>
              <a:rPr lang="en-US" altLang="ja-JP" b="1" dirty="0"/>
            </a:br>
            <a:r>
              <a:rPr lang="ja-JP" altLang="en-US" b="1"/>
              <a:t>（ときが多い）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1160363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CD234-D355-3945-D216-1803130E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 anchor="ctr">
            <a:normAutofit/>
          </a:bodyPr>
          <a:lstStyle/>
          <a:p>
            <a:r>
              <a:rPr kumimoji="1" lang="ja-JP" altLang="en-US"/>
              <a:t>結果（</a:t>
            </a:r>
            <a:r>
              <a:rPr lang="en-US" altLang="ja-JP" dirty="0"/>
              <a:t>2</a:t>
            </a:r>
            <a:r>
              <a:rPr lang="ja-JP" altLang="en-US"/>
              <a:t>の場合：</a:t>
            </a:r>
            <a:r>
              <a:rPr lang="en" altLang="ja-JP" dirty="0"/>
              <a:t> </a:t>
            </a:r>
            <a:r>
              <a:rPr lang="ja-JP" altLang="en-US"/>
              <a:t>負荷</a:t>
            </a:r>
            <a:r>
              <a:rPr lang="en-US" altLang="ja-JP" b="1" dirty="0"/>
              <a:t>10</a:t>
            </a:r>
            <a:r>
              <a:rPr lang="en" altLang="ja-JP" b="1" dirty="0"/>
              <a:t>MB </a:t>
            </a:r>
            <a:r>
              <a:rPr kumimoji="1" lang="ja-JP" altLang="en-US"/>
              <a:t>）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A109171-AC2D-7FBE-B469-D37B4680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251" y="1210196"/>
            <a:ext cx="4104456" cy="639762"/>
          </a:xfrm>
        </p:spPr>
        <p:txBody>
          <a:bodyPr/>
          <a:lstStyle/>
          <a:p>
            <a:r>
              <a:rPr lang="ja-JP" altLang="en-US"/>
              <a:t>正規</a:t>
            </a:r>
            <a:r>
              <a:rPr lang="en-US" dirty="0"/>
              <a:t>AP</a:t>
            </a:r>
            <a:r>
              <a:rPr lang="ja-JP" altLang="en-US"/>
              <a:t>に接続時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65A43157-8F3A-2333-535C-930CF43C3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7739" y="1210196"/>
            <a:ext cx="4104456" cy="639762"/>
          </a:xfrm>
        </p:spPr>
        <p:txBody>
          <a:bodyPr/>
          <a:lstStyle/>
          <a:p>
            <a:r>
              <a:rPr lang="ja-JP" altLang="en-US"/>
              <a:t>不正</a:t>
            </a:r>
            <a:r>
              <a:rPr kumimoji="1" lang="en-US" altLang="ja-JP" dirty="0"/>
              <a:t>AP</a:t>
            </a:r>
            <a:r>
              <a:rPr kumimoji="1" lang="ja-JP" altLang="en-US"/>
              <a:t>に接続時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4D3FB8-6843-B88B-B411-4778C86E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373" y="6492874"/>
            <a:ext cx="8229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ja-JP" altLang="en-US"/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1FE4E3-4B16-4185-8A3B-E3CBD5EB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B45D110-FD8E-48BD-8825-CDFBF9D22CA3}" type="slidenum">
              <a:rPr kumimoji="1" lang="ja-JP" altLang="en-US" smtClean="0"/>
              <a:pPr>
                <a:spcAft>
                  <a:spcPts val="600"/>
                </a:spcAft>
              </a:pPr>
              <a:t>7</a:t>
            </a:fld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943D7AF-1EF8-5EF6-F248-E148A726C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316753"/>
              </p:ext>
            </p:extLst>
          </p:nvPr>
        </p:nvGraphicFramePr>
        <p:xfrm>
          <a:off x="365249" y="1849958"/>
          <a:ext cx="4104458" cy="24905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1456">
                  <a:extLst>
                    <a:ext uri="{9D8B030D-6E8A-4147-A177-3AD203B41FA5}">
                      <a16:colId xmlns:a16="http://schemas.microsoft.com/office/drawing/2014/main" val="2697777887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1342280601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4056105239"/>
                    </a:ext>
                  </a:extLst>
                </a:gridCol>
              </a:tblGrid>
              <a:tr h="776206"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ユーザ数 （人）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平均 </a:t>
                      </a:r>
                      <a:r>
                        <a:rPr lang="en-US" altLang="ja-JP" sz="1600" b="1" cap="all" spc="150" dirty="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-US" altLang="ja-JP" sz="1600" b="1" cap="all" spc="150" dirty="0" err="1">
                          <a:solidFill>
                            <a:schemeClr val="lt1"/>
                          </a:solidFill>
                          <a:latin typeface="+mn-lt"/>
                        </a:rPr>
                        <a:t>ms</a:t>
                      </a:r>
                      <a:r>
                        <a:rPr lang="en" sz="1600" b="1" cap="all" spc="150" dirty="0">
                          <a:solidFill>
                            <a:schemeClr val="lt1"/>
                          </a:solidFill>
                        </a:rPr>
                        <a:t>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分散 </a:t>
                      </a:r>
                      <a:r>
                        <a:rPr lang="en-US" altLang="ja-JP" sz="1600" b="1" cap="all" spc="15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" sz="1600" b="1" cap="all" spc="150">
                          <a:solidFill>
                            <a:schemeClr val="lt1"/>
                          </a:solidFill>
                        </a:rPr>
                        <a:t>ms)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73186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/>
                        <a:t>0.652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/>
                        <a:t>0.400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70541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/>
                        <a:t>0.938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/>
                        <a:t>0.946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7020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dirty="0"/>
                        <a:t>0.711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dirty="0"/>
                        <a:t>0.477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434443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846E3B2E-9AB6-683A-2C01-CEE94F25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98337"/>
              </p:ext>
            </p:extLst>
          </p:nvPr>
        </p:nvGraphicFramePr>
        <p:xfrm>
          <a:off x="4757739" y="1816037"/>
          <a:ext cx="4104458" cy="24905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1456">
                  <a:extLst>
                    <a:ext uri="{9D8B030D-6E8A-4147-A177-3AD203B41FA5}">
                      <a16:colId xmlns:a16="http://schemas.microsoft.com/office/drawing/2014/main" val="2697777887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1342280601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4056105239"/>
                    </a:ext>
                  </a:extLst>
                </a:gridCol>
              </a:tblGrid>
              <a:tr h="776206"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ユーザ数 （人）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平均 </a:t>
                      </a:r>
                      <a:r>
                        <a:rPr lang="en-US" altLang="ja-JP" sz="1600" b="1" cap="all" spc="150" dirty="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-US" altLang="ja-JP" sz="1600" b="1" cap="all" spc="150" dirty="0" err="1">
                          <a:solidFill>
                            <a:schemeClr val="lt1"/>
                          </a:solidFill>
                          <a:latin typeface="+mn-lt"/>
                        </a:rPr>
                        <a:t>ms</a:t>
                      </a:r>
                      <a:r>
                        <a:rPr lang="en" sz="1600" b="1" cap="all" spc="150" dirty="0">
                          <a:solidFill>
                            <a:schemeClr val="lt1"/>
                          </a:solidFill>
                        </a:rPr>
                        <a:t>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分散 </a:t>
                      </a:r>
                      <a:r>
                        <a:rPr lang="en-US" altLang="ja-JP" sz="1600" b="1" cap="all" spc="15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" sz="1600" b="1" cap="all" spc="150">
                          <a:solidFill>
                            <a:schemeClr val="lt1"/>
                          </a:solidFill>
                        </a:rPr>
                        <a:t>ms)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73186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/>
                        <a:t>2.715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>
                          <a:effectLst/>
                        </a:rPr>
                        <a:t>1.794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70541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/>
                        <a:t>1.257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>
                          <a:effectLst/>
                        </a:rPr>
                        <a:t>0.559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7020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/>
                        <a:t>1.395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dirty="0">
                          <a:effectLst/>
                        </a:rPr>
                        <a:t>0.733 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434443"/>
                  </a:ext>
                </a:extLst>
              </a:tr>
            </a:tbl>
          </a:graphicData>
        </a:graphic>
      </p:graphicFrame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3993E41B-6ECA-13DF-103A-2A66DCAC43C9}"/>
              </a:ext>
            </a:extLst>
          </p:cNvPr>
          <p:cNvSpPr>
            <a:spLocks noGrp="1"/>
          </p:cNvSpPr>
          <p:nvPr/>
        </p:nvSpPr>
        <p:spPr>
          <a:xfrm>
            <a:off x="471114" y="4528640"/>
            <a:ext cx="867288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/>
              <a:t>人数が増えると</a:t>
            </a:r>
            <a:r>
              <a:rPr lang="en-US" altLang="ja-JP" b="1" dirty="0"/>
              <a:t>RTT</a:t>
            </a:r>
            <a:r>
              <a:rPr lang="ja-JP" altLang="en-US" b="1"/>
              <a:t>平均や分散が減る</a:t>
            </a:r>
            <a:br>
              <a:rPr lang="en-US" altLang="ja-JP" b="1" dirty="0"/>
            </a:br>
            <a:r>
              <a:rPr lang="en-US" altLang="ja-JP" b="1" dirty="0"/>
              <a:t>                           +</a:t>
            </a:r>
            <a:br>
              <a:rPr lang="en-US" altLang="ja-JP" b="1" dirty="0"/>
            </a:br>
            <a:r>
              <a:rPr lang="en-US" altLang="ja-JP" b="1" dirty="0"/>
              <a:t>1</a:t>
            </a:r>
            <a:r>
              <a:rPr lang="ja-JP" altLang="en-US" b="1"/>
              <a:t>の場合の結果から、負荷を上げても</a:t>
            </a:r>
            <a:br>
              <a:rPr lang="en-US" altLang="ja-JP" b="1" dirty="0"/>
            </a:br>
            <a:r>
              <a:rPr lang="ja-JP" altLang="en-US" b="1"/>
              <a:t>同じことが起こっている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23093473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1A463-61A2-71E5-0050-AA7732E5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これからの予定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A5A697-4875-6535-8A79-129FD02C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原因の解明</a:t>
            </a:r>
            <a:endParaRPr kumimoji="1" lang="en-US" altLang="ja-JP" dirty="0"/>
          </a:p>
          <a:p>
            <a:pPr lvl="1"/>
            <a:r>
              <a:rPr lang="ja-JP" altLang="en-US" b="1"/>
              <a:t>実験環境の帯域は約</a:t>
            </a:r>
            <a:r>
              <a:rPr lang="en-US" altLang="ja-JP" b="1" dirty="0"/>
              <a:t>500</a:t>
            </a:r>
            <a:r>
              <a:rPr lang="en" altLang="ja-JP" b="1" dirty="0"/>
              <a:t>MB</a:t>
            </a:r>
            <a:r>
              <a:rPr lang="ja-JP" altLang="en" b="1"/>
              <a:t>（</a:t>
            </a:r>
            <a:r>
              <a:rPr lang="en" altLang="ja-JP" b="1" dirty="0"/>
              <a:t>4.72Gbits/sec</a:t>
            </a:r>
            <a:r>
              <a:rPr lang="ja-JP" altLang="en" b="1"/>
              <a:t>）</a:t>
            </a:r>
            <a:br>
              <a:rPr lang="en" altLang="ja-JP" b="1" dirty="0"/>
            </a:br>
            <a:r>
              <a:rPr lang="en" altLang="ja-JP" dirty="0"/>
              <a:t>→50</a:t>
            </a:r>
            <a:r>
              <a:rPr lang="ja-JP" altLang="en-US"/>
              <a:t>人</a:t>
            </a:r>
            <a:r>
              <a:rPr lang="en-US" altLang="ja-JP" dirty="0"/>
              <a:t>10</a:t>
            </a:r>
            <a:r>
              <a:rPr lang="en" altLang="ja-JP" dirty="0"/>
              <a:t>MB</a:t>
            </a:r>
            <a:r>
              <a:rPr lang="ja-JP" altLang="en-US"/>
              <a:t>でぴったり</a:t>
            </a:r>
            <a:endParaRPr lang="en-US" altLang="ja-JP" dirty="0"/>
          </a:p>
          <a:p>
            <a:pPr lvl="1"/>
            <a:r>
              <a:rPr kumimoji="1" lang="ja-JP" altLang="en-US"/>
              <a:t>負荷が小さすぎる？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/>
              <a:t>正確性の高いデータの収集</a:t>
            </a:r>
            <a:endParaRPr kumimoji="1" lang="en-US" altLang="ja-JP" dirty="0"/>
          </a:p>
          <a:p>
            <a:r>
              <a:rPr lang="ja-JP" altLang="en-US"/>
              <a:t>プログラムにデータを落として検知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F368D8-4E43-EACA-0D7D-83250FBE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35711F-0CF3-B1FF-4AF5-BC9F2C3F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38325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​​テーマ">
  <a:themeElements>
    <a:clrScheme name="Water">
      <a:dk1>
        <a:srgbClr val="333333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SeeEasy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50412</TotalTime>
  <Words>842</Words>
  <Application>Microsoft Macintosh PowerPoint</Application>
  <PresentationFormat>画面に合わせる (4:3)</PresentationFormat>
  <Paragraphs>151</Paragraphs>
  <Slides>9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Söhne</vt:lpstr>
      <vt:lpstr>Arial</vt:lpstr>
      <vt:lpstr>Calibri</vt:lpstr>
      <vt:lpstr>Quattrocento Sans</vt:lpstr>
      <vt:lpstr>Segoe UI</vt:lpstr>
      <vt:lpstr>Wingdings</vt:lpstr>
      <vt:lpstr>Office ​​テーマ</vt:lpstr>
      <vt:lpstr>進捗報告</vt:lpstr>
      <vt:lpstr>研究背景と目的</vt:lpstr>
      <vt:lpstr>既存手法と問題点</vt:lpstr>
      <vt:lpstr>キーアイデアと実験環境</vt:lpstr>
      <vt:lpstr>進捗</vt:lpstr>
      <vt:lpstr>実験条件の詳細</vt:lpstr>
      <vt:lpstr>結果（1の場合： 負荷1MB ）</vt:lpstr>
      <vt:lpstr>結果（2の場合： 負荷10MB ）</vt:lpstr>
      <vt:lpstr>これからの予定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Ueda Tomoyuki</cp:lastModifiedBy>
  <cp:revision>572</cp:revision>
  <dcterms:created xsi:type="dcterms:W3CDTF">2013-09-23T07:13:46Z</dcterms:created>
  <dcterms:modified xsi:type="dcterms:W3CDTF">2024-06-18T13:35:18Z</dcterms:modified>
</cp:coreProperties>
</file>