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62" r:id="rId3"/>
    <p:sldId id="319" r:id="rId4"/>
    <p:sldId id="388" r:id="rId5"/>
    <p:sldId id="405" r:id="rId6"/>
    <p:sldId id="410" r:id="rId7"/>
    <p:sldId id="422" r:id="rId8"/>
    <p:sldId id="421" r:id="rId9"/>
    <p:sldId id="411" r:id="rId10"/>
    <p:sldId id="416" r:id="rId11"/>
    <p:sldId id="415" r:id="rId12"/>
    <p:sldId id="417" r:id="rId13"/>
    <p:sldId id="418" r:id="rId14"/>
    <p:sldId id="419" r:id="rId15"/>
    <p:sldId id="420" r:id="rId16"/>
    <p:sldId id="409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DFE"/>
    <a:srgbClr val="525252"/>
    <a:srgbClr val="181818"/>
    <a:srgbClr val="333333"/>
    <a:srgbClr val="C3EAFF"/>
    <a:srgbClr val="4D4D4D"/>
    <a:srgbClr val="F19800"/>
    <a:srgbClr val="C46C38"/>
    <a:srgbClr val="ECE6E5"/>
    <a:srgbClr val="79B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86771" autoAdjust="0"/>
  </p:normalViewPr>
  <p:slideViewPr>
    <p:cSldViewPr>
      <p:cViewPr varScale="1">
        <p:scale>
          <a:sx n="100" d="100"/>
          <a:sy n="100" d="100"/>
        </p:scale>
        <p:origin x="183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1290"/>
    </p:cViewPr>
  </p:sorterViewPr>
  <p:notesViewPr>
    <p:cSldViewPr>
      <p:cViewPr varScale="1">
        <p:scale>
          <a:sx n="59" d="100"/>
          <a:sy n="59" d="100"/>
        </p:scale>
        <p:origin x="-25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u/Library/CloudStorage/GoogleDrive-ma23025@shibaura-it.ac.jp/&#12510;&#12452;&#12488;&#12441;&#12521;&#12452;&#12501;&#12441;/&#20849;&#26377;&#29992;&#12501;&#12457;&#12523;&#12479;&#12441;/20240701_data/legal%201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u/Library/CloudStorage/GoogleDrive-ma23025@shibaura-it.ac.jp/&#12510;&#12452;&#12488;&#12441;&#12521;&#12452;&#12501;&#12441;/&#20849;&#26377;&#29992;&#12501;&#12457;&#12523;&#12479;&#12441;/20240701_data/rogue%201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u/Library/CloudStorage/GoogleDrive-ma23025@shibaura-it.ac.jp/&#12510;&#12452;&#12488;&#12441;&#12521;&#12452;&#12501;&#12441;/&#20849;&#26377;&#29992;&#12501;&#12457;&#12523;&#12479;&#12441;/20240701_data/rogue%201m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legal1m!$B$2</c:f>
              <c:strCache>
                <c:ptCount val="1"/>
                <c:pt idx="0">
                  <c:v>10 peaple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legal1m!$A$3:$A$32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legal1m!$B$3:$B$32</c:f>
              <c:numCache>
                <c:formatCode>General</c:formatCode>
                <c:ptCount val="30"/>
                <c:pt idx="0">
                  <c:v>0.314</c:v>
                </c:pt>
                <c:pt idx="1">
                  <c:v>1.82</c:v>
                </c:pt>
                <c:pt idx="2">
                  <c:v>1.58</c:v>
                </c:pt>
                <c:pt idx="3">
                  <c:v>0.66400000000000003</c:v>
                </c:pt>
                <c:pt idx="4">
                  <c:v>1.47</c:v>
                </c:pt>
                <c:pt idx="5">
                  <c:v>1.6</c:v>
                </c:pt>
                <c:pt idx="6">
                  <c:v>0.94599999999999995</c:v>
                </c:pt>
                <c:pt idx="7">
                  <c:v>1.61</c:v>
                </c:pt>
                <c:pt idx="8">
                  <c:v>1.59</c:v>
                </c:pt>
                <c:pt idx="9">
                  <c:v>1.32</c:v>
                </c:pt>
                <c:pt idx="10">
                  <c:v>1.6</c:v>
                </c:pt>
                <c:pt idx="11">
                  <c:v>1.65</c:v>
                </c:pt>
                <c:pt idx="12">
                  <c:v>1.87</c:v>
                </c:pt>
                <c:pt idx="13">
                  <c:v>1.64</c:v>
                </c:pt>
                <c:pt idx="14">
                  <c:v>1.54</c:v>
                </c:pt>
                <c:pt idx="15">
                  <c:v>1.66</c:v>
                </c:pt>
                <c:pt idx="16">
                  <c:v>1.7</c:v>
                </c:pt>
                <c:pt idx="17">
                  <c:v>1.65</c:v>
                </c:pt>
                <c:pt idx="18">
                  <c:v>1.51</c:v>
                </c:pt>
                <c:pt idx="19">
                  <c:v>1.27</c:v>
                </c:pt>
                <c:pt idx="20">
                  <c:v>0.91700000000000004</c:v>
                </c:pt>
                <c:pt idx="21">
                  <c:v>1.54</c:v>
                </c:pt>
                <c:pt idx="22">
                  <c:v>0.96299999999999997</c:v>
                </c:pt>
                <c:pt idx="23">
                  <c:v>0.98799999999999999</c:v>
                </c:pt>
                <c:pt idx="24">
                  <c:v>0.73499999999999999</c:v>
                </c:pt>
                <c:pt idx="25">
                  <c:v>0.68200000000000005</c:v>
                </c:pt>
                <c:pt idx="26">
                  <c:v>1.69</c:v>
                </c:pt>
                <c:pt idx="27">
                  <c:v>1.3</c:v>
                </c:pt>
                <c:pt idx="28">
                  <c:v>1.1499999999999999</c:v>
                </c:pt>
                <c:pt idx="29">
                  <c:v>1.64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F38-2147-9CFB-95D60FC6B709}"/>
            </c:ext>
          </c:extLst>
        </c:ser>
        <c:ser>
          <c:idx val="1"/>
          <c:order val="1"/>
          <c:tx>
            <c:strRef>
              <c:f>legal1m!$C$2</c:f>
              <c:strCache>
                <c:ptCount val="1"/>
                <c:pt idx="0">
                  <c:v>30 peaple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5"/>
              </a:solidFill>
              <a:ln w="9525">
                <a:noFill/>
              </a:ln>
              <a:effectLst/>
            </c:spPr>
          </c:marker>
          <c:xVal>
            <c:numRef>
              <c:f>legal1m!$A$3:$A$32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legal1m!$C$3:$C$32</c:f>
              <c:numCache>
                <c:formatCode>General</c:formatCode>
                <c:ptCount val="30"/>
                <c:pt idx="0">
                  <c:v>0.19</c:v>
                </c:pt>
                <c:pt idx="1">
                  <c:v>0.185</c:v>
                </c:pt>
                <c:pt idx="2">
                  <c:v>1.31</c:v>
                </c:pt>
                <c:pt idx="3">
                  <c:v>0.68899999999999995</c:v>
                </c:pt>
                <c:pt idx="4">
                  <c:v>1.64</c:v>
                </c:pt>
                <c:pt idx="5">
                  <c:v>1.48</c:v>
                </c:pt>
                <c:pt idx="6">
                  <c:v>1.83</c:v>
                </c:pt>
                <c:pt idx="7">
                  <c:v>1.42</c:v>
                </c:pt>
                <c:pt idx="8">
                  <c:v>1.55</c:v>
                </c:pt>
                <c:pt idx="9">
                  <c:v>1.17</c:v>
                </c:pt>
                <c:pt idx="10">
                  <c:v>1.7</c:v>
                </c:pt>
                <c:pt idx="11">
                  <c:v>1.49</c:v>
                </c:pt>
                <c:pt idx="12">
                  <c:v>1.62</c:v>
                </c:pt>
                <c:pt idx="13">
                  <c:v>2.33</c:v>
                </c:pt>
                <c:pt idx="14">
                  <c:v>1.75</c:v>
                </c:pt>
                <c:pt idx="15">
                  <c:v>1.49</c:v>
                </c:pt>
                <c:pt idx="16">
                  <c:v>1.77</c:v>
                </c:pt>
                <c:pt idx="17">
                  <c:v>1.33</c:v>
                </c:pt>
                <c:pt idx="18">
                  <c:v>1.82</c:v>
                </c:pt>
                <c:pt idx="19">
                  <c:v>0.97399999999999998</c:v>
                </c:pt>
                <c:pt idx="20">
                  <c:v>1.21</c:v>
                </c:pt>
                <c:pt idx="21">
                  <c:v>0.31</c:v>
                </c:pt>
                <c:pt idx="22">
                  <c:v>0.29299999999999998</c:v>
                </c:pt>
                <c:pt idx="23">
                  <c:v>0.13200000000000001</c:v>
                </c:pt>
                <c:pt idx="24">
                  <c:v>0.24099999999999999</c:v>
                </c:pt>
                <c:pt idx="25">
                  <c:v>0.65300000000000002</c:v>
                </c:pt>
                <c:pt idx="26">
                  <c:v>0.95199999999999996</c:v>
                </c:pt>
                <c:pt idx="27">
                  <c:v>0.13300000000000001</c:v>
                </c:pt>
                <c:pt idx="28">
                  <c:v>0.223</c:v>
                </c:pt>
                <c:pt idx="29">
                  <c:v>0.78400000000000003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F38-2147-9CFB-95D60FC6B709}"/>
            </c:ext>
          </c:extLst>
        </c:ser>
        <c:ser>
          <c:idx val="2"/>
          <c:order val="2"/>
          <c:tx>
            <c:strRef>
              <c:f>legal1m!$D$2</c:f>
              <c:strCache>
                <c:ptCount val="1"/>
                <c:pt idx="0">
                  <c:v>50 peaple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yVal>
            <c:numRef>
              <c:f>legal1m!$D$3:$D$32</c:f>
              <c:numCache>
                <c:formatCode>General</c:formatCode>
                <c:ptCount val="30"/>
                <c:pt idx="0">
                  <c:v>0.217</c:v>
                </c:pt>
                <c:pt idx="1">
                  <c:v>0.21</c:v>
                </c:pt>
                <c:pt idx="2">
                  <c:v>0.42099999999999999</c:v>
                </c:pt>
                <c:pt idx="3">
                  <c:v>1.74</c:v>
                </c:pt>
                <c:pt idx="4">
                  <c:v>1.71</c:v>
                </c:pt>
                <c:pt idx="5">
                  <c:v>1.7</c:v>
                </c:pt>
                <c:pt idx="6">
                  <c:v>1.29</c:v>
                </c:pt>
                <c:pt idx="7">
                  <c:v>0.13400000000000001</c:v>
                </c:pt>
                <c:pt idx="8">
                  <c:v>1.79</c:v>
                </c:pt>
                <c:pt idx="9">
                  <c:v>1.48</c:v>
                </c:pt>
                <c:pt idx="10">
                  <c:v>1.57</c:v>
                </c:pt>
                <c:pt idx="11">
                  <c:v>1.5</c:v>
                </c:pt>
                <c:pt idx="12">
                  <c:v>1.71</c:v>
                </c:pt>
                <c:pt idx="13">
                  <c:v>1.62</c:v>
                </c:pt>
                <c:pt idx="14">
                  <c:v>1.5</c:v>
                </c:pt>
                <c:pt idx="15">
                  <c:v>1.7</c:v>
                </c:pt>
                <c:pt idx="16">
                  <c:v>1.59</c:v>
                </c:pt>
                <c:pt idx="17">
                  <c:v>0.32</c:v>
                </c:pt>
                <c:pt idx="18">
                  <c:v>0.98399999999999999</c:v>
                </c:pt>
                <c:pt idx="19">
                  <c:v>0.99</c:v>
                </c:pt>
                <c:pt idx="20">
                  <c:v>0.442</c:v>
                </c:pt>
                <c:pt idx="21">
                  <c:v>0.623</c:v>
                </c:pt>
                <c:pt idx="22">
                  <c:v>2.13</c:v>
                </c:pt>
                <c:pt idx="23">
                  <c:v>1.75</c:v>
                </c:pt>
                <c:pt idx="24">
                  <c:v>1.63</c:v>
                </c:pt>
                <c:pt idx="25">
                  <c:v>1.49</c:v>
                </c:pt>
                <c:pt idx="26">
                  <c:v>1.85</c:v>
                </c:pt>
                <c:pt idx="27">
                  <c:v>1.67</c:v>
                </c:pt>
                <c:pt idx="28">
                  <c:v>1.72</c:v>
                </c:pt>
                <c:pt idx="29">
                  <c:v>1.67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F38-2147-9CFB-95D60FC6B7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2636000"/>
        <c:axId val="642636960"/>
      </c:scatterChart>
      <c:valAx>
        <c:axId val="642636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>
                    <a:solidFill>
                      <a:schemeClr val="tx1"/>
                    </a:solidFill>
                  </a:rPr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42636960"/>
        <c:crosses val="autoZero"/>
        <c:crossBetween val="midCat"/>
      </c:valAx>
      <c:valAx>
        <c:axId val="64263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>
                    <a:solidFill>
                      <a:schemeClr val="tx1"/>
                    </a:solidFill>
                  </a:rPr>
                  <a:t>RTT (ms)</a:t>
                </a:r>
                <a:endParaRPr lang="ja-JP" altLang="en-US" sz="12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426360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'rogue 1m'!$B$2</c:f>
              <c:strCache>
                <c:ptCount val="1"/>
                <c:pt idx="0">
                  <c:v>10 peaple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'rogue 1m'!$A$3:$A$32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'rogue 1m'!$B$3:$B$32</c:f>
              <c:numCache>
                <c:formatCode>General</c:formatCode>
                <c:ptCount val="30"/>
                <c:pt idx="0">
                  <c:v>0.48599999999999999</c:v>
                </c:pt>
                <c:pt idx="1">
                  <c:v>2.9</c:v>
                </c:pt>
                <c:pt idx="2">
                  <c:v>2.86</c:v>
                </c:pt>
                <c:pt idx="3">
                  <c:v>1.21</c:v>
                </c:pt>
                <c:pt idx="4">
                  <c:v>3.33</c:v>
                </c:pt>
                <c:pt idx="5">
                  <c:v>3.4</c:v>
                </c:pt>
                <c:pt idx="6">
                  <c:v>1.67</c:v>
                </c:pt>
                <c:pt idx="7">
                  <c:v>2.6</c:v>
                </c:pt>
                <c:pt idx="8">
                  <c:v>2.8</c:v>
                </c:pt>
                <c:pt idx="9">
                  <c:v>1.47</c:v>
                </c:pt>
                <c:pt idx="10">
                  <c:v>2.74</c:v>
                </c:pt>
                <c:pt idx="11">
                  <c:v>2.68</c:v>
                </c:pt>
                <c:pt idx="12">
                  <c:v>2.98</c:v>
                </c:pt>
                <c:pt idx="13">
                  <c:v>2.9</c:v>
                </c:pt>
                <c:pt idx="14">
                  <c:v>3.39</c:v>
                </c:pt>
                <c:pt idx="15">
                  <c:v>1.65</c:v>
                </c:pt>
                <c:pt idx="16">
                  <c:v>0.37</c:v>
                </c:pt>
                <c:pt idx="17">
                  <c:v>0.60599999999999998</c:v>
                </c:pt>
                <c:pt idx="18">
                  <c:v>1.38</c:v>
                </c:pt>
                <c:pt idx="19">
                  <c:v>0.59299999999999997</c:v>
                </c:pt>
                <c:pt idx="20">
                  <c:v>0.96699999999999997</c:v>
                </c:pt>
                <c:pt idx="21">
                  <c:v>2.16</c:v>
                </c:pt>
                <c:pt idx="22">
                  <c:v>3.07</c:v>
                </c:pt>
                <c:pt idx="23">
                  <c:v>1.75</c:v>
                </c:pt>
                <c:pt idx="24">
                  <c:v>2.1</c:v>
                </c:pt>
                <c:pt idx="25">
                  <c:v>2.91</c:v>
                </c:pt>
                <c:pt idx="26">
                  <c:v>2.67</c:v>
                </c:pt>
                <c:pt idx="27">
                  <c:v>2.36</c:v>
                </c:pt>
                <c:pt idx="28">
                  <c:v>2.9</c:v>
                </c:pt>
                <c:pt idx="29">
                  <c:v>0.60799999999999998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80C-AB47-A19B-0E09D17CC0D6}"/>
            </c:ext>
          </c:extLst>
        </c:ser>
        <c:ser>
          <c:idx val="1"/>
          <c:order val="1"/>
          <c:tx>
            <c:strRef>
              <c:f>'rogue 1m'!$C$2</c:f>
              <c:strCache>
                <c:ptCount val="1"/>
                <c:pt idx="0">
                  <c:v>30 peaple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5"/>
              </a:solidFill>
              <a:ln w="9525">
                <a:noFill/>
              </a:ln>
              <a:effectLst/>
            </c:spPr>
          </c:marker>
          <c:xVal>
            <c:numRef>
              <c:f>'rogue 1m'!$A$3:$A$32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'rogue 1m'!$C$3:$C$32</c:f>
              <c:numCache>
                <c:formatCode>General</c:formatCode>
                <c:ptCount val="30"/>
                <c:pt idx="0">
                  <c:v>0.51300000000000001</c:v>
                </c:pt>
                <c:pt idx="1">
                  <c:v>2.41</c:v>
                </c:pt>
                <c:pt idx="2">
                  <c:v>3.22</c:v>
                </c:pt>
                <c:pt idx="3">
                  <c:v>1.1200000000000001</c:v>
                </c:pt>
                <c:pt idx="4">
                  <c:v>3.22</c:v>
                </c:pt>
                <c:pt idx="5">
                  <c:v>1.1599999999999999</c:v>
                </c:pt>
                <c:pt idx="6">
                  <c:v>2.39</c:v>
                </c:pt>
                <c:pt idx="7">
                  <c:v>1.68</c:v>
                </c:pt>
                <c:pt idx="8">
                  <c:v>2.94</c:v>
                </c:pt>
                <c:pt idx="9">
                  <c:v>1.65</c:v>
                </c:pt>
                <c:pt idx="10">
                  <c:v>2.83</c:v>
                </c:pt>
                <c:pt idx="11">
                  <c:v>2.48</c:v>
                </c:pt>
                <c:pt idx="12">
                  <c:v>3.29</c:v>
                </c:pt>
                <c:pt idx="13">
                  <c:v>3.25</c:v>
                </c:pt>
                <c:pt idx="14">
                  <c:v>3.2</c:v>
                </c:pt>
                <c:pt idx="15">
                  <c:v>0.66700000000000004</c:v>
                </c:pt>
                <c:pt idx="16">
                  <c:v>0.29899999999999999</c:v>
                </c:pt>
                <c:pt idx="17">
                  <c:v>1.03</c:v>
                </c:pt>
                <c:pt idx="18">
                  <c:v>0.59799999999999998</c:v>
                </c:pt>
                <c:pt idx="19">
                  <c:v>1.22</c:v>
                </c:pt>
                <c:pt idx="20">
                  <c:v>2.0499999999999998</c:v>
                </c:pt>
                <c:pt idx="21">
                  <c:v>2.08</c:v>
                </c:pt>
                <c:pt idx="22">
                  <c:v>2.36</c:v>
                </c:pt>
                <c:pt idx="23">
                  <c:v>2.95</c:v>
                </c:pt>
                <c:pt idx="24">
                  <c:v>2.89</c:v>
                </c:pt>
                <c:pt idx="25">
                  <c:v>2.1</c:v>
                </c:pt>
                <c:pt idx="26">
                  <c:v>1.79</c:v>
                </c:pt>
                <c:pt idx="27">
                  <c:v>3.2</c:v>
                </c:pt>
                <c:pt idx="28">
                  <c:v>2.4500000000000002</c:v>
                </c:pt>
                <c:pt idx="29">
                  <c:v>3.12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80C-AB47-A19B-0E09D17CC0D6}"/>
            </c:ext>
          </c:extLst>
        </c:ser>
        <c:ser>
          <c:idx val="2"/>
          <c:order val="2"/>
          <c:tx>
            <c:strRef>
              <c:f>'rogue 1m'!$D$2</c:f>
              <c:strCache>
                <c:ptCount val="1"/>
                <c:pt idx="0">
                  <c:v>50 peaple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yVal>
            <c:numRef>
              <c:f>'rogue 1m'!$D$3:$D$32</c:f>
              <c:numCache>
                <c:formatCode>General</c:formatCode>
                <c:ptCount val="30"/>
                <c:pt idx="0">
                  <c:v>0.373</c:v>
                </c:pt>
                <c:pt idx="1">
                  <c:v>1.32</c:v>
                </c:pt>
                <c:pt idx="2">
                  <c:v>3.44</c:v>
                </c:pt>
                <c:pt idx="3">
                  <c:v>2.1</c:v>
                </c:pt>
                <c:pt idx="4">
                  <c:v>1.82</c:v>
                </c:pt>
                <c:pt idx="5">
                  <c:v>2.08</c:v>
                </c:pt>
                <c:pt idx="6">
                  <c:v>2.4900000000000002</c:v>
                </c:pt>
                <c:pt idx="7">
                  <c:v>2.82</c:v>
                </c:pt>
                <c:pt idx="8">
                  <c:v>0.81200000000000006</c:v>
                </c:pt>
                <c:pt idx="9">
                  <c:v>2.76</c:v>
                </c:pt>
                <c:pt idx="10">
                  <c:v>4.83</c:v>
                </c:pt>
                <c:pt idx="11">
                  <c:v>2.77</c:v>
                </c:pt>
                <c:pt idx="12">
                  <c:v>1.6</c:v>
                </c:pt>
                <c:pt idx="13">
                  <c:v>0.66900000000000004</c:v>
                </c:pt>
                <c:pt idx="14">
                  <c:v>0.30599999999999999</c:v>
                </c:pt>
                <c:pt idx="15">
                  <c:v>0.46100000000000002</c:v>
                </c:pt>
                <c:pt idx="16">
                  <c:v>3.22</c:v>
                </c:pt>
                <c:pt idx="17">
                  <c:v>2.2599999999999998</c:v>
                </c:pt>
                <c:pt idx="18">
                  <c:v>3.17</c:v>
                </c:pt>
                <c:pt idx="19">
                  <c:v>2.62</c:v>
                </c:pt>
                <c:pt idx="20">
                  <c:v>2.86</c:v>
                </c:pt>
                <c:pt idx="21">
                  <c:v>2.93</c:v>
                </c:pt>
                <c:pt idx="22">
                  <c:v>3.07</c:v>
                </c:pt>
                <c:pt idx="23">
                  <c:v>2.5499999999999998</c:v>
                </c:pt>
                <c:pt idx="24">
                  <c:v>2.95</c:v>
                </c:pt>
                <c:pt idx="25">
                  <c:v>3.21</c:v>
                </c:pt>
                <c:pt idx="26">
                  <c:v>3.12</c:v>
                </c:pt>
                <c:pt idx="27">
                  <c:v>2.8</c:v>
                </c:pt>
                <c:pt idx="28">
                  <c:v>3.32</c:v>
                </c:pt>
                <c:pt idx="29">
                  <c:v>3.13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80C-AB47-A19B-0E09D17CC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2636000"/>
        <c:axId val="642636960"/>
      </c:scatterChart>
      <c:valAx>
        <c:axId val="642636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>
                    <a:solidFill>
                      <a:schemeClr val="tx1"/>
                    </a:solidFill>
                  </a:rPr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42636960"/>
        <c:crosses val="autoZero"/>
        <c:crossBetween val="midCat"/>
      </c:valAx>
      <c:valAx>
        <c:axId val="64263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>
                    <a:solidFill>
                      <a:schemeClr val="tx1"/>
                    </a:solidFill>
                  </a:rPr>
                  <a:t>RTT (ms)</a:t>
                </a:r>
                <a:endParaRPr lang="ja-JP" altLang="en-US" sz="12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426360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'rogue 1m'!$B$2</c:f>
              <c:strCache>
                <c:ptCount val="1"/>
                <c:pt idx="0">
                  <c:v>10 peaple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'rogue 1m'!$A$3:$A$32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'rogue 1m'!$B$3:$B$32</c:f>
              <c:numCache>
                <c:formatCode>General</c:formatCode>
                <c:ptCount val="30"/>
                <c:pt idx="0">
                  <c:v>0.48599999999999999</c:v>
                </c:pt>
                <c:pt idx="1">
                  <c:v>2.9</c:v>
                </c:pt>
                <c:pt idx="2">
                  <c:v>2.86</c:v>
                </c:pt>
                <c:pt idx="3">
                  <c:v>1.21</c:v>
                </c:pt>
                <c:pt idx="4">
                  <c:v>3.33</c:v>
                </c:pt>
                <c:pt idx="5">
                  <c:v>3.4</c:v>
                </c:pt>
                <c:pt idx="6">
                  <c:v>1.67</c:v>
                </c:pt>
                <c:pt idx="7">
                  <c:v>2.6</c:v>
                </c:pt>
                <c:pt idx="8">
                  <c:v>2.8</c:v>
                </c:pt>
                <c:pt idx="9">
                  <c:v>1.47</c:v>
                </c:pt>
                <c:pt idx="10">
                  <c:v>2.74</c:v>
                </c:pt>
                <c:pt idx="11">
                  <c:v>2.68</c:v>
                </c:pt>
                <c:pt idx="12">
                  <c:v>2.98</c:v>
                </c:pt>
                <c:pt idx="13">
                  <c:v>2.9</c:v>
                </c:pt>
                <c:pt idx="14">
                  <c:v>3.39</c:v>
                </c:pt>
                <c:pt idx="15">
                  <c:v>1.65</c:v>
                </c:pt>
                <c:pt idx="16">
                  <c:v>0.37</c:v>
                </c:pt>
                <c:pt idx="17">
                  <c:v>0.60599999999999998</c:v>
                </c:pt>
                <c:pt idx="18">
                  <c:v>1.38</c:v>
                </c:pt>
                <c:pt idx="19">
                  <c:v>0.59299999999999997</c:v>
                </c:pt>
                <c:pt idx="20">
                  <c:v>0.96699999999999997</c:v>
                </c:pt>
                <c:pt idx="21">
                  <c:v>2.16</c:v>
                </c:pt>
                <c:pt idx="22">
                  <c:v>3.07</c:v>
                </c:pt>
                <c:pt idx="23">
                  <c:v>1.75</c:v>
                </c:pt>
                <c:pt idx="24">
                  <c:v>2.1</c:v>
                </c:pt>
                <c:pt idx="25">
                  <c:v>2.91</c:v>
                </c:pt>
                <c:pt idx="26">
                  <c:v>2.67</c:v>
                </c:pt>
                <c:pt idx="27">
                  <c:v>2.36</c:v>
                </c:pt>
                <c:pt idx="28">
                  <c:v>2.9</c:v>
                </c:pt>
                <c:pt idx="29">
                  <c:v>0.60799999999999998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80C-AB47-A19B-0E09D17CC0D6}"/>
            </c:ext>
          </c:extLst>
        </c:ser>
        <c:ser>
          <c:idx val="1"/>
          <c:order val="1"/>
          <c:tx>
            <c:strRef>
              <c:f>'rogue 1m'!$C$2</c:f>
              <c:strCache>
                <c:ptCount val="1"/>
                <c:pt idx="0">
                  <c:v>30 peaple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5"/>
              </a:solidFill>
              <a:ln w="9525">
                <a:noFill/>
              </a:ln>
              <a:effectLst/>
            </c:spPr>
          </c:marker>
          <c:xVal>
            <c:numRef>
              <c:f>'rogue 1m'!$A$3:$A$32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'rogue 1m'!$C$3:$C$32</c:f>
              <c:numCache>
                <c:formatCode>General</c:formatCode>
                <c:ptCount val="30"/>
                <c:pt idx="0">
                  <c:v>0.51300000000000001</c:v>
                </c:pt>
                <c:pt idx="1">
                  <c:v>2.41</c:v>
                </c:pt>
                <c:pt idx="2">
                  <c:v>3.22</c:v>
                </c:pt>
                <c:pt idx="3">
                  <c:v>1.1200000000000001</c:v>
                </c:pt>
                <c:pt idx="4">
                  <c:v>3.22</c:v>
                </c:pt>
                <c:pt idx="5">
                  <c:v>1.1599999999999999</c:v>
                </c:pt>
                <c:pt idx="6">
                  <c:v>2.39</c:v>
                </c:pt>
                <c:pt idx="7">
                  <c:v>1.68</c:v>
                </c:pt>
                <c:pt idx="8">
                  <c:v>2.94</c:v>
                </c:pt>
                <c:pt idx="9">
                  <c:v>1.65</c:v>
                </c:pt>
                <c:pt idx="10">
                  <c:v>2.83</c:v>
                </c:pt>
                <c:pt idx="11">
                  <c:v>2.48</c:v>
                </c:pt>
                <c:pt idx="12">
                  <c:v>3.29</c:v>
                </c:pt>
                <c:pt idx="13">
                  <c:v>3.25</c:v>
                </c:pt>
                <c:pt idx="14">
                  <c:v>3.2</c:v>
                </c:pt>
                <c:pt idx="15">
                  <c:v>0.66700000000000004</c:v>
                </c:pt>
                <c:pt idx="16">
                  <c:v>0.29899999999999999</c:v>
                </c:pt>
                <c:pt idx="17">
                  <c:v>1.03</c:v>
                </c:pt>
                <c:pt idx="18">
                  <c:v>0.59799999999999998</c:v>
                </c:pt>
                <c:pt idx="19">
                  <c:v>1.22</c:v>
                </c:pt>
                <c:pt idx="20">
                  <c:v>2.0499999999999998</c:v>
                </c:pt>
                <c:pt idx="21">
                  <c:v>2.08</c:v>
                </c:pt>
                <c:pt idx="22">
                  <c:v>2.36</c:v>
                </c:pt>
                <c:pt idx="23">
                  <c:v>2.95</c:v>
                </c:pt>
                <c:pt idx="24">
                  <c:v>2.89</c:v>
                </c:pt>
                <c:pt idx="25">
                  <c:v>2.1</c:v>
                </c:pt>
                <c:pt idx="26">
                  <c:v>1.79</c:v>
                </c:pt>
                <c:pt idx="27">
                  <c:v>3.2</c:v>
                </c:pt>
                <c:pt idx="28">
                  <c:v>2.4500000000000002</c:v>
                </c:pt>
                <c:pt idx="29">
                  <c:v>3.12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80C-AB47-A19B-0E09D17CC0D6}"/>
            </c:ext>
          </c:extLst>
        </c:ser>
        <c:ser>
          <c:idx val="2"/>
          <c:order val="2"/>
          <c:tx>
            <c:strRef>
              <c:f>'rogue 1m'!$D$2</c:f>
              <c:strCache>
                <c:ptCount val="1"/>
                <c:pt idx="0">
                  <c:v>50 peaple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yVal>
            <c:numRef>
              <c:f>'rogue 1m'!$D$3:$D$32</c:f>
              <c:numCache>
                <c:formatCode>General</c:formatCode>
                <c:ptCount val="30"/>
                <c:pt idx="0">
                  <c:v>0.373</c:v>
                </c:pt>
                <c:pt idx="1">
                  <c:v>1.32</c:v>
                </c:pt>
                <c:pt idx="2">
                  <c:v>3.44</c:v>
                </c:pt>
                <c:pt idx="3">
                  <c:v>2.1</c:v>
                </c:pt>
                <c:pt idx="4">
                  <c:v>1.82</c:v>
                </c:pt>
                <c:pt idx="5">
                  <c:v>2.08</c:v>
                </c:pt>
                <c:pt idx="6">
                  <c:v>2.4900000000000002</c:v>
                </c:pt>
                <c:pt idx="7">
                  <c:v>2.82</c:v>
                </c:pt>
                <c:pt idx="8">
                  <c:v>0.81200000000000006</c:v>
                </c:pt>
                <c:pt idx="9">
                  <c:v>2.76</c:v>
                </c:pt>
                <c:pt idx="10">
                  <c:v>4.83</c:v>
                </c:pt>
                <c:pt idx="11">
                  <c:v>2.77</c:v>
                </c:pt>
                <c:pt idx="12">
                  <c:v>1.6</c:v>
                </c:pt>
                <c:pt idx="13">
                  <c:v>0.66900000000000004</c:v>
                </c:pt>
                <c:pt idx="14">
                  <c:v>0.30599999999999999</c:v>
                </c:pt>
                <c:pt idx="15">
                  <c:v>0.46100000000000002</c:v>
                </c:pt>
                <c:pt idx="16">
                  <c:v>3.22</c:v>
                </c:pt>
                <c:pt idx="17">
                  <c:v>2.2599999999999998</c:v>
                </c:pt>
                <c:pt idx="18">
                  <c:v>3.17</c:v>
                </c:pt>
                <c:pt idx="19">
                  <c:v>2.62</c:v>
                </c:pt>
                <c:pt idx="20">
                  <c:v>2.86</c:v>
                </c:pt>
                <c:pt idx="21">
                  <c:v>2.93</c:v>
                </c:pt>
                <c:pt idx="22">
                  <c:v>3.07</c:v>
                </c:pt>
                <c:pt idx="23">
                  <c:v>2.5499999999999998</c:v>
                </c:pt>
                <c:pt idx="24">
                  <c:v>2.95</c:v>
                </c:pt>
                <c:pt idx="25">
                  <c:v>3.21</c:v>
                </c:pt>
                <c:pt idx="26">
                  <c:v>3.12</c:v>
                </c:pt>
                <c:pt idx="27">
                  <c:v>2.8</c:v>
                </c:pt>
                <c:pt idx="28">
                  <c:v>3.32</c:v>
                </c:pt>
                <c:pt idx="29">
                  <c:v>3.13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80C-AB47-A19B-0E09D17CC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2636000"/>
        <c:axId val="642636960"/>
      </c:scatterChart>
      <c:valAx>
        <c:axId val="642636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>
                    <a:solidFill>
                      <a:schemeClr val="tx1"/>
                    </a:solidFill>
                  </a:rPr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42636960"/>
        <c:crosses val="autoZero"/>
        <c:crossBetween val="midCat"/>
      </c:valAx>
      <c:valAx>
        <c:axId val="64263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>
                    <a:solidFill>
                      <a:schemeClr val="tx1"/>
                    </a:solidFill>
                  </a:rPr>
                  <a:t>RTT (ms)</a:t>
                </a:r>
                <a:endParaRPr lang="ja-JP" altLang="en-US" sz="12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426360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1F5C4-6B49-4C86-A2DE-32A66D840886}" type="datetimeFigureOut">
              <a:rPr kumimoji="1" lang="ja-JP" altLang="en-US" smtClean="0"/>
              <a:pPr/>
              <a:t>2024/7/16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840A-D37F-4926-8E05-396A9738F0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6909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31E89-D484-4C32-AED5-D0DBDAB35374}" type="datetimeFigureOut">
              <a:rPr kumimoji="1" lang="ja-JP" altLang="en-US" smtClean="0"/>
              <a:pPr/>
              <a:t>2024/7/16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82345-0678-4811-8ABF-8721649F7B1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432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aseline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502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My research is to detect Evil-Twin attack.</a:t>
            </a:r>
          </a:p>
          <a:p>
            <a:r>
              <a:rPr kumimoji="1" lang="en-US" altLang="ja-JP" dirty="0"/>
              <a:t>ET is ~.</a:t>
            </a:r>
            <a:r>
              <a:rPr kumimoji="1" lang="ja-JP" altLang="en-US" dirty="0"/>
              <a:t> 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242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This is conventional method and a</a:t>
            </a:r>
            <a:r>
              <a:rPr kumimoji="1" lang="en-US" altLang="ja-JP" dirty="0" err="1"/>
              <a:t>ssumed</a:t>
            </a:r>
            <a:r>
              <a:rPr kumimoji="1" lang="en-US" altLang="ja-JP" dirty="0"/>
              <a:t> situation.</a:t>
            </a:r>
            <a:endParaRPr kumimoji="1" lang="en" altLang="ja-JP" dirty="0"/>
          </a:p>
          <a:p>
            <a:r>
              <a:rPr kumimoji="1" lang="en" altLang="ja-JP" dirty="0"/>
              <a:t>Conventional method is using RTT diffaerences ~.</a:t>
            </a:r>
          </a:p>
          <a:p>
            <a:r>
              <a:rPr kumimoji="1" lang="en-US" altLang="ja-JP" dirty="0"/>
              <a:t>However, convention methods didn’t consider RTT dispersion ~.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478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Next, I discuss the experimental setup in more detail.</a:t>
            </a:r>
          </a:p>
          <a:p>
            <a:r>
              <a:rPr kumimoji="1" lang="en-US" altLang="ja-JP" dirty="0"/>
              <a:t>As mentioned earlier, we conducted the experiments using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between two PCs while sending pings to </a:t>
            </a:r>
            <a:r>
              <a:rPr kumimoji="1" lang="en-US" altLang="ja-JP" dirty="0" err="1"/>
              <a:t>google.com</a:t>
            </a:r>
            <a:r>
              <a:rPr kumimoji="1" lang="en-US" altLang="ja-JP" dirty="0"/>
              <a:t> to measure the RTT until the ping response is received.</a:t>
            </a:r>
          </a:p>
          <a:p>
            <a:r>
              <a:rPr kumimoji="1" lang="en-US" altLang="ja-JP" dirty="0"/>
              <a:t>During the experiments, the devices connected to the AP included 3 PCs, 1 smartphone, and 16 IoT devices, and the operating frequency was set to 2.4GHz.</a:t>
            </a:r>
          </a:p>
          <a:p>
            <a:r>
              <a:rPr kumimoji="1" lang="en-US" altLang="ja-JP" dirty="0"/>
              <a:t>We performed the experiments under four traffic load conditions: no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load,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load of 3MB,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load of 5MB, and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load of 7MB.</a:t>
            </a:r>
          </a:p>
          <a:p>
            <a:endParaRPr kumimoji="1" lang="en-US" altLang="ja-JP" dirty="0"/>
          </a:p>
          <a:p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次に、実験方法について詳しい話をします。 先ほども話した通り、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2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つの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pc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間で</a:t>
            </a:r>
            <a:r>
              <a:rPr lang="en" altLang="ja-JP" b="0" i="0" dirty="0" err="1">
                <a:solidFill>
                  <a:srgbClr val="343541"/>
                </a:solidFill>
                <a:effectLst/>
                <a:latin typeface="Söhne"/>
              </a:rPr>
              <a:t>iperf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を使い、その状態で</a:t>
            </a:r>
            <a:r>
              <a:rPr lang="en" altLang="ja-JP" b="0" i="0" dirty="0" err="1">
                <a:solidFill>
                  <a:srgbClr val="343541"/>
                </a:solidFill>
                <a:effectLst/>
                <a:latin typeface="Söhne"/>
              </a:rPr>
              <a:t>google.com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に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ping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を打ち、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ping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が返ってくるまでの時間を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RTT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として実験をします。 この時、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AP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に接続しているデバイスは、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3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つの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PC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と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1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つのスマートフォン、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16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個の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IoT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機器であり、使用している帯域は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2.4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GHZ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で行った。 また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4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つのトラヒックの状態は、</a:t>
            </a:r>
            <a:r>
              <a:rPr lang="en" altLang="ja-JP" b="0" i="0" dirty="0" err="1">
                <a:solidFill>
                  <a:srgbClr val="343541"/>
                </a:solidFill>
                <a:effectLst/>
                <a:latin typeface="Söhne"/>
              </a:rPr>
              <a:t>iperf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なしの状態と</a:t>
            </a:r>
            <a:r>
              <a:rPr lang="en" altLang="ja-JP" b="0" i="0" dirty="0" err="1">
                <a:solidFill>
                  <a:srgbClr val="343541"/>
                </a:solidFill>
                <a:effectLst/>
                <a:latin typeface="Söhne"/>
              </a:rPr>
              <a:t>iperf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で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3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MB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の負荷、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5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MB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の負荷、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7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MB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の負荷の状態の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4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つである。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45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844824"/>
            <a:ext cx="8640960" cy="1470025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1521" y="3789039"/>
            <a:ext cx="8640958" cy="1800201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C60B-0A3C-4A60-81B4-5331A9725707}" type="datetime1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5006" y="6463596"/>
            <a:ext cx="8280920" cy="365125"/>
          </a:xfrm>
        </p:spPr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572000" y="3314849"/>
            <a:ext cx="4320479" cy="1898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251520" y="3312388"/>
            <a:ext cx="4320481" cy="1922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2859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C9D9-726F-498B-B690-D2326E13EAB2}" type="datetime1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8021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21B0-01C9-4B1D-91A3-7FF73CC6039A}" type="datetime1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0459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8028384" cy="1143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3618" y="1412776"/>
            <a:ext cx="8363222" cy="4752528"/>
          </a:xfrm>
        </p:spPr>
        <p:txBody>
          <a:bodyPr/>
          <a:lstStyle>
            <a:lvl1pPr marL="449263" indent="-449263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buClr>
                <a:schemeClr val="accent1"/>
              </a:buClr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8F65-B953-4826-AFAF-44C0C546121D}" type="datetime1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3528" y="6473639"/>
            <a:ext cx="8220995" cy="365125"/>
          </a:xfrm>
        </p:spPr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5141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32711" y="2747961"/>
            <a:ext cx="7659769" cy="1362075"/>
          </a:xfrm>
        </p:spPr>
        <p:txBody>
          <a:bodyPr anchor="ctr">
            <a:normAutofit/>
          </a:bodyPr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32710" y="4149080"/>
            <a:ext cx="7659769" cy="72008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6117-0725-4F76-952A-072773F066ED}" type="datetime1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588682" y="3104962"/>
            <a:ext cx="644029" cy="648072"/>
            <a:chOff x="296920" y="2919016"/>
            <a:chExt cx="936154" cy="942031"/>
          </a:xfrm>
          <a:solidFill>
            <a:schemeClr val="accent6"/>
          </a:solidFill>
        </p:grpSpPr>
        <p:sp>
          <p:nvSpPr>
            <p:cNvPr id="7" name="正方形/長方形 6"/>
            <p:cNvSpPr/>
            <p:nvPr userDrawn="1"/>
          </p:nvSpPr>
          <p:spPr>
            <a:xfrm>
              <a:off x="801026" y="2919016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296920" y="2919016"/>
              <a:ext cx="432048" cy="4320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801026" y="342899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296920" y="342899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5498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800"/>
            </a:lvl1pPr>
            <a:lvl2pP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800"/>
            </a:lvl1pPr>
            <a:lvl2pP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95FC-9667-4CDE-A898-8A4DD9C2816C}" type="datetime1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45903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7" y="44624"/>
            <a:ext cx="7947658" cy="115212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23528" y="1535113"/>
            <a:ext cx="4104456" cy="639762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4104456" cy="3951288"/>
          </a:xfrm>
          <a:solidFill>
            <a:schemeClr val="bg2"/>
          </a:solidFill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716016" y="1535113"/>
            <a:ext cx="4104456" cy="639762"/>
          </a:xfr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6016" y="2174875"/>
            <a:ext cx="4104456" cy="3951288"/>
          </a:xfrm>
          <a:solidFill>
            <a:schemeClr val="bg2"/>
          </a:solidFill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l"/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4F1C-D814-467F-A9C1-27BA8CBE0ADF}" type="datetime1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16" name="正方形/長方形 15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72145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7931224" cy="116658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5BE5-B116-4375-966A-54223A38C6E0}" type="datetime1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7" name="正方形/長方形 6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43764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98BF-5C24-45A1-A228-42A298FD9F46}" type="datetime1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15874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82C5-F8E7-4AC6-A50F-A81407531D42}" type="datetime1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2600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84DA-BFAB-488A-A963-86A072112D9F}" type="datetime1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62987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700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54E6F-5745-41C5-B326-2ACDBBC44F47}" type="datetime1">
              <a:rPr lang="ja-JP" altLang="en-US" smtClean="0"/>
              <a:t>2024/7/16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46373" y="6492874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8B45D110-FD8E-48BD-8825-CDFBF9D22CA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3734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0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l"/>
        <a:defRPr kumimoji="1"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3.svg"/><Relationship Id="rId4" Type="http://schemas.openxmlformats.org/officeDocument/2006/relationships/image" Target="../media/image13.sv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908720"/>
            <a:ext cx="8640960" cy="2406129"/>
          </a:xfrm>
        </p:spPr>
        <p:txBody>
          <a:bodyPr>
            <a:normAutofit/>
          </a:bodyPr>
          <a:lstStyle/>
          <a:p>
            <a:r>
              <a:rPr lang="ja-JP" altLang="en-US" sz="4800" dirty="0"/>
              <a:t>進捗報告</a:t>
            </a:r>
            <a:endParaRPr lang="ja-JP" altLang="en-US" sz="3200" dirty="0">
              <a:latin typeface="+mj-lt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b="1"/>
              <a:t>MA23025</a:t>
            </a:r>
            <a:r>
              <a:rPr lang="ja-JP" altLang="en-US" b="1"/>
              <a:t> 上田 智之</a:t>
            </a:r>
            <a:endParaRPr lang="en-US" altLang="ja-JP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71633" y="5903893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800" dirty="0">
                <a:solidFill>
                  <a:srgbClr val="4D4D4D"/>
                </a:solidFill>
              </a:rPr>
              <a:t>芝浦工業大学</a:t>
            </a:r>
            <a:endParaRPr lang="en-US" altLang="ja-JP" sz="2800" dirty="0">
              <a:solidFill>
                <a:srgbClr val="4D4D4D"/>
              </a:solidFill>
            </a:endParaRPr>
          </a:p>
          <a:p>
            <a:pPr algn="r"/>
            <a:endParaRPr kumimoji="1" lang="ja-JP" altLang="en-US" sz="2800" dirty="0">
              <a:solidFill>
                <a:srgbClr val="4D4D4D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9A5D6F3-1F1A-3056-492E-BAFF368897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92" y="5417840"/>
            <a:ext cx="14401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6246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グラフ 12">
            <a:extLst>
              <a:ext uri="{FF2B5EF4-FFF2-40B4-BE49-F238E27FC236}">
                <a16:creationId xmlns:a16="http://schemas.microsoft.com/office/drawing/2014/main" id="{D47704B1-EF06-3A0D-A390-EB261F86D0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760649"/>
              </p:ext>
            </p:extLst>
          </p:nvPr>
        </p:nvGraphicFramePr>
        <p:xfrm>
          <a:off x="1402503" y="2396937"/>
          <a:ext cx="6338993" cy="4076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47E8066F-AFD2-6F6F-C945-267B9543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帯域</a:t>
            </a:r>
            <a:r>
              <a:rPr lang="en-US" altLang="ja-JP" dirty="0"/>
              <a:t> </a:t>
            </a:r>
            <a:r>
              <a:rPr kumimoji="1" lang="en-US" altLang="ja-JP" dirty="0"/>
              <a:t>1000MB/s (1GB/s) </a:t>
            </a:r>
            <a:r>
              <a:rPr kumimoji="1" lang="ja-JP" altLang="en-US"/>
              <a:t>で</a:t>
            </a:r>
            <a:r>
              <a:rPr kumimoji="1" lang="en-US" altLang="ja-JP" dirty="0"/>
              <a:t>30s </a:t>
            </a:r>
            <a:r>
              <a:rPr kumimoji="1" lang="ja-JP" altLang="en-US"/>
              <a:t>測定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87ECE8-DFBB-3F65-2E25-649EFE19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0A1F4C9-9974-07AE-B977-080FD636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6C39A0B6-AA3A-505C-E31B-83641A803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86" y="1187624"/>
            <a:ext cx="8363222" cy="4752528"/>
          </a:xfrm>
        </p:spPr>
        <p:txBody>
          <a:bodyPr/>
          <a:lstStyle/>
          <a:p>
            <a:r>
              <a:rPr lang="ja-JP" altLang="en-US"/>
              <a:t>平均：</a:t>
            </a:r>
            <a:r>
              <a:rPr lang="en-US" altLang="ja-JP" dirty="0"/>
              <a:t>0.111 </a:t>
            </a:r>
            <a:r>
              <a:rPr lang="en-US" altLang="ja-JP" dirty="0" err="1"/>
              <a:t>ms</a:t>
            </a:r>
            <a:endParaRPr lang="en-US" altLang="ja-JP" b="1" dirty="0"/>
          </a:p>
          <a:p>
            <a:r>
              <a:rPr kumimoji="1" lang="ja-JP" altLang="en-US"/>
              <a:t>分散：</a:t>
            </a:r>
            <a:r>
              <a:rPr kumimoji="1" lang="en-US" altLang="ja-JP" dirty="0"/>
              <a:t>0.101 </a:t>
            </a:r>
            <a:r>
              <a:rPr kumimoji="1" lang="en-US" altLang="ja-JP" dirty="0" err="1"/>
              <a:t>ms</a:t>
            </a:r>
            <a:endParaRPr kumimoji="1" lang="ja-JP" altLang="en-US" b="1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1E02AB8-F3CB-7594-6701-85C2FBF6EBF9}"/>
              </a:ext>
            </a:extLst>
          </p:cNvPr>
          <p:cNvSpPr txBox="1"/>
          <p:nvPr/>
        </p:nvSpPr>
        <p:spPr>
          <a:xfrm>
            <a:off x="1619102" y="2676688"/>
            <a:ext cx="6122394" cy="32634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/>
            <a:endParaRPr kumimoji="1" lang="en-US" altLang="ja-JP" sz="6600" dirty="0">
              <a:solidFill>
                <a:srgbClr val="4D4D4D"/>
              </a:solidFill>
            </a:endParaRPr>
          </a:p>
          <a:p>
            <a:pPr algn="ctr"/>
            <a:r>
              <a:rPr kumimoji="1" lang="ja-JP" altLang="en-US" sz="6600">
                <a:solidFill>
                  <a:srgbClr val="4D4D4D"/>
                </a:solidFill>
              </a:rPr>
              <a:t>結果</a:t>
            </a:r>
            <a:endParaRPr kumimoji="1" lang="ja-JP" altLang="en-US" sz="66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77262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A80DBC-56AD-9EE4-0909-6E7B8681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帯域</a:t>
            </a:r>
            <a:r>
              <a:rPr lang="en-US" altLang="ja-JP" dirty="0"/>
              <a:t> 5</a:t>
            </a:r>
            <a:r>
              <a:rPr kumimoji="1" lang="en-US" altLang="ja-JP" dirty="0"/>
              <a:t>00MB/s </a:t>
            </a:r>
            <a:r>
              <a:rPr kumimoji="1" lang="ja-JP" altLang="en-US"/>
              <a:t>で</a:t>
            </a:r>
            <a:r>
              <a:rPr lang="en-US" altLang="ja-JP" dirty="0"/>
              <a:t>1</a:t>
            </a:r>
            <a:r>
              <a:rPr kumimoji="1" lang="en-US" altLang="ja-JP" dirty="0"/>
              <a:t>0s </a:t>
            </a:r>
            <a:r>
              <a:rPr kumimoji="1" lang="ja-JP" altLang="en-US"/>
              <a:t>測定</a:t>
            </a:r>
            <a:r>
              <a:rPr lang="en-US" altLang="ja-JP" dirty="0"/>
              <a:t>(</a:t>
            </a:r>
            <a:r>
              <a:rPr lang="ja-JP" altLang="en-US"/>
              <a:t>予定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D47704B1-EF06-3A0D-A390-EB261F86D0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211607"/>
              </p:ext>
            </p:extLst>
          </p:nvPr>
        </p:nvGraphicFramePr>
        <p:xfrm>
          <a:off x="1402502" y="2396938"/>
          <a:ext cx="6338993" cy="4076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AB84F8-B5E9-4B7F-7358-80DCBCA4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86" y="1187624"/>
            <a:ext cx="8363222" cy="4752528"/>
          </a:xfrm>
        </p:spPr>
        <p:txBody>
          <a:bodyPr/>
          <a:lstStyle/>
          <a:p>
            <a:r>
              <a:rPr lang="ja-JP" altLang="en-US"/>
              <a:t>平均：</a:t>
            </a:r>
            <a:r>
              <a:rPr lang="en-US" altLang="ja-JP" dirty="0"/>
              <a:t>0.262 </a:t>
            </a:r>
            <a:r>
              <a:rPr lang="en-US" altLang="ja-JP" dirty="0" err="1"/>
              <a:t>ms</a:t>
            </a:r>
            <a:endParaRPr lang="en-US" altLang="ja-JP" b="1" dirty="0"/>
          </a:p>
          <a:p>
            <a:r>
              <a:rPr kumimoji="1" lang="ja-JP" altLang="en-US"/>
              <a:t>分散：</a:t>
            </a:r>
            <a:r>
              <a:rPr kumimoji="1" lang="en-US" altLang="ja-JP" dirty="0"/>
              <a:t>0.239 </a:t>
            </a:r>
            <a:r>
              <a:rPr kumimoji="1" lang="en-US" altLang="ja-JP" dirty="0" err="1"/>
              <a:t>ms</a:t>
            </a:r>
            <a:endParaRPr kumimoji="1" lang="ja-JP" altLang="en-US" b="1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98C25E3-3903-9713-724E-C6090493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058B3B-A09B-6ED4-D47F-8A8E48D6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DE78C8-6ABF-7411-C261-C25A71334B9E}"/>
              </a:ext>
            </a:extLst>
          </p:cNvPr>
          <p:cNvSpPr txBox="1"/>
          <p:nvPr/>
        </p:nvSpPr>
        <p:spPr>
          <a:xfrm>
            <a:off x="1619102" y="2676688"/>
            <a:ext cx="6122394" cy="32634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/>
            <a:endParaRPr kumimoji="1" lang="en-US" altLang="ja-JP" sz="6600" dirty="0">
              <a:solidFill>
                <a:srgbClr val="4D4D4D"/>
              </a:solidFill>
            </a:endParaRPr>
          </a:p>
          <a:p>
            <a:pPr algn="ctr"/>
            <a:r>
              <a:rPr kumimoji="1" lang="ja-JP" altLang="en-US" sz="6600">
                <a:solidFill>
                  <a:srgbClr val="4D4D4D"/>
                </a:solidFill>
              </a:rPr>
              <a:t>結果</a:t>
            </a:r>
            <a:endParaRPr kumimoji="1" lang="ja-JP" altLang="en-US" sz="66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30910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A80DBC-56AD-9EE4-0909-6E7B8681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帯域</a:t>
            </a:r>
            <a:r>
              <a:rPr lang="en-US" altLang="ja-JP" dirty="0"/>
              <a:t> 1</a:t>
            </a:r>
            <a:r>
              <a:rPr kumimoji="1" lang="en-US" altLang="ja-JP" dirty="0"/>
              <a:t>MB/s </a:t>
            </a:r>
            <a:r>
              <a:rPr kumimoji="1" lang="ja-JP" altLang="en-US"/>
              <a:t>で</a:t>
            </a:r>
            <a:r>
              <a:rPr lang="en-US" altLang="ja-JP" dirty="0"/>
              <a:t>1</a:t>
            </a:r>
            <a:r>
              <a:rPr kumimoji="1" lang="en-US" altLang="ja-JP" dirty="0"/>
              <a:t>0s </a:t>
            </a:r>
            <a:r>
              <a:rPr kumimoji="1" lang="ja-JP" altLang="en-US"/>
              <a:t>測定</a:t>
            </a:r>
            <a:r>
              <a:rPr lang="en-US" altLang="ja-JP" dirty="0"/>
              <a:t>(</a:t>
            </a:r>
            <a:r>
              <a:rPr lang="ja-JP" altLang="en-US"/>
              <a:t>予定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D47704B1-EF06-3A0D-A390-EB261F86D0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2502" y="2396938"/>
          <a:ext cx="6338993" cy="4076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AB84F8-B5E9-4B7F-7358-80DCBCA4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86" y="1187624"/>
            <a:ext cx="8363222" cy="4752528"/>
          </a:xfrm>
        </p:spPr>
        <p:txBody>
          <a:bodyPr/>
          <a:lstStyle/>
          <a:p>
            <a:r>
              <a:rPr lang="ja-JP" altLang="en-US"/>
              <a:t>平均：</a:t>
            </a:r>
            <a:r>
              <a:rPr lang="en-US" altLang="ja-JP" dirty="0"/>
              <a:t>0.950 </a:t>
            </a:r>
            <a:r>
              <a:rPr lang="en-US" altLang="ja-JP" dirty="0" err="1"/>
              <a:t>ms</a:t>
            </a:r>
            <a:endParaRPr lang="en-US" altLang="ja-JP" b="1" dirty="0"/>
          </a:p>
          <a:p>
            <a:r>
              <a:rPr kumimoji="1" lang="ja-JP" altLang="en-US"/>
              <a:t>分散：</a:t>
            </a:r>
            <a:r>
              <a:rPr kumimoji="1" lang="en-US" altLang="ja-JP" dirty="0"/>
              <a:t>0.464 </a:t>
            </a:r>
            <a:r>
              <a:rPr kumimoji="1" lang="en-US" altLang="ja-JP" dirty="0" err="1"/>
              <a:t>ms</a:t>
            </a:r>
            <a:endParaRPr kumimoji="1" lang="ja-JP" altLang="en-US" b="1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98C25E3-3903-9713-724E-C6090493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058B3B-A09B-6ED4-D47F-8A8E48D6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915789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2D3CA-BD82-2701-ABDA-A8DD1D40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iperf</a:t>
            </a:r>
            <a:r>
              <a:rPr kumimoji="1" lang="ja-JP" altLang="en-US"/>
              <a:t>の結果</a:t>
            </a:r>
            <a:r>
              <a:rPr lang="ja-JP" altLang="en-US"/>
              <a:t>（</a:t>
            </a:r>
            <a:r>
              <a:rPr kumimoji="1" lang="en-US" altLang="ja-JP" dirty="0"/>
              <a:t>1000MB</a:t>
            </a:r>
            <a:r>
              <a:rPr kumimoji="1" lang="ja-JP" altLang="en-US"/>
              <a:t>の帯域</a:t>
            </a:r>
            <a:r>
              <a:rPr lang="ja-JP" altLang="en-US"/>
              <a:t>）</a:t>
            </a:r>
            <a:endParaRPr kumimoji="1" lang="ja-JP" altLang="en-US"/>
          </a:p>
        </p:txBody>
      </p:sp>
      <p:pic>
        <p:nvPicPr>
          <p:cNvPr id="7" name="コンテンツ プレースホルダー 6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0093A008-560D-EE67-5729-5F1293E73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70" y="1295636"/>
            <a:ext cx="7909453" cy="4905672"/>
          </a:xfrm>
        </p:spPr>
      </p:pic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E6C97FA-3E11-5AC3-C787-979B2B4CA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2684F6-63AE-F089-08BC-BE53C159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51F1E211-9410-A252-9AA5-7B5EC97BE27C}"/>
              </a:ext>
            </a:extLst>
          </p:cNvPr>
          <p:cNvSpPr/>
          <p:nvPr/>
        </p:nvSpPr>
        <p:spPr>
          <a:xfrm>
            <a:off x="2915816" y="1808820"/>
            <a:ext cx="2874279" cy="3240360"/>
          </a:xfrm>
          <a:prstGeom prst="roundRect">
            <a:avLst/>
          </a:prstGeom>
          <a:noFill/>
          <a:ln w="38100" cap="sq">
            <a:solidFill>
              <a:srgbClr val="92D05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49943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1B5958B6-972B-316E-B914-75D0296B1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6" name="図 5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BD0F238D-13E3-77A6-4C87-4CADCF058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70" y="1295636"/>
            <a:ext cx="7929294" cy="490567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182D3CA-BD82-2701-ABDA-A8DD1D40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iperf</a:t>
            </a:r>
            <a:r>
              <a:rPr kumimoji="1" lang="ja-JP" altLang="en-US"/>
              <a:t>の結果</a:t>
            </a:r>
            <a:r>
              <a:rPr lang="ja-JP" altLang="en-US"/>
              <a:t>（</a:t>
            </a:r>
            <a:r>
              <a:rPr lang="en-US" altLang="ja-JP" dirty="0"/>
              <a:t>5</a:t>
            </a:r>
            <a:r>
              <a:rPr kumimoji="1" lang="en-US" altLang="ja-JP" dirty="0"/>
              <a:t>00MB</a:t>
            </a:r>
            <a:r>
              <a:rPr kumimoji="1" lang="ja-JP" altLang="en-US"/>
              <a:t>の帯域</a:t>
            </a:r>
            <a:r>
              <a:rPr lang="ja-JP" altLang="en-US"/>
              <a:t>）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E6C97FA-3E11-5AC3-C787-979B2B4CA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2684F6-63AE-F089-08BC-BE53C159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BF0CC189-3814-295F-D7E8-F31EE40C5878}"/>
              </a:ext>
            </a:extLst>
          </p:cNvPr>
          <p:cNvSpPr/>
          <p:nvPr/>
        </p:nvSpPr>
        <p:spPr>
          <a:xfrm>
            <a:off x="2771800" y="1700808"/>
            <a:ext cx="3168352" cy="3312368"/>
          </a:xfrm>
          <a:prstGeom prst="roundRect">
            <a:avLst/>
          </a:prstGeom>
          <a:noFill/>
          <a:ln w="38100" cap="sq">
            <a:solidFill>
              <a:srgbClr val="92D05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17341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2D3CA-BD82-2701-ABDA-A8DD1D40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iperf</a:t>
            </a:r>
            <a:r>
              <a:rPr kumimoji="1" lang="ja-JP" altLang="en-US"/>
              <a:t>の結果</a:t>
            </a:r>
            <a:r>
              <a:rPr lang="ja-JP" altLang="en-US"/>
              <a:t>（</a:t>
            </a:r>
            <a:r>
              <a:rPr kumimoji="1" lang="en-US" altLang="ja-JP" dirty="0"/>
              <a:t>1MB</a:t>
            </a:r>
            <a:r>
              <a:rPr kumimoji="1" lang="ja-JP" altLang="en-US"/>
              <a:t>の帯域</a:t>
            </a:r>
            <a:r>
              <a:rPr lang="ja-JP" altLang="en-US"/>
              <a:t>）</a:t>
            </a:r>
            <a:endParaRPr kumimoji="1" lang="ja-JP" altLang="en-US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2FE5CDBE-FBFC-C73C-B226-E08E2A4C9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E6C97FA-3E11-5AC3-C787-979B2B4CA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2684F6-63AE-F089-08BC-BE53C159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pic>
        <p:nvPicPr>
          <p:cNvPr id="6" name="図 5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CB3EB195-87E2-86BA-D8B1-1122F1DEF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41" y="1410518"/>
            <a:ext cx="7966804" cy="4610769"/>
          </a:xfrm>
          <a:prstGeom prst="rect">
            <a:avLst/>
          </a:prstGeom>
        </p:spPr>
      </p:pic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952293BF-F4F0-5992-7BE7-F7216716FB09}"/>
              </a:ext>
            </a:extLst>
          </p:cNvPr>
          <p:cNvSpPr/>
          <p:nvPr/>
        </p:nvSpPr>
        <p:spPr>
          <a:xfrm>
            <a:off x="2915816" y="1844824"/>
            <a:ext cx="2952328" cy="3312368"/>
          </a:xfrm>
          <a:prstGeom prst="roundRect">
            <a:avLst/>
          </a:prstGeom>
          <a:noFill/>
          <a:ln w="38100" cap="sq">
            <a:solidFill>
              <a:srgbClr val="92D05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72021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61A463-61A2-71E5-0050-AA7732E5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これから</a:t>
            </a:r>
            <a:r>
              <a:rPr lang="en-US" altLang="ja-JP" dirty="0"/>
              <a:t>〜9</a:t>
            </a:r>
            <a:r>
              <a:rPr lang="ja-JP" altLang="en-US"/>
              <a:t>月ゼミまでの予定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A5A697-4875-6535-8A79-129FD02C4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思ったような結果が得られた</a:t>
            </a:r>
            <a:endParaRPr kumimoji="1" lang="en-US" altLang="ja-JP" dirty="0"/>
          </a:p>
          <a:p>
            <a:pPr lvl="1"/>
            <a:r>
              <a:rPr kumimoji="1" lang="ja-JP" altLang="en-US"/>
              <a:t>今まで負荷や人数が大きくなるほど</a:t>
            </a:r>
            <a:r>
              <a:rPr kumimoji="1" lang="en-US" altLang="ja-JP" dirty="0"/>
              <a:t>RTT</a:t>
            </a:r>
            <a:r>
              <a:rPr lang="ja-JP" altLang="en-US"/>
              <a:t>減少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/>
              <a:t>時間を延ばして</a:t>
            </a:r>
            <a:r>
              <a:rPr kumimoji="1" lang="en-US" altLang="ja-JP" dirty="0"/>
              <a:t>RTT</a:t>
            </a:r>
            <a:r>
              <a:rPr kumimoji="1" lang="ja-JP" altLang="en-US"/>
              <a:t>取得→検知してみる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lang="ja-JP" altLang="en-US"/>
              <a:t>明確なゴール決めと修論書き始め</a:t>
            </a:r>
            <a:endParaRPr lang="en-US" altLang="ja-JP" dirty="0"/>
          </a:p>
          <a:p>
            <a:pPr lvl="1"/>
            <a:r>
              <a:rPr lang="ja-JP" altLang="en-US"/>
              <a:t>同じ帯域でも人数を増やしてみるなど</a:t>
            </a: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9F368D8-4E43-EACA-0D7D-83250FBE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935711F-0CF3-B1FF-4AF5-BC9F2C3F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38325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F451A-1260-D900-487B-BFACD5EB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研究背景と目的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6C0C1-94FB-30E4-EDB1-927DD25C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077" y="980729"/>
            <a:ext cx="8363222" cy="5713746"/>
          </a:xfrm>
        </p:spPr>
        <p:txBody>
          <a:bodyPr>
            <a:normAutofit/>
          </a:bodyPr>
          <a:lstStyle/>
          <a:p>
            <a:r>
              <a:rPr kumimoji="1" lang="ja-JP" altLang="en-US" b="1" dirty="0"/>
              <a:t>テーマ</a:t>
            </a:r>
            <a:r>
              <a:rPr kumimoji="1" lang="en" altLang="ja-JP" dirty="0"/>
              <a:t> : Evil-Twin </a:t>
            </a:r>
            <a:r>
              <a:rPr lang="ja-JP" altLang="en-US" dirty="0"/>
              <a:t>攻撃検知</a:t>
            </a:r>
            <a:endParaRPr kumimoji="1" lang="en" altLang="ja-JP" dirty="0"/>
          </a:p>
          <a:p>
            <a:pPr lvl="1"/>
            <a:r>
              <a:rPr lang="ja-JP" altLang="en-US" dirty="0"/>
              <a:t>アクセスポイント（</a:t>
            </a:r>
            <a:r>
              <a:rPr lang="ja-JP" altLang="ja-JP" dirty="0"/>
              <a:t>AP</a:t>
            </a:r>
            <a:r>
              <a:rPr lang="ja-JP" altLang="en-US" dirty="0"/>
              <a:t>）</a:t>
            </a:r>
            <a:r>
              <a:rPr lang="ja-JP" altLang="ja-JP" dirty="0"/>
              <a:t>の増加</a:t>
            </a:r>
            <a:endParaRPr lang="en-US" altLang="ja-JP" dirty="0"/>
          </a:p>
          <a:p>
            <a:pPr lvl="1"/>
            <a:r>
              <a:rPr lang="ja-JP" altLang="en-US" dirty="0"/>
              <a:t>正規の無線</a:t>
            </a:r>
            <a:r>
              <a:rPr lang="en-US" altLang="ja-JP" dirty="0"/>
              <a:t>LAN</a:t>
            </a:r>
            <a:r>
              <a:rPr lang="ja-JP" altLang="en-US" dirty="0"/>
              <a:t>アクセスポイントを偽装し、 接続したユーザに対して様々な攻撃を行う</a:t>
            </a:r>
            <a:endParaRPr lang="en" altLang="ja-JP" dirty="0"/>
          </a:p>
          <a:p>
            <a:pPr lvl="1"/>
            <a:endParaRPr kumimoji="1" lang="en" altLang="ja-JP" dirty="0"/>
          </a:p>
          <a:p>
            <a:pPr marL="457200" lvl="1" indent="0">
              <a:buNone/>
            </a:pPr>
            <a:endParaRPr lang="en" altLang="ja-JP" dirty="0"/>
          </a:p>
          <a:p>
            <a:pPr marL="457200" lvl="1" indent="0">
              <a:buNone/>
            </a:pPr>
            <a:endParaRPr lang="en" altLang="ja-JP" dirty="0"/>
          </a:p>
          <a:p>
            <a:pPr marL="457200" lvl="1" indent="0">
              <a:buNone/>
            </a:pPr>
            <a:endParaRPr lang="en" altLang="ja-JP" dirty="0"/>
          </a:p>
          <a:p>
            <a:pPr marL="457200" lvl="1" indent="0">
              <a:buNone/>
            </a:pPr>
            <a:endParaRPr kumimoji="1" lang="en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378FD5-32BC-E59A-A5E3-14F3051B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AA0C090-76B5-1CAE-F0D6-CB12EADB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B96136-87F0-06A9-5172-F2DE2912CDC1}"/>
              </a:ext>
            </a:extLst>
          </p:cNvPr>
          <p:cNvSpPr txBox="1"/>
          <p:nvPr/>
        </p:nvSpPr>
        <p:spPr>
          <a:xfrm>
            <a:off x="2367104" y="4130002"/>
            <a:ext cx="127245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4D4D4D"/>
                </a:solidFill>
              </a:rPr>
              <a:t>不正</a:t>
            </a:r>
            <a:r>
              <a:rPr kumimoji="1" lang="en-US" altLang="ja-JP" sz="2400" dirty="0">
                <a:solidFill>
                  <a:srgbClr val="4D4D4D"/>
                </a:solidFill>
              </a:rPr>
              <a:t>AP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1D03B81-55CE-9C3B-8277-CF4A843C445A}"/>
              </a:ext>
            </a:extLst>
          </p:cNvPr>
          <p:cNvSpPr txBox="1"/>
          <p:nvPr/>
        </p:nvSpPr>
        <p:spPr>
          <a:xfrm>
            <a:off x="5410719" y="4121555"/>
            <a:ext cx="1245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4D4D4D"/>
                </a:solidFill>
              </a:rPr>
              <a:t>正規</a:t>
            </a:r>
            <a:r>
              <a:rPr kumimoji="1" lang="en-US" altLang="ja-JP" sz="2400" dirty="0">
                <a:solidFill>
                  <a:srgbClr val="4D4D4D"/>
                </a:solidFill>
              </a:rPr>
              <a:t>AP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B140092-1888-8068-9FB9-FA7FFAA39472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3003333" y="4591667"/>
            <a:ext cx="1119671" cy="313474"/>
          </a:xfrm>
          <a:prstGeom prst="straightConnector1">
            <a:avLst/>
          </a:prstGeom>
          <a:ln w="762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5CAA5E7-BAB0-3AF1-CD05-9452BA7DE799}"/>
              </a:ext>
            </a:extLst>
          </p:cNvPr>
          <p:cNvSpPr txBox="1"/>
          <p:nvPr/>
        </p:nvSpPr>
        <p:spPr>
          <a:xfrm>
            <a:off x="3929529" y="5310570"/>
            <a:ext cx="1284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4D4D4D"/>
                </a:solidFill>
              </a:rPr>
              <a:t>ユーザ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59595C9-2729-CCD8-C8FF-16806983A635}"/>
              </a:ext>
            </a:extLst>
          </p:cNvPr>
          <p:cNvCxnSpPr>
            <a:cxnSpLocks/>
          </p:cNvCxnSpPr>
          <p:nvPr/>
        </p:nvCxnSpPr>
        <p:spPr>
          <a:xfrm flipV="1">
            <a:off x="5086025" y="4596178"/>
            <a:ext cx="966750" cy="292279"/>
          </a:xfrm>
          <a:prstGeom prst="straightConnector1">
            <a:avLst/>
          </a:prstGeom>
          <a:ln w="76200" cap="sq">
            <a:solidFill>
              <a:schemeClr val="tx1"/>
            </a:solidFill>
            <a:prstDash val="sysDot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吹き出し: 円形 24">
            <a:extLst>
              <a:ext uri="{FF2B5EF4-FFF2-40B4-BE49-F238E27FC236}">
                <a16:creationId xmlns:a16="http://schemas.microsoft.com/office/drawing/2014/main" id="{CAE4ABE1-99CB-C12F-6362-E92153FA872E}"/>
              </a:ext>
            </a:extLst>
          </p:cNvPr>
          <p:cNvSpPr/>
          <p:nvPr/>
        </p:nvSpPr>
        <p:spPr>
          <a:xfrm>
            <a:off x="6577742" y="3366870"/>
            <a:ext cx="2278454" cy="528428"/>
          </a:xfrm>
          <a:prstGeom prst="wedgeEllipseCallout">
            <a:avLst>
              <a:gd name="adj1" fmla="val -52588"/>
              <a:gd name="adj2" fmla="val 63586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accent1"/>
                </a:solidFill>
              </a:rPr>
              <a:t>SSID : Free-1</a:t>
            </a:r>
          </a:p>
        </p:txBody>
      </p:sp>
      <p:sp>
        <p:nvSpPr>
          <p:cNvPr id="16" name="吹き出し: 円形 53">
            <a:extLst>
              <a:ext uri="{FF2B5EF4-FFF2-40B4-BE49-F238E27FC236}">
                <a16:creationId xmlns:a16="http://schemas.microsoft.com/office/drawing/2014/main" id="{EB041436-F17A-CC5C-813C-6A0CF2C2FD76}"/>
              </a:ext>
            </a:extLst>
          </p:cNvPr>
          <p:cNvSpPr/>
          <p:nvPr/>
        </p:nvSpPr>
        <p:spPr>
          <a:xfrm>
            <a:off x="163376" y="3384226"/>
            <a:ext cx="2378881" cy="528428"/>
          </a:xfrm>
          <a:prstGeom prst="wedgeEllipseCallout">
            <a:avLst>
              <a:gd name="adj1" fmla="val 47227"/>
              <a:gd name="adj2" fmla="val 73199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accent1"/>
                </a:solidFill>
              </a:rPr>
              <a:t>SSID : Free-1</a:t>
            </a:r>
          </a:p>
        </p:txBody>
      </p:sp>
      <p:sp>
        <p:nvSpPr>
          <p:cNvPr id="17" name="Google Shape;123;p2">
            <a:extLst>
              <a:ext uri="{FF2B5EF4-FFF2-40B4-BE49-F238E27FC236}">
                <a16:creationId xmlns:a16="http://schemas.microsoft.com/office/drawing/2014/main" id="{8763BA58-090D-F044-3BC6-A7BB1885AF55}"/>
              </a:ext>
            </a:extLst>
          </p:cNvPr>
          <p:cNvSpPr/>
          <p:nvPr/>
        </p:nvSpPr>
        <p:spPr>
          <a:xfrm>
            <a:off x="977561" y="5689961"/>
            <a:ext cx="7416824" cy="7682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不正</a:t>
            </a:r>
            <a:r>
              <a:rPr lang="en-US" altLang="ja-JP" sz="28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</a:t>
            </a:r>
            <a:r>
              <a:rPr lang="ja-JP" altLang="en-US" sz="28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検知の精度の向上</a:t>
            </a:r>
          </a:p>
        </p:txBody>
      </p:sp>
      <p:sp>
        <p:nvSpPr>
          <p:cNvPr id="18" name="Google Shape;124;p2">
            <a:extLst>
              <a:ext uri="{FF2B5EF4-FFF2-40B4-BE49-F238E27FC236}">
                <a16:creationId xmlns:a16="http://schemas.microsoft.com/office/drawing/2014/main" id="{679E5135-D449-43FD-399B-0D4CCF50FC8E}"/>
              </a:ext>
            </a:extLst>
          </p:cNvPr>
          <p:cNvSpPr/>
          <p:nvPr/>
        </p:nvSpPr>
        <p:spPr>
          <a:xfrm rot="16200000">
            <a:off x="349096" y="5788897"/>
            <a:ext cx="576064" cy="64807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9" name="グラフィックス 18" descr="無線ルーター 枠線">
            <a:extLst>
              <a:ext uri="{FF2B5EF4-FFF2-40B4-BE49-F238E27FC236}">
                <a16:creationId xmlns:a16="http://schemas.microsoft.com/office/drawing/2014/main" id="{E5C29835-34E6-EF83-B66C-E39CC278F6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9132" y="3166878"/>
            <a:ext cx="1088610" cy="1088610"/>
          </a:xfrm>
          <a:prstGeom prst="rect">
            <a:avLst/>
          </a:prstGeom>
        </p:spPr>
      </p:pic>
      <p:pic>
        <p:nvPicPr>
          <p:cNvPr id="20" name="グラフィックス 19" descr="ユーザー 枠線">
            <a:extLst>
              <a:ext uri="{FF2B5EF4-FFF2-40B4-BE49-F238E27FC236}">
                <a16:creationId xmlns:a16="http://schemas.microsoft.com/office/drawing/2014/main" id="{E9A96484-CBD6-9ED6-8E7A-6971BD8629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0775" y="4391840"/>
            <a:ext cx="1088611" cy="1088611"/>
          </a:xfrm>
          <a:prstGeom prst="rect">
            <a:avLst/>
          </a:prstGeom>
        </p:spPr>
      </p:pic>
      <p:pic>
        <p:nvPicPr>
          <p:cNvPr id="21" name="グラフィックス 20" descr="無線ルーター 単色塗りつぶし">
            <a:extLst>
              <a:ext uri="{FF2B5EF4-FFF2-40B4-BE49-F238E27FC236}">
                <a16:creationId xmlns:a16="http://schemas.microsoft.com/office/drawing/2014/main" id="{AF216F03-49F2-D154-2939-62FD9F739B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25362" y="3166878"/>
            <a:ext cx="1088610" cy="108861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392C888-D27F-2C17-5D6B-2281AEA58BA9}"/>
              </a:ext>
            </a:extLst>
          </p:cNvPr>
          <p:cNvSpPr txBox="1"/>
          <p:nvPr/>
        </p:nvSpPr>
        <p:spPr>
          <a:xfrm rot="1705442">
            <a:off x="4581188" y="4126781"/>
            <a:ext cx="661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>
                <a:solidFill>
                  <a:srgbClr val="4D4D4D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38403984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35312-7415-6F4E-58F6-92092326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既存手法と問題点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686FAB-93C1-FC76-42A9-A7E6FE175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64" y="1033700"/>
            <a:ext cx="8363222" cy="4724042"/>
          </a:xfrm>
        </p:spPr>
        <p:txBody>
          <a:bodyPr/>
          <a:lstStyle/>
          <a:p>
            <a:r>
              <a:rPr kumimoji="1" lang="en-US" altLang="ja-JP" dirty="0"/>
              <a:t>RTT</a:t>
            </a:r>
            <a:r>
              <a:rPr kumimoji="1" lang="ja-JP" altLang="en-US" dirty="0"/>
              <a:t>を用いた検知手法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1-hop</a:t>
            </a:r>
            <a:r>
              <a:rPr kumimoji="1" lang="ja-JP" altLang="en-US" dirty="0"/>
              <a:t>と</a:t>
            </a:r>
            <a:r>
              <a:rPr kumimoji="1" lang="en-US" altLang="ja-JP" dirty="0"/>
              <a:t>2-hop</a:t>
            </a:r>
            <a:r>
              <a:rPr lang="ja-JP" altLang="en-US" dirty="0"/>
              <a:t>の</a:t>
            </a:r>
            <a:r>
              <a:rPr lang="en-US" altLang="ja-JP" dirty="0"/>
              <a:t>RTT</a:t>
            </a:r>
            <a:r>
              <a:rPr lang="ja-JP" altLang="en-US" dirty="0"/>
              <a:t>の差の利用</a:t>
            </a:r>
            <a:endParaRPr lang="en-US" altLang="ja-JP" dirty="0"/>
          </a:p>
          <a:p>
            <a:pPr lvl="1"/>
            <a:r>
              <a:rPr lang="ja-JP" altLang="en-US" dirty="0"/>
              <a:t>閾値と</a:t>
            </a:r>
            <a:r>
              <a:rPr lang="en-US" altLang="ja-JP" dirty="0"/>
              <a:t>RTT</a:t>
            </a:r>
            <a:r>
              <a:rPr lang="ja-JP" altLang="en-US" dirty="0"/>
              <a:t>の差を比較して検知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CFFE9E-EA92-E3CF-9BB3-56CFBBB900D2}"/>
              </a:ext>
            </a:extLst>
          </p:cNvPr>
          <p:cNvSpPr txBox="1"/>
          <p:nvPr/>
        </p:nvSpPr>
        <p:spPr>
          <a:xfrm>
            <a:off x="2189487" y="3453998"/>
            <a:ext cx="1989831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rgbClr val="4D4D4D"/>
                </a:solidFill>
              </a:rPr>
              <a:t>不正</a:t>
            </a:r>
            <a:r>
              <a:rPr kumimoji="1" lang="en-US" altLang="ja-JP" sz="2000" dirty="0">
                <a:solidFill>
                  <a:srgbClr val="4D4D4D"/>
                </a:solidFill>
              </a:rPr>
              <a:t>AP</a:t>
            </a:r>
          </a:p>
          <a:p>
            <a:pPr algn="ctr"/>
            <a:r>
              <a:rPr lang="ja-JP" altLang="en-US" sz="2000" dirty="0">
                <a:solidFill>
                  <a:srgbClr val="4D4D4D"/>
                </a:solidFill>
              </a:rPr>
              <a:t>（</a:t>
            </a:r>
            <a:r>
              <a:rPr lang="en-US" altLang="ja-JP" sz="2200" dirty="0">
                <a:solidFill>
                  <a:srgbClr val="4D4D4D"/>
                </a:solidFill>
              </a:rPr>
              <a:t>evil-twin</a:t>
            </a:r>
            <a:r>
              <a:rPr lang="ja-JP" altLang="en-US" sz="2000" dirty="0">
                <a:solidFill>
                  <a:srgbClr val="4D4D4D"/>
                </a:solidFill>
              </a:rPr>
              <a:t>）</a:t>
            </a:r>
            <a:endParaRPr kumimoji="1" lang="ja-JP" altLang="en-US" sz="2000" dirty="0">
              <a:solidFill>
                <a:srgbClr val="4D4D4D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348F18C-C82D-F30A-00E2-896F26CB4019}"/>
              </a:ext>
            </a:extLst>
          </p:cNvPr>
          <p:cNvSpPr txBox="1"/>
          <p:nvPr/>
        </p:nvSpPr>
        <p:spPr>
          <a:xfrm>
            <a:off x="384488" y="4766278"/>
            <a:ext cx="1117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200" dirty="0">
                <a:solidFill>
                  <a:srgbClr val="4D4D4D"/>
                </a:solidFill>
              </a:rPr>
              <a:t>ユーザ</a:t>
            </a:r>
            <a:endParaRPr kumimoji="1" lang="ja-JP" altLang="en-US" sz="2200" dirty="0">
              <a:solidFill>
                <a:srgbClr val="4D4D4D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2581CB5-41FB-1291-CAFC-3D6ACADD076F}"/>
              </a:ext>
            </a:extLst>
          </p:cNvPr>
          <p:cNvCxnSpPr>
            <a:cxnSpLocks/>
          </p:cNvCxnSpPr>
          <p:nvPr/>
        </p:nvCxnSpPr>
        <p:spPr>
          <a:xfrm flipV="1">
            <a:off x="1620890" y="3164395"/>
            <a:ext cx="1139316" cy="1017282"/>
          </a:xfrm>
          <a:prstGeom prst="straightConnector1">
            <a:avLst/>
          </a:prstGeom>
          <a:ln w="762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E15937F-83CE-E1FF-268A-20F29AA95947}"/>
              </a:ext>
            </a:extLst>
          </p:cNvPr>
          <p:cNvCxnSpPr>
            <a:cxnSpLocks/>
          </p:cNvCxnSpPr>
          <p:nvPr/>
        </p:nvCxnSpPr>
        <p:spPr>
          <a:xfrm>
            <a:off x="3644224" y="3164395"/>
            <a:ext cx="1366238" cy="1354700"/>
          </a:xfrm>
          <a:prstGeom prst="straightConnector1">
            <a:avLst/>
          </a:prstGeom>
          <a:ln w="762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1FCD8AA-4AE3-0EC5-ACEA-FD406D876DB7}"/>
              </a:ext>
            </a:extLst>
          </p:cNvPr>
          <p:cNvCxnSpPr>
            <a:cxnSpLocks/>
          </p:cNvCxnSpPr>
          <p:nvPr/>
        </p:nvCxnSpPr>
        <p:spPr>
          <a:xfrm flipV="1">
            <a:off x="5896062" y="4514882"/>
            <a:ext cx="1626664" cy="4213"/>
          </a:xfrm>
          <a:prstGeom prst="straightConnector1">
            <a:avLst/>
          </a:prstGeom>
          <a:ln w="762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08F6600-7B36-4B33-C9E9-180A3099D2D8}"/>
              </a:ext>
            </a:extLst>
          </p:cNvPr>
          <p:cNvSpPr txBox="1"/>
          <p:nvPr/>
        </p:nvSpPr>
        <p:spPr>
          <a:xfrm>
            <a:off x="6556766" y="4766278"/>
            <a:ext cx="2287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rgbClr val="4D4D4D"/>
                </a:solidFill>
              </a:rPr>
              <a:t>インターネット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B78E632-5EFB-7691-967F-1BF466DBE102}"/>
              </a:ext>
            </a:extLst>
          </p:cNvPr>
          <p:cNvSpPr txBox="1"/>
          <p:nvPr/>
        </p:nvSpPr>
        <p:spPr>
          <a:xfrm>
            <a:off x="4838232" y="4810016"/>
            <a:ext cx="1114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rgbClr val="4D4D4D"/>
                </a:solidFill>
              </a:rPr>
              <a:t>正規</a:t>
            </a:r>
            <a:r>
              <a:rPr kumimoji="1" lang="en-US" altLang="ja-JP" sz="2200" dirty="0">
                <a:solidFill>
                  <a:srgbClr val="4D4D4D"/>
                </a:solidFill>
              </a:rPr>
              <a:t>AP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49955B8-85AC-9D7C-5CAA-9AA67D3785A2}"/>
              </a:ext>
            </a:extLst>
          </p:cNvPr>
          <p:cNvCxnSpPr>
            <a:cxnSpLocks/>
          </p:cNvCxnSpPr>
          <p:nvPr/>
        </p:nvCxnSpPr>
        <p:spPr>
          <a:xfrm flipV="1">
            <a:off x="1719288" y="4597161"/>
            <a:ext cx="3060995" cy="24886"/>
          </a:xfrm>
          <a:prstGeom prst="straightConnector1">
            <a:avLst/>
          </a:prstGeom>
          <a:ln w="762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518C5585-7214-D61E-D47A-16DB1FC296F5}"/>
              </a:ext>
            </a:extLst>
          </p:cNvPr>
          <p:cNvSpPr/>
          <p:nvPr/>
        </p:nvSpPr>
        <p:spPr>
          <a:xfrm>
            <a:off x="2574445" y="4849366"/>
            <a:ext cx="1271725" cy="486194"/>
          </a:xfrm>
          <a:prstGeom prst="wedgeRoundRectCallout">
            <a:avLst>
              <a:gd name="adj1" fmla="val -18710"/>
              <a:gd name="adj2" fmla="val -91243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200" b="1" dirty="0">
                <a:solidFill>
                  <a:schemeClr val="accent1"/>
                </a:solidFill>
              </a:rPr>
              <a:t>1-hop</a:t>
            </a:r>
            <a:endParaRPr kumimoji="1" lang="ja-JP" altLang="en-US" sz="2200" b="1" dirty="0">
              <a:solidFill>
                <a:schemeClr val="accent1"/>
              </a:solidFill>
            </a:endParaRP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821F9099-EEA6-401C-4276-6121C80C6278}"/>
              </a:ext>
            </a:extLst>
          </p:cNvPr>
          <p:cNvSpPr/>
          <p:nvPr/>
        </p:nvSpPr>
        <p:spPr>
          <a:xfrm>
            <a:off x="4459711" y="3213197"/>
            <a:ext cx="1271725" cy="486194"/>
          </a:xfrm>
          <a:prstGeom prst="wedgeRoundRectCallout">
            <a:avLst>
              <a:gd name="adj1" fmla="val -64933"/>
              <a:gd name="adj2" fmla="val 41602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200" b="1" dirty="0">
                <a:solidFill>
                  <a:schemeClr val="accent2"/>
                </a:solidFill>
              </a:rPr>
              <a:t>2</a:t>
            </a:r>
            <a:r>
              <a:rPr kumimoji="1" lang="en-US" altLang="ja-JP" sz="2200" b="1" dirty="0">
                <a:solidFill>
                  <a:schemeClr val="accent2"/>
                </a:solidFill>
              </a:rPr>
              <a:t>-hop</a:t>
            </a:r>
            <a:endParaRPr kumimoji="1" lang="ja-JP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8EC90BC-E297-4BFB-423A-DF7029DC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22" name="フッター プレースホルダー 2">
            <a:extLst>
              <a:ext uri="{FF2B5EF4-FFF2-40B4-BE49-F238E27FC236}">
                <a16:creationId xmlns:a16="http://schemas.microsoft.com/office/drawing/2014/main" id="{6C296B79-0796-069D-27D4-085F7A5B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89354"/>
            <a:ext cx="8229600" cy="365125"/>
          </a:xfrm>
        </p:spPr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6204BCB-B600-FEE3-B69E-D9C7648322D7}"/>
              </a:ext>
            </a:extLst>
          </p:cNvPr>
          <p:cNvSpPr/>
          <p:nvPr/>
        </p:nvSpPr>
        <p:spPr>
          <a:xfrm>
            <a:off x="1088871" y="5562627"/>
            <a:ext cx="7418302" cy="884595"/>
          </a:xfrm>
          <a:prstGeom prst="rect">
            <a:avLst/>
          </a:prstGeom>
          <a:solidFill>
            <a:schemeClr val="accent6"/>
          </a:solidFill>
          <a:ln w="7620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輻輳時の</a:t>
            </a:r>
            <a:r>
              <a:rPr lang="en-US" altLang="ja-JP" sz="2800" b="1" dirty="0">
                <a:solidFill>
                  <a:schemeClr val="bg1"/>
                </a:solidFill>
              </a:rPr>
              <a:t>RTT</a:t>
            </a:r>
            <a:r>
              <a:rPr lang="ja-JP" altLang="en-US" sz="2800" b="1" dirty="0">
                <a:solidFill>
                  <a:schemeClr val="bg1"/>
                </a:solidFill>
              </a:rPr>
              <a:t>分散はあまり考慮されていない</a:t>
            </a:r>
            <a:endParaRPr lang="en-US" altLang="ja-JP" sz="2800" b="1" dirty="0">
              <a:solidFill>
                <a:schemeClr val="bg1"/>
              </a:solidFill>
            </a:endParaRPr>
          </a:p>
        </p:txBody>
      </p:sp>
      <p:sp>
        <p:nvSpPr>
          <p:cNvPr id="17" name="下矢印 7">
            <a:extLst>
              <a:ext uri="{FF2B5EF4-FFF2-40B4-BE49-F238E27FC236}">
                <a16:creationId xmlns:a16="http://schemas.microsoft.com/office/drawing/2014/main" id="{650F5D9D-C48C-3836-83C2-533785458913}"/>
              </a:ext>
            </a:extLst>
          </p:cNvPr>
          <p:cNvSpPr/>
          <p:nvPr/>
        </p:nvSpPr>
        <p:spPr>
          <a:xfrm rot="16200000">
            <a:off x="358516" y="5692797"/>
            <a:ext cx="849570" cy="604962"/>
          </a:xfrm>
          <a:prstGeom prst="downArrow">
            <a:avLst/>
          </a:prstGeom>
          <a:solidFill>
            <a:schemeClr val="accent1">
              <a:alpha val="50000"/>
            </a:schemeClr>
          </a:solidFill>
          <a:ln w="7620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グラフィックス 22" descr="無線ルーター 枠線">
            <a:extLst>
              <a:ext uri="{FF2B5EF4-FFF2-40B4-BE49-F238E27FC236}">
                <a16:creationId xmlns:a16="http://schemas.microsoft.com/office/drawing/2014/main" id="{47A93631-4D5D-0F5F-A736-F3E747C4FD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7106" y="4083727"/>
            <a:ext cx="885600" cy="885600"/>
          </a:xfrm>
          <a:prstGeom prst="rect">
            <a:avLst/>
          </a:prstGeom>
        </p:spPr>
      </p:pic>
      <p:pic>
        <p:nvPicPr>
          <p:cNvPr id="24" name="グラフィックス 23" descr="ユーザー 枠線">
            <a:extLst>
              <a:ext uri="{FF2B5EF4-FFF2-40B4-BE49-F238E27FC236}">
                <a16:creationId xmlns:a16="http://schemas.microsoft.com/office/drawing/2014/main" id="{208A90BB-C26B-A7AB-715B-D27FFE1C29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4285" y="3916088"/>
            <a:ext cx="885600" cy="885600"/>
          </a:xfrm>
          <a:prstGeom prst="rect">
            <a:avLst/>
          </a:prstGeom>
        </p:spPr>
      </p:pic>
      <p:pic>
        <p:nvPicPr>
          <p:cNvPr id="25" name="グラフィックス 24" descr="無線ルーター 単色塗りつぶし">
            <a:extLst>
              <a:ext uri="{FF2B5EF4-FFF2-40B4-BE49-F238E27FC236}">
                <a16:creationId xmlns:a16="http://schemas.microsoft.com/office/drawing/2014/main" id="{1C15183A-0F1A-1F88-DDBD-FB1FB2174D4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6850" y="2729818"/>
            <a:ext cx="884018" cy="884018"/>
          </a:xfrm>
          <a:prstGeom prst="rect">
            <a:avLst/>
          </a:prstGeom>
        </p:spPr>
      </p:pic>
      <p:pic>
        <p:nvPicPr>
          <p:cNvPr id="26" name="グラフィックス 25" descr="インターネット 単色塗りつぶし">
            <a:extLst>
              <a:ext uri="{FF2B5EF4-FFF2-40B4-BE49-F238E27FC236}">
                <a16:creationId xmlns:a16="http://schemas.microsoft.com/office/drawing/2014/main" id="{F6F84BE7-569A-5E10-7707-7F3ECE7EFAC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69370" y="4079514"/>
            <a:ext cx="885600" cy="885600"/>
          </a:xfrm>
          <a:prstGeom prst="rect">
            <a:avLst/>
          </a:prstGeom>
        </p:spPr>
      </p:pic>
      <p:pic>
        <p:nvPicPr>
          <p:cNvPr id="27" name="グラフィックス 26" descr="スマート フォン 枠線">
            <a:extLst>
              <a:ext uri="{FF2B5EF4-FFF2-40B4-BE49-F238E27FC236}">
                <a16:creationId xmlns:a16="http://schemas.microsoft.com/office/drawing/2014/main" id="{ECB91D96-45F2-E147-2584-B8EFB19FAD2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1876352">
            <a:off x="971171" y="4207759"/>
            <a:ext cx="666063" cy="6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1091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F451A-1260-D900-487B-BFACD5EB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キーアイデアと実験環境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6C0C1-94FB-30E4-EDB1-927DD25C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18" y="1138943"/>
            <a:ext cx="8363222" cy="4899386"/>
          </a:xfrm>
        </p:spPr>
        <p:txBody>
          <a:bodyPr/>
          <a:lstStyle/>
          <a:p>
            <a:r>
              <a:rPr lang="ja-JP" altLang="en-US" b="1" dirty="0">
                <a:solidFill>
                  <a:srgbClr val="525252"/>
                </a:solidFill>
              </a:rPr>
              <a:t>トラヒック負荷ごと</a:t>
            </a:r>
            <a:r>
              <a:rPr lang="ja-JP" altLang="en-US" dirty="0">
                <a:solidFill>
                  <a:srgbClr val="525252"/>
                </a:solidFill>
              </a:rPr>
              <a:t>に検知</a:t>
            </a:r>
            <a:endParaRPr lang="en-US" altLang="ja-JP" dirty="0">
              <a:solidFill>
                <a:srgbClr val="525252"/>
              </a:solidFill>
            </a:endParaRPr>
          </a:p>
          <a:p>
            <a:pPr lvl="1"/>
            <a:r>
              <a:rPr kumimoji="1" lang="en-US" altLang="ja-JP" dirty="0" err="1">
                <a:solidFill>
                  <a:srgbClr val="525252"/>
                </a:solidFill>
              </a:rPr>
              <a:t>iperf</a:t>
            </a:r>
            <a:r>
              <a:rPr kumimoji="1" lang="ja-JP" altLang="en-US" dirty="0">
                <a:solidFill>
                  <a:srgbClr val="525252"/>
                </a:solidFill>
              </a:rPr>
              <a:t>で負荷を変化させながら</a:t>
            </a:r>
            <a:r>
              <a:rPr kumimoji="1" lang="en-US" altLang="ja-JP" dirty="0">
                <a:solidFill>
                  <a:srgbClr val="525252"/>
                </a:solidFill>
              </a:rPr>
              <a:t>RTT</a:t>
            </a:r>
            <a:r>
              <a:rPr kumimoji="1" lang="ja-JP" altLang="en-US" dirty="0">
                <a:solidFill>
                  <a:srgbClr val="525252"/>
                </a:solidFill>
              </a:rPr>
              <a:t>収集</a:t>
            </a:r>
            <a:endParaRPr kumimoji="1" lang="en-US" altLang="ja-JP" dirty="0">
              <a:solidFill>
                <a:srgbClr val="525252"/>
              </a:solidFill>
            </a:endParaRPr>
          </a:p>
          <a:p>
            <a:pPr lvl="1"/>
            <a:r>
              <a:rPr kumimoji="1" lang="en-US" altLang="ja-JP" dirty="0">
                <a:solidFill>
                  <a:srgbClr val="525252"/>
                </a:solidFill>
              </a:rPr>
              <a:t>RTT</a:t>
            </a:r>
            <a:r>
              <a:rPr kumimoji="1" lang="ja-JP" altLang="en-US" dirty="0">
                <a:solidFill>
                  <a:srgbClr val="525252"/>
                </a:solidFill>
              </a:rPr>
              <a:t>から各負荷ごとの閾値を作成</a:t>
            </a:r>
            <a:endParaRPr kumimoji="1" lang="en-US" altLang="ja-JP" dirty="0">
              <a:solidFill>
                <a:srgbClr val="525252"/>
              </a:solidFill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378FD5-32BC-E59A-A5E3-14F3051B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>
                <a:latin typeface="+mj-lt"/>
              </a:rPr>
              <a:t>進捗報告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013C10B-2A15-4F8D-FED1-8A99C04C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8AD8A58-8B14-1953-0BF2-7F4DF9695453}"/>
              </a:ext>
            </a:extLst>
          </p:cNvPr>
          <p:cNvCxnSpPr>
            <a:cxnSpLocks/>
          </p:cNvCxnSpPr>
          <p:nvPr/>
        </p:nvCxnSpPr>
        <p:spPr>
          <a:xfrm flipV="1">
            <a:off x="6156176" y="4726760"/>
            <a:ext cx="772424" cy="50808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474B997-D788-71E7-2453-3D001A47F4B3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7375157" y="4746007"/>
            <a:ext cx="1724" cy="43214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DE75F9C-7C2C-48A0-95D1-B7E4904A7402}"/>
              </a:ext>
            </a:extLst>
          </p:cNvPr>
          <p:cNvCxnSpPr>
            <a:cxnSpLocks/>
          </p:cNvCxnSpPr>
          <p:nvPr/>
        </p:nvCxnSpPr>
        <p:spPr>
          <a:xfrm>
            <a:off x="1956369" y="4104614"/>
            <a:ext cx="1944216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9C64AC5-3ED5-7C17-62F1-60D2B31F5D0C}"/>
              </a:ext>
            </a:extLst>
          </p:cNvPr>
          <p:cNvSpPr txBox="1"/>
          <p:nvPr/>
        </p:nvSpPr>
        <p:spPr>
          <a:xfrm>
            <a:off x="6897180" y="4376675"/>
            <a:ext cx="95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正規</a:t>
            </a:r>
            <a:r>
              <a:rPr kumimoji="1" lang="en-US" altLang="ja-JP" b="1" dirty="0">
                <a:solidFill>
                  <a:srgbClr val="FF0000"/>
                </a:solidFill>
              </a:rPr>
              <a:t>AP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DCAB7A2-A760-D1C0-540F-4AA3FDE0FC9D}"/>
              </a:ext>
            </a:extLst>
          </p:cNvPr>
          <p:cNvSpPr txBox="1"/>
          <p:nvPr/>
        </p:nvSpPr>
        <p:spPr>
          <a:xfrm>
            <a:off x="436526" y="4459157"/>
            <a:ext cx="183664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PC </a:t>
            </a:r>
          </a:p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(</a:t>
            </a:r>
            <a:r>
              <a:rPr lang="ja-JP" altLang="en-US" b="1" dirty="0">
                <a:solidFill>
                  <a:srgbClr val="FF0000"/>
                </a:solidFill>
              </a:rPr>
              <a:t>測定用</a:t>
            </a:r>
            <a:r>
              <a:rPr kumimoji="1" lang="en-US" altLang="ja-JP" b="1" dirty="0">
                <a:solidFill>
                  <a:srgbClr val="FF0000"/>
                </a:solidFill>
              </a:rPr>
              <a:t>) 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F66CEC8C-D903-68AC-67D0-DBEF400818DD}"/>
              </a:ext>
            </a:extLst>
          </p:cNvPr>
          <p:cNvCxnSpPr>
            <a:cxnSpLocks/>
          </p:cNvCxnSpPr>
          <p:nvPr/>
        </p:nvCxnSpPr>
        <p:spPr>
          <a:xfrm flipH="1">
            <a:off x="1920755" y="4281102"/>
            <a:ext cx="1979830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BEC1FDD-CBC4-69E7-2C70-3A71B8093999}"/>
              </a:ext>
            </a:extLst>
          </p:cNvPr>
          <p:cNvSpPr txBox="1"/>
          <p:nvPr/>
        </p:nvSpPr>
        <p:spPr>
          <a:xfrm>
            <a:off x="5175401" y="6208889"/>
            <a:ext cx="1498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6"/>
                </a:solidFill>
              </a:rPr>
              <a:t>他ユーザ</a:t>
            </a:r>
            <a:endParaRPr lang="en" altLang="ja-JP" b="1" dirty="0">
              <a:solidFill>
                <a:schemeClr val="accent6"/>
              </a:solidFill>
            </a:endParaRPr>
          </a:p>
        </p:txBody>
      </p:sp>
      <p:sp>
        <p:nvSpPr>
          <p:cNvPr id="44" name="左中かっこ 43">
            <a:extLst>
              <a:ext uri="{FF2B5EF4-FFF2-40B4-BE49-F238E27FC236}">
                <a16:creationId xmlns:a16="http://schemas.microsoft.com/office/drawing/2014/main" id="{37F9C3C0-BC13-7E7A-3088-892084F60C9E}"/>
              </a:ext>
            </a:extLst>
          </p:cNvPr>
          <p:cNvSpPr/>
          <p:nvPr/>
        </p:nvSpPr>
        <p:spPr>
          <a:xfrm rot="16200000">
            <a:off x="5799318" y="4298425"/>
            <a:ext cx="251099" cy="3569828"/>
          </a:xfrm>
          <a:prstGeom prst="leftBrace">
            <a:avLst/>
          </a:prstGeom>
          <a:ln w="19050" cap="sq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9" name="角丸四角形吹き出し 58">
            <a:extLst>
              <a:ext uri="{FF2B5EF4-FFF2-40B4-BE49-F238E27FC236}">
                <a16:creationId xmlns:a16="http://schemas.microsoft.com/office/drawing/2014/main" id="{59289492-A0B2-FA2D-A93C-5C69DA040E77}"/>
              </a:ext>
            </a:extLst>
          </p:cNvPr>
          <p:cNvSpPr/>
          <p:nvPr/>
        </p:nvSpPr>
        <p:spPr>
          <a:xfrm>
            <a:off x="1469665" y="3209345"/>
            <a:ext cx="2334281" cy="544786"/>
          </a:xfrm>
          <a:prstGeom prst="wedgeRoundRectCallout">
            <a:avLst>
              <a:gd name="adj1" fmla="val -322"/>
              <a:gd name="adj2" fmla="val 7406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rgbClr val="0098D1"/>
                </a:solidFill>
              </a:rPr>
              <a:t>PC</a:t>
            </a:r>
            <a:r>
              <a:rPr lang="ja-JP" altLang="en-US" sz="1600" b="1" dirty="0">
                <a:solidFill>
                  <a:srgbClr val="0098D1"/>
                </a:solidFill>
              </a:rPr>
              <a:t>，</a:t>
            </a:r>
            <a:r>
              <a:rPr lang="en-US" altLang="ja-JP" sz="1600" b="1" dirty="0">
                <a:solidFill>
                  <a:srgbClr val="0098D1"/>
                </a:solidFill>
              </a:rPr>
              <a:t>AP</a:t>
            </a:r>
            <a:r>
              <a:rPr lang="ja-JP" altLang="en-US" sz="1600" b="1" dirty="0">
                <a:solidFill>
                  <a:srgbClr val="0098D1"/>
                </a:solidFill>
              </a:rPr>
              <a:t>間に</a:t>
            </a:r>
            <a:br>
              <a:rPr lang="en-US" altLang="ja-JP" sz="1600" b="1" dirty="0">
                <a:solidFill>
                  <a:srgbClr val="0098D1"/>
                </a:solidFill>
              </a:rPr>
            </a:br>
            <a:r>
              <a:rPr lang="en-US" altLang="ja-JP" sz="1600" b="1" dirty="0" err="1">
                <a:solidFill>
                  <a:srgbClr val="0098D1"/>
                </a:solidFill>
              </a:rPr>
              <a:t>iperf</a:t>
            </a:r>
            <a:r>
              <a:rPr lang="ja-JP" altLang="en-US" sz="1600" b="1" dirty="0">
                <a:solidFill>
                  <a:srgbClr val="0098D1"/>
                </a:solidFill>
              </a:rPr>
              <a:t>で負荷をかける</a:t>
            </a:r>
            <a:endParaRPr kumimoji="1" lang="en-US" altLang="ja-JP" sz="1600" b="1" dirty="0">
              <a:solidFill>
                <a:srgbClr val="0098D1"/>
              </a:solidFill>
            </a:endParaRPr>
          </a:p>
        </p:txBody>
      </p:sp>
      <p:pic>
        <p:nvPicPr>
          <p:cNvPr id="6" name="グラフィックス 5" descr="ノート PC 単色塗りつぶし">
            <a:extLst>
              <a:ext uri="{FF2B5EF4-FFF2-40B4-BE49-F238E27FC236}">
                <a16:creationId xmlns:a16="http://schemas.microsoft.com/office/drawing/2014/main" id="{88B4E5A3-EBCD-CBA6-4F6D-5EC6B8C27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1582" y="3698793"/>
            <a:ext cx="906536" cy="906536"/>
          </a:xfrm>
          <a:prstGeom prst="rect">
            <a:avLst/>
          </a:prstGeom>
        </p:spPr>
      </p:pic>
      <p:pic>
        <p:nvPicPr>
          <p:cNvPr id="9" name="グラフィックス 8" descr="コンピューター 枠線">
            <a:extLst>
              <a:ext uri="{FF2B5EF4-FFF2-40B4-BE49-F238E27FC236}">
                <a16:creationId xmlns:a16="http://schemas.microsoft.com/office/drawing/2014/main" id="{09027717-8793-5EC9-D84B-B8105731FA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0879" y="5168549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スマート フォン 枠線">
            <a:extLst>
              <a:ext uri="{FF2B5EF4-FFF2-40B4-BE49-F238E27FC236}">
                <a16:creationId xmlns:a16="http://schemas.microsoft.com/office/drawing/2014/main" id="{6FE97876-9673-BE28-5A65-D6B5E4EEF4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8600" y="5222773"/>
            <a:ext cx="830465" cy="830465"/>
          </a:xfrm>
          <a:prstGeom prst="rect">
            <a:avLst/>
          </a:prstGeom>
        </p:spPr>
      </p:pic>
      <p:pic>
        <p:nvPicPr>
          <p:cNvPr id="14" name="グラフィックス 13" descr="無線ルーター 枠線">
            <a:extLst>
              <a:ext uri="{FF2B5EF4-FFF2-40B4-BE49-F238E27FC236}">
                <a16:creationId xmlns:a16="http://schemas.microsoft.com/office/drawing/2014/main" id="{770BAC3A-6953-15AD-C509-F4BD2532FC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17957" y="3585431"/>
            <a:ext cx="914400" cy="914400"/>
          </a:xfrm>
          <a:prstGeom prst="rect">
            <a:avLst/>
          </a:prstGeom>
        </p:spPr>
      </p:pic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7678C63-E07C-F82D-6679-5191D330983D}"/>
              </a:ext>
            </a:extLst>
          </p:cNvPr>
          <p:cNvCxnSpPr>
            <a:cxnSpLocks/>
          </p:cNvCxnSpPr>
          <p:nvPr/>
        </p:nvCxnSpPr>
        <p:spPr>
          <a:xfrm>
            <a:off x="4927188" y="4104614"/>
            <a:ext cx="1944216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2257A9F-D327-30B9-9DCA-F7A724C67DCE}"/>
              </a:ext>
            </a:extLst>
          </p:cNvPr>
          <p:cNvCxnSpPr>
            <a:cxnSpLocks/>
          </p:cNvCxnSpPr>
          <p:nvPr/>
        </p:nvCxnSpPr>
        <p:spPr>
          <a:xfrm flipH="1">
            <a:off x="4891574" y="4281102"/>
            <a:ext cx="1979830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グラフィックス 26" descr="ノート PC 枠線">
            <a:extLst>
              <a:ext uri="{FF2B5EF4-FFF2-40B4-BE49-F238E27FC236}">
                <a16:creationId xmlns:a16="http://schemas.microsoft.com/office/drawing/2014/main" id="{F9B61E4F-CA79-4AE2-52B8-321DFA3A8C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51389" y="5158080"/>
            <a:ext cx="914400" cy="914400"/>
          </a:xfrm>
          <a:prstGeom prst="rect">
            <a:avLst/>
          </a:prstGeom>
        </p:spPr>
      </p:pic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0B3B9C9-B037-9FE4-1114-4D2448E4F946}"/>
              </a:ext>
            </a:extLst>
          </p:cNvPr>
          <p:cNvCxnSpPr>
            <a:cxnSpLocks/>
          </p:cNvCxnSpPr>
          <p:nvPr/>
        </p:nvCxnSpPr>
        <p:spPr>
          <a:xfrm>
            <a:off x="4479612" y="4820847"/>
            <a:ext cx="223286" cy="42040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69609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5C0409-F00E-8055-7C7C-674CDF48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実験条件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D15D4E-F067-BC2C-5A9F-059063CAA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980728"/>
            <a:ext cx="8363222" cy="5688632"/>
          </a:xfrm>
        </p:spPr>
        <p:txBody>
          <a:bodyPr>
            <a:normAutofit/>
          </a:bodyPr>
          <a:lstStyle/>
          <a:p>
            <a:r>
              <a:rPr lang="ja-JP" altLang="en-US" dirty="0"/>
              <a:t>経路制御の環境を利用</a:t>
            </a:r>
            <a:endParaRPr lang="en-US" altLang="ja-JP" dirty="0"/>
          </a:p>
          <a:p>
            <a:pPr lvl="1"/>
            <a:r>
              <a:rPr lang="en-US" altLang="ja-JP" b="1" dirty="0"/>
              <a:t>AP</a:t>
            </a:r>
            <a:r>
              <a:rPr lang="ja-JP" altLang="en-US" b="1" dirty="0"/>
              <a:t>に</a:t>
            </a:r>
            <a:r>
              <a:rPr lang="en-US" altLang="ja-JP" b="1" dirty="0"/>
              <a:t>ping</a:t>
            </a:r>
            <a:r>
              <a:rPr lang="ja-JP" altLang="en-US" dirty="0"/>
              <a:t>を送信して</a:t>
            </a:r>
            <a:r>
              <a:rPr lang="en-US" altLang="ja-JP" dirty="0"/>
              <a:t>RTT</a:t>
            </a:r>
            <a:r>
              <a:rPr lang="ja-JP" altLang="en-US" dirty="0"/>
              <a:t>収集</a:t>
            </a:r>
            <a:endParaRPr lang="en-US" altLang="ja-JP" dirty="0"/>
          </a:p>
          <a:p>
            <a:pPr marL="0" indent="0">
              <a:buNone/>
            </a:pPr>
            <a:endParaRPr lang="en-US" altLang="ja-JP" sz="1100" dirty="0"/>
          </a:p>
          <a:p>
            <a:r>
              <a:rPr kumimoji="1" lang="ja-JP" altLang="en-US" dirty="0"/>
              <a:t>主に以下の</a:t>
            </a:r>
            <a:r>
              <a:rPr kumimoji="1" lang="en-US" altLang="ja-JP" b="1" dirty="0"/>
              <a:t>4</a:t>
            </a:r>
            <a:r>
              <a:rPr kumimoji="1" lang="ja-JP" altLang="en-US" b="1"/>
              <a:t>つ</a:t>
            </a:r>
            <a:r>
              <a:rPr kumimoji="1" lang="ja-JP" altLang="en-US"/>
              <a:t>による負荷を考慮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ja-JP" altLang="en-US" dirty="0"/>
              <a:t>正規</a:t>
            </a:r>
            <a:r>
              <a:rPr lang="en" altLang="ja-JP" dirty="0"/>
              <a:t>AP</a:t>
            </a:r>
            <a:r>
              <a:rPr lang="ja-JP" altLang="en-US" dirty="0"/>
              <a:t>に接続した混雑していない場合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en-US" altLang="ja-JP" dirty="0"/>
              <a:t> </a:t>
            </a:r>
            <a:r>
              <a:rPr lang="ja-JP" altLang="en-US" dirty="0"/>
              <a:t>不正</a:t>
            </a:r>
            <a:r>
              <a:rPr lang="en" altLang="ja-JP" dirty="0"/>
              <a:t>AP</a:t>
            </a:r>
            <a:r>
              <a:rPr lang="ja-JP" altLang="en-US" dirty="0"/>
              <a:t>に接続した混雑していない場合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ja-JP" altLang="en-US" dirty="0"/>
              <a:t>正規</a:t>
            </a:r>
            <a:r>
              <a:rPr lang="en" altLang="ja-JP" dirty="0"/>
              <a:t>AP</a:t>
            </a:r>
            <a:r>
              <a:rPr lang="ja-JP" altLang="en-US" dirty="0"/>
              <a:t>に接続した混雑している場合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ja-JP" altLang="en-US" dirty="0"/>
              <a:t>不正</a:t>
            </a:r>
            <a:r>
              <a:rPr lang="en" altLang="ja-JP" dirty="0"/>
              <a:t>AP</a:t>
            </a:r>
            <a:r>
              <a:rPr lang="ja-JP" altLang="en-US" dirty="0"/>
              <a:t>に接続した混雑している場合</a:t>
            </a:r>
            <a:endParaRPr lang="en-US" altLang="ja-JP" dirty="0"/>
          </a:p>
          <a:p>
            <a:endParaRPr kumimoji="1" lang="en-US" altLang="ja-JP" sz="1100" dirty="0"/>
          </a:p>
          <a:p>
            <a:r>
              <a:rPr kumimoji="1" lang="ja-JP" altLang="en-US"/>
              <a:t>負荷の再現は</a:t>
            </a:r>
            <a:r>
              <a:rPr kumimoji="1" lang="en-US" altLang="ja-JP" b="1" dirty="0" err="1"/>
              <a:t>iperf</a:t>
            </a:r>
            <a:r>
              <a:rPr kumimoji="1" lang="ja-JP" altLang="en-US"/>
              <a:t>を使用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FD3D51D-6E99-A03B-C762-79AE6C0D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264626-5BB7-66AB-93E3-CCBA58C6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245050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072D81-4821-1F8A-BD88-77725A13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Iperf</a:t>
            </a:r>
            <a:r>
              <a:rPr lang="ja-JP" altLang="en-US"/>
              <a:t>の性質の調査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70EBA1-126D-48D1-2A27-EB6930084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50" y="1187623"/>
            <a:ext cx="8363222" cy="5553746"/>
          </a:xfrm>
        </p:spPr>
        <p:txBody>
          <a:bodyPr>
            <a:normAutofit lnSpcReduction="10000"/>
          </a:bodyPr>
          <a:lstStyle/>
          <a:p>
            <a:r>
              <a:rPr lang="ja-JP" altLang="en-US"/>
              <a:t>負荷を変えながらスループットを確認</a:t>
            </a:r>
            <a:endParaRPr lang="en-US" altLang="ja-JP" dirty="0"/>
          </a:p>
          <a:p>
            <a:pPr lvl="1"/>
            <a:r>
              <a:rPr lang="en-US" altLang="ja-JP" dirty="0"/>
              <a:t>1</a:t>
            </a:r>
            <a:r>
              <a:rPr kumimoji="1" lang="en-US" altLang="ja-JP" dirty="0"/>
              <a:t>M, 100M, 500M, 1000M</a:t>
            </a:r>
            <a:r>
              <a:rPr lang="en-US" altLang="ja-JP" dirty="0"/>
              <a:t>, 3000M(bits)</a:t>
            </a:r>
          </a:p>
          <a:p>
            <a:pPr lvl="1"/>
            <a:r>
              <a:rPr kumimoji="1" lang="ja-JP" altLang="en-US" b="1"/>
              <a:t>最大</a:t>
            </a:r>
            <a:r>
              <a:rPr kumimoji="1" lang="ja-JP" altLang="en-US"/>
              <a:t>スループットは</a:t>
            </a:r>
            <a:r>
              <a:rPr kumimoji="1" lang="ja-JP" altLang="en-US" b="1"/>
              <a:t>約</a:t>
            </a:r>
            <a:r>
              <a:rPr kumimoji="1" lang="en-US" altLang="ja-JP" b="1" dirty="0"/>
              <a:t>4Gbits/sec</a:t>
            </a:r>
            <a:endParaRPr lang="en-US" altLang="ja-JP" b="1" dirty="0"/>
          </a:p>
          <a:p>
            <a:pPr marL="457200" lvl="1" indent="0">
              <a:buNone/>
            </a:pPr>
            <a:endParaRPr kumimoji="1" lang="en-US" altLang="ja-JP" sz="1600" dirty="0"/>
          </a:p>
          <a:p>
            <a:r>
              <a:rPr kumimoji="1" lang="ja-JP" altLang="en-US"/>
              <a:t>スループット結果</a:t>
            </a:r>
            <a:endParaRPr kumimoji="1" lang="en-US" altLang="ja-JP" dirty="0"/>
          </a:p>
          <a:p>
            <a:pPr lvl="1"/>
            <a:r>
              <a:rPr lang="ja-JP" altLang="en-US"/>
              <a:t>負荷</a:t>
            </a:r>
            <a:r>
              <a:rPr kumimoji="1" lang="en-US" altLang="ja-JP" b="1" dirty="0"/>
              <a:t>1Mbits</a:t>
            </a:r>
            <a:r>
              <a:rPr kumimoji="1" lang="ja-JP" altLang="en-US" b="1"/>
              <a:t>→</a:t>
            </a:r>
            <a:r>
              <a:rPr kumimoji="1" lang="ja-JP" altLang="en-US"/>
              <a:t>約</a:t>
            </a:r>
            <a:r>
              <a:rPr kumimoji="1" lang="en-US" altLang="ja-JP" b="1" dirty="0"/>
              <a:t>3.8Gbits/sec</a:t>
            </a:r>
          </a:p>
          <a:p>
            <a:pPr lvl="1"/>
            <a:r>
              <a:rPr lang="ja-JP" altLang="en-US"/>
              <a:t>負荷</a:t>
            </a:r>
            <a:r>
              <a:rPr lang="en-US" altLang="ja-JP" b="1" dirty="0"/>
              <a:t>100Mbits</a:t>
            </a:r>
            <a:r>
              <a:rPr lang="ja-JP" altLang="en-US" b="1"/>
              <a:t>→</a:t>
            </a:r>
            <a:r>
              <a:rPr kumimoji="1" lang="ja-JP" altLang="en-US"/>
              <a:t>約</a:t>
            </a:r>
            <a:r>
              <a:rPr lang="en-US" altLang="ja-JP" b="1" dirty="0"/>
              <a:t>3.8Gbits/sec</a:t>
            </a:r>
          </a:p>
          <a:p>
            <a:pPr lvl="1"/>
            <a:r>
              <a:rPr lang="ja-JP" altLang="en-US"/>
              <a:t>負荷</a:t>
            </a:r>
            <a:r>
              <a:rPr lang="en-US" altLang="ja-JP" b="1" dirty="0"/>
              <a:t>500Mbits</a:t>
            </a:r>
            <a:r>
              <a:rPr lang="ja-JP" altLang="en-US" b="1"/>
              <a:t>→</a:t>
            </a:r>
            <a:r>
              <a:rPr kumimoji="1" lang="ja-JP" altLang="en-US"/>
              <a:t>約</a:t>
            </a:r>
            <a:r>
              <a:rPr lang="en-US" altLang="ja-JP" b="1" dirty="0"/>
              <a:t>2.9Gbits/sec</a:t>
            </a:r>
          </a:p>
          <a:p>
            <a:pPr lvl="1"/>
            <a:r>
              <a:rPr lang="ja-JP" altLang="en-US"/>
              <a:t>負荷</a:t>
            </a:r>
            <a:r>
              <a:rPr lang="en-US" altLang="ja-JP" b="1" dirty="0"/>
              <a:t>1000Mbits</a:t>
            </a:r>
            <a:r>
              <a:rPr lang="ja-JP" altLang="en-US" b="1"/>
              <a:t>→</a:t>
            </a:r>
            <a:r>
              <a:rPr kumimoji="1" lang="ja-JP" altLang="en-US"/>
              <a:t>約</a:t>
            </a:r>
            <a:r>
              <a:rPr lang="en-US" altLang="ja-JP" b="1" dirty="0"/>
              <a:t>1.8Gbits/sec</a:t>
            </a:r>
          </a:p>
          <a:p>
            <a:pPr lvl="1"/>
            <a:r>
              <a:rPr lang="ja-JP" altLang="en-US"/>
              <a:t>負荷</a:t>
            </a:r>
            <a:r>
              <a:rPr lang="en-US" altLang="ja-JP" b="1" dirty="0"/>
              <a:t>3000Mbits</a:t>
            </a:r>
            <a:r>
              <a:rPr lang="ja-JP" altLang="en-US" b="1"/>
              <a:t>→</a:t>
            </a:r>
            <a:r>
              <a:rPr kumimoji="1" lang="ja-JP" altLang="en-US"/>
              <a:t>約</a:t>
            </a:r>
            <a:r>
              <a:rPr lang="en-US" altLang="ja-JP" b="1" dirty="0"/>
              <a:t>1.5Gbits/sec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5E86A9-6995-BF48-F462-14F52B3F9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E90A39-D02E-4A43-7777-56C08885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221888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0358AF-50B1-F424-FB32-92139A35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RTT</a:t>
            </a:r>
            <a:r>
              <a:rPr kumimoji="1" lang="ja-JP" altLang="en-US"/>
              <a:t>の測定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B7A1E5-822B-742D-C2BF-07AA7F5C5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06" y="1182191"/>
            <a:ext cx="8363222" cy="5291447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ping</a:t>
            </a:r>
            <a:r>
              <a:rPr lang="ja-JP" altLang="en-US"/>
              <a:t>サイズは計</a:t>
            </a:r>
            <a:r>
              <a:rPr lang="en-US" altLang="ja-JP" b="1" dirty="0"/>
              <a:t>1028bytes</a:t>
            </a:r>
            <a:r>
              <a:rPr lang="ja-JP" altLang="en-US" b="1"/>
              <a:t>・</a:t>
            </a:r>
            <a:r>
              <a:rPr lang="en-US" altLang="ja-JP" b="1" dirty="0"/>
              <a:t>10</a:t>
            </a:r>
            <a:r>
              <a:rPr lang="ja-JP" altLang="en-US" b="1"/>
              <a:t>秒間</a:t>
            </a:r>
            <a:endParaRPr lang="en-US" altLang="ja-JP" b="1" dirty="0"/>
          </a:p>
          <a:p>
            <a:endParaRPr kumimoji="1" lang="en-US" altLang="ja-JP" b="1" dirty="0"/>
          </a:p>
          <a:p>
            <a:r>
              <a:rPr lang="ja-JP" altLang="en-US"/>
              <a:t>平均</a:t>
            </a:r>
            <a:r>
              <a:rPr lang="en-US" altLang="ja-JP" dirty="0"/>
              <a:t>RTT</a:t>
            </a:r>
            <a:r>
              <a:rPr lang="ja-JP" altLang="en-US"/>
              <a:t>の結果</a:t>
            </a:r>
            <a:endParaRPr kumimoji="1" lang="en-US" altLang="ja-JP" dirty="0"/>
          </a:p>
          <a:p>
            <a:pPr lvl="1"/>
            <a:r>
              <a:rPr lang="en-US" altLang="ja-JP" b="1" dirty="0" err="1"/>
              <a:t>iperf</a:t>
            </a:r>
            <a:r>
              <a:rPr lang="ja-JP" altLang="en-US" b="1"/>
              <a:t>なし</a:t>
            </a:r>
            <a:r>
              <a:rPr lang="ja-JP" altLang="en-US"/>
              <a:t>→</a:t>
            </a:r>
            <a:r>
              <a:rPr lang="en-US" altLang="ja-JP" dirty="0"/>
              <a:t> </a:t>
            </a:r>
            <a:r>
              <a:rPr lang="ja-JP" altLang="en-US"/>
              <a:t>平均：</a:t>
            </a:r>
            <a:r>
              <a:rPr lang="en-US" altLang="ja-JP" b="1" dirty="0"/>
              <a:t>1.1ms</a:t>
            </a:r>
            <a:r>
              <a:rPr lang="en-US" altLang="ja-JP" dirty="0"/>
              <a:t>, </a:t>
            </a:r>
            <a:r>
              <a:rPr lang="ja-JP" altLang="en-US"/>
              <a:t>分散：</a:t>
            </a:r>
            <a:r>
              <a:rPr lang="en-US" altLang="ja-JP" b="1" dirty="0"/>
              <a:t>0.4</a:t>
            </a:r>
          </a:p>
          <a:p>
            <a:pPr lvl="1"/>
            <a:r>
              <a:rPr lang="ja-JP" altLang="en-US"/>
              <a:t>負荷</a:t>
            </a:r>
            <a:r>
              <a:rPr kumimoji="1" lang="en-US" altLang="ja-JP" b="1" dirty="0"/>
              <a:t>1Mbits</a:t>
            </a:r>
            <a:r>
              <a:rPr kumimoji="1" lang="ja-JP" altLang="en-US" b="1"/>
              <a:t>→</a:t>
            </a:r>
            <a:r>
              <a:rPr kumimoji="1" lang="en-US" altLang="ja-JP" b="1" dirty="0"/>
              <a:t> </a:t>
            </a:r>
            <a:r>
              <a:rPr lang="ja-JP" altLang="en-US"/>
              <a:t>平均：</a:t>
            </a:r>
            <a:r>
              <a:rPr lang="en-US" altLang="ja-JP" b="1" dirty="0"/>
              <a:t>0.8ms</a:t>
            </a:r>
            <a:r>
              <a:rPr lang="en-US" altLang="ja-JP" dirty="0"/>
              <a:t>, </a:t>
            </a:r>
            <a:r>
              <a:rPr lang="ja-JP" altLang="en-US"/>
              <a:t>分散：</a:t>
            </a:r>
            <a:r>
              <a:rPr lang="en-US" altLang="ja-JP" b="1" dirty="0"/>
              <a:t>0.2</a:t>
            </a:r>
          </a:p>
          <a:p>
            <a:pPr lvl="1"/>
            <a:r>
              <a:rPr lang="ja-JP" altLang="en-US"/>
              <a:t>負荷</a:t>
            </a:r>
            <a:r>
              <a:rPr lang="en-US" altLang="ja-JP" b="1" dirty="0"/>
              <a:t>100Mbits</a:t>
            </a:r>
            <a:r>
              <a:rPr lang="ja-JP" altLang="en-US" b="1"/>
              <a:t>→</a:t>
            </a:r>
            <a:r>
              <a:rPr lang="ja-JP" altLang="en-US"/>
              <a:t>平均：</a:t>
            </a:r>
            <a:r>
              <a:rPr lang="en-US" altLang="ja-JP" b="1" dirty="0"/>
              <a:t>0.6ms</a:t>
            </a:r>
            <a:r>
              <a:rPr lang="en-US" altLang="ja-JP" dirty="0"/>
              <a:t>, </a:t>
            </a:r>
            <a:r>
              <a:rPr lang="ja-JP" altLang="en-US"/>
              <a:t>分散：</a:t>
            </a:r>
            <a:r>
              <a:rPr lang="en-US" altLang="ja-JP" b="1" dirty="0"/>
              <a:t>0.3</a:t>
            </a:r>
          </a:p>
          <a:p>
            <a:pPr lvl="1"/>
            <a:r>
              <a:rPr lang="ja-JP" altLang="en-US"/>
              <a:t>負荷</a:t>
            </a:r>
            <a:r>
              <a:rPr lang="en-US" altLang="ja-JP" b="1" dirty="0"/>
              <a:t>500Mbits</a:t>
            </a:r>
            <a:r>
              <a:rPr lang="ja-JP" altLang="en-US" b="1"/>
              <a:t>→</a:t>
            </a:r>
            <a:r>
              <a:rPr lang="en-US" altLang="ja-JP" b="1" dirty="0"/>
              <a:t> </a:t>
            </a:r>
            <a:r>
              <a:rPr lang="ja-JP" altLang="en-US"/>
              <a:t>平均：</a:t>
            </a:r>
            <a:r>
              <a:rPr lang="en-US" altLang="ja-JP" b="1" dirty="0"/>
              <a:t>0.3ms</a:t>
            </a:r>
            <a:r>
              <a:rPr lang="en-US" altLang="ja-JP" dirty="0"/>
              <a:t>, </a:t>
            </a:r>
            <a:r>
              <a:rPr lang="ja-JP" altLang="en-US"/>
              <a:t>分散：</a:t>
            </a:r>
            <a:r>
              <a:rPr lang="en-US" altLang="ja-JP" b="1" dirty="0"/>
              <a:t>0.2</a:t>
            </a:r>
          </a:p>
          <a:p>
            <a:pPr lvl="1"/>
            <a:r>
              <a:rPr lang="ja-JP" altLang="en-US"/>
              <a:t>負荷</a:t>
            </a:r>
            <a:r>
              <a:rPr lang="en-US" altLang="ja-JP" b="1" dirty="0"/>
              <a:t>1000Mbits</a:t>
            </a:r>
            <a:r>
              <a:rPr lang="ja-JP" altLang="en-US" b="1"/>
              <a:t>→</a:t>
            </a:r>
            <a:r>
              <a:rPr lang="en-US" altLang="ja-JP" b="1" dirty="0"/>
              <a:t> </a:t>
            </a:r>
            <a:r>
              <a:rPr lang="ja-JP" altLang="en-US"/>
              <a:t>平均：</a:t>
            </a:r>
            <a:r>
              <a:rPr lang="en-US" altLang="ja-JP" b="1" dirty="0"/>
              <a:t>0.2ms</a:t>
            </a:r>
            <a:r>
              <a:rPr lang="en-US" altLang="ja-JP" dirty="0"/>
              <a:t>, </a:t>
            </a:r>
            <a:r>
              <a:rPr lang="ja-JP" altLang="en-US"/>
              <a:t>分散：</a:t>
            </a:r>
            <a:r>
              <a:rPr lang="en-US" altLang="ja-JP" b="1" dirty="0"/>
              <a:t>0.3</a:t>
            </a:r>
          </a:p>
          <a:p>
            <a:pPr lvl="1"/>
            <a:r>
              <a:rPr lang="ja-JP" altLang="en-US"/>
              <a:t>負荷</a:t>
            </a:r>
            <a:r>
              <a:rPr lang="en-US" altLang="ja-JP" b="1" dirty="0"/>
              <a:t>3000Mbits</a:t>
            </a:r>
            <a:r>
              <a:rPr lang="ja-JP" altLang="en-US" b="1"/>
              <a:t>→</a:t>
            </a:r>
            <a:r>
              <a:rPr lang="en-US" altLang="ja-JP" b="1" dirty="0"/>
              <a:t> </a:t>
            </a:r>
            <a:r>
              <a:rPr lang="ja-JP" altLang="en-US"/>
              <a:t>平均：</a:t>
            </a:r>
            <a:r>
              <a:rPr lang="en-US" altLang="ja-JP" b="1" dirty="0"/>
              <a:t>0.1ms</a:t>
            </a:r>
            <a:r>
              <a:rPr lang="en-US" altLang="ja-JP" dirty="0"/>
              <a:t>, </a:t>
            </a:r>
            <a:r>
              <a:rPr lang="ja-JP" altLang="en-US"/>
              <a:t>分散：</a:t>
            </a:r>
            <a:r>
              <a:rPr lang="en-US" altLang="ja-JP" b="1" dirty="0"/>
              <a:t>0.0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DAD49FD-FFD6-7C41-DD4F-63ACA1D42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C4D358-5233-D4EC-92CD-1B3FC90E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338308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E26CDC-8B34-B7F4-A684-5AAEB7E64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Iperf</a:t>
            </a:r>
            <a:r>
              <a:rPr kumimoji="1" lang="ja-JP" altLang="en-US"/>
              <a:t>の性質の調査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7EB6A6-728A-371E-1EA0-AF8472371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負荷は</a:t>
            </a:r>
            <a:r>
              <a:rPr lang="en-US" altLang="ja-JP" dirty="0"/>
              <a:t>3000Mbits</a:t>
            </a:r>
            <a:r>
              <a:rPr lang="ja-JP" altLang="en-US"/>
              <a:t>前後からかけられない</a:t>
            </a:r>
            <a:endParaRPr lang="en-US" altLang="ja-JP" dirty="0"/>
          </a:p>
          <a:p>
            <a:pPr lvl="1"/>
            <a:r>
              <a:rPr kumimoji="1" lang="en-US" altLang="ja-JP" dirty="0"/>
              <a:t>1G</a:t>
            </a:r>
            <a:r>
              <a:rPr lang="en-US" altLang="ja-JP" dirty="0"/>
              <a:t>bits/sec</a:t>
            </a:r>
            <a:r>
              <a:rPr lang="ja-JP" altLang="en-US"/>
              <a:t>の帯域は必ず確保されてしまう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en-US" altLang="ja-JP" dirty="0"/>
              <a:t>RTT</a:t>
            </a:r>
            <a:r>
              <a:rPr kumimoji="1" lang="ja-JP" altLang="en-US"/>
              <a:t>がどんどん小さくなる</a:t>
            </a:r>
            <a:endParaRPr kumimoji="1" lang="en-US" altLang="ja-JP" dirty="0"/>
          </a:p>
          <a:p>
            <a:pPr lvl="1"/>
            <a:r>
              <a:rPr kumimoji="1" lang="ja-JP" altLang="en-US"/>
              <a:t>サイズが小さいものが優先されるようになっている？</a:t>
            </a: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A6B060-D596-9260-3C87-60AED370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601A492-3EFF-FF6D-B0D7-022AD696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97310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CD234-D355-3945-D216-1803130E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7" y="44624"/>
            <a:ext cx="7947658" cy="1152128"/>
          </a:xfrm>
        </p:spPr>
        <p:txBody>
          <a:bodyPr anchor="ctr">
            <a:normAutofit/>
          </a:bodyPr>
          <a:lstStyle/>
          <a:p>
            <a:r>
              <a:rPr kumimoji="1" lang="ja-JP" altLang="en-US"/>
              <a:t>取得結果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A109171-AC2D-7FBE-B469-D37B46806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251" y="1210196"/>
            <a:ext cx="4104456" cy="639762"/>
          </a:xfrm>
        </p:spPr>
        <p:txBody>
          <a:bodyPr/>
          <a:lstStyle/>
          <a:p>
            <a:r>
              <a:rPr lang="ja-JP" altLang="en-US"/>
              <a:t>正規</a:t>
            </a:r>
            <a:r>
              <a:rPr lang="en-US" dirty="0"/>
              <a:t>AP</a:t>
            </a:r>
            <a:r>
              <a:rPr lang="ja-JP" altLang="en-US"/>
              <a:t>に接続時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65A43157-8F3A-2333-535C-930CF43C3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7739" y="1210196"/>
            <a:ext cx="4104456" cy="639762"/>
          </a:xfrm>
        </p:spPr>
        <p:txBody>
          <a:bodyPr/>
          <a:lstStyle/>
          <a:p>
            <a:r>
              <a:rPr lang="ja-JP" altLang="en-US"/>
              <a:t>不正</a:t>
            </a:r>
            <a:r>
              <a:rPr kumimoji="1" lang="en-US" altLang="ja-JP" dirty="0"/>
              <a:t>AP</a:t>
            </a:r>
            <a:r>
              <a:rPr kumimoji="1" lang="ja-JP" altLang="en-US"/>
              <a:t>に接続時</a:t>
            </a: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A4D3FB8-6843-B88B-B411-4778C86E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373" y="6492874"/>
            <a:ext cx="82296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ja-JP" altLang="en-US"/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1FE4E3-4B16-4185-8A3B-E3CBD5EB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5926" y="6309320"/>
            <a:ext cx="440914" cy="43204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B45D110-FD8E-48BD-8825-CDFBF9D22CA3}" type="slidenum">
              <a:rPr kumimoji="1" lang="ja-JP" altLang="en-US" smtClean="0"/>
              <a:pPr>
                <a:spcAft>
                  <a:spcPts val="600"/>
                </a:spcAft>
              </a:pPr>
              <a:t>8</a:t>
            </a:fld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3943D7AF-1EF8-5EF6-F248-E148A726C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856515"/>
              </p:ext>
            </p:extLst>
          </p:nvPr>
        </p:nvGraphicFramePr>
        <p:xfrm>
          <a:off x="365249" y="1849958"/>
          <a:ext cx="4104458" cy="24905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1456">
                  <a:extLst>
                    <a:ext uri="{9D8B030D-6E8A-4147-A177-3AD203B41FA5}">
                      <a16:colId xmlns:a16="http://schemas.microsoft.com/office/drawing/2014/main" val="2697777887"/>
                    </a:ext>
                  </a:extLst>
                </a:gridCol>
                <a:gridCol w="1416501">
                  <a:extLst>
                    <a:ext uri="{9D8B030D-6E8A-4147-A177-3AD203B41FA5}">
                      <a16:colId xmlns:a16="http://schemas.microsoft.com/office/drawing/2014/main" val="1342280601"/>
                    </a:ext>
                  </a:extLst>
                </a:gridCol>
                <a:gridCol w="1416501">
                  <a:extLst>
                    <a:ext uri="{9D8B030D-6E8A-4147-A177-3AD203B41FA5}">
                      <a16:colId xmlns:a16="http://schemas.microsoft.com/office/drawing/2014/main" val="4056105239"/>
                    </a:ext>
                  </a:extLst>
                </a:gridCol>
              </a:tblGrid>
              <a:tr h="776206">
                <a:tc>
                  <a:txBody>
                    <a:bodyPr/>
                    <a:lstStyle/>
                    <a:p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帯域</a:t>
                      </a:r>
                      <a:r>
                        <a:rPr lang="en-US" altLang="ja-JP" sz="1600" b="1" cap="all" spc="150" dirty="0">
                          <a:solidFill>
                            <a:schemeClr val="lt1"/>
                          </a:solidFill>
                        </a:rPr>
                        <a:t>(MB/s)</a:t>
                      </a:r>
                      <a:endParaRPr lang="ja-JP" altLang="en-US" sz="1600" b="1" cap="all" spc="150">
                        <a:solidFill>
                          <a:schemeClr val="lt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平均</a:t>
                      </a:r>
                      <a:r>
                        <a:rPr lang="en-US" altLang="ja-JP" sz="1600" b="1" cap="all" spc="150" dirty="0">
                          <a:solidFill>
                            <a:schemeClr val="lt1"/>
                          </a:solidFill>
                        </a:rPr>
                        <a:t>RTT</a:t>
                      </a:r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altLang="ja-JP" sz="1600" b="1" cap="all" spc="150" dirty="0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lang="en-US" altLang="ja-JP" sz="1600" b="1" cap="all" spc="150" dirty="0" err="1">
                          <a:solidFill>
                            <a:schemeClr val="lt1"/>
                          </a:solidFill>
                          <a:latin typeface="+mn-lt"/>
                        </a:rPr>
                        <a:t>ms</a:t>
                      </a:r>
                      <a:r>
                        <a:rPr lang="en" sz="1600" b="1" cap="all" spc="150" dirty="0">
                          <a:solidFill>
                            <a:schemeClr val="lt1"/>
                          </a:solidFill>
                        </a:rPr>
                        <a:t>)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分散 </a:t>
                      </a:r>
                      <a:endParaRPr lang="en" sz="1600" b="1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673186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US" altLang="ja-JP" sz="2000" b="1" cap="none" spc="0" dirty="0">
                          <a:solidFill>
                            <a:schemeClr val="tx1"/>
                          </a:solidFill>
                        </a:rPr>
                        <a:t>1000MB</a:t>
                      </a:r>
                      <a:endParaRPr lang="ja-JP" altLang="en-US" sz="20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dirty="0"/>
                        <a:t>0.111</a:t>
                      </a:r>
                      <a:endParaRPr lang="en-US" altLang="ja-JP" sz="20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0.101</a:t>
                      </a:r>
                      <a:endParaRPr lang="en-US" altLang="ja-JP" sz="20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705419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US" altLang="ja-JP" sz="2000" b="1" cap="none" spc="0" dirty="0">
                          <a:solidFill>
                            <a:schemeClr val="tx1"/>
                          </a:solidFill>
                        </a:rPr>
                        <a:t>500MB</a:t>
                      </a:r>
                      <a:endParaRPr lang="ja-JP" altLang="en-US" sz="20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dirty="0"/>
                        <a:t>0.262</a:t>
                      </a:r>
                      <a:endParaRPr lang="en-US" altLang="ja-JP" sz="20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0.239</a:t>
                      </a:r>
                      <a:endParaRPr lang="en-US" altLang="ja-JP" sz="20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170209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US" altLang="ja-JP" sz="2000" b="1" cap="none" spc="0" dirty="0">
                          <a:solidFill>
                            <a:schemeClr val="tx1"/>
                          </a:solidFill>
                        </a:rPr>
                        <a:t>1MB</a:t>
                      </a:r>
                      <a:endParaRPr lang="ja-JP" altLang="en-US" sz="20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dirty="0"/>
                        <a:t>0.950</a:t>
                      </a:r>
                      <a:endParaRPr lang="en-US" altLang="ja-JP" sz="20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0.464</a:t>
                      </a:r>
                      <a:endParaRPr lang="en-US" altLang="ja-JP" sz="20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434443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846E3B2E-9AB6-683A-2C01-CEE94F25C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728800"/>
              </p:ext>
            </p:extLst>
          </p:nvPr>
        </p:nvGraphicFramePr>
        <p:xfrm>
          <a:off x="4757739" y="1816037"/>
          <a:ext cx="4104458" cy="24905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1456">
                  <a:extLst>
                    <a:ext uri="{9D8B030D-6E8A-4147-A177-3AD203B41FA5}">
                      <a16:colId xmlns:a16="http://schemas.microsoft.com/office/drawing/2014/main" val="2697777887"/>
                    </a:ext>
                  </a:extLst>
                </a:gridCol>
                <a:gridCol w="1416501">
                  <a:extLst>
                    <a:ext uri="{9D8B030D-6E8A-4147-A177-3AD203B41FA5}">
                      <a16:colId xmlns:a16="http://schemas.microsoft.com/office/drawing/2014/main" val="1342280601"/>
                    </a:ext>
                  </a:extLst>
                </a:gridCol>
                <a:gridCol w="1416501">
                  <a:extLst>
                    <a:ext uri="{9D8B030D-6E8A-4147-A177-3AD203B41FA5}">
                      <a16:colId xmlns:a16="http://schemas.microsoft.com/office/drawing/2014/main" val="4056105239"/>
                    </a:ext>
                  </a:extLst>
                </a:gridCol>
              </a:tblGrid>
              <a:tr h="776206">
                <a:tc>
                  <a:txBody>
                    <a:bodyPr/>
                    <a:lstStyle/>
                    <a:p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帯域</a:t>
                      </a:r>
                      <a:r>
                        <a:rPr lang="en-US" altLang="ja-JP" sz="1600" b="1" cap="all" spc="150" dirty="0">
                          <a:solidFill>
                            <a:schemeClr val="lt1"/>
                          </a:solidFill>
                        </a:rPr>
                        <a:t>(MB/s)</a:t>
                      </a:r>
                      <a:endParaRPr lang="ja-JP" altLang="en-US" sz="1600" b="1" cap="all" spc="150">
                        <a:solidFill>
                          <a:schemeClr val="lt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平均 </a:t>
                      </a:r>
                      <a:r>
                        <a:rPr lang="en-US" altLang="ja-JP" sz="1600" b="1" cap="all" spc="150" dirty="0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lang="en-US" altLang="ja-JP" sz="1600" b="1" cap="all" spc="150" dirty="0" err="1">
                          <a:solidFill>
                            <a:schemeClr val="lt1"/>
                          </a:solidFill>
                          <a:latin typeface="+mn-lt"/>
                        </a:rPr>
                        <a:t>ms</a:t>
                      </a:r>
                      <a:r>
                        <a:rPr lang="en" sz="1600" b="1" cap="all" spc="150" dirty="0">
                          <a:solidFill>
                            <a:schemeClr val="lt1"/>
                          </a:solidFill>
                        </a:rPr>
                        <a:t>)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分散 </a:t>
                      </a:r>
                      <a:r>
                        <a:rPr lang="en-US" altLang="ja-JP" sz="1600" b="1" cap="all" spc="150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lang="en" sz="1600" b="1" cap="all" spc="150">
                          <a:solidFill>
                            <a:schemeClr val="lt1"/>
                          </a:solidFill>
                        </a:rPr>
                        <a:t>ms)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673186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US" altLang="ja-JP" sz="2000" b="1" cap="none" spc="0" dirty="0">
                          <a:solidFill>
                            <a:schemeClr val="tx1"/>
                          </a:solidFill>
                        </a:rPr>
                        <a:t>1000MB</a:t>
                      </a:r>
                      <a:endParaRPr lang="ja-JP" altLang="en-US" sz="20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ja-JP" sz="2000" b="1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ja-JP" sz="2000" b="1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705419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US" altLang="ja-JP" sz="2000" b="1" cap="none" spc="0" dirty="0">
                          <a:solidFill>
                            <a:schemeClr val="tx1"/>
                          </a:solidFill>
                        </a:rPr>
                        <a:t>500MB</a:t>
                      </a:r>
                      <a:endParaRPr lang="ja-JP" altLang="en-US" sz="20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ja-JP" sz="2000" b="1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ja-JP" sz="2000" b="1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170209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US" altLang="ja-JP" sz="2000" b="1" cap="none" spc="0" dirty="0">
                          <a:solidFill>
                            <a:schemeClr val="tx1"/>
                          </a:solidFill>
                        </a:rPr>
                        <a:t>1MB</a:t>
                      </a:r>
                      <a:endParaRPr lang="ja-JP" altLang="en-US" sz="20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ja-JP" sz="2000" b="1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ja-JP" sz="2000" b="1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434443"/>
                  </a:ext>
                </a:extLst>
              </a:tr>
            </a:tbl>
          </a:graphicData>
        </a:graphic>
      </p:graphicFrame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3993E41B-6ECA-13DF-103A-2A66DCAC43C9}"/>
              </a:ext>
            </a:extLst>
          </p:cNvPr>
          <p:cNvSpPr>
            <a:spLocks noGrp="1"/>
          </p:cNvSpPr>
          <p:nvPr/>
        </p:nvSpPr>
        <p:spPr>
          <a:xfrm>
            <a:off x="547315" y="4697760"/>
            <a:ext cx="8672886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kumimoji="1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/>
              <a:t>a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111603631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​​テーマ">
  <a:themeElements>
    <a:clrScheme name="Water">
      <a:dk1>
        <a:srgbClr val="333333"/>
      </a:dk1>
      <a:lt1>
        <a:sysClr val="window" lastClr="FFFFFF"/>
      </a:lt1>
      <a:dk2>
        <a:srgbClr val="002060"/>
      </a:dk2>
      <a:lt2>
        <a:srgbClr val="EEECE1"/>
      </a:lt2>
      <a:accent1>
        <a:srgbClr val="0084B4"/>
      </a:accent1>
      <a:accent2>
        <a:srgbClr val="FF4040"/>
      </a:accent2>
      <a:accent3>
        <a:srgbClr val="FFC000"/>
      </a:accent3>
      <a:accent4>
        <a:srgbClr val="92D050"/>
      </a:accent4>
      <a:accent5>
        <a:srgbClr val="00B050"/>
      </a:accent5>
      <a:accent6>
        <a:srgbClr val="0084B4"/>
      </a:accent6>
      <a:hlink>
        <a:srgbClr val="0070C0"/>
      </a:hlink>
      <a:folHlink>
        <a:srgbClr val="800080"/>
      </a:folHlink>
    </a:clrScheme>
    <a:fontScheme name="SeeEasy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9050" cap="sq">
          <a:solidFill>
            <a:schemeClr val="accent1"/>
          </a:solidFill>
          <a:miter lim="800000"/>
          <a:headEnd type="none" w="med" len="med"/>
          <a:tailEnd type="none" w="med" len="med"/>
        </a:ln>
      </a:spPr>
      <a:bodyPr rtlCol="0" anchor="ctr"/>
      <a:lstStyle>
        <a:defPPr algn="ctr">
          <a:defRPr kumimoji="1" sz="2800" dirty="0" smtClean="0">
            <a:solidFill>
              <a:schemeClr val="accent1"/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 cap="sq">
          <a:solidFill>
            <a:schemeClr val="accent1"/>
          </a:solidFill>
          <a:miter lim="800000"/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800" dirty="0" smtClean="0">
            <a:solidFill>
              <a:srgbClr val="4D4D4D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50845</TotalTime>
  <Words>923</Words>
  <Application>Microsoft Office PowerPoint</Application>
  <PresentationFormat>画面に合わせる (4:3)</PresentationFormat>
  <Paragraphs>173</Paragraphs>
  <Slides>16</Slides>
  <Notes>4</Notes>
  <HiddenSlides>5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Office ​​テーマ</vt:lpstr>
      <vt:lpstr>進捗報告</vt:lpstr>
      <vt:lpstr>研究背景と目的</vt:lpstr>
      <vt:lpstr>既存手法と問題点</vt:lpstr>
      <vt:lpstr>キーアイデアと実験環境</vt:lpstr>
      <vt:lpstr>実験条件</vt:lpstr>
      <vt:lpstr>Iperfの性質の調査</vt:lpstr>
      <vt:lpstr>RTTの測定</vt:lpstr>
      <vt:lpstr>Iperfの性質の調査</vt:lpstr>
      <vt:lpstr>取得結果</vt:lpstr>
      <vt:lpstr>帯域 1000MB/s (1GB/s) で30s 測定</vt:lpstr>
      <vt:lpstr>帯域 500MB/s で10s 測定(予定)</vt:lpstr>
      <vt:lpstr>帯域 1MB/s で10s 測定(予定)</vt:lpstr>
      <vt:lpstr>iperfの結果（1000MBの帯域）</vt:lpstr>
      <vt:lpstr>iperfの結果（500MBの帯域）</vt:lpstr>
      <vt:lpstr>iperfの結果（1MBの帯域）</vt:lpstr>
      <vt:lpstr>これから〜9月ゼミまでの予定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Tomato</dc:creator>
  <cp:lastModifiedBy>上田　智之</cp:lastModifiedBy>
  <cp:revision>608</cp:revision>
  <dcterms:created xsi:type="dcterms:W3CDTF">2013-09-23T07:13:46Z</dcterms:created>
  <dcterms:modified xsi:type="dcterms:W3CDTF">2024-07-16T10:09:03Z</dcterms:modified>
</cp:coreProperties>
</file>