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2" r:id="rId3"/>
    <p:sldId id="319" r:id="rId4"/>
    <p:sldId id="388" r:id="rId5"/>
    <p:sldId id="405" r:id="rId6"/>
    <p:sldId id="410" r:id="rId7"/>
    <p:sldId id="422" r:id="rId8"/>
    <p:sldId id="421" r:id="rId9"/>
    <p:sldId id="411" r:id="rId10"/>
    <p:sldId id="416" r:id="rId11"/>
    <p:sldId id="415" r:id="rId12"/>
    <p:sldId id="417" r:id="rId13"/>
    <p:sldId id="418" r:id="rId14"/>
    <p:sldId id="419" r:id="rId15"/>
    <p:sldId id="420" r:id="rId16"/>
    <p:sldId id="409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0" autoAdjust="0"/>
    <p:restoredTop sz="86747" autoAdjust="0"/>
  </p:normalViewPr>
  <p:slideViewPr>
    <p:cSldViewPr>
      <p:cViewPr varScale="1">
        <p:scale>
          <a:sx n="85" d="100"/>
          <a:sy n="85" d="100"/>
        </p:scale>
        <p:origin x="1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legal%201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rogue%201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u/Library/CloudStorage/GoogleDrive-ma23025@shibaura-it.ac.jp/&#12510;&#12452;&#12488;&#12441;&#12521;&#12452;&#12501;&#12441;/&#20849;&#26377;&#29992;&#12501;&#12457;&#12523;&#12479;&#12441;/20240701_data/rogue%201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legal1m!$B$2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legal1m!$A$3:$A$32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legal1m!$B$3:$B$32</c:f>
              <c:numCache>
                <c:formatCode>General</c:formatCode>
                <c:ptCount val="30"/>
                <c:pt idx="0">
                  <c:v>0.314</c:v>
                </c:pt>
                <c:pt idx="1">
                  <c:v>1.82</c:v>
                </c:pt>
                <c:pt idx="2">
                  <c:v>1.58</c:v>
                </c:pt>
                <c:pt idx="3">
                  <c:v>0.66400000000000003</c:v>
                </c:pt>
                <c:pt idx="4">
                  <c:v>1.47</c:v>
                </c:pt>
                <c:pt idx="5">
                  <c:v>1.6</c:v>
                </c:pt>
                <c:pt idx="6">
                  <c:v>0.94599999999999995</c:v>
                </c:pt>
                <c:pt idx="7">
                  <c:v>1.61</c:v>
                </c:pt>
                <c:pt idx="8">
                  <c:v>1.59</c:v>
                </c:pt>
                <c:pt idx="9">
                  <c:v>1.32</c:v>
                </c:pt>
                <c:pt idx="10">
                  <c:v>1.6</c:v>
                </c:pt>
                <c:pt idx="11">
                  <c:v>1.65</c:v>
                </c:pt>
                <c:pt idx="12">
                  <c:v>1.87</c:v>
                </c:pt>
                <c:pt idx="13">
                  <c:v>1.64</c:v>
                </c:pt>
                <c:pt idx="14">
                  <c:v>1.54</c:v>
                </c:pt>
                <c:pt idx="15">
                  <c:v>1.66</c:v>
                </c:pt>
                <c:pt idx="16">
                  <c:v>1.7</c:v>
                </c:pt>
                <c:pt idx="17">
                  <c:v>1.65</c:v>
                </c:pt>
                <c:pt idx="18">
                  <c:v>1.51</c:v>
                </c:pt>
                <c:pt idx="19">
                  <c:v>1.27</c:v>
                </c:pt>
                <c:pt idx="20">
                  <c:v>0.91700000000000004</c:v>
                </c:pt>
                <c:pt idx="21">
                  <c:v>1.54</c:v>
                </c:pt>
                <c:pt idx="22">
                  <c:v>0.96299999999999997</c:v>
                </c:pt>
                <c:pt idx="23">
                  <c:v>0.98799999999999999</c:v>
                </c:pt>
                <c:pt idx="24">
                  <c:v>0.73499999999999999</c:v>
                </c:pt>
                <c:pt idx="25">
                  <c:v>0.68200000000000005</c:v>
                </c:pt>
                <c:pt idx="26">
                  <c:v>1.69</c:v>
                </c:pt>
                <c:pt idx="27">
                  <c:v>1.3</c:v>
                </c:pt>
                <c:pt idx="28">
                  <c:v>1.1499999999999999</c:v>
                </c:pt>
                <c:pt idx="29">
                  <c:v>1.64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38-2147-9CFB-95D60FC6B709}"/>
            </c:ext>
          </c:extLst>
        </c:ser>
        <c:ser>
          <c:idx val="1"/>
          <c:order val="1"/>
          <c:tx>
            <c:strRef>
              <c:f>legal1m!$C$2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legal1m!$A$3:$A$32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legal1m!$C$3:$C$32</c:f>
              <c:numCache>
                <c:formatCode>General</c:formatCode>
                <c:ptCount val="30"/>
                <c:pt idx="0">
                  <c:v>0.19</c:v>
                </c:pt>
                <c:pt idx="1">
                  <c:v>0.185</c:v>
                </c:pt>
                <c:pt idx="2">
                  <c:v>1.31</c:v>
                </c:pt>
                <c:pt idx="3">
                  <c:v>0.68899999999999995</c:v>
                </c:pt>
                <c:pt idx="4">
                  <c:v>1.64</c:v>
                </c:pt>
                <c:pt idx="5">
                  <c:v>1.48</c:v>
                </c:pt>
                <c:pt idx="6">
                  <c:v>1.83</c:v>
                </c:pt>
                <c:pt idx="7">
                  <c:v>1.42</c:v>
                </c:pt>
                <c:pt idx="8">
                  <c:v>1.55</c:v>
                </c:pt>
                <c:pt idx="9">
                  <c:v>1.17</c:v>
                </c:pt>
                <c:pt idx="10">
                  <c:v>1.7</c:v>
                </c:pt>
                <c:pt idx="11">
                  <c:v>1.49</c:v>
                </c:pt>
                <c:pt idx="12">
                  <c:v>1.62</c:v>
                </c:pt>
                <c:pt idx="13">
                  <c:v>2.33</c:v>
                </c:pt>
                <c:pt idx="14">
                  <c:v>1.75</c:v>
                </c:pt>
                <c:pt idx="15">
                  <c:v>1.49</c:v>
                </c:pt>
                <c:pt idx="16">
                  <c:v>1.77</c:v>
                </c:pt>
                <c:pt idx="17">
                  <c:v>1.33</c:v>
                </c:pt>
                <c:pt idx="18">
                  <c:v>1.82</c:v>
                </c:pt>
                <c:pt idx="19">
                  <c:v>0.97399999999999998</c:v>
                </c:pt>
                <c:pt idx="20">
                  <c:v>1.21</c:v>
                </c:pt>
                <c:pt idx="21">
                  <c:v>0.31</c:v>
                </c:pt>
                <c:pt idx="22">
                  <c:v>0.29299999999999998</c:v>
                </c:pt>
                <c:pt idx="23">
                  <c:v>0.13200000000000001</c:v>
                </c:pt>
                <c:pt idx="24">
                  <c:v>0.24099999999999999</c:v>
                </c:pt>
                <c:pt idx="25">
                  <c:v>0.65300000000000002</c:v>
                </c:pt>
                <c:pt idx="26">
                  <c:v>0.95199999999999996</c:v>
                </c:pt>
                <c:pt idx="27">
                  <c:v>0.13300000000000001</c:v>
                </c:pt>
                <c:pt idx="28">
                  <c:v>0.223</c:v>
                </c:pt>
                <c:pt idx="29">
                  <c:v>0.78400000000000003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38-2147-9CFB-95D60FC6B709}"/>
            </c:ext>
          </c:extLst>
        </c:ser>
        <c:ser>
          <c:idx val="2"/>
          <c:order val="2"/>
          <c:tx>
            <c:strRef>
              <c:f>legal1m!$D$2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legal1m!$D$3:$D$32</c:f>
              <c:numCache>
                <c:formatCode>General</c:formatCode>
                <c:ptCount val="30"/>
                <c:pt idx="0">
                  <c:v>0.217</c:v>
                </c:pt>
                <c:pt idx="1">
                  <c:v>0.21</c:v>
                </c:pt>
                <c:pt idx="2">
                  <c:v>0.42099999999999999</c:v>
                </c:pt>
                <c:pt idx="3">
                  <c:v>1.74</c:v>
                </c:pt>
                <c:pt idx="4">
                  <c:v>1.71</c:v>
                </c:pt>
                <c:pt idx="5">
                  <c:v>1.7</c:v>
                </c:pt>
                <c:pt idx="6">
                  <c:v>1.29</c:v>
                </c:pt>
                <c:pt idx="7">
                  <c:v>0.13400000000000001</c:v>
                </c:pt>
                <c:pt idx="8">
                  <c:v>1.79</c:v>
                </c:pt>
                <c:pt idx="9">
                  <c:v>1.48</c:v>
                </c:pt>
                <c:pt idx="10">
                  <c:v>1.57</c:v>
                </c:pt>
                <c:pt idx="11">
                  <c:v>1.5</c:v>
                </c:pt>
                <c:pt idx="12">
                  <c:v>1.71</c:v>
                </c:pt>
                <c:pt idx="13">
                  <c:v>1.62</c:v>
                </c:pt>
                <c:pt idx="14">
                  <c:v>1.5</c:v>
                </c:pt>
                <c:pt idx="15">
                  <c:v>1.7</c:v>
                </c:pt>
                <c:pt idx="16">
                  <c:v>1.59</c:v>
                </c:pt>
                <c:pt idx="17">
                  <c:v>0.32</c:v>
                </c:pt>
                <c:pt idx="18">
                  <c:v>0.98399999999999999</c:v>
                </c:pt>
                <c:pt idx="19">
                  <c:v>0.99</c:v>
                </c:pt>
                <c:pt idx="20">
                  <c:v>0.442</c:v>
                </c:pt>
                <c:pt idx="21">
                  <c:v>0.623</c:v>
                </c:pt>
                <c:pt idx="22">
                  <c:v>2.13</c:v>
                </c:pt>
                <c:pt idx="23">
                  <c:v>1.75</c:v>
                </c:pt>
                <c:pt idx="24">
                  <c:v>1.63</c:v>
                </c:pt>
                <c:pt idx="25">
                  <c:v>1.49</c:v>
                </c:pt>
                <c:pt idx="26">
                  <c:v>1.85</c:v>
                </c:pt>
                <c:pt idx="27">
                  <c:v>1.67</c:v>
                </c:pt>
                <c:pt idx="28">
                  <c:v>1.72</c:v>
                </c:pt>
                <c:pt idx="29">
                  <c:v>1.67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38-2147-9CFB-95D60FC6B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'rogue 1m'!$B$2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1m'!$B$3:$B$32</c:f>
              <c:numCache>
                <c:formatCode>General</c:formatCode>
                <c:ptCount val="30"/>
                <c:pt idx="0">
                  <c:v>0.48599999999999999</c:v>
                </c:pt>
                <c:pt idx="1">
                  <c:v>2.9</c:v>
                </c:pt>
                <c:pt idx="2">
                  <c:v>2.86</c:v>
                </c:pt>
                <c:pt idx="3">
                  <c:v>1.21</c:v>
                </c:pt>
                <c:pt idx="4">
                  <c:v>3.33</c:v>
                </c:pt>
                <c:pt idx="5">
                  <c:v>3.4</c:v>
                </c:pt>
                <c:pt idx="6">
                  <c:v>1.67</c:v>
                </c:pt>
                <c:pt idx="7">
                  <c:v>2.6</c:v>
                </c:pt>
                <c:pt idx="8">
                  <c:v>2.8</c:v>
                </c:pt>
                <c:pt idx="9">
                  <c:v>1.47</c:v>
                </c:pt>
                <c:pt idx="10">
                  <c:v>2.74</c:v>
                </c:pt>
                <c:pt idx="11">
                  <c:v>2.68</c:v>
                </c:pt>
                <c:pt idx="12">
                  <c:v>2.98</c:v>
                </c:pt>
                <c:pt idx="13">
                  <c:v>2.9</c:v>
                </c:pt>
                <c:pt idx="14">
                  <c:v>3.39</c:v>
                </c:pt>
                <c:pt idx="15">
                  <c:v>1.65</c:v>
                </c:pt>
                <c:pt idx="16">
                  <c:v>0.37</c:v>
                </c:pt>
                <c:pt idx="17">
                  <c:v>0.60599999999999998</c:v>
                </c:pt>
                <c:pt idx="18">
                  <c:v>1.38</c:v>
                </c:pt>
                <c:pt idx="19">
                  <c:v>0.59299999999999997</c:v>
                </c:pt>
                <c:pt idx="20">
                  <c:v>0.96699999999999997</c:v>
                </c:pt>
                <c:pt idx="21">
                  <c:v>2.16</c:v>
                </c:pt>
                <c:pt idx="22">
                  <c:v>3.07</c:v>
                </c:pt>
                <c:pt idx="23">
                  <c:v>1.75</c:v>
                </c:pt>
                <c:pt idx="24">
                  <c:v>2.1</c:v>
                </c:pt>
                <c:pt idx="25">
                  <c:v>2.91</c:v>
                </c:pt>
                <c:pt idx="26">
                  <c:v>2.67</c:v>
                </c:pt>
                <c:pt idx="27">
                  <c:v>2.36</c:v>
                </c:pt>
                <c:pt idx="28">
                  <c:v>2.9</c:v>
                </c:pt>
                <c:pt idx="29">
                  <c:v>0.60799999999999998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C-AB47-A19B-0E09D17CC0D6}"/>
            </c:ext>
          </c:extLst>
        </c:ser>
        <c:ser>
          <c:idx val="1"/>
          <c:order val="1"/>
          <c:tx>
            <c:strRef>
              <c:f>'rogue 1m'!$C$2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1m'!$C$3:$C$32</c:f>
              <c:numCache>
                <c:formatCode>General</c:formatCode>
                <c:ptCount val="30"/>
                <c:pt idx="0">
                  <c:v>0.51300000000000001</c:v>
                </c:pt>
                <c:pt idx="1">
                  <c:v>2.41</c:v>
                </c:pt>
                <c:pt idx="2">
                  <c:v>3.22</c:v>
                </c:pt>
                <c:pt idx="3">
                  <c:v>1.1200000000000001</c:v>
                </c:pt>
                <c:pt idx="4">
                  <c:v>3.22</c:v>
                </c:pt>
                <c:pt idx="5">
                  <c:v>1.1599999999999999</c:v>
                </c:pt>
                <c:pt idx="6">
                  <c:v>2.39</c:v>
                </c:pt>
                <c:pt idx="7">
                  <c:v>1.68</c:v>
                </c:pt>
                <c:pt idx="8">
                  <c:v>2.94</c:v>
                </c:pt>
                <c:pt idx="9">
                  <c:v>1.65</c:v>
                </c:pt>
                <c:pt idx="10">
                  <c:v>2.83</c:v>
                </c:pt>
                <c:pt idx="11">
                  <c:v>2.48</c:v>
                </c:pt>
                <c:pt idx="12">
                  <c:v>3.29</c:v>
                </c:pt>
                <c:pt idx="13">
                  <c:v>3.25</c:v>
                </c:pt>
                <c:pt idx="14">
                  <c:v>3.2</c:v>
                </c:pt>
                <c:pt idx="15">
                  <c:v>0.66700000000000004</c:v>
                </c:pt>
                <c:pt idx="16">
                  <c:v>0.29899999999999999</c:v>
                </c:pt>
                <c:pt idx="17">
                  <c:v>1.03</c:v>
                </c:pt>
                <c:pt idx="18">
                  <c:v>0.59799999999999998</c:v>
                </c:pt>
                <c:pt idx="19">
                  <c:v>1.22</c:v>
                </c:pt>
                <c:pt idx="20">
                  <c:v>2.0499999999999998</c:v>
                </c:pt>
                <c:pt idx="21">
                  <c:v>2.08</c:v>
                </c:pt>
                <c:pt idx="22">
                  <c:v>2.36</c:v>
                </c:pt>
                <c:pt idx="23">
                  <c:v>2.95</c:v>
                </c:pt>
                <c:pt idx="24">
                  <c:v>2.89</c:v>
                </c:pt>
                <c:pt idx="25">
                  <c:v>2.1</c:v>
                </c:pt>
                <c:pt idx="26">
                  <c:v>1.79</c:v>
                </c:pt>
                <c:pt idx="27">
                  <c:v>3.2</c:v>
                </c:pt>
                <c:pt idx="28">
                  <c:v>2.4500000000000002</c:v>
                </c:pt>
                <c:pt idx="29">
                  <c:v>3.12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0C-AB47-A19B-0E09D17CC0D6}"/>
            </c:ext>
          </c:extLst>
        </c:ser>
        <c:ser>
          <c:idx val="2"/>
          <c:order val="2"/>
          <c:tx>
            <c:strRef>
              <c:f>'rogue 1m'!$D$2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'rogue 1m'!$D$3:$D$32</c:f>
              <c:numCache>
                <c:formatCode>General</c:formatCode>
                <c:ptCount val="30"/>
                <c:pt idx="0">
                  <c:v>0.373</c:v>
                </c:pt>
                <c:pt idx="1">
                  <c:v>1.32</c:v>
                </c:pt>
                <c:pt idx="2">
                  <c:v>3.44</c:v>
                </c:pt>
                <c:pt idx="3">
                  <c:v>2.1</c:v>
                </c:pt>
                <c:pt idx="4">
                  <c:v>1.82</c:v>
                </c:pt>
                <c:pt idx="5">
                  <c:v>2.08</c:v>
                </c:pt>
                <c:pt idx="6">
                  <c:v>2.4900000000000002</c:v>
                </c:pt>
                <c:pt idx="7">
                  <c:v>2.82</c:v>
                </c:pt>
                <c:pt idx="8">
                  <c:v>0.81200000000000006</c:v>
                </c:pt>
                <c:pt idx="9">
                  <c:v>2.76</c:v>
                </c:pt>
                <c:pt idx="10">
                  <c:v>4.83</c:v>
                </c:pt>
                <c:pt idx="11">
                  <c:v>2.77</c:v>
                </c:pt>
                <c:pt idx="12">
                  <c:v>1.6</c:v>
                </c:pt>
                <c:pt idx="13">
                  <c:v>0.66900000000000004</c:v>
                </c:pt>
                <c:pt idx="14">
                  <c:v>0.30599999999999999</c:v>
                </c:pt>
                <c:pt idx="15">
                  <c:v>0.46100000000000002</c:v>
                </c:pt>
                <c:pt idx="16">
                  <c:v>3.22</c:v>
                </c:pt>
                <c:pt idx="17">
                  <c:v>2.2599999999999998</c:v>
                </c:pt>
                <c:pt idx="18">
                  <c:v>3.17</c:v>
                </c:pt>
                <c:pt idx="19">
                  <c:v>2.62</c:v>
                </c:pt>
                <c:pt idx="20">
                  <c:v>2.86</c:v>
                </c:pt>
                <c:pt idx="21">
                  <c:v>2.93</c:v>
                </c:pt>
                <c:pt idx="22">
                  <c:v>3.07</c:v>
                </c:pt>
                <c:pt idx="23">
                  <c:v>2.5499999999999998</c:v>
                </c:pt>
                <c:pt idx="24">
                  <c:v>2.95</c:v>
                </c:pt>
                <c:pt idx="25">
                  <c:v>3.21</c:v>
                </c:pt>
                <c:pt idx="26">
                  <c:v>3.12</c:v>
                </c:pt>
                <c:pt idx="27">
                  <c:v>2.8</c:v>
                </c:pt>
                <c:pt idx="28">
                  <c:v>3.32</c:v>
                </c:pt>
                <c:pt idx="29">
                  <c:v>3.13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0C-AB47-A19B-0E09D17CC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'rogue 1m'!$B$2</c:f>
              <c:strCache>
                <c:ptCount val="1"/>
                <c:pt idx="0">
                  <c:v>10 peaple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1m'!$B$3:$B$32</c:f>
              <c:numCache>
                <c:formatCode>General</c:formatCode>
                <c:ptCount val="30"/>
                <c:pt idx="0">
                  <c:v>0.48599999999999999</c:v>
                </c:pt>
                <c:pt idx="1">
                  <c:v>2.9</c:v>
                </c:pt>
                <c:pt idx="2">
                  <c:v>2.86</c:v>
                </c:pt>
                <c:pt idx="3">
                  <c:v>1.21</c:v>
                </c:pt>
                <c:pt idx="4">
                  <c:v>3.33</c:v>
                </c:pt>
                <c:pt idx="5">
                  <c:v>3.4</c:v>
                </c:pt>
                <c:pt idx="6">
                  <c:v>1.67</c:v>
                </c:pt>
                <c:pt idx="7">
                  <c:v>2.6</c:v>
                </c:pt>
                <c:pt idx="8">
                  <c:v>2.8</c:v>
                </c:pt>
                <c:pt idx="9">
                  <c:v>1.47</c:v>
                </c:pt>
                <c:pt idx="10">
                  <c:v>2.74</c:v>
                </c:pt>
                <c:pt idx="11">
                  <c:v>2.68</c:v>
                </c:pt>
                <c:pt idx="12">
                  <c:v>2.98</c:v>
                </c:pt>
                <c:pt idx="13">
                  <c:v>2.9</c:v>
                </c:pt>
                <c:pt idx="14">
                  <c:v>3.39</c:v>
                </c:pt>
                <c:pt idx="15">
                  <c:v>1.65</c:v>
                </c:pt>
                <c:pt idx="16">
                  <c:v>0.37</c:v>
                </c:pt>
                <c:pt idx="17">
                  <c:v>0.60599999999999998</c:v>
                </c:pt>
                <c:pt idx="18">
                  <c:v>1.38</c:v>
                </c:pt>
                <c:pt idx="19">
                  <c:v>0.59299999999999997</c:v>
                </c:pt>
                <c:pt idx="20">
                  <c:v>0.96699999999999997</c:v>
                </c:pt>
                <c:pt idx="21">
                  <c:v>2.16</c:v>
                </c:pt>
                <c:pt idx="22">
                  <c:v>3.07</c:v>
                </c:pt>
                <c:pt idx="23">
                  <c:v>1.75</c:v>
                </c:pt>
                <c:pt idx="24">
                  <c:v>2.1</c:v>
                </c:pt>
                <c:pt idx="25">
                  <c:v>2.91</c:v>
                </c:pt>
                <c:pt idx="26">
                  <c:v>2.67</c:v>
                </c:pt>
                <c:pt idx="27">
                  <c:v>2.36</c:v>
                </c:pt>
                <c:pt idx="28">
                  <c:v>2.9</c:v>
                </c:pt>
                <c:pt idx="29">
                  <c:v>0.60799999999999998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C-AB47-A19B-0E09D17CC0D6}"/>
            </c:ext>
          </c:extLst>
        </c:ser>
        <c:ser>
          <c:idx val="1"/>
          <c:order val="1"/>
          <c:tx>
            <c:strRef>
              <c:f>'rogue 1m'!$C$2</c:f>
              <c:strCache>
                <c:ptCount val="1"/>
                <c:pt idx="0">
                  <c:v>30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'rogue 1m'!$A$3:$A$32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'rogue 1m'!$C$3:$C$32</c:f>
              <c:numCache>
                <c:formatCode>General</c:formatCode>
                <c:ptCount val="30"/>
                <c:pt idx="0">
                  <c:v>0.51300000000000001</c:v>
                </c:pt>
                <c:pt idx="1">
                  <c:v>2.41</c:v>
                </c:pt>
                <c:pt idx="2">
                  <c:v>3.22</c:v>
                </c:pt>
                <c:pt idx="3">
                  <c:v>1.1200000000000001</c:v>
                </c:pt>
                <c:pt idx="4">
                  <c:v>3.22</c:v>
                </c:pt>
                <c:pt idx="5">
                  <c:v>1.1599999999999999</c:v>
                </c:pt>
                <c:pt idx="6">
                  <c:v>2.39</c:v>
                </c:pt>
                <c:pt idx="7">
                  <c:v>1.68</c:v>
                </c:pt>
                <c:pt idx="8">
                  <c:v>2.94</c:v>
                </c:pt>
                <c:pt idx="9">
                  <c:v>1.65</c:v>
                </c:pt>
                <c:pt idx="10">
                  <c:v>2.83</c:v>
                </c:pt>
                <c:pt idx="11">
                  <c:v>2.48</c:v>
                </c:pt>
                <c:pt idx="12">
                  <c:v>3.29</c:v>
                </c:pt>
                <c:pt idx="13">
                  <c:v>3.25</c:v>
                </c:pt>
                <c:pt idx="14">
                  <c:v>3.2</c:v>
                </c:pt>
                <c:pt idx="15">
                  <c:v>0.66700000000000004</c:v>
                </c:pt>
                <c:pt idx="16">
                  <c:v>0.29899999999999999</c:v>
                </c:pt>
                <c:pt idx="17">
                  <c:v>1.03</c:v>
                </c:pt>
                <c:pt idx="18">
                  <c:v>0.59799999999999998</c:v>
                </c:pt>
                <c:pt idx="19">
                  <c:v>1.22</c:v>
                </c:pt>
                <c:pt idx="20">
                  <c:v>2.0499999999999998</c:v>
                </c:pt>
                <c:pt idx="21">
                  <c:v>2.08</c:v>
                </c:pt>
                <c:pt idx="22">
                  <c:v>2.36</c:v>
                </c:pt>
                <c:pt idx="23">
                  <c:v>2.95</c:v>
                </c:pt>
                <c:pt idx="24">
                  <c:v>2.89</c:v>
                </c:pt>
                <c:pt idx="25">
                  <c:v>2.1</c:v>
                </c:pt>
                <c:pt idx="26">
                  <c:v>1.79</c:v>
                </c:pt>
                <c:pt idx="27">
                  <c:v>3.2</c:v>
                </c:pt>
                <c:pt idx="28">
                  <c:v>2.4500000000000002</c:v>
                </c:pt>
                <c:pt idx="29">
                  <c:v>3.12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0C-AB47-A19B-0E09D17CC0D6}"/>
            </c:ext>
          </c:extLst>
        </c:ser>
        <c:ser>
          <c:idx val="2"/>
          <c:order val="2"/>
          <c:tx>
            <c:strRef>
              <c:f>'rogue 1m'!$D$2</c:f>
              <c:strCache>
                <c:ptCount val="1"/>
                <c:pt idx="0">
                  <c:v>50 peaple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'rogue 1m'!$D$3:$D$32</c:f>
              <c:numCache>
                <c:formatCode>General</c:formatCode>
                <c:ptCount val="30"/>
                <c:pt idx="0">
                  <c:v>0.373</c:v>
                </c:pt>
                <c:pt idx="1">
                  <c:v>1.32</c:v>
                </c:pt>
                <c:pt idx="2">
                  <c:v>3.44</c:v>
                </c:pt>
                <c:pt idx="3">
                  <c:v>2.1</c:v>
                </c:pt>
                <c:pt idx="4">
                  <c:v>1.82</c:v>
                </c:pt>
                <c:pt idx="5">
                  <c:v>2.08</c:v>
                </c:pt>
                <c:pt idx="6">
                  <c:v>2.4900000000000002</c:v>
                </c:pt>
                <c:pt idx="7">
                  <c:v>2.82</c:v>
                </c:pt>
                <c:pt idx="8">
                  <c:v>0.81200000000000006</c:v>
                </c:pt>
                <c:pt idx="9">
                  <c:v>2.76</c:v>
                </c:pt>
                <c:pt idx="10">
                  <c:v>4.83</c:v>
                </c:pt>
                <c:pt idx="11">
                  <c:v>2.77</c:v>
                </c:pt>
                <c:pt idx="12">
                  <c:v>1.6</c:v>
                </c:pt>
                <c:pt idx="13">
                  <c:v>0.66900000000000004</c:v>
                </c:pt>
                <c:pt idx="14">
                  <c:v>0.30599999999999999</c:v>
                </c:pt>
                <c:pt idx="15">
                  <c:v>0.46100000000000002</c:v>
                </c:pt>
                <c:pt idx="16">
                  <c:v>3.22</c:v>
                </c:pt>
                <c:pt idx="17">
                  <c:v>2.2599999999999998</c:v>
                </c:pt>
                <c:pt idx="18">
                  <c:v>3.17</c:v>
                </c:pt>
                <c:pt idx="19">
                  <c:v>2.62</c:v>
                </c:pt>
                <c:pt idx="20">
                  <c:v>2.86</c:v>
                </c:pt>
                <c:pt idx="21">
                  <c:v>2.93</c:v>
                </c:pt>
                <c:pt idx="22">
                  <c:v>3.07</c:v>
                </c:pt>
                <c:pt idx="23">
                  <c:v>2.5499999999999998</c:v>
                </c:pt>
                <c:pt idx="24">
                  <c:v>2.95</c:v>
                </c:pt>
                <c:pt idx="25">
                  <c:v>3.21</c:v>
                </c:pt>
                <c:pt idx="26">
                  <c:v>3.12</c:v>
                </c:pt>
                <c:pt idx="27">
                  <c:v>2.8</c:v>
                </c:pt>
                <c:pt idx="28">
                  <c:v>3.32</c:v>
                </c:pt>
                <c:pt idx="29">
                  <c:v>3.13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0C-AB47-A19B-0E09D17CC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636000"/>
        <c:axId val="642636960"/>
      </c:scatterChart>
      <c:valAx>
        <c:axId val="6426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960"/>
        <c:crosses val="autoZero"/>
        <c:crossBetween val="midCat"/>
      </c:valAx>
      <c:valAx>
        <c:axId val="642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(ms)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4263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My research is to detect Evil-Twin attack.</a:t>
            </a:r>
          </a:p>
          <a:p>
            <a:r>
              <a:rPr kumimoji="1" lang="en-US" altLang="ja-JP" dirty="0"/>
              <a:t>ET is ~.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conventional method and a</a:t>
            </a:r>
            <a:r>
              <a:rPr kumimoji="1" lang="en-US" altLang="ja-JP" dirty="0" err="1"/>
              <a:t>ssumed</a:t>
            </a:r>
            <a:r>
              <a:rPr kumimoji="1" lang="en-US" altLang="ja-JP" dirty="0"/>
              <a:t> situation.</a:t>
            </a:r>
            <a:endParaRPr kumimoji="1" lang="en" altLang="ja-JP" dirty="0"/>
          </a:p>
          <a:p>
            <a:r>
              <a:rPr kumimoji="1" lang="en" altLang="ja-JP" dirty="0"/>
              <a:t>Conventional method is using RTT diffaerences ~.</a:t>
            </a:r>
          </a:p>
          <a:p>
            <a:r>
              <a:rPr kumimoji="1" lang="en-US" altLang="ja-JP" dirty="0"/>
              <a:t>However, convention methods didn’t consider RTT dispersion ~.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discuss the experimental setup in more detail.</a:t>
            </a:r>
          </a:p>
          <a:p>
            <a:r>
              <a:rPr kumimoji="1" lang="en-US" altLang="ja-JP" dirty="0"/>
              <a:t>As mentioned earlier, we conducted the experiments using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between two PCs while sending pings to </a:t>
            </a:r>
            <a:r>
              <a:rPr kumimoji="1" lang="en-US" altLang="ja-JP" dirty="0" err="1"/>
              <a:t>google.com</a:t>
            </a:r>
            <a:r>
              <a:rPr kumimoji="1" lang="en-US" altLang="ja-JP" dirty="0"/>
              <a:t> to measure the RTT until the ping response is received.</a:t>
            </a:r>
          </a:p>
          <a:p>
            <a:r>
              <a:rPr kumimoji="1" lang="en-US" altLang="ja-JP" dirty="0"/>
              <a:t>During the experiments, the devices connected to the AP included 3 PCs, 1 smartphone, and 16 IoT devices, and the operating frequency was set to 2.4GHz.</a:t>
            </a:r>
          </a:p>
          <a:p>
            <a:r>
              <a:rPr kumimoji="1" lang="en-US" altLang="ja-JP" dirty="0"/>
              <a:t>We performed the experiments under four traffic load conditions: no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3MB,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5MB, and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7MB.</a:t>
            </a:r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次に、実験方法について詳しい話をします。 先ほども話した通り、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間で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を使い、その状態で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google.com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を打ち、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が返ってくるまでの時間を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RTT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として実験をします。 この時、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AP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に接続しているデバイスは、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つのスマートフォン、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16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個の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IoT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機器であり、使用している帯域は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2.4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GHZ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で行った。 また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つのトラヒックの状態は、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なしの状態と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7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の負荷の状態の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2024/7/16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3.svg"/><Relationship Id="rId4" Type="http://schemas.openxmlformats.org/officeDocument/2006/relationships/image" Target="../media/image13.svg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1633" y="590389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60649"/>
              </p:ext>
            </p:extLst>
          </p:nvPr>
        </p:nvGraphicFramePr>
        <p:xfrm>
          <a:off x="1402503" y="2396937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7E8066F-AFD2-6F6F-C945-267B954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帯域</a:t>
            </a:r>
            <a:r>
              <a:rPr lang="en-US" altLang="ja-JP" dirty="0"/>
              <a:t> </a:t>
            </a:r>
            <a:r>
              <a:rPr kumimoji="1" lang="en-US" altLang="ja-JP" dirty="0"/>
              <a:t>1000MB/s (1GB/s) </a:t>
            </a:r>
            <a:r>
              <a:rPr kumimoji="1" lang="ja-JP" altLang="en-US"/>
              <a:t>で</a:t>
            </a:r>
            <a:r>
              <a:rPr kumimoji="1" lang="en-US" altLang="ja-JP" dirty="0"/>
              <a:t>30s </a:t>
            </a:r>
            <a:r>
              <a:rPr kumimoji="1" lang="ja-JP" altLang="en-US"/>
              <a:t>測定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87ECE8-DFBB-3F65-2E25-649EFE1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A1F4C9-9974-07AE-B977-080FD636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C39A0B6-AA3A-505C-E31B-83641A80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dirty="0"/>
              <a:t>0.111 </a:t>
            </a:r>
            <a:r>
              <a:rPr lang="en-US" altLang="ja-JP" dirty="0" err="1"/>
              <a:t>ms</a:t>
            </a:r>
            <a:endParaRPr lang="en-US" altLang="ja-JP" b="1" dirty="0"/>
          </a:p>
          <a:p>
            <a:r>
              <a:rPr kumimoji="1" lang="ja-JP" altLang="en-US"/>
              <a:t>分散：</a:t>
            </a:r>
            <a:r>
              <a:rPr kumimoji="1" lang="en-US" altLang="ja-JP" dirty="0"/>
              <a:t>0.101 </a:t>
            </a:r>
            <a:r>
              <a:rPr kumimoji="1" lang="en-US" altLang="ja-JP" dirty="0" err="1"/>
              <a:t>ms</a:t>
            </a:r>
            <a:endParaRPr kumimoji="1" lang="ja-JP" altLang="en-US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E02AB8-F3CB-7594-6701-85C2FBF6EBF9}"/>
              </a:ext>
            </a:extLst>
          </p:cNvPr>
          <p:cNvSpPr txBox="1"/>
          <p:nvPr/>
        </p:nvSpPr>
        <p:spPr>
          <a:xfrm>
            <a:off x="1619102" y="2676688"/>
            <a:ext cx="6122394" cy="3263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kumimoji="1" lang="en-US" altLang="ja-JP" sz="66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6600">
                <a:solidFill>
                  <a:srgbClr val="4D4D4D"/>
                </a:solidFill>
              </a:rPr>
              <a:t>結果</a:t>
            </a:r>
            <a:endParaRPr kumimoji="1" lang="ja-JP" altLang="en-US" sz="6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726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80DBC-56AD-9EE4-0909-6E7B8681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帯域</a:t>
            </a:r>
            <a:r>
              <a:rPr lang="en-US" altLang="ja-JP" dirty="0"/>
              <a:t> 5</a:t>
            </a:r>
            <a:r>
              <a:rPr kumimoji="1" lang="en-US" altLang="ja-JP" dirty="0"/>
              <a:t>00MB/s </a:t>
            </a:r>
            <a:r>
              <a:rPr kumimoji="1" lang="ja-JP" altLang="en-US"/>
              <a:t>で</a:t>
            </a:r>
            <a:r>
              <a:rPr lang="en-US" altLang="ja-JP" dirty="0"/>
              <a:t>1</a:t>
            </a:r>
            <a:r>
              <a:rPr kumimoji="1" lang="en-US" altLang="ja-JP" dirty="0"/>
              <a:t>0s </a:t>
            </a:r>
            <a:r>
              <a:rPr kumimoji="1" lang="ja-JP" altLang="en-US"/>
              <a:t>測定</a:t>
            </a:r>
            <a:r>
              <a:rPr lang="en-US" altLang="ja-JP" dirty="0"/>
              <a:t>(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11607"/>
              </p:ext>
            </p:extLst>
          </p:nvPr>
        </p:nvGraphicFramePr>
        <p:xfrm>
          <a:off x="1402502" y="2396938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B84F8-B5E9-4B7F-7358-80DCBCA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dirty="0"/>
              <a:t>0.262 </a:t>
            </a:r>
            <a:r>
              <a:rPr lang="en-US" altLang="ja-JP" dirty="0" err="1"/>
              <a:t>ms</a:t>
            </a:r>
            <a:endParaRPr lang="en-US" altLang="ja-JP" b="1" dirty="0"/>
          </a:p>
          <a:p>
            <a:r>
              <a:rPr kumimoji="1" lang="ja-JP" altLang="en-US"/>
              <a:t>分散：</a:t>
            </a:r>
            <a:r>
              <a:rPr kumimoji="1" lang="en-US" altLang="ja-JP" dirty="0"/>
              <a:t>0.239 </a:t>
            </a:r>
            <a:r>
              <a:rPr kumimoji="1" lang="en-US" altLang="ja-JP" dirty="0" err="1"/>
              <a:t>ms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8C25E3-3903-9713-724E-C609049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058B3B-A09B-6ED4-D47F-8A8E48D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E78C8-6ABF-7411-C261-C25A71334B9E}"/>
              </a:ext>
            </a:extLst>
          </p:cNvPr>
          <p:cNvSpPr txBox="1"/>
          <p:nvPr/>
        </p:nvSpPr>
        <p:spPr>
          <a:xfrm>
            <a:off x="1619102" y="2676688"/>
            <a:ext cx="6122394" cy="3263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kumimoji="1" lang="en-US" altLang="ja-JP" sz="66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6600">
                <a:solidFill>
                  <a:srgbClr val="4D4D4D"/>
                </a:solidFill>
              </a:rPr>
              <a:t>結果</a:t>
            </a:r>
            <a:endParaRPr kumimoji="1" lang="ja-JP" altLang="en-US" sz="6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091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80DBC-56AD-9EE4-0909-6E7B8681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帯域</a:t>
            </a:r>
            <a:r>
              <a:rPr lang="en-US" altLang="ja-JP" dirty="0"/>
              <a:t> 1</a:t>
            </a:r>
            <a:r>
              <a:rPr kumimoji="1" lang="en-US" altLang="ja-JP" dirty="0"/>
              <a:t>MB/s </a:t>
            </a:r>
            <a:r>
              <a:rPr kumimoji="1" lang="ja-JP" altLang="en-US"/>
              <a:t>で</a:t>
            </a:r>
            <a:r>
              <a:rPr lang="en-US" altLang="ja-JP" dirty="0"/>
              <a:t>1</a:t>
            </a:r>
            <a:r>
              <a:rPr kumimoji="1" lang="en-US" altLang="ja-JP" dirty="0"/>
              <a:t>0s </a:t>
            </a:r>
            <a:r>
              <a:rPr kumimoji="1" lang="ja-JP" altLang="en-US"/>
              <a:t>測定</a:t>
            </a:r>
            <a:r>
              <a:rPr lang="en-US" altLang="ja-JP" dirty="0"/>
              <a:t>(</a:t>
            </a:r>
            <a:r>
              <a:rPr lang="ja-JP" altLang="en-US"/>
              <a:t>予定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D47704B1-EF06-3A0D-A390-EB261F86D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2502" y="2396938"/>
          <a:ext cx="6338993" cy="4076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B84F8-B5E9-4B7F-7358-80DCBCA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6" y="1187624"/>
            <a:ext cx="8363222" cy="4752528"/>
          </a:xfrm>
        </p:spPr>
        <p:txBody>
          <a:bodyPr/>
          <a:lstStyle/>
          <a:p>
            <a:r>
              <a:rPr lang="ja-JP" altLang="en-US"/>
              <a:t>平均：</a:t>
            </a:r>
            <a:r>
              <a:rPr lang="en-US" altLang="ja-JP" dirty="0"/>
              <a:t>0.950 </a:t>
            </a:r>
            <a:r>
              <a:rPr lang="en-US" altLang="ja-JP" dirty="0" err="1"/>
              <a:t>ms</a:t>
            </a:r>
            <a:endParaRPr lang="en-US" altLang="ja-JP" b="1" dirty="0"/>
          </a:p>
          <a:p>
            <a:r>
              <a:rPr kumimoji="1" lang="ja-JP" altLang="en-US"/>
              <a:t>分散：</a:t>
            </a:r>
            <a:r>
              <a:rPr kumimoji="1" lang="en-US" altLang="ja-JP" dirty="0"/>
              <a:t>0.464 </a:t>
            </a:r>
            <a:r>
              <a:rPr kumimoji="1" lang="en-US" altLang="ja-JP" dirty="0" err="1"/>
              <a:t>ms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8C25E3-3903-9713-724E-C609049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058B3B-A09B-6ED4-D47F-8A8E48D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656F28-FC20-0B47-8EDD-7D73E028CCEA}"/>
              </a:ext>
            </a:extLst>
          </p:cNvPr>
          <p:cNvSpPr txBox="1"/>
          <p:nvPr/>
        </p:nvSpPr>
        <p:spPr>
          <a:xfrm>
            <a:off x="1619102" y="2676688"/>
            <a:ext cx="6122394" cy="3263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kumimoji="1" lang="en-US" altLang="ja-JP" sz="66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6600">
                <a:solidFill>
                  <a:srgbClr val="4D4D4D"/>
                </a:solidFill>
              </a:rPr>
              <a:t>結果</a:t>
            </a:r>
            <a:endParaRPr kumimoji="1" lang="ja-JP" altLang="en-US" sz="66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578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D3CA-BD82-2701-ABDA-A8DD1D4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kumimoji="1" lang="ja-JP" altLang="en-US"/>
              <a:t>の結果</a:t>
            </a:r>
            <a:r>
              <a:rPr lang="ja-JP" altLang="en-US"/>
              <a:t>（</a:t>
            </a:r>
            <a:r>
              <a:rPr kumimoji="1" lang="en-US" altLang="ja-JP" dirty="0"/>
              <a:t>1000MB</a:t>
            </a:r>
            <a:r>
              <a:rPr kumimoji="1" lang="ja-JP" altLang="en-US"/>
              <a:t>の帯域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7" name="コンテンツ プレースホルダー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0093A008-560D-EE67-5729-5F1293E73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0" y="1295636"/>
            <a:ext cx="7909453" cy="4905672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6C97FA-3E11-5AC3-C787-979B2B4C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684F6-63AE-F089-08BC-BE53C15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1F1E211-9410-A252-9AA5-7B5EC97BE27C}"/>
              </a:ext>
            </a:extLst>
          </p:cNvPr>
          <p:cNvSpPr/>
          <p:nvPr/>
        </p:nvSpPr>
        <p:spPr>
          <a:xfrm>
            <a:off x="2915816" y="1808820"/>
            <a:ext cx="2874279" cy="3240360"/>
          </a:xfrm>
          <a:prstGeom prst="roundRect">
            <a:avLst/>
          </a:prstGeom>
          <a:noFill/>
          <a:ln w="38100" cap="sq">
            <a:solidFill>
              <a:srgbClr val="92D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994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1B5958B6-972B-316E-B914-75D0296B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D0F238D-13E3-77A6-4C87-4CADCF05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0" y="1295636"/>
            <a:ext cx="7929294" cy="490567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D3CA-BD82-2701-ABDA-A8DD1D4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kumimoji="1" lang="ja-JP" altLang="en-US"/>
              <a:t>の結果</a:t>
            </a:r>
            <a:r>
              <a:rPr lang="ja-JP" altLang="en-US"/>
              <a:t>（</a:t>
            </a:r>
            <a:r>
              <a:rPr lang="en-US" altLang="ja-JP" dirty="0"/>
              <a:t>5</a:t>
            </a:r>
            <a:r>
              <a:rPr kumimoji="1" lang="en-US" altLang="ja-JP" dirty="0"/>
              <a:t>00MB</a:t>
            </a:r>
            <a:r>
              <a:rPr kumimoji="1" lang="ja-JP" altLang="en-US"/>
              <a:t>の帯域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6C97FA-3E11-5AC3-C787-979B2B4C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684F6-63AE-F089-08BC-BE53C15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F0CC189-3814-295F-D7E8-F31EE40C5878}"/>
              </a:ext>
            </a:extLst>
          </p:cNvPr>
          <p:cNvSpPr/>
          <p:nvPr/>
        </p:nvSpPr>
        <p:spPr>
          <a:xfrm>
            <a:off x="2771800" y="1700808"/>
            <a:ext cx="3168352" cy="3312368"/>
          </a:xfrm>
          <a:prstGeom prst="roundRect">
            <a:avLst/>
          </a:prstGeom>
          <a:noFill/>
          <a:ln w="38100" cap="sq">
            <a:solidFill>
              <a:srgbClr val="92D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734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D3CA-BD82-2701-ABDA-A8DD1D4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kumimoji="1" lang="ja-JP" altLang="en-US"/>
              <a:t>の結果</a:t>
            </a:r>
            <a:r>
              <a:rPr lang="ja-JP" altLang="en-US"/>
              <a:t>（</a:t>
            </a:r>
            <a:r>
              <a:rPr kumimoji="1" lang="en-US" altLang="ja-JP" dirty="0"/>
              <a:t>1MB</a:t>
            </a:r>
            <a:r>
              <a:rPr kumimoji="1" lang="ja-JP" altLang="en-US"/>
              <a:t>の帯域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2FE5CDBE-FBFC-C73C-B226-E08E2A4C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6C97FA-3E11-5AC3-C787-979B2B4C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684F6-63AE-F089-08BC-BE53C15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6" name="図 5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B3EB195-87E2-86BA-D8B1-1122F1DEF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1" y="1410518"/>
            <a:ext cx="7966804" cy="4610769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952293BF-F4F0-5992-7BE7-F7216716FB09}"/>
              </a:ext>
            </a:extLst>
          </p:cNvPr>
          <p:cNvSpPr/>
          <p:nvPr/>
        </p:nvSpPr>
        <p:spPr>
          <a:xfrm>
            <a:off x="2915816" y="1844824"/>
            <a:ext cx="2952328" cy="3312368"/>
          </a:xfrm>
          <a:prstGeom prst="roundRect">
            <a:avLst/>
          </a:prstGeom>
          <a:noFill/>
          <a:ln w="38100" cap="sq">
            <a:solidFill>
              <a:srgbClr val="92D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202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1A463-61A2-71E5-0050-AA7732E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これから</a:t>
            </a:r>
            <a:r>
              <a:rPr lang="en-US" altLang="ja-JP" dirty="0"/>
              <a:t>〜9</a:t>
            </a:r>
            <a:r>
              <a:rPr lang="ja-JP" altLang="en-US"/>
              <a:t>月ゼミまでの予定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5A697-4875-6535-8A79-129FD02C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61" y="1141469"/>
            <a:ext cx="8363222" cy="5697295"/>
          </a:xfrm>
        </p:spPr>
        <p:txBody>
          <a:bodyPr>
            <a:normAutofit/>
          </a:bodyPr>
          <a:lstStyle/>
          <a:p>
            <a:r>
              <a:rPr kumimoji="1" lang="ja-JP" altLang="en-US"/>
              <a:t>負荷が大きくなるほど</a:t>
            </a:r>
            <a:r>
              <a:rPr kumimoji="1" lang="en-US" altLang="ja-JP" dirty="0"/>
              <a:t>RTT</a:t>
            </a:r>
            <a:r>
              <a:rPr lang="ja-JP" altLang="en-US"/>
              <a:t>減少</a:t>
            </a:r>
            <a:endParaRPr lang="en-US" altLang="ja-JP" dirty="0"/>
          </a:p>
          <a:p>
            <a:pPr lvl="1"/>
            <a:r>
              <a:rPr lang="en-US" altLang="ja-JP" dirty="0"/>
              <a:t>ICMP</a:t>
            </a:r>
            <a:r>
              <a:rPr lang="ja-JP" altLang="en-US"/>
              <a:t>パケットが優先して処理されている</a:t>
            </a:r>
            <a:br>
              <a:rPr lang="en-US" altLang="ja-JP" dirty="0"/>
            </a:br>
            <a:r>
              <a:rPr lang="ja-JP" altLang="en-US"/>
              <a:t>可能性</a:t>
            </a:r>
            <a:endParaRPr lang="en-US" altLang="ja-JP" dirty="0"/>
          </a:p>
          <a:p>
            <a:pPr lvl="1"/>
            <a:r>
              <a:rPr lang="ja-JP" altLang="en-US"/>
              <a:t>帯域を</a:t>
            </a:r>
            <a:r>
              <a:rPr lang="en-US" altLang="ja-JP" dirty="0"/>
              <a:t>1.5G</a:t>
            </a:r>
            <a:r>
              <a:rPr lang="ja-JP" altLang="en-US"/>
              <a:t>以下にしたあとサイズの大きい</a:t>
            </a:r>
            <a:r>
              <a:rPr lang="en-US" altLang="ja-JP" dirty="0"/>
              <a:t>ping</a:t>
            </a:r>
            <a:r>
              <a:rPr lang="ja-JP" altLang="en-US"/>
              <a:t>で無理やり混雑状況を作る（？）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明確なゴール決めと修論書き始め</a:t>
            </a:r>
            <a:endParaRPr lang="en-US" altLang="ja-JP" dirty="0"/>
          </a:p>
          <a:p>
            <a:pPr lvl="1"/>
            <a:r>
              <a:rPr lang="ja-JP" altLang="en-US"/>
              <a:t>同じ帯域でも人数を増やしてみるなど</a:t>
            </a:r>
            <a:endParaRPr lang="en-US" altLang="ja-JP" dirty="0"/>
          </a:p>
          <a:p>
            <a:pPr lvl="1"/>
            <a:r>
              <a:rPr lang="ja-JP" altLang="en-US"/>
              <a:t>通信路か</a:t>
            </a:r>
            <a:r>
              <a:rPr lang="en-US" altLang="ja-JP" dirty="0"/>
              <a:t>AP</a:t>
            </a:r>
            <a:r>
              <a:rPr lang="ja-JP" altLang="en-US"/>
              <a:t>を待ち行列理論でモデル化し、</a:t>
            </a:r>
            <a:br>
              <a:rPr lang="en-US" altLang="ja-JP" dirty="0"/>
            </a:br>
            <a:r>
              <a:rPr lang="ja-JP" altLang="en-US"/>
              <a:t>利用率の高さと遅延の大きさを証明（？）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F368D8-4E43-EACA-0D7D-83250FBE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35711F-0CF3-B1FF-4AF5-BC9F2C3F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38325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980729"/>
            <a:ext cx="8363222" cy="5713746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テーマ</a:t>
            </a:r>
            <a:r>
              <a:rPr kumimoji="1" lang="en" altLang="ja-JP" dirty="0"/>
              <a:t> : Evil-Twin </a:t>
            </a:r>
            <a:r>
              <a:rPr lang="ja-JP" altLang="en-US" dirty="0"/>
              <a:t>攻撃検知</a:t>
            </a:r>
            <a:endParaRPr kumimoji="1" lang="en" altLang="ja-JP" dirty="0"/>
          </a:p>
          <a:p>
            <a:pPr lvl="1"/>
            <a:r>
              <a:rPr lang="ja-JP" altLang="en-US" dirty="0"/>
              <a:t>アクセスポイント（</a:t>
            </a:r>
            <a:r>
              <a:rPr lang="ja-JP" altLang="ja-JP" dirty="0"/>
              <a:t>AP</a:t>
            </a:r>
            <a:r>
              <a:rPr lang="ja-JP" altLang="en-US" dirty="0"/>
              <a:t>）</a:t>
            </a:r>
            <a:r>
              <a:rPr lang="ja-JP" altLang="ja-JP" dirty="0"/>
              <a:t>の増加</a:t>
            </a:r>
            <a:endParaRPr lang="en-US" altLang="ja-JP" dirty="0"/>
          </a:p>
          <a:p>
            <a:pPr lvl="1"/>
            <a:r>
              <a:rPr lang="ja-JP" altLang="en-US" dirty="0"/>
              <a:t>正規の無線</a:t>
            </a:r>
            <a:r>
              <a:rPr lang="en-US" altLang="ja-JP" dirty="0"/>
              <a:t>LAN</a:t>
            </a:r>
            <a:r>
              <a:rPr lang="ja-JP" altLang="en-US" dirty="0"/>
              <a:t>アクセスポイントを偽装し、 接続したユーザに対して様々な攻撃を行う</a:t>
            </a:r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367104" y="4130002"/>
            <a:ext cx="12724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410719" y="4121555"/>
            <a:ext cx="12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03333" y="4591667"/>
            <a:ext cx="1119671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3929529" y="5310570"/>
            <a:ext cx="128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ユーザ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577742" y="336687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63376" y="3384226"/>
            <a:ext cx="2378881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不正</a:t>
            </a:r>
            <a:r>
              <a:rPr lang="en-US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検知の精度の向上</a:t>
            </a: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既存手法と問題点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 dirty="0"/>
              <a:t>の差の利用</a:t>
            </a:r>
            <a:endParaRPr lang="en-US" altLang="ja-JP" dirty="0"/>
          </a:p>
          <a:p>
            <a:pPr lvl="1"/>
            <a:r>
              <a:rPr lang="ja-JP" altLang="en-US" dirty="0"/>
              <a:t>閾値と</a:t>
            </a:r>
            <a:r>
              <a:rPr lang="en-US" altLang="ja-JP" dirty="0"/>
              <a:t>RTT</a:t>
            </a:r>
            <a:r>
              <a:rPr lang="ja-JP" altLang="en-US" dirty="0"/>
              <a:t>の差を比較して検知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89487" y="345399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0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84488" y="4766278"/>
            <a:ext cx="1117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rgbClr val="4D4D4D"/>
                </a:solidFill>
              </a:rPr>
              <a:t>ユーザ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20890" y="3164395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44224" y="3164395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96062" y="4514882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556766" y="4766278"/>
            <a:ext cx="228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38232" y="4810016"/>
            <a:ext cx="11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19288" y="4597161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574445" y="4849366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59711" y="3213197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088871" y="5562627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輻輳時の</a:t>
            </a: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分散はあまり考慮されていない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58516" y="5692797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06" y="4083727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285" y="3916088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6850" y="2729818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370" y="4079514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971171" y="4207759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キーアイデアと実験環境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b="1" dirty="0">
                <a:solidFill>
                  <a:srgbClr val="525252"/>
                </a:solidFill>
              </a:rPr>
              <a:t>トラヒック負荷ごと</a:t>
            </a:r>
            <a:r>
              <a:rPr lang="ja-JP" altLang="en-US" dirty="0">
                <a:solidFill>
                  <a:srgbClr val="525252"/>
                </a:solidFill>
              </a:rPr>
              <a:t>に検知</a:t>
            </a:r>
            <a:endParaRPr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 err="1">
                <a:solidFill>
                  <a:srgbClr val="525252"/>
                </a:solidFill>
              </a:rPr>
              <a:t>iperf</a:t>
            </a:r>
            <a:r>
              <a:rPr kumimoji="1" lang="ja-JP" altLang="en-US" dirty="0">
                <a:solidFill>
                  <a:srgbClr val="525252"/>
                </a:solidFill>
              </a:rPr>
              <a:t>で負荷を変化させながら</a:t>
            </a:r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収集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 dirty="0">
                <a:solidFill>
                  <a:srgbClr val="525252"/>
                </a:solidFill>
              </a:rPr>
              <a:t>から各負荷ごとの閾値を作成</a:t>
            </a:r>
            <a:endParaRPr kumimoji="1" lang="en-US" altLang="ja-JP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6156176" y="4726760"/>
            <a:ext cx="772424" cy="5080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375157" y="4746007"/>
            <a:ext cx="1724" cy="4321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1956369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6897180" y="4376675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正規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436526" y="4459157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測定用</a:t>
            </a:r>
            <a:r>
              <a:rPr kumimoji="1" lang="en-US" altLang="ja-JP" b="1" dirty="0">
                <a:solidFill>
                  <a:srgbClr val="FF0000"/>
                </a:solidFill>
              </a:rPr>
              <a:t>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>
            <a:off x="1920755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5175401" y="6208889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/>
                </a:solidFill>
              </a:rPr>
              <a:t>他ユーザ</a:t>
            </a:r>
            <a:endParaRPr lang="en" altLang="ja-JP" b="1" dirty="0">
              <a:solidFill>
                <a:schemeClr val="accent6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5799318" y="4298425"/>
            <a:ext cx="251099" cy="3569828"/>
          </a:xfrm>
          <a:prstGeom prst="leftBrace">
            <a:avLst/>
          </a:prstGeom>
          <a:ln w="19050" cap="sq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1469665" y="3209345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</a:t>
            </a:r>
            <a:r>
              <a:rPr lang="ja-JP" altLang="en-US" sz="1600" b="1" dirty="0">
                <a:solidFill>
                  <a:srgbClr val="0098D1"/>
                </a:solidFill>
              </a:rPr>
              <a:t>，</a:t>
            </a:r>
            <a:r>
              <a:rPr lang="en-US" altLang="ja-JP" sz="1600" b="1" dirty="0">
                <a:solidFill>
                  <a:srgbClr val="0098D1"/>
                </a:solidFill>
              </a:rPr>
              <a:t>AP</a:t>
            </a:r>
            <a:r>
              <a:rPr lang="ja-JP" altLang="en-US" sz="1600" b="1" dirty="0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iperf</a:t>
            </a:r>
            <a:r>
              <a:rPr lang="ja-JP" altLang="en-US" sz="1600" b="1" dirty="0">
                <a:solidFill>
                  <a:srgbClr val="0098D1"/>
                </a:solidFill>
              </a:rPr>
              <a:t>で負荷をかける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582" y="3698793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コンピューター 枠線">
            <a:extLst>
              <a:ext uri="{FF2B5EF4-FFF2-40B4-BE49-F238E27FC236}">
                <a16:creationId xmlns:a16="http://schemas.microsoft.com/office/drawing/2014/main" id="{09027717-8793-5EC9-D84B-B8105731F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879" y="5168549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6FE97876-9673-BE28-5A65-D6B5E4EEF4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8600" y="5222773"/>
            <a:ext cx="830465" cy="830465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7957" y="3585431"/>
            <a:ext cx="914400" cy="9144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7678C63-E07C-F82D-6679-5191D330983D}"/>
              </a:ext>
            </a:extLst>
          </p:cNvPr>
          <p:cNvCxnSpPr>
            <a:cxnSpLocks/>
          </p:cNvCxnSpPr>
          <p:nvPr/>
        </p:nvCxnSpPr>
        <p:spPr>
          <a:xfrm>
            <a:off x="4927188" y="4104614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257A9F-D327-30B9-9DCA-F7A724C67DCE}"/>
              </a:ext>
            </a:extLst>
          </p:cNvPr>
          <p:cNvCxnSpPr>
            <a:cxnSpLocks/>
          </p:cNvCxnSpPr>
          <p:nvPr/>
        </p:nvCxnSpPr>
        <p:spPr>
          <a:xfrm flipH="1">
            <a:off x="4891574" y="4281102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グラフィックス 26" descr="ノート PC 枠線">
            <a:extLst>
              <a:ext uri="{FF2B5EF4-FFF2-40B4-BE49-F238E27FC236}">
                <a16:creationId xmlns:a16="http://schemas.microsoft.com/office/drawing/2014/main" id="{F9B61E4F-CA79-4AE2-52B8-321DFA3A8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1389" y="5158080"/>
            <a:ext cx="914400" cy="914400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0B3B9C9-B037-9FE4-1114-4D2448E4F946}"/>
              </a:ext>
            </a:extLst>
          </p:cNvPr>
          <p:cNvCxnSpPr>
            <a:cxnSpLocks/>
          </p:cNvCxnSpPr>
          <p:nvPr/>
        </p:nvCxnSpPr>
        <p:spPr>
          <a:xfrm>
            <a:off x="4479612" y="4820847"/>
            <a:ext cx="223286" cy="4204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E252F1C9-934D-A243-9776-B7F2B6FFDD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48271" y="3640338"/>
            <a:ext cx="927936" cy="92793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232C31-EC85-1940-BC06-43510A8D4043}"/>
              </a:ext>
            </a:extLst>
          </p:cNvPr>
          <p:cNvSpPr txBox="1"/>
          <p:nvPr/>
        </p:nvSpPr>
        <p:spPr>
          <a:xfrm>
            <a:off x="3962728" y="4438167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不正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実験条件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80728"/>
            <a:ext cx="8363222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経路制御の環境を利用</a:t>
            </a:r>
            <a:endParaRPr lang="en-US" altLang="ja-JP" dirty="0"/>
          </a:p>
          <a:p>
            <a:pPr lvl="1"/>
            <a:r>
              <a:rPr lang="en-US" altLang="ja-JP" b="1" dirty="0"/>
              <a:t>AP</a:t>
            </a:r>
            <a:r>
              <a:rPr lang="ja-JP" altLang="en-US" b="1" dirty="0"/>
              <a:t>に</a:t>
            </a:r>
            <a:r>
              <a:rPr lang="en-US" altLang="ja-JP" b="1" dirty="0"/>
              <a:t>ping</a:t>
            </a:r>
            <a:r>
              <a:rPr lang="ja-JP" altLang="en-US" dirty="0"/>
              <a:t>を送信して</a:t>
            </a:r>
            <a:r>
              <a:rPr lang="en-US" altLang="ja-JP" dirty="0"/>
              <a:t>RTT</a:t>
            </a:r>
            <a:r>
              <a:rPr lang="ja-JP" altLang="en-US" dirty="0"/>
              <a:t>収集</a:t>
            </a:r>
            <a:endParaRPr lang="en-US" altLang="ja-JP" dirty="0"/>
          </a:p>
          <a:p>
            <a:pPr marL="0" indent="0">
              <a:buNone/>
            </a:pPr>
            <a:endParaRPr lang="en-US" altLang="ja-JP" sz="1100" dirty="0"/>
          </a:p>
          <a:p>
            <a:r>
              <a:rPr kumimoji="1" lang="ja-JP" altLang="en-US" dirty="0"/>
              <a:t>主に以下の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つ</a:t>
            </a:r>
            <a:r>
              <a:rPr kumimoji="1" lang="ja-JP" altLang="en-US"/>
              <a:t>による負荷を考慮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endParaRPr kumimoji="1" lang="en-US" altLang="ja-JP" sz="1100" dirty="0"/>
          </a:p>
          <a:p>
            <a:r>
              <a:rPr kumimoji="1" lang="ja-JP" altLang="en-US"/>
              <a:t>負荷の再現は</a:t>
            </a:r>
            <a:r>
              <a:rPr kumimoji="1" lang="en-US" altLang="ja-JP" b="1" dirty="0" err="1"/>
              <a:t>iperf</a:t>
            </a:r>
            <a:r>
              <a:rPr kumimoji="1" lang="ja-JP" altLang="en-US"/>
              <a:t>を使用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505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72D81-4821-1F8A-BD88-77725A1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Iperf</a:t>
            </a:r>
            <a:r>
              <a:rPr lang="ja-JP" altLang="en-US"/>
              <a:t>の性質の調査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0EBA1-126D-48D1-2A27-EB693008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50" y="1187623"/>
            <a:ext cx="8363222" cy="5553746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負荷を変えながらスループットを確認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kumimoji="1" lang="en-US" altLang="ja-JP" dirty="0"/>
              <a:t>M, 100M, 500M, 1000M</a:t>
            </a:r>
            <a:r>
              <a:rPr lang="en-US" altLang="ja-JP" dirty="0"/>
              <a:t>, 3000M(bits)</a:t>
            </a:r>
          </a:p>
          <a:p>
            <a:pPr lvl="1"/>
            <a:r>
              <a:rPr kumimoji="1" lang="ja-JP" altLang="en-US" b="1"/>
              <a:t>最大</a:t>
            </a:r>
            <a:r>
              <a:rPr kumimoji="1" lang="ja-JP" altLang="en-US"/>
              <a:t>スループットは</a:t>
            </a:r>
            <a:r>
              <a:rPr kumimoji="1" lang="ja-JP" altLang="en-US" b="1"/>
              <a:t>約</a:t>
            </a:r>
            <a:r>
              <a:rPr kumimoji="1" lang="en-US" altLang="ja-JP" b="1" dirty="0"/>
              <a:t>4Gbits/sec</a:t>
            </a:r>
            <a:endParaRPr lang="en-US" altLang="ja-JP" b="1" dirty="0"/>
          </a:p>
          <a:p>
            <a:pPr marL="457200" lvl="1" indent="0">
              <a:buNone/>
            </a:pPr>
            <a:endParaRPr kumimoji="1" lang="en-US" altLang="ja-JP" sz="1600" dirty="0"/>
          </a:p>
          <a:p>
            <a:r>
              <a:rPr kumimoji="1" lang="ja-JP" altLang="en-US"/>
              <a:t>スループット結果</a:t>
            </a:r>
            <a:endParaRPr kumimoji="1" lang="en-US" altLang="ja-JP" dirty="0"/>
          </a:p>
          <a:p>
            <a:pPr lvl="1"/>
            <a:r>
              <a:rPr lang="ja-JP" altLang="en-US"/>
              <a:t>負荷</a:t>
            </a:r>
            <a:r>
              <a:rPr kumimoji="1" lang="en-US" altLang="ja-JP" b="1" dirty="0"/>
              <a:t>1Mbits</a:t>
            </a:r>
            <a:r>
              <a:rPr kumimoji="1" lang="ja-JP" altLang="en-US" b="1"/>
              <a:t>→</a:t>
            </a:r>
            <a:r>
              <a:rPr kumimoji="1" lang="ja-JP" altLang="en-US"/>
              <a:t>約</a:t>
            </a:r>
            <a:r>
              <a:rPr kumimoji="1" lang="en-US" altLang="ja-JP" b="1" dirty="0"/>
              <a:t>3.8Gbits/sec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100Mbits</a:t>
            </a:r>
            <a:r>
              <a:rPr lang="ja-JP" altLang="en-US" b="1"/>
              <a:t>→</a:t>
            </a:r>
            <a:r>
              <a:rPr kumimoji="1" lang="ja-JP" altLang="en-US"/>
              <a:t>約</a:t>
            </a:r>
            <a:r>
              <a:rPr lang="en-US" altLang="ja-JP" b="1" dirty="0"/>
              <a:t>3.8Gbits/sec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500Mbits</a:t>
            </a:r>
            <a:r>
              <a:rPr lang="ja-JP" altLang="en-US" b="1"/>
              <a:t>→</a:t>
            </a:r>
            <a:r>
              <a:rPr kumimoji="1" lang="ja-JP" altLang="en-US"/>
              <a:t>約</a:t>
            </a:r>
            <a:r>
              <a:rPr lang="en-US" altLang="ja-JP" b="1" dirty="0"/>
              <a:t>2.9Gbits/sec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1000Mbits</a:t>
            </a:r>
            <a:r>
              <a:rPr lang="ja-JP" altLang="en-US" b="1"/>
              <a:t>→</a:t>
            </a:r>
            <a:r>
              <a:rPr kumimoji="1" lang="ja-JP" altLang="en-US"/>
              <a:t>約</a:t>
            </a:r>
            <a:r>
              <a:rPr lang="en-US" altLang="ja-JP" b="1" dirty="0"/>
              <a:t>1.8Gbits/sec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3000Mbits</a:t>
            </a:r>
            <a:r>
              <a:rPr lang="ja-JP" altLang="en-US" b="1"/>
              <a:t>→</a:t>
            </a:r>
            <a:r>
              <a:rPr kumimoji="1" lang="ja-JP" altLang="en-US"/>
              <a:t>約</a:t>
            </a:r>
            <a:r>
              <a:rPr lang="en-US" altLang="ja-JP" b="1" dirty="0"/>
              <a:t>1.5Gbits/sec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5E86A9-6995-BF48-F462-14F52B3F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90A39-D02E-4A43-7777-56C0888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21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358AF-50B1-F424-FB32-92139A35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/>
              <a:t>の測定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7A1E5-822B-742D-C2BF-07AA7F5C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06" y="1182191"/>
            <a:ext cx="8363222" cy="5291447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ping</a:t>
            </a:r>
            <a:r>
              <a:rPr lang="ja-JP" altLang="en-US"/>
              <a:t>サイズは計</a:t>
            </a:r>
            <a:r>
              <a:rPr lang="en-US" altLang="ja-JP" b="1" dirty="0"/>
              <a:t>1028bytes</a:t>
            </a:r>
            <a:r>
              <a:rPr lang="ja-JP" altLang="en-US" b="1"/>
              <a:t>・</a:t>
            </a:r>
            <a:r>
              <a:rPr lang="en-US" altLang="ja-JP" b="1" dirty="0"/>
              <a:t>10</a:t>
            </a:r>
            <a:r>
              <a:rPr lang="ja-JP" altLang="en-US" b="1"/>
              <a:t>秒間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/>
              <a:t>平均</a:t>
            </a:r>
            <a:r>
              <a:rPr lang="en-US" altLang="ja-JP" dirty="0"/>
              <a:t>RTT</a:t>
            </a:r>
            <a:r>
              <a:rPr lang="ja-JP" altLang="en-US"/>
              <a:t>の結果</a:t>
            </a:r>
            <a:endParaRPr kumimoji="1" lang="en-US" altLang="ja-JP" dirty="0"/>
          </a:p>
          <a:p>
            <a:pPr lvl="1"/>
            <a:r>
              <a:rPr lang="en-US" altLang="ja-JP" b="1" dirty="0" err="1"/>
              <a:t>iperf</a:t>
            </a:r>
            <a:r>
              <a:rPr lang="ja-JP" altLang="en-US" b="1"/>
              <a:t>なし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1.1ms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0.4</a:t>
            </a:r>
          </a:p>
          <a:p>
            <a:pPr lvl="1"/>
            <a:r>
              <a:rPr lang="ja-JP" altLang="en-US"/>
              <a:t>負荷</a:t>
            </a:r>
            <a:r>
              <a:rPr kumimoji="1" lang="en-US" altLang="ja-JP" b="1" dirty="0"/>
              <a:t>1Mbits</a:t>
            </a:r>
            <a:r>
              <a:rPr kumimoji="1" lang="ja-JP" altLang="en-US" b="1"/>
              <a:t>→</a:t>
            </a:r>
            <a:r>
              <a:rPr kumimoji="1" lang="en-US" altLang="ja-JP" b="1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0.8ms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0.2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100Mbits</a:t>
            </a:r>
            <a:r>
              <a:rPr lang="ja-JP" altLang="en-US" b="1"/>
              <a:t>→</a:t>
            </a:r>
            <a:r>
              <a:rPr lang="ja-JP" altLang="en-US"/>
              <a:t>平均：</a:t>
            </a:r>
            <a:r>
              <a:rPr lang="en-US" altLang="ja-JP" b="1" dirty="0"/>
              <a:t>0.6ms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0.3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500Mbits</a:t>
            </a:r>
            <a:r>
              <a:rPr lang="ja-JP" altLang="en-US" b="1"/>
              <a:t>→</a:t>
            </a:r>
            <a:r>
              <a:rPr lang="en-US" altLang="ja-JP" b="1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0.3ms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0.2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1000Mbits</a:t>
            </a:r>
            <a:r>
              <a:rPr lang="ja-JP" altLang="en-US" b="1"/>
              <a:t>→</a:t>
            </a:r>
            <a:r>
              <a:rPr lang="en-US" altLang="ja-JP" b="1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0.2ms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0.3</a:t>
            </a:r>
          </a:p>
          <a:p>
            <a:pPr lvl="1"/>
            <a:r>
              <a:rPr lang="ja-JP" altLang="en-US"/>
              <a:t>負荷</a:t>
            </a:r>
            <a:r>
              <a:rPr lang="en-US" altLang="ja-JP" b="1" dirty="0"/>
              <a:t>3000Mbits</a:t>
            </a:r>
            <a:r>
              <a:rPr lang="ja-JP" altLang="en-US" b="1"/>
              <a:t>→</a:t>
            </a:r>
            <a:r>
              <a:rPr lang="en-US" altLang="ja-JP" b="1" dirty="0"/>
              <a:t> </a:t>
            </a:r>
            <a:r>
              <a:rPr lang="ja-JP" altLang="en-US"/>
              <a:t>平均：</a:t>
            </a:r>
            <a:r>
              <a:rPr lang="en-US" altLang="ja-JP" b="1" dirty="0"/>
              <a:t>0.1ms</a:t>
            </a:r>
            <a:r>
              <a:rPr lang="en-US" altLang="ja-JP" dirty="0"/>
              <a:t>, </a:t>
            </a:r>
            <a:r>
              <a:rPr lang="ja-JP" altLang="en-US"/>
              <a:t>分散：</a:t>
            </a:r>
            <a:r>
              <a:rPr lang="en-US" altLang="ja-JP" b="1" dirty="0"/>
              <a:t>0.0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AD49FD-FFD6-7C41-DD4F-63ACA1D4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C4D358-5233-D4EC-92CD-1B3FC90E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33830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26CDC-8B34-B7F4-A684-5AAEB7E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Iperf</a:t>
            </a:r>
            <a:r>
              <a:rPr kumimoji="1" lang="ja-JP" altLang="en-US"/>
              <a:t>の性質の調査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EB6A6-728A-371E-1EA0-AF847237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896544"/>
          </a:xfrm>
        </p:spPr>
        <p:txBody>
          <a:bodyPr>
            <a:normAutofit/>
          </a:bodyPr>
          <a:lstStyle/>
          <a:p>
            <a:r>
              <a:rPr kumimoji="1" lang="ja-JP" altLang="en-US"/>
              <a:t>負荷は</a:t>
            </a:r>
            <a:r>
              <a:rPr lang="en-US" altLang="ja-JP" dirty="0"/>
              <a:t>3000Mbits</a:t>
            </a:r>
            <a:r>
              <a:rPr lang="ja-JP" altLang="en-US"/>
              <a:t>前後からかけられない</a:t>
            </a:r>
            <a:endParaRPr lang="en-US" altLang="ja-JP" dirty="0"/>
          </a:p>
          <a:p>
            <a:pPr lvl="1"/>
            <a:r>
              <a:rPr kumimoji="1" lang="en-US" altLang="ja-JP" dirty="0"/>
              <a:t>1.5G</a:t>
            </a:r>
            <a:r>
              <a:rPr lang="en-US" altLang="ja-JP" dirty="0"/>
              <a:t>bits/sec</a:t>
            </a:r>
            <a:r>
              <a:rPr lang="ja-JP" altLang="en-US"/>
              <a:t>の帯域は必ず確保されてしまう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RTT</a:t>
            </a:r>
            <a:r>
              <a:rPr kumimoji="1" lang="ja-JP" altLang="en-US"/>
              <a:t>がどんどん小さくなる</a:t>
            </a:r>
            <a:endParaRPr kumimoji="1" lang="en-US" altLang="ja-JP" dirty="0"/>
          </a:p>
          <a:p>
            <a:pPr lvl="1"/>
            <a:r>
              <a:rPr kumimoji="1" lang="ja-JP" altLang="en-US"/>
              <a:t>サイズが小さいものが優先されるようになっている？</a:t>
            </a:r>
            <a:endParaRPr kumimoji="1" lang="en-US" altLang="ja-JP" dirty="0"/>
          </a:p>
          <a:p>
            <a:pPr lvl="1"/>
            <a:r>
              <a:rPr lang="ja-JP" altLang="en-US"/>
              <a:t>複数ターミナルでも合計の負荷による</a:t>
            </a:r>
            <a:br>
              <a:rPr lang="en-US" altLang="ja-JP" dirty="0"/>
            </a:br>
            <a:r>
              <a:rPr lang="ja-JP" altLang="en-US"/>
              <a:t>スループットが</a:t>
            </a:r>
            <a:r>
              <a:rPr lang="en-US" altLang="ja-JP" dirty="0"/>
              <a:t>1.5G</a:t>
            </a:r>
            <a:r>
              <a:rPr lang="ja-JP" altLang="en-US"/>
              <a:t>未満にならないようになっていた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A6B060-D596-9260-3C87-60AED370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1A492-3EFF-FF6D-B0D7-022AD69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9731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CD234-D355-3945-D216-1803130E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取得結果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109171-AC2D-7FBE-B469-D37B4680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51" y="1210196"/>
            <a:ext cx="4104456" cy="639762"/>
          </a:xfrm>
        </p:spPr>
        <p:txBody>
          <a:bodyPr/>
          <a:lstStyle/>
          <a:p>
            <a:r>
              <a:rPr lang="ja-JP" altLang="en-US"/>
              <a:t>正規</a:t>
            </a:r>
            <a:r>
              <a:rPr lang="en-US" dirty="0"/>
              <a:t>AP</a:t>
            </a:r>
            <a:r>
              <a:rPr lang="ja-JP" altLang="en-US"/>
              <a:t>に接続時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5A43157-8F3A-2333-535C-930CF43C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7739" y="1210196"/>
            <a:ext cx="4104456" cy="639762"/>
          </a:xfrm>
        </p:spPr>
        <p:txBody>
          <a:bodyPr/>
          <a:lstStyle/>
          <a:p>
            <a:r>
              <a:rPr lang="ja-JP" altLang="en-US"/>
              <a:t>不正</a:t>
            </a:r>
            <a:r>
              <a:rPr kumimoji="1" lang="en-US" altLang="ja-JP" dirty="0"/>
              <a:t>AP</a:t>
            </a:r>
            <a:r>
              <a:rPr kumimoji="1" lang="ja-JP" altLang="en-US"/>
              <a:t>に接続時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4D3FB8-6843-B88B-B411-4778C86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373" y="6492874"/>
            <a:ext cx="82296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1FE4E3-4B16-4185-8A3B-E3CBD5E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45D110-FD8E-48BD-8825-CDFBF9D22CA3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943D7AF-1EF8-5EF6-F248-E148A726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56515"/>
              </p:ext>
            </p:extLst>
          </p:nvPr>
        </p:nvGraphicFramePr>
        <p:xfrm>
          <a:off x="365249" y="1849958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帯域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(MB/s)</a:t>
                      </a:r>
                      <a:endParaRPr lang="ja-JP" altLang="en-US" sz="1600" b="1" cap="all" spc="150">
                        <a:solidFill>
                          <a:schemeClr val="lt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RTT</a:t>
                      </a:r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endParaRPr lang="en" sz="16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0.111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0.101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500MB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0.262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0.239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0.950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0.464</a:t>
                      </a:r>
                      <a:endParaRPr lang="en-US" altLang="ja-JP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46E3B2E-9AB6-683A-2C01-CEE94F25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28800"/>
              </p:ext>
            </p:extLst>
          </p:nvPr>
        </p:nvGraphicFramePr>
        <p:xfrm>
          <a:off x="4757739" y="1816037"/>
          <a:ext cx="4104458" cy="24905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1456">
                  <a:extLst>
                    <a:ext uri="{9D8B030D-6E8A-4147-A177-3AD203B41FA5}">
                      <a16:colId xmlns:a16="http://schemas.microsoft.com/office/drawing/2014/main" val="2697777887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1342280601"/>
                    </a:ext>
                  </a:extLst>
                </a:gridCol>
                <a:gridCol w="1416501">
                  <a:extLst>
                    <a:ext uri="{9D8B030D-6E8A-4147-A177-3AD203B41FA5}">
                      <a16:colId xmlns:a16="http://schemas.microsoft.com/office/drawing/2014/main" val="4056105239"/>
                    </a:ext>
                  </a:extLst>
                </a:gridCol>
              </a:tblGrid>
              <a:tr h="776206"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帯域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(MB/s)</a:t>
                      </a:r>
                      <a:endParaRPr lang="ja-JP" altLang="en-US" sz="1600" b="1" cap="all" spc="150">
                        <a:solidFill>
                          <a:schemeClr val="lt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平均 </a:t>
                      </a:r>
                      <a:r>
                        <a:rPr lang="en-US" altLang="ja-JP" sz="1600" b="1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altLang="ja-JP" sz="1600" b="1" cap="all" spc="150" dirty="0" err="1">
                          <a:solidFill>
                            <a:schemeClr val="lt1"/>
                          </a:solidFill>
                          <a:latin typeface="+mn-lt"/>
                        </a:rPr>
                        <a:t>ms</a:t>
                      </a:r>
                      <a:r>
                        <a:rPr lang="en" sz="1600" b="1" cap="all" spc="150" dirty="0">
                          <a:solidFill>
                            <a:schemeClr val="lt1"/>
                          </a:solidFill>
                        </a:rPr>
                        <a:t>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all" spc="150">
                          <a:solidFill>
                            <a:schemeClr val="lt1"/>
                          </a:solidFill>
                        </a:rPr>
                        <a:t>分散 </a:t>
                      </a:r>
                      <a:r>
                        <a:rPr lang="en-US" altLang="ja-JP" sz="1600" b="1" cap="all" spc="15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 sz="1600" b="1" cap="all" spc="150">
                          <a:solidFill>
                            <a:schemeClr val="lt1"/>
                          </a:solidFill>
                        </a:rPr>
                        <a:t>ms)</a:t>
                      </a:r>
                    </a:p>
                  </a:txBody>
                  <a:tcPr marL="133318" marR="133318" marT="133318" marB="1333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7318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1000MB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0541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500MB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2000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70209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US" altLang="ja-JP" sz="2000" b="1" cap="none" spc="0" dirty="0">
                          <a:solidFill>
                            <a:schemeClr val="tx1"/>
                          </a:solidFill>
                        </a:rPr>
                        <a:t>1MB</a:t>
                      </a:r>
                      <a:endParaRPr lang="ja-JP" altLang="en-US" sz="20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18" marR="133318" marT="133318" marB="1333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2000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434443"/>
                  </a:ext>
                </a:extLst>
              </a:tr>
            </a:tbl>
          </a:graphicData>
        </a:graphic>
      </p:graphicFrame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3993E41B-6ECA-13DF-103A-2A66DCAC43C9}"/>
              </a:ext>
            </a:extLst>
          </p:cNvPr>
          <p:cNvSpPr>
            <a:spLocks noGrp="1"/>
          </p:cNvSpPr>
          <p:nvPr/>
        </p:nvSpPr>
        <p:spPr>
          <a:xfrm>
            <a:off x="547315" y="4697760"/>
            <a:ext cx="867288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/>
              <a:t>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1160363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50869</TotalTime>
  <Words>981</Words>
  <Application>Microsoft Macintosh PowerPoint</Application>
  <PresentationFormat>画面に合わせる (4:3)</PresentationFormat>
  <Paragraphs>177</Paragraphs>
  <Slides>16</Slides>
  <Notes>4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Quattrocento Sans</vt:lpstr>
      <vt:lpstr>Söhne</vt:lpstr>
      <vt:lpstr>メイリオ</vt:lpstr>
      <vt:lpstr>Arial</vt:lpstr>
      <vt:lpstr>Calibri</vt:lpstr>
      <vt:lpstr>Segoe UI</vt:lpstr>
      <vt:lpstr>Wingdings</vt:lpstr>
      <vt:lpstr>Office ​​テーマ</vt:lpstr>
      <vt:lpstr>進捗報告</vt:lpstr>
      <vt:lpstr>研究背景と目的</vt:lpstr>
      <vt:lpstr>既存手法と問題点</vt:lpstr>
      <vt:lpstr>キーアイデアと実験環境</vt:lpstr>
      <vt:lpstr>実験条件</vt:lpstr>
      <vt:lpstr>Iperfの性質の調査</vt:lpstr>
      <vt:lpstr>RTTの測定</vt:lpstr>
      <vt:lpstr>Iperfの性質の調査</vt:lpstr>
      <vt:lpstr>取得結果</vt:lpstr>
      <vt:lpstr>帯域 1000MB/s (1GB/s) で30s 測定</vt:lpstr>
      <vt:lpstr>帯域 500MB/s で10s 測定(予定)</vt:lpstr>
      <vt:lpstr>帯域 1MB/s で10s 測定(予定)</vt:lpstr>
      <vt:lpstr>iperfの結果（1000MBの帯域）</vt:lpstr>
      <vt:lpstr>iperfの結果（500MBの帯域）</vt:lpstr>
      <vt:lpstr>iperfの結果（1MBの帯域）</vt:lpstr>
      <vt:lpstr>これから〜9月ゼミまでの予定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konbu7013 konbu7013</cp:lastModifiedBy>
  <cp:revision>612</cp:revision>
  <dcterms:created xsi:type="dcterms:W3CDTF">2013-09-23T07:13:46Z</dcterms:created>
  <dcterms:modified xsi:type="dcterms:W3CDTF">2024-07-16T10:39:38Z</dcterms:modified>
</cp:coreProperties>
</file>