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2" r:id="rId3"/>
    <p:sldId id="319" r:id="rId4"/>
    <p:sldId id="388" r:id="rId5"/>
    <p:sldId id="421" r:id="rId6"/>
    <p:sldId id="405" r:id="rId7"/>
    <p:sldId id="422" r:id="rId8"/>
    <p:sldId id="42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776" autoAdjust="0"/>
  </p:normalViewPr>
  <p:slideViewPr>
    <p:cSldViewPr>
      <p:cViewPr varScale="1">
        <p:scale>
          <a:sx n="88" d="100"/>
          <a:sy n="88" d="100"/>
        </p:scale>
        <p:origin x="10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想定環境は図</a:t>
            </a:r>
            <a:endParaRPr kumimoji="1" lang="en-US" altLang="ja-JP" dirty="0"/>
          </a:p>
          <a:p>
            <a:r>
              <a:rPr kumimoji="1" lang="ja-JP" altLang="en-US" dirty="0"/>
              <a:t>閾値を使うのは変わらず</a:t>
            </a:r>
            <a:endParaRPr kumimoji="1" lang="en-US" altLang="ja-JP" dirty="0"/>
          </a:p>
          <a:p>
            <a:r>
              <a:rPr kumimoji="1" lang="en-US" altLang="ja-JP" dirty="0" err="1"/>
              <a:t>Iperf</a:t>
            </a:r>
            <a:r>
              <a:rPr kumimoji="1" lang="ja-JP" altLang="en-US" dirty="0"/>
              <a:t>はやめる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パレート。</a:t>
            </a:r>
            <a:r>
              <a:rPr lang="ja-JP" altLang="en-US"/>
              <a:t>インターネットトラフィックの特性を模倣するためによく使わ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8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2024/10/9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3.svg"/><Relationship Id="rId4" Type="http://schemas.openxmlformats.org/officeDocument/2006/relationships/image" Target="../media/image13.svg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1633" y="590389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980729"/>
            <a:ext cx="8363222" cy="5713746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テーマ</a:t>
            </a:r>
            <a:r>
              <a:rPr kumimoji="1" lang="en" altLang="ja-JP" dirty="0"/>
              <a:t> : Evil-Twin </a:t>
            </a:r>
            <a:r>
              <a:rPr lang="ja-JP" altLang="en-US" dirty="0"/>
              <a:t>攻撃検知</a:t>
            </a:r>
            <a:endParaRPr kumimoji="1" lang="en" altLang="ja-JP" dirty="0"/>
          </a:p>
          <a:p>
            <a:pPr lvl="1"/>
            <a:r>
              <a:rPr lang="ja-JP" altLang="en-US" dirty="0"/>
              <a:t>アクセスポイント（</a:t>
            </a:r>
            <a:r>
              <a:rPr lang="ja-JP" altLang="ja-JP" dirty="0"/>
              <a:t>AP</a:t>
            </a:r>
            <a:r>
              <a:rPr lang="ja-JP" altLang="en-US" dirty="0"/>
              <a:t>）</a:t>
            </a:r>
            <a:r>
              <a:rPr lang="ja-JP" altLang="ja-JP" dirty="0"/>
              <a:t>の増加</a:t>
            </a:r>
            <a:endParaRPr lang="en-US" altLang="ja-JP" dirty="0"/>
          </a:p>
          <a:p>
            <a:pPr lvl="1"/>
            <a:r>
              <a:rPr lang="ja-JP" altLang="en-US" dirty="0"/>
              <a:t>正規の無線</a:t>
            </a:r>
            <a:r>
              <a:rPr lang="en-US" altLang="ja-JP" dirty="0"/>
              <a:t>LAN</a:t>
            </a:r>
            <a:r>
              <a:rPr lang="ja-JP" altLang="en-US" dirty="0"/>
              <a:t>アクセスポイントを偽装し、 接続したユーザに対して様々な攻撃を行う</a:t>
            </a:r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367104" y="4130002"/>
            <a:ext cx="12724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410719" y="4121555"/>
            <a:ext cx="12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03333" y="4591667"/>
            <a:ext cx="1119671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3929529" y="5310570"/>
            <a:ext cx="128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ユーザ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577742" y="336687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63376" y="3384226"/>
            <a:ext cx="2378881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不正</a:t>
            </a:r>
            <a:r>
              <a:rPr lang="en-US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検知の精度の向上</a:t>
            </a: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既存手法と問題点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 dirty="0"/>
              <a:t>の差の利用</a:t>
            </a:r>
            <a:endParaRPr lang="en-US" altLang="ja-JP" dirty="0"/>
          </a:p>
          <a:p>
            <a:pPr lvl="1"/>
            <a:r>
              <a:rPr lang="ja-JP" altLang="en-US" dirty="0"/>
              <a:t>閾値と</a:t>
            </a:r>
            <a:r>
              <a:rPr lang="en-US" altLang="ja-JP" dirty="0"/>
              <a:t>RTT</a:t>
            </a:r>
            <a:r>
              <a:rPr lang="ja-JP" altLang="en-US" dirty="0"/>
              <a:t>の差を比較して検知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89487" y="345399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0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84488" y="4766278"/>
            <a:ext cx="1117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rgbClr val="4D4D4D"/>
                </a:solidFill>
              </a:rPr>
              <a:t>ユーザ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20890" y="3164395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44224" y="3164395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96062" y="4514882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556766" y="4766278"/>
            <a:ext cx="228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38232" y="4810016"/>
            <a:ext cx="11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19288" y="4597161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574445" y="4849366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59711" y="3213197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088871" y="5562627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輻輳時の</a:t>
            </a: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分散はあまり考慮されていない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58516" y="5692797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06" y="4083727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285" y="3916088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6850" y="2729818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370" y="4079514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971171" y="4207759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キーアイデアと想定環境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74" y="1065398"/>
            <a:ext cx="8363222" cy="4899386"/>
          </a:xfrm>
        </p:spPr>
        <p:txBody>
          <a:bodyPr/>
          <a:lstStyle/>
          <a:p>
            <a:r>
              <a:rPr lang="ja-JP" altLang="en-US" b="1" dirty="0">
                <a:solidFill>
                  <a:srgbClr val="525252"/>
                </a:solidFill>
              </a:rPr>
              <a:t>トラヒック負荷ごと</a:t>
            </a:r>
            <a:r>
              <a:rPr lang="ja-JP" altLang="en-US" dirty="0">
                <a:solidFill>
                  <a:srgbClr val="525252"/>
                </a:solidFill>
              </a:rPr>
              <a:t>に検知</a:t>
            </a:r>
            <a:endParaRPr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>
                <a:solidFill>
                  <a:srgbClr val="525252"/>
                </a:solidFill>
              </a:rPr>
              <a:t>から各負荷ごとの閾値を作成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strike="sngStrike" dirty="0" err="1">
                <a:solidFill>
                  <a:srgbClr val="525252"/>
                </a:solidFill>
              </a:rPr>
              <a:t>Iperf</a:t>
            </a:r>
            <a:r>
              <a:rPr kumimoji="1" lang="en-US" altLang="ja-JP" dirty="0">
                <a:solidFill>
                  <a:srgbClr val="525252"/>
                </a:solidFill>
              </a:rPr>
              <a:t> </a:t>
            </a:r>
            <a:r>
              <a:rPr kumimoji="1" lang="ja-JP" altLang="en-US">
                <a:solidFill>
                  <a:srgbClr val="525252"/>
                </a:solidFill>
              </a:rPr>
              <a:t>で</a:t>
            </a:r>
            <a:r>
              <a:rPr kumimoji="1" lang="ja-JP" altLang="en-US" dirty="0">
                <a:solidFill>
                  <a:srgbClr val="525252"/>
                </a:solidFill>
              </a:rPr>
              <a:t>負荷を変化させながら</a:t>
            </a:r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>
                <a:solidFill>
                  <a:srgbClr val="525252"/>
                </a:solidFill>
              </a:rPr>
              <a:t>収集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marL="457200" lvl="1" indent="0">
              <a:buNone/>
            </a:pPr>
            <a:r>
              <a:rPr lang="ja-JP" altLang="en-US" b="1">
                <a:solidFill>
                  <a:srgbClr val="525252"/>
                </a:solidFill>
              </a:rPr>
              <a:t>　→</a:t>
            </a:r>
            <a:r>
              <a:rPr lang="en-US" altLang="ja-JP" b="1" dirty="0" err="1">
                <a:solidFill>
                  <a:srgbClr val="525252"/>
                </a:solidFill>
              </a:rPr>
              <a:t>tc</a:t>
            </a:r>
            <a:r>
              <a:rPr lang="ja-JP" altLang="en-US" b="1">
                <a:solidFill>
                  <a:srgbClr val="525252"/>
                </a:solidFill>
              </a:rPr>
              <a:t>コマンドに</a:t>
            </a:r>
            <a:endParaRPr kumimoji="1" lang="en-US" altLang="ja-JP" b="1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AD8A58-8B14-1953-0BF2-7F4DF9695453}"/>
              </a:ext>
            </a:extLst>
          </p:cNvPr>
          <p:cNvCxnSpPr>
            <a:cxnSpLocks/>
          </p:cNvCxnSpPr>
          <p:nvPr/>
        </p:nvCxnSpPr>
        <p:spPr>
          <a:xfrm flipV="1">
            <a:off x="6286924" y="4927069"/>
            <a:ext cx="772424" cy="5080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474B997-D788-71E7-2453-3D001A47F4B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505905" y="4946316"/>
            <a:ext cx="1724" cy="43214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2087117" y="4304923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7027928" y="4576984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正規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567274" y="4659466"/>
            <a:ext cx="183664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PC 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ja-JP" altLang="en-US" b="1" dirty="0">
                <a:solidFill>
                  <a:srgbClr val="FF0000"/>
                </a:solidFill>
              </a:rPr>
              <a:t>測定用</a:t>
            </a:r>
            <a:r>
              <a:rPr kumimoji="1" lang="en-US" altLang="ja-JP" b="1" dirty="0">
                <a:solidFill>
                  <a:srgbClr val="FF0000"/>
                </a:solidFill>
              </a:rPr>
              <a:t>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>
            <a:off x="2051503" y="4481411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BEC1FDD-CBC4-69E7-2C70-3A71B8093999}"/>
              </a:ext>
            </a:extLst>
          </p:cNvPr>
          <p:cNvSpPr txBox="1"/>
          <p:nvPr/>
        </p:nvSpPr>
        <p:spPr>
          <a:xfrm>
            <a:off x="5306149" y="6409198"/>
            <a:ext cx="1498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/>
                </a:solidFill>
              </a:rPr>
              <a:t>他ユーザ</a:t>
            </a:r>
            <a:endParaRPr lang="en" altLang="ja-JP" b="1" dirty="0">
              <a:solidFill>
                <a:schemeClr val="accent6"/>
              </a:solidFill>
            </a:endParaRPr>
          </a:p>
        </p:txBody>
      </p:sp>
      <p:sp>
        <p:nvSpPr>
          <p:cNvPr id="44" name="左中かっこ 43">
            <a:extLst>
              <a:ext uri="{FF2B5EF4-FFF2-40B4-BE49-F238E27FC236}">
                <a16:creationId xmlns:a16="http://schemas.microsoft.com/office/drawing/2014/main" id="{37F9C3C0-BC13-7E7A-3088-892084F60C9E}"/>
              </a:ext>
            </a:extLst>
          </p:cNvPr>
          <p:cNvSpPr/>
          <p:nvPr/>
        </p:nvSpPr>
        <p:spPr>
          <a:xfrm rot="16200000">
            <a:off x="5930066" y="4498734"/>
            <a:ext cx="251099" cy="3569828"/>
          </a:xfrm>
          <a:prstGeom prst="leftBrace">
            <a:avLst/>
          </a:prstGeom>
          <a:ln w="19050" cap="sq">
            <a:solidFill>
              <a:schemeClr val="accent6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1600413" y="3409654"/>
            <a:ext cx="2334281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</a:t>
            </a:r>
            <a:r>
              <a:rPr lang="ja-JP" altLang="en-US" sz="1600" b="1" dirty="0">
                <a:solidFill>
                  <a:srgbClr val="0098D1"/>
                </a:solidFill>
              </a:rPr>
              <a:t>，</a:t>
            </a:r>
            <a:r>
              <a:rPr lang="en-US" altLang="ja-JP" sz="1600" b="1" dirty="0">
                <a:solidFill>
                  <a:srgbClr val="0098D1"/>
                </a:solidFill>
              </a:rPr>
              <a:t>AP</a:t>
            </a:r>
            <a:r>
              <a:rPr lang="ja-JP" altLang="en-US" sz="1600" b="1" dirty="0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iperf</a:t>
            </a:r>
            <a:r>
              <a:rPr lang="ja-JP" altLang="en-US" sz="1600" b="1" dirty="0">
                <a:solidFill>
                  <a:srgbClr val="0098D1"/>
                </a:solidFill>
              </a:rPr>
              <a:t>で負荷をかける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330" y="3899102"/>
            <a:ext cx="906536" cy="906536"/>
          </a:xfrm>
          <a:prstGeom prst="rect">
            <a:avLst/>
          </a:prstGeom>
        </p:spPr>
      </p:pic>
      <p:pic>
        <p:nvPicPr>
          <p:cNvPr id="9" name="グラフィックス 8" descr="コンピューター 枠線">
            <a:extLst>
              <a:ext uri="{FF2B5EF4-FFF2-40B4-BE49-F238E27FC236}">
                <a16:creationId xmlns:a16="http://schemas.microsoft.com/office/drawing/2014/main" id="{09027717-8793-5EC9-D84B-B8105731F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1627" y="5368858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スマート フォン 枠線">
            <a:extLst>
              <a:ext uri="{FF2B5EF4-FFF2-40B4-BE49-F238E27FC236}">
                <a16:creationId xmlns:a16="http://schemas.microsoft.com/office/drawing/2014/main" id="{6FE97876-9673-BE28-5A65-D6B5E4EEF4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9348" y="5423082"/>
            <a:ext cx="830465" cy="830465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48705" y="3785740"/>
            <a:ext cx="914400" cy="9144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7678C63-E07C-F82D-6679-5191D330983D}"/>
              </a:ext>
            </a:extLst>
          </p:cNvPr>
          <p:cNvCxnSpPr>
            <a:cxnSpLocks/>
          </p:cNvCxnSpPr>
          <p:nvPr/>
        </p:nvCxnSpPr>
        <p:spPr>
          <a:xfrm>
            <a:off x="5057936" y="4304923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257A9F-D327-30B9-9DCA-F7A724C67DCE}"/>
              </a:ext>
            </a:extLst>
          </p:cNvPr>
          <p:cNvCxnSpPr>
            <a:cxnSpLocks/>
          </p:cNvCxnSpPr>
          <p:nvPr/>
        </p:nvCxnSpPr>
        <p:spPr>
          <a:xfrm flipH="1">
            <a:off x="5022322" y="4481411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グラフィックス 26" descr="ノート PC 枠線">
            <a:extLst>
              <a:ext uri="{FF2B5EF4-FFF2-40B4-BE49-F238E27FC236}">
                <a16:creationId xmlns:a16="http://schemas.microsoft.com/office/drawing/2014/main" id="{F9B61E4F-CA79-4AE2-52B8-321DFA3A8C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82137" y="5358389"/>
            <a:ext cx="914400" cy="914400"/>
          </a:xfrm>
          <a:prstGeom prst="rect">
            <a:avLst/>
          </a:prstGeom>
        </p:spPr>
      </p:pic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0B3B9C9-B037-9FE4-1114-4D2448E4F946}"/>
              </a:ext>
            </a:extLst>
          </p:cNvPr>
          <p:cNvCxnSpPr>
            <a:cxnSpLocks/>
          </p:cNvCxnSpPr>
          <p:nvPr/>
        </p:nvCxnSpPr>
        <p:spPr>
          <a:xfrm>
            <a:off x="4610360" y="5021156"/>
            <a:ext cx="223286" cy="4204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E252F1C9-934D-A243-9776-B7F2B6FFDD2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9019" y="3840647"/>
            <a:ext cx="927936" cy="92793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232C31-EC85-1940-BC06-43510A8D4043}"/>
              </a:ext>
            </a:extLst>
          </p:cNvPr>
          <p:cNvSpPr txBox="1"/>
          <p:nvPr/>
        </p:nvSpPr>
        <p:spPr>
          <a:xfrm>
            <a:off x="4093476" y="4638476"/>
            <a:ext cx="95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不正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26CDC-8B34-B7F4-A684-5AAEB7E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変更の理由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EB6A6-728A-371E-1EA0-AF847237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187623"/>
            <a:ext cx="8363222" cy="5286015"/>
          </a:xfrm>
        </p:spPr>
        <p:txBody>
          <a:bodyPr>
            <a:normAutofit/>
          </a:bodyPr>
          <a:lstStyle/>
          <a:p>
            <a:r>
              <a:rPr kumimoji="1" lang="ja-JP" altLang="en-US"/>
              <a:t>負荷は</a:t>
            </a:r>
            <a:r>
              <a:rPr lang="en-US" altLang="ja-JP" dirty="0"/>
              <a:t>3000Mbits</a:t>
            </a:r>
            <a:r>
              <a:rPr lang="ja-JP" altLang="en-US"/>
              <a:t>前後からかけられない</a:t>
            </a:r>
            <a:endParaRPr lang="en-US" altLang="ja-JP" dirty="0"/>
          </a:p>
          <a:p>
            <a:pPr lvl="1"/>
            <a:r>
              <a:rPr kumimoji="1" lang="en-US" altLang="ja-JP" dirty="0"/>
              <a:t>1.5G</a:t>
            </a:r>
            <a:r>
              <a:rPr lang="en-US" altLang="ja-JP" dirty="0"/>
              <a:t>bits/sec</a:t>
            </a:r>
            <a:r>
              <a:rPr lang="ja-JP" altLang="en-US"/>
              <a:t>の帯域は必ず確保されてしまう</a:t>
            </a:r>
            <a:endParaRPr lang="en-US" altLang="ja-JP" dirty="0"/>
          </a:p>
          <a:p>
            <a:pPr lvl="1"/>
            <a:r>
              <a:rPr lang="en-US" altLang="ja-JP" dirty="0"/>
              <a:t>Ping</a:t>
            </a:r>
            <a:r>
              <a:rPr lang="ja-JP" altLang="en-US"/>
              <a:t>程度サイズでは影響なし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 err="1"/>
              <a:t>tc</a:t>
            </a:r>
            <a:r>
              <a:rPr kumimoji="1" lang="ja-JP" altLang="en-US"/>
              <a:t>コマンドの遅延を利用する</a:t>
            </a:r>
            <a:endParaRPr kumimoji="1" lang="en-US" altLang="ja-JP" dirty="0"/>
          </a:p>
          <a:p>
            <a:pPr lvl="1"/>
            <a:r>
              <a:rPr lang="ja-JP" altLang="en-US"/>
              <a:t>ランダムな遅延をつけることで</a:t>
            </a:r>
            <a:br>
              <a:rPr lang="en-US" altLang="ja-JP" dirty="0"/>
            </a:br>
            <a:r>
              <a:rPr lang="en-US" altLang="ja-JP" dirty="0"/>
              <a:t>RTT</a:t>
            </a:r>
            <a:r>
              <a:rPr lang="ja-JP" altLang="en-US"/>
              <a:t>に意図的に分散をつける</a:t>
            </a:r>
            <a:endParaRPr lang="en-US" altLang="ja-JP" dirty="0"/>
          </a:p>
          <a:p>
            <a:pPr lvl="1"/>
            <a:r>
              <a:rPr lang="ja-JP" altLang="en-US"/>
              <a:t>分布はパレート分布を使用</a:t>
            </a:r>
            <a:endParaRPr lang="en-US" altLang="ja-JP" dirty="0"/>
          </a:p>
          <a:p>
            <a:pPr lvl="1"/>
            <a:r>
              <a:rPr lang="ja-JP" altLang="en-US"/>
              <a:t>分散</a:t>
            </a:r>
            <a:r>
              <a:rPr lang="en-US" altLang="ja-JP" dirty="0"/>
              <a:t>(</a:t>
            </a:r>
            <a:r>
              <a:rPr lang="ja-JP" altLang="en-US"/>
              <a:t>遅延</a:t>
            </a:r>
            <a:r>
              <a:rPr lang="en-US" altLang="ja-JP" dirty="0"/>
              <a:t>)</a:t>
            </a:r>
            <a:r>
              <a:rPr lang="ja-JP" altLang="en-US"/>
              <a:t>の程度は</a:t>
            </a:r>
            <a:r>
              <a:rPr lang="en-US" altLang="ja-JP" dirty="0"/>
              <a:t>±2ms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A6B060-D596-9260-3C87-60AED370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1A492-3EFF-FF6D-B0D7-022AD69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9731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実験条件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80728"/>
            <a:ext cx="8363222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経路制御の環境を利用</a:t>
            </a:r>
            <a:endParaRPr lang="en-US" altLang="ja-JP" dirty="0"/>
          </a:p>
          <a:p>
            <a:pPr lvl="1"/>
            <a:r>
              <a:rPr lang="en-US" altLang="ja-JP" b="1" dirty="0"/>
              <a:t>AP</a:t>
            </a:r>
            <a:r>
              <a:rPr lang="ja-JP" altLang="en-US" b="1" dirty="0"/>
              <a:t>に</a:t>
            </a:r>
            <a:r>
              <a:rPr lang="en-US" altLang="ja-JP" b="1" dirty="0"/>
              <a:t>ping</a:t>
            </a:r>
            <a:r>
              <a:rPr lang="ja-JP" altLang="en-US" dirty="0"/>
              <a:t>を送信して</a:t>
            </a:r>
            <a:r>
              <a:rPr lang="en-US" altLang="ja-JP" dirty="0"/>
              <a:t>RTT</a:t>
            </a:r>
            <a:r>
              <a:rPr lang="ja-JP" altLang="en-US" dirty="0"/>
              <a:t>収集</a:t>
            </a:r>
            <a:endParaRPr lang="en-US" altLang="ja-JP" dirty="0"/>
          </a:p>
          <a:p>
            <a:pPr marL="0" indent="0">
              <a:buNone/>
            </a:pPr>
            <a:endParaRPr lang="en-US" altLang="ja-JP" sz="1100" dirty="0"/>
          </a:p>
          <a:p>
            <a:r>
              <a:rPr kumimoji="1" lang="ja-JP" altLang="en-US" dirty="0"/>
              <a:t>主に以下の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つ</a:t>
            </a:r>
            <a:r>
              <a:rPr kumimoji="1" lang="ja-JP" altLang="en-US"/>
              <a:t>による負荷を考慮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endParaRPr kumimoji="1" lang="en-US" altLang="ja-JP" sz="1100" dirty="0"/>
          </a:p>
          <a:p>
            <a:r>
              <a:rPr kumimoji="1" lang="ja-JP" altLang="en-US"/>
              <a:t>負荷の再現は</a:t>
            </a:r>
            <a:r>
              <a:rPr lang="en-US" altLang="ja-JP" b="1" dirty="0" err="1"/>
              <a:t>tc</a:t>
            </a:r>
            <a:r>
              <a:rPr lang="ja-JP" altLang="en-US" b="1"/>
              <a:t>コマンド</a:t>
            </a:r>
            <a:r>
              <a:rPr kumimoji="1" lang="ja-JP" altLang="en-US"/>
              <a:t>を使用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5050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70315-6612-62DF-50AB-51DC4A86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夏休みの目標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443EB-7E32-2B15-9012-FC34974A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340767"/>
            <a:ext cx="8363222" cy="513287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のばらつきだけを見た手法を見つける</a:t>
            </a:r>
            <a:endParaRPr kumimoji="1" lang="en-US" altLang="ja-JP" dirty="0"/>
          </a:p>
          <a:p>
            <a:pPr lvl="1"/>
            <a:r>
              <a:rPr lang="ja-JP" altLang="en-US" dirty="0"/>
              <a:t>比較のための論文探し・なるべく近年</a:t>
            </a:r>
            <a:endParaRPr lang="en-US" altLang="ja-JP" dirty="0"/>
          </a:p>
          <a:p>
            <a:pPr lvl="1"/>
            <a:r>
              <a:rPr lang="ja-JP" altLang="en-US" dirty="0"/>
              <a:t>修論に使うための新しい</a:t>
            </a:r>
            <a:r>
              <a:rPr lang="ja-JP" altLang="en-US"/>
              <a:t>論文探しも</a:t>
            </a:r>
            <a:endParaRPr lang="en-US" altLang="ja-JP" dirty="0"/>
          </a:p>
          <a:p>
            <a:pPr lvl="1"/>
            <a:endParaRPr lang="en-US" altLang="ja-JP" sz="1100" dirty="0"/>
          </a:p>
          <a:p>
            <a:pPr marL="0" indent="0">
              <a:buNone/>
            </a:pPr>
            <a:r>
              <a:rPr lang="ja-JP" altLang="en-US" dirty="0"/>
              <a:t>　→</a:t>
            </a:r>
            <a:r>
              <a:rPr lang="en-US" altLang="ja-JP" dirty="0"/>
              <a:t>RTT</a:t>
            </a:r>
            <a:r>
              <a:rPr lang="ja-JP" altLang="en-US" dirty="0"/>
              <a:t>を利用しているものが少ない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→トラヒック負荷まで考えたものも少ない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（管理者側での検知の方が多い）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修論の</a:t>
            </a:r>
            <a:r>
              <a:rPr kumimoji="1" lang="en-US" altLang="ja-JP" dirty="0"/>
              <a:t>2</a:t>
            </a:r>
            <a:r>
              <a:rPr lang="ja-JP" altLang="en-US" dirty="0"/>
              <a:t>章まで埋めていく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→できている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DC5BB1-31AF-9A54-E19C-618670A8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957511-BA23-3D28-67A8-7A67BE08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81838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A7E0F-A4DF-44CB-BA26-36254D71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今後の予定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86E327-FE49-A06C-7C2F-EF623682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tc</a:t>
            </a:r>
            <a:r>
              <a:rPr lang="ja-JP" altLang="en-US"/>
              <a:t>を利用した</a:t>
            </a:r>
            <a:r>
              <a:rPr lang="en-US" altLang="ja-JP" dirty="0"/>
              <a:t>RTT</a:t>
            </a:r>
            <a:r>
              <a:rPr lang="ja-JP" altLang="en-US"/>
              <a:t>の結果を用いて検知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/>
              <a:t>（途中）</a:t>
            </a:r>
            <a:endParaRPr kumimoji="1" lang="en-US" altLang="ja-JP" dirty="0"/>
          </a:p>
          <a:p>
            <a:r>
              <a:rPr lang="ja-JP" altLang="en-US"/>
              <a:t>分散の程度を変えて</a:t>
            </a:r>
            <a:r>
              <a:rPr lang="en-US" altLang="ja-JP" dirty="0"/>
              <a:t>RTT</a:t>
            </a:r>
            <a:r>
              <a:rPr lang="ja-JP" altLang="en-US"/>
              <a:t>を見てみる</a:t>
            </a:r>
            <a:endParaRPr lang="en-US" altLang="ja-JP" dirty="0"/>
          </a:p>
          <a:p>
            <a:pPr lvl="1"/>
            <a:r>
              <a:rPr lang="ja-JP" altLang="en-US"/>
              <a:t>どれくらいの分散から検知が困難になるかの調査に使えるかも？</a:t>
            </a:r>
            <a:endParaRPr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r>
              <a:rPr kumimoji="1" lang="ja-JP" altLang="en-US"/>
              <a:t>修論を進める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27EAF0-9093-DAEC-F21D-EEE88D31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51C052-5A44-0B9D-C1CC-BB5B2B3B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924745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50924</TotalTime>
  <Words>462</Words>
  <Application>Microsoft Office PowerPoint</Application>
  <PresentationFormat>画面に合わせる (4:3)</PresentationFormat>
  <Paragraphs>101</Paragraphs>
  <Slides>8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Arial</vt:lpstr>
      <vt:lpstr>Calibri</vt:lpstr>
      <vt:lpstr>Quattrocento Sans</vt:lpstr>
      <vt:lpstr>Segoe UI</vt:lpstr>
      <vt:lpstr>Wingdings</vt:lpstr>
      <vt:lpstr>Office ​​テーマ</vt:lpstr>
      <vt:lpstr>進捗報告</vt:lpstr>
      <vt:lpstr>研究背景と目的</vt:lpstr>
      <vt:lpstr>既存手法と問題点</vt:lpstr>
      <vt:lpstr>キーアイデアと想定環境</vt:lpstr>
      <vt:lpstr>変更の理由</vt:lpstr>
      <vt:lpstr>実験条件</vt:lpstr>
      <vt:lpstr>夏休みの目標</vt:lpstr>
      <vt:lpstr>今後の予定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上田　智之</cp:lastModifiedBy>
  <cp:revision>625</cp:revision>
  <dcterms:created xsi:type="dcterms:W3CDTF">2013-09-23T07:13:46Z</dcterms:created>
  <dcterms:modified xsi:type="dcterms:W3CDTF">2024-10-09T01:36:55Z</dcterms:modified>
</cp:coreProperties>
</file>