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362" r:id="rId3"/>
    <p:sldId id="319" r:id="rId4"/>
    <p:sldId id="388" r:id="rId5"/>
    <p:sldId id="405" r:id="rId6"/>
    <p:sldId id="424" r:id="rId7"/>
    <p:sldId id="425" r:id="rId8"/>
    <p:sldId id="426" r:id="rId9"/>
    <p:sldId id="421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DFE"/>
    <a:srgbClr val="525252"/>
    <a:srgbClr val="181818"/>
    <a:srgbClr val="333333"/>
    <a:srgbClr val="C3EAFF"/>
    <a:srgbClr val="4D4D4D"/>
    <a:srgbClr val="F19800"/>
    <a:srgbClr val="C46C38"/>
    <a:srgbClr val="ECE6E5"/>
    <a:srgbClr val="79B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88" autoAdjust="0"/>
    <p:restoredTop sz="86807" autoAdjust="0"/>
  </p:normalViewPr>
  <p:slideViewPr>
    <p:cSldViewPr>
      <p:cViewPr varScale="1">
        <p:scale>
          <a:sx n="99" d="100"/>
          <a:sy n="99" d="100"/>
        </p:scale>
        <p:origin x="187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3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1290"/>
    </p:cViewPr>
  </p:sorterViewPr>
  <p:notesViewPr>
    <p:cSldViewPr>
      <p:cViewPr varScale="1">
        <p:scale>
          <a:sx n="59" d="100"/>
          <a:sy n="59" d="100"/>
        </p:scale>
        <p:origin x="-259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1F5C4-6B49-4C86-A2DE-32A66D840886}" type="datetimeFigureOut">
              <a:rPr kumimoji="1" lang="ja-JP" altLang="en-US" smtClean="0"/>
              <a:pPr/>
              <a:t>2024/11/20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6840A-D37F-4926-8E05-396A9738F0A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6909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31E89-D484-4C32-AED5-D0DBDAB35374}" type="datetimeFigureOut">
              <a:rPr kumimoji="1" lang="ja-JP" altLang="en-US" smtClean="0"/>
              <a:pPr/>
              <a:t>2024/11/20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D82345-0678-4811-8ABF-8721649F7B1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44326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baseline="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4502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6242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6478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想定環境は図</a:t>
            </a:r>
            <a:endParaRPr kumimoji="1" lang="en-US" altLang="ja-JP" dirty="0"/>
          </a:p>
          <a:p>
            <a:r>
              <a:rPr kumimoji="1" lang="ja-JP" altLang="en-US" dirty="0"/>
              <a:t>閾値を使うのは変わらず</a:t>
            </a:r>
            <a:endParaRPr kumimoji="1" lang="en-US" altLang="ja-JP" dirty="0"/>
          </a:p>
          <a:p>
            <a:r>
              <a:rPr kumimoji="1" lang="en-US" altLang="ja-JP" dirty="0" err="1"/>
              <a:t>Iperf</a:t>
            </a:r>
            <a:r>
              <a:rPr kumimoji="1" lang="ja-JP" altLang="en-US" dirty="0"/>
              <a:t>はやめる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1456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パレート。</a:t>
            </a:r>
            <a:r>
              <a:rPr lang="ja-JP" altLang="en-US"/>
              <a:t>インターネットトラフィックの特性を模倣するためによく使わ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816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1520" y="1844824"/>
            <a:ext cx="8640960" cy="1470025"/>
          </a:xfrm>
        </p:spPr>
        <p:txBody>
          <a:bodyPr anchor="b"/>
          <a:lstStyle>
            <a:lvl1pPr>
              <a:defRPr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51521" y="3789039"/>
            <a:ext cx="8640958" cy="1800201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3C60B-0A3C-4A60-81B4-5331A9725707}" type="datetime1">
              <a:rPr kumimoji="1" lang="ja-JP" altLang="en-US" smtClean="0"/>
              <a:t>2024/11/20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25006" y="6463596"/>
            <a:ext cx="8280920" cy="365125"/>
          </a:xfrm>
        </p:spPr>
        <p:txBody>
          <a:bodyPr/>
          <a:lstStyle/>
          <a:p>
            <a:r>
              <a:rPr lang="ja-JP" altLang="en-US">
                <a:latin typeface="+mj-lt"/>
              </a:rPr>
              <a:t>進捗報告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4572000" y="3314849"/>
            <a:ext cx="4320479" cy="1898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251520" y="3312388"/>
            <a:ext cx="4320481" cy="1922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22859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BC9D9-726F-498B-B690-D2326E13EAB2}" type="datetime1">
              <a:rPr kumimoji="1" lang="ja-JP" altLang="en-US" smtClean="0"/>
              <a:t>2024/11/20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980212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21B0-01C9-4B1D-91A3-7FF73CC6039A}" type="datetime1">
              <a:rPr kumimoji="1" lang="ja-JP" altLang="en-US" smtClean="0"/>
              <a:t>2024/11/20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904598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15616" y="44624"/>
            <a:ext cx="8028384" cy="1143000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3618" y="1412776"/>
            <a:ext cx="8363222" cy="4752528"/>
          </a:xfrm>
        </p:spPr>
        <p:txBody>
          <a:bodyPr/>
          <a:lstStyle>
            <a:lvl1pPr marL="449263" indent="-449263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buClr>
                <a:schemeClr val="accent1"/>
              </a:buClr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B8F65-B953-4826-AFAF-44C0C546121D}" type="datetime1">
              <a:rPr kumimoji="1" lang="ja-JP" altLang="en-US" smtClean="0"/>
              <a:t>2024/11/20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23528" y="6473639"/>
            <a:ext cx="8220995" cy="365125"/>
          </a:xfrm>
        </p:spPr>
        <p:txBody>
          <a:bodyPr/>
          <a:lstStyle/>
          <a:p>
            <a:r>
              <a:rPr lang="ja-JP" altLang="en-US">
                <a:latin typeface="+mj-lt"/>
              </a:rPr>
              <a:t>進捗報告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7" name="グループ化 6"/>
          <p:cNvGrpSpPr/>
          <p:nvPr userDrawn="1"/>
        </p:nvGrpSpPr>
        <p:grpSpPr>
          <a:xfrm>
            <a:off x="323528" y="299163"/>
            <a:ext cx="648122" cy="633921"/>
            <a:chOff x="251470" y="270235"/>
            <a:chExt cx="648122" cy="633921"/>
          </a:xfrm>
          <a:solidFill>
            <a:schemeClr val="accent6"/>
          </a:solidFill>
        </p:grpSpPr>
        <p:sp>
          <p:nvSpPr>
            <p:cNvPr id="8" name="正方形/長方形 7"/>
            <p:cNvSpPr/>
            <p:nvPr userDrawn="1"/>
          </p:nvSpPr>
          <p:spPr>
            <a:xfrm>
              <a:off x="611560" y="270235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>
            <a:xfrm>
              <a:off x="251470" y="270235"/>
              <a:ext cx="288032" cy="2880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 userDrawn="1"/>
          </p:nvSpPr>
          <p:spPr>
            <a:xfrm>
              <a:off x="61156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 userDrawn="1"/>
          </p:nvSpPr>
          <p:spPr>
            <a:xfrm>
              <a:off x="25147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51418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32711" y="2747961"/>
            <a:ext cx="7659769" cy="1362075"/>
          </a:xfrm>
        </p:spPr>
        <p:txBody>
          <a:bodyPr anchor="ctr">
            <a:normAutofit/>
          </a:bodyPr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232710" y="4149080"/>
            <a:ext cx="7659769" cy="72008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6117-0725-4F76-952A-072773F066ED}" type="datetime1">
              <a:rPr kumimoji="1" lang="ja-JP" altLang="en-US" smtClean="0"/>
              <a:t>2024/11/20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11" name="グループ化 10"/>
          <p:cNvGrpSpPr/>
          <p:nvPr userDrawn="1"/>
        </p:nvGrpSpPr>
        <p:grpSpPr>
          <a:xfrm>
            <a:off x="588682" y="3104962"/>
            <a:ext cx="644029" cy="648072"/>
            <a:chOff x="296920" y="2919016"/>
            <a:chExt cx="936154" cy="942031"/>
          </a:xfrm>
          <a:solidFill>
            <a:schemeClr val="accent6"/>
          </a:solidFill>
        </p:grpSpPr>
        <p:sp>
          <p:nvSpPr>
            <p:cNvPr id="7" name="正方形/長方形 6"/>
            <p:cNvSpPr/>
            <p:nvPr userDrawn="1"/>
          </p:nvSpPr>
          <p:spPr>
            <a:xfrm>
              <a:off x="801026" y="2919016"/>
              <a:ext cx="432048" cy="432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 userDrawn="1"/>
          </p:nvSpPr>
          <p:spPr>
            <a:xfrm>
              <a:off x="296920" y="2919016"/>
              <a:ext cx="432048" cy="4320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>
            <a:xfrm>
              <a:off x="801026" y="3428999"/>
              <a:ext cx="432048" cy="432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 userDrawn="1"/>
          </p:nvSpPr>
          <p:spPr>
            <a:xfrm>
              <a:off x="296920" y="3428999"/>
              <a:ext cx="432048" cy="43204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354984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panose="05000000000000000000" pitchFamily="2" charset="2"/>
              <a:buChar char="l"/>
              <a:defRPr sz="2800"/>
            </a:lvl1pPr>
            <a:lvl2pPr>
              <a:defRPr sz="2400"/>
            </a:lvl2pPr>
            <a:lvl3pPr>
              <a:buClr>
                <a:schemeClr val="accent1"/>
              </a:buCl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panose="05000000000000000000" pitchFamily="2" charset="2"/>
              <a:buChar char="l"/>
              <a:defRPr sz="2800"/>
            </a:lvl1pPr>
            <a:lvl2pPr>
              <a:defRPr sz="2400"/>
            </a:lvl2pPr>
            <a:lvl3pPr>
              <a:buClr>
                <a:schemeClr val="accent1"/>
              </a:buCl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95FC-9667-4CDE-A898-8A4DD9C2816C}" type="datetime1">
              <a:rPr kumimoji="1" lang="ja-JP" altLang="en-US" smtClean="0"/>
              <a:t>2024/11/20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945903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15617" y="44624"/>
            <a:ext cx="7947658" cy="1152128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23528" y="1535113"/>
            <a:ext cx="4104456" cy="639762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23528" y="2174875"/>
            <a:ext cx="4104456" cy="3951288"/>
          </a:xfrm>
          <a:solidFill>
            <a:schemeClr val="bg2"/>
          </a:solidFill>
        </p:spPr>
        <p:txBody>
          <a:bodyPr/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400"/>
            </a:lvl1pPr>
            <a:lvl2pPr>
              <a:spcBef>
                <a:spcPts val="600"/>
              </a:spcBef>
              <a:spcAft>
                <a:spcPts val="600"/>
              </a:spcAft>
              <a:defRPr sz="2000"/>
            </a:lvl2pPr>
            <a:lvl3pPr>
              <a:spcBef>
                <a:spcPts val="600"/>
              </a:spcBef>
              <a:spcAft>
                <a:spcPts val="600"/>
              </a:spcAft>
              <a:defRPr sz="1800"/>
            </a:lvl3pPr>
            <a:lvl4pPr>
              <a:spcBef>
                <a:spcPts val="600"/>
              </a:spcBef>
              <a:spcAft>
                <a:spcPts val="600"/>
              </a:spcAft>
              <a:defRPr sz="1600"/>
            </a:lvl4pPr>
            <a:lvl5pPr>
              <a:spcBef>
                <a:spcPts val="600"/>
              </a:spcBef>
              <a:spcAft>
                <a:spcPts val="6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716016" y="1535113"/>
            <a:ext cx="4104456" cy="639762"/>
          </a:xfr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716016" y="2174875"/>
            <a:ext cx="4104456" cy="3951288"/>
          </a:xfrm>
          <a:solidFill>
            <a:schemeClr val="bg2"/>
          </a:solidFill>
        </p:spPr>
        <p:txBody>
          <a:bodyPr/>
          <a:lstStyle>
            <a:lvl1pPr marL="342900" indent="-342900">
              <a:spcBef>
                <a:spcPts val="60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l"/>
              <a:defRPr sz="2400"/>
            </a:lvl1pPr>
            <a:lvl2pPr>
              <a:spcBef>
                <a:spcPts val="600"/>
              </a:spcBef>
              <a:spcAft>
                <a:spcPts val="600"/>
              </a:spcAft>
              <a:defRPr sz="2000"/>
            </a:lvl2pPr>
            <a:lvl3pPr>
              <a:spcBef>
                <a:spcPts val="600"/>
              </a:spcBef>
              <a:spcAft>
                <a:spcPts val="600"/>
              </a:spcAft>
              <a:defRPr sz="1800"/>
            </a:lvl3pPr>
            <a:lvl4pPr>
              <a:spcBef>
                <a:spcPts val="600"/>
              </a:spcBef>
              <a:spcAft>
                <a:spcPts val="600"/>
              </a:spcAft>
              <a:defRPr sz="1600"/>
            </a:lvl4pPr>
            <a:lvl5pPr>
              <a:spcBef>
                <a:spcPts val="600"/>
              </a:spcBef>
              <a:spcAft>
                <a:spcPts val="60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4F1C-D814-467F-A9C1-27BA8CBE0ADF}" type="datetime1">
              <a:rPr kumimoji="1" lang="ja-JP" altLang="en-US" smtClean="0"/>
              <a:t>2024/11/20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323528" y="299163"/>
            <a:ext cx="648122" cy="633921"/>
            <a:chOff x="251470" y="270235"/>
            <a:chExt cx="648122" cy="633921"/>
          </a:xfrm>
          <a:solidFill>
            <a:schemeClr val="accent6"/>
          </a:solidFill>
        </p:grpSpPr>
        <p:sp>
          <p:nvSpPr>
            <p:cNvPr id="16" name="正方形/長方形 15"/>
            <p:cNvSpPr/>
            <p:nvPr userDrawn="1"/>
          </p:nvSpPr>
          <p:spPr>
            <a:xfrm>
              <a:off x="611560" y="270235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 userDrawn="1"/>
          </p:nvSpPr>
          <p:spPr>
            <a:xfrm>
              <a:off x="251470" y="270235"/>
              <a:ext cx="288032" cy="2880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 userDrawn="1"/>
          </p:nvSpPr>
          <p:spPr>
            <a:xfrm>
              <a:off x="61156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 userDrawn="1"/>
          </p:nvSpPr>
          <p:spPr>
            <a:xfrm>
              <a:off x="25147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721458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15616" y="44624"/>
            <a:ext cx="7931224" cy="1166588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5BE5-B116-4375-966A-54223A38C6E0}" type="datetime1">
              <a:rPr kumimoji="1" lang="ja-JP" altLang="en-US" smtClean="0"/>
              <a:t>2024/11/20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323528" y="299163"/>
            <a:ext cx="648122" cy="633921"/>
            <a:chOff x="251470" y="270235"/>
            <a:chExt cx="648122" cy="633921"/>
          </a:xfrm>
          <a:solidFill>
            <a:schemeClr val="accent6"/>
          </a:solidFill>
        </p:grpSpPr>
        <p:sp>
          <p:nvSpPr>
            <p:cNvPr id="7" name="正方形/長方形 6"/>
            <p:cNvSpPr/>
            <p:nvPr userDrawn="1"/>
          </p:nvSpPr>
          <p:spPr>
            <a:xfrm>
              <a:off x="611560" y="270235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 userDrawn="1"/>
          </p:nvSpPr>
          <p:spPr>
            <a:xfrm>
              <a:off x="251470" y="270235"/>
              <a:ext cx="288032" cy="2880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 userDrawn="1"/>
          </p:nvSpPr>
          <p:spPr>
            <a:xfrm>
              <a:off x="61156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 userDrawn="1"/>
          </p:nvSpPr>
          <p:spPr>
            <a:xfrm>
              <a:off x="251470" y="616124"/>
              <a:ext cx="288032" cy="288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437649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98BF-5C24-45A1-A228-42A298FD9F46}" type="datetime1">
              <a:rPr kumimoji="1" lang="ja-JP" altLang="en-US" smtClean="0"/>
              <a:t>2024/11/20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15874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82C5-F8E7-4AC6-A50F-A81407531D42}" type="datetime1">
              <a:rPr kumimoji="1" lang="ja-JP" altLang="en-US" smtClean="0"/>
              <a:t>2024/11/20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526001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84DA-BFAB-488A-A963-86A072112D9F}" type="datetime1">
              <a:rPr kumimoji="1" lang="ja-JP" altLang="en-US" smtClean="0"/>
              <a:t>2024/11/20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762987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1700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54E6F-5745-41C5-B326-2ACDBBC44F47}" type="datetime1">
              <a:rPr lang="ja-JP" altLang="en-US" smtClean="0"/>
              <a:t>2024/11/20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46373" y="6492874"/>
            <a:ext cx="822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ja-JP" altLang="en-US">
                <a:latin typeface="+mj-lt"/>
              </a:rPr>
              <a:t>進捗報告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05926" y="6309320"/>
            <a:ext cx="440914" cy="43204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8B45D110-FD8E-48BD-8825-CDFBF9D22CA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3734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dt="0"/>
  <p:txStyles>
    <p:titleStyle>
      <a:lvl1pPr algn="ctr" defTabSz="914400" rtl="0" eaLnBrk="1" latinLnBrk="0" hangingPunct="1">
        <a:spcBef>
          <a:spcPct val="0"/>
        </a:spcBef>
        <a:buNone/>
        <a:defRPr kumimoji="1" sz="4000" b="1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Char char="l"/>
        <a:defRPr kumimoji="1"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kumimoji="1"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51520" y="908720"/>
            <a:ext cx="8640960" cy="2406129"/>
          </a:xfrm>
        </p:spPr>
        <p:txBody>
          <a:bodyPr>
            <a:normAutofit/>
          </a:bodyPr>
          <a:lstStyle/>
          <a:p>
            <a:r>
              <a:rPr lang="ja-JP" altLang="en-US" sz="4800" dirty="0"/>
              <a:t>進捗報告</a:t>
            </a:r>
            <a:endParaRPr lang="ja-JP" altLang="en-US" sz="3200" dirty="0">
              <a:latin typeface="+mj-lt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b="1"/>
              <a:t>MA23025</a:t>
            </a:r>
            <a:r>
              <a:rPr lang="ja-JP" altLang="en-US" b="1"/>
              <a:t> 上田 智之</a:t>
            </a:r>
            <a:endParaRPr lang="en-US" altLang="ja-JP" b="1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171633" y="5903893"/>
            <a:ext cx="23391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sz="2800" dirty="0">
                <a:solidFill>
                  <a:srgbClr val="4D4D4D"/>
                </a:solidFill>
              </a:rPr>
              <a:t>芝浦工業大学</a:t>
            </a:r>
            <a:endParaRPr lang="en-US" altLang="ja-JP" sz="2800" dirty="0">
              <a:solidFill>
                <a:srgbClr val="4D4D4D"/>
              </a:solidFill>
            </a:endParaRPr>
          </a:p>
          <a:p>
            <a:pPr algn="r"/>
            <a:endParaRPr kumimoji="1" lang="ja-JP" altLang="en-US" sz="2800" dirty="0">
              <a:solidFill>
                <a:srgbClr val="4D4D4D"/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9A5D6F3-1F1A-3056-492E-BAFF368897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492" y="5417840"/>
            <a:ext cx="1440160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56246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9F451A-1260-D900-487B-BFACD5EBC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研究背景と目的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B6C0C1-94FB-30E4-EDB1-927DD25C4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077" y="980729"/>
            <a:ext cx="8363222" cy="5713746"/>
          </a:xfrm>
        </p:spPr>
        <p:txBody>
          <a:bodyPr>
            <a:normAutofit/>
          </a:bodyPr>
          <a:lstStyle/>
          <a:p>
            <a:r>
              <a:rPr kumimoji="1" lang="ja-JP" altLang="en-US" b="1" dirty="0"/>
              <a:t>テーマ</a:t>
            </a:r>
            <a:r>
              <a:rPr kumimoji="1" lang="en" altLang="ja-JP" dirty="0"/>
              <a:t> : Evil-Twin </a:t>
            </a:r>
            <a:r>
              <a:rPr lang="ja-JP" altLang="en-US" dirty="0"/>
              <a:t>攻撃検知</a:t>
            </a:r>
            <a:endParaRPr kumimoji="1" lang="en" altLang="ja-JP" dirty="0"/>
          </a:p>
          <a:p>
            <a:pPr lvl="1"/>
            <a:r>
              <a:rPr lang="ja-JP" altLang="en-US" dirty="0"/>
              <a:t>アクセスポイント（</a:t>
            </a:r>
            <a:r>
              <a:rPr lang="ja-JP" altLang="ja-JP" dirty="0"/>
              <a:t>AP</a:t>
            </a:r>
            <a:r>
              <a:rPr lang="ja-JP" altLang="en-US" dirty="0"/>
              <a:t>）</a:t>
            </a:r>
            <a:r>
              <a:rPr lang="ja-JP" altLang="ja-JP" dirty="0"/>
              <a:t>の増加</a:t>
            </a:r>
            <a:endParaRPr lang="en-US" altLang="ja-JP" dirty="0"/>
          </a:p>
          <a:p>
            <a:pPr lvl="1"/>
            <a:r>
              <a:rPr lang="ja-JP" altLang="en-US" dirty="0"/>
              <a:t>正規の無線</a:t>
            </a:r>
            <a:r>
              <a:rPr lang="en-US" altLang="ja-JP" dirty="0"/>
              <a:t>LAN</a:t>
            </a:r>
            <a:r>
              <a:rPr lang="ja-JP" altLang="en-US" dirty="0"/>
              <a:t>アクセスポイントを偽装し、 接続したユーザに対して様々な攻撃を行う</a:t>
            </a:r>
            <a:endParaRPr lang="en" altLang="ja-JP" dirty="0"/>
          </a:p>
          <a:p>
            <a:pPr lvl="1"/>
            <a:endParaRPr kumimoji="1" lang="en" altLang="ja-JP" dirty="0"/>
          </a:p>
          <a:p>
            <a:pPr marL="457200" lvl="1" indent="0">
              <a:buNone/>
            </a:pPr>
            <a:endParaRPr lang="en" altLang="ja-JP" dirty="0"/>
          </a:p>
          <a:p>
            <a:pPr marL="457200" lvl="1" indent="0">
              <a:buNone/>
            </a:pPr>
            <a:endParaRPr lang="en" altLang="ja-JP" dirty="0"/>
          </a:p>
          <a:p>
            <a:pPr marL="457200" lvl="1" indent="0">
              <a:buNone/>
            </a:pPr>
            <a:endParaRPr lang="en" altLang="ja-JP" dirty="0"/>
          </a:p>
          <a:p>
            <a:pPr marL="457200" lvl="1" indent="0">
              <a:buNone/>
            </a:pPr>
            <a:endParaRPr kumimoji="1" lang="en" altLang="ja-JP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0378FD5-32BC-E59A-A5E3-14F3051B6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AA0C090-76B5-1CAE-F0D6-CB12EADBD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CB96136-87F0-06A9-5172-F2DE2912CDC1}"/>
              </a:ext>
            </a:extLst>
          </p:cNvPr>
          <p:cNvSpPr txBox="1"/>
          <p:nvPr/>
        </p:nvSpPr>
        <p:spPr>
          <a:xfrm>
            <a:off x="2367104" y="4130002"/>
            <a:ext cx="1272458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4D4D4D"/>
                </a:solidFill>
              </a:rPr>
              <a:t>不正</a:t>
            </a:r>
            <a:r>
              <a:rPr kumimoji="1" lang="en-US" altLang="ja-JP" sz="2400" dirty="0">
                <a:solidFill>
                  <a:srgbClr val="4D4D4D"/>
                </a:solidFill>
              </a:rPr>
              <a:t>AP</a:t>
            </a:r>
            <a:endParaRPr kumimoji="1" lang="ja-JP" altLang="en-US" sz="2400" dirty="0">
              <a:solidFill>
                <a:srgbClr val="4D4D4D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1D03B81-55CE-9C3B-8277-CF4A843C445A}"/>
              </a:ext>
            </a:extLst>
          </p:cNvPr>
          <p:cNvSpPr txBox="1"/>
          <p:nvPr/>
        </p:nvSpPr>
        <p:spPr>
          <a:xfrm>
            <a:off x="5410719" y="4121555"/>
            <a:ext cx="1245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4D4D4D"/>
                </a:solidFill>
              </a:rPr>
              <a:t>正規</a:t>
            </a:r>
            <a:r>
              <a:rPr kumimoji="1" lang="en-US" altLang="ja-JP" sz="2400" dirty="0">
                <a:solidFill>
                  <a:srgbClr val="4D4D4D"/>
                </a:solidFill>
              </a:rPr>
              <a:t>AP</a:t>
            </a:r>
            <a:endParaRPr kumimoji="1" lang="ja-JP" altLang="en-US" sz="2400" dirty="0">
              <a:solidFill>
                <a:srgbClr val="4D4D4D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B140092-1888-8068-9FB9-FA7FFAA39472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3003333" y="4591667"/>
            <a:ext cx="1119671" cy="313474"/>
          </a:xfrm>
          <a:prstGeom prst="straightConnector1">
            <a:avLst/>
          </a:prstGeom>
          <a:ln w="76200" cap="sq">
            <a:solidFill>
              <a:schemeClr val="accent2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5CAA5E7-BAB0-3AF1-CD05-9452BA7DE799}"/>
              </a:ext>
            </a:extLst>
          </p:cNvPr>
          <p:cNvSpPr txBox="1"/>
          <p:nvPr/>
        </p:nvSpPr>
        <p:spPr>
          <a:xfrm>
            <a:off x="3929529" y="5310570"/>
            <a:ext cx="1284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4D4D4D"/>
                </a:solidFill>
              </a:rPr>
              <a:t>ユーザ</a:t>
            </a:r>
            <a:endParaRPr kumimoji="1" lang="ja-JP" altLang="en-US" sz="2400" dirty="0">
              <a:solidFill>
                <a:srgbClr val="4D4D4D"/>
              </a:solidFill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59595C9-2729-CCD8-C8FF-16806983A635}"/>
              </a:ext>
            </a:extLst>
          </p:cNvPr>
          <p:cNvCxnSpPr>
            <a:cxnSpLocks/>
          </p:cNvCxnSpPr>
          <p:nvPr/>
        </p:nvCxnSpPr>
        <p:spPr>
          <a:xfrm flipV="1">
            <a:off x="5086025" y="4596178"/>
            <a:ext cx="966750" cy="292279"/>
          </a:xfrm>
          <a:prstGeom prst="straightConnector1">
            <a:avLst/>
          </a:prstGeom>
          <a:ln w="76200" cap="sq">
            <a:solidFill>
              <a:schemeClr val="tx1"/>
            </a:solidFill>
            <a:prstDash val="sysDot"/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吹き出し: 円形 24">
            <a:extLst>
              <a:ext uri="{FF2B5EF4-FFF2-40B4-BE49-F238E27FC236}">
                <a16:creationId xmlns:a16="http://schemas.microsoft.com/office/drawing/2014/main" id="{CAE4ABE1-99CB-C12F-6362-E92153FA872E}"/>
              </a:ext>
            </a:extLst>
          </p:cNvPr>
          <p:cNvSpPr/>
          <p:nvPr/>
        </p:nvSpPr>
        <p:spPr>
          <a:xfrm>
            <a:off x="6577742" y="3366870"/>
            <a:ext cx="2278454" cy="528428"/>
          </a:xfrm>
          <a:prstGeom prst="wedgeEllipseCallout">
            <a:avLst>
              <a:gd name="adj1" fmla="val -52588"/>
              <a:gd name="adj2" fmla="val 63586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accent1"/>
                </a:solidFill>
              </a:rPr>
              <a:t>SSID : Free-1</a:t>
            </a:r>
          </a:p>
        </p:txBody>
      </p:sp>
      <p:sp>
        <p:nvSpPr>
          <p:cNvPr id="16" name="吹き出し: 円形 53">
            <a:extLst>
              <a:ext uri="{FF2B5EF4-FFF2-40B4-BE49-F238E27FC236}">
                <a16:creationId xmlns:a16="http://schemas.microsoft.com/office/drawing/2014/main" id="{EB041436-F17A-CC5C-813C-6A0CF2C2FD76}"/>
              </a:ext>
            </a:extLst>
          </p:cNvPr>
          <p:cNvSpPr/>
          <p:nvPr/>
        </p:nvSpPr>
        <p:spPr>
          <a:xfrm>
            <a:off x="163376" y="3384226"/>
            <a:ext cx="2378881" cy="528428"/>
          </a:xfrm>
          <a:prstGeom prst="wedgeEllipseCallout">
            <a:avLst>
              <a:gd name="adj1" fmla="val 47227"/>
              <a:gd name="adj2" fmla="val 73199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sz="2000">
                <a:solidFill>
                  <a:schemeClr val="accent1"/>
                </a:solidFill>
              </a:rPr>
              <a:t>SSID : Free-1</a:t>
            </a:r>
          </a:p>
        </p:txBody>
      </p:sp>
      <p:sp>
        <p:nvSpPr>
          <p:cNvPr id="17" name="Google Shape;123;p2">
            <a:extLst>
              <a:ext uri="{FF2B5EF4-FFF2-40B4-BE49-F238E27FC236}">
                <a16:creationId xmlns:a16="http://schemas.microsoft.com/office/drawing/2014/main" id="{8763BA58-090D-F044-3BC6-A7BB1885AF55}"/>
              </a:ext>
            </a:extLst>
          </p:cNvPr>
          <p:cNvSpPr/>
          <p:nvPr/>
        </p:nvSpPr>
        <p:spPr>
          <a:xfrm>
            <a:off x="977561" y="5689961"/>
            <a:ext cx="7416824" cy="7682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800" b="1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不正</a:t>
            </a:r>
            <a:r>
              <a:rPr lang="en-US" altLang="ja-JP" sz="2800" b="1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AP</a:t>
            </a:r>
            <a:r>
              <a:rPr lang="ja-JP" altLang="en-US" sz="2800" b="1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検知の精度の向上</a:t>
            </a:r>
          </a:p>
        </p:txBody>
      </p:sp>
      <p:sp>
        <p:nvSpPr>
          <p:cNvPr id="18" name="Google Shape;124;p2">
            <a:extLst>
              <a:ext uri="{FF2B5EF4-FFF2-40B4-BE49-F238E27FC236}">
                <a16:creationId xmlns:a16="http://schemas.microsoft.com/office/drawing/2014/main" id="{679E5135-D449-43FD-399B-0D4CCF50FC8E}"/>
              </a:ext>
            </a:extLst>
          </p:cNvPr>
          <p:cNvSpPr/>
          <p:nvPr/>
        </p:nvSpPr>
        <p:spPr>
          <a:xfrm rot="16200000">
            <a:off x="349096" y="5788897"/>
            <a:ext cx="576064" cy="64807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9" name="グラフィックス 18" descr="無線ルーター 枠線">
            <a:extLst>
              <a:ext uri="{FF2B5EF4-FFF2-40B4-BE49-F238E27FC236}">
                <a16:creationId xmlns:a16="http://schemas.microsoft.com/office/drawing/2014/main" id="{E5C29835-34E6-EF83-B66C-E39CC278F6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9132" y="3166878"/>
            <a:ext cx="1088610" cy="1088610"/>
          </a:xfrm>
          <a:prstGeom prst="rect">
            <a:avLst/>
          </a:prstGeom>
        </p:spPr>
      </p:pic>
      <p:pic>
        <p:nvPicPr>
          <p:cNvPr id="20" name="グラフィックス 19" descr="ユーザー 枠線">
            <a:extLst>
              <a:ext uri="{FF2B5EF4-FFF2-40B4-BE49-F238E27FC236}">
                <a16:creationId xmlns:a16="http://schemas.microsoft.com/office/drawing/2014/main" id="{E9A96484-CBD6-9ED6-8E7A-6971BD8629E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60775" y="4391840"/>
            <a:ext cx="1088611" cy="1088611"/>
          </a:xfrm>
          <a:prstGeom prst="rect">
            <a:avLst/>
          </a:prstGeom>
        </p:spPr>
      </p:pic>
      <p:pic>
        <p:nvPicPr>
          <p:cNvPr id="21" name="グラフィックス 20" descr="無線ルーター 単色塗りつぶし">
            <a:extLst>
              <a:ext uri="{FF2B5EF4-FFF2-40B4-BE49-F238E27FC236}">
                <a16:creationId xmlns:a16="http://schemas.microsoft.com/office/drawing/2014/main" id="{AF216F03-49F2-D154-2939-62FD9F739B7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25362" y="3166878"/>
            <a:ext cx="1088610" cy="1088610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392C888-D27F-2C17-5D6B-2281AEA58BA9}"/>
              </a:ext>
            </a:extLst>
          </p:cNvPr>
          <p:cNvSpPr txBox="1"/>
          <p:nvPr/>
        </p:nvSpPr>
        <p:spPr>
          <a:xfrm rot="1705442">
            <a:off x="4581188" y="4126781"/>
            <a:ext cx="661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>
                <a:solidFill>
                  <a:srgbClr val="4D4D4D"/>
                </a:solidFill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38403984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B35312-7415-6F4E-58F6-92092326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既存手法と問題点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686FAB-93C1-FC76-42A9-A7E6FE175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964" y="1033700"/>
            <a:ext cx="8363222" cy="4724042"/>
          </a:xfrm>
        </p:spPr>
        <p:txBody>
          <a:bodyPr/>
          <a:lstStyle/>
          <a:p>
            <a:r>
              <a:rPr kumimoji="1" lang="en-US" altLang="ja-JP" dirty="0"/>
              <a:t>RTT</a:t>
            </a:r>
            <a:r>
              <a:rPr kumimoji="1" lang="ja-JP" altLang="en-US" dirty="0"/>
              <a:t>を用いた検知手法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1-hop</a:t>
            </a:r>
            <a:r>
              <a:rPr kumimoji="1" lang="ja-JP" altLang="en-US" dirty="0"/>
              <a:t>と</a:t>
            </a:r>
            <a:r>
              <a:rPr kumimoji="1" lang="en-US" altLang="ja-JP" dirty="0"/>
              <a:t>2-hop</a:t>
            </a:r>
            <a:r>
              <a:rPr lang="ja-JP" altLang="en-US" dirty="0"/>
              <a:t>の</a:t>
            </a:r>
            <a:r>
              <a:rPr lang="en-US" altLang="ja-JP" dirty="0"/>
              <a:t>RTT</a:t>
            </a:r>
            <a:r>
              <a:rPr lang="ja-JP" altLang="en-US" dirty="0"/>
              <a:t>の差の利用</a:t>
            </a:r>
            <a:endParaRPr lang="en-US" altLang="ja-JP" dirty="0"/>
          </a:p>
          <a:p>
            <a:pPr lvl="1"/>
            <a:r>
              <a:rPr lang="ja-JP" altLang="en-US" dirty="0"/>
              <a:t>閾値と</a:t>
            </a:r>
            <a:r>
              <a:rPr lang="en-US" altLang="ja-JP" dirty="0"/>
              <a:t>RTT</a:t>
            </a:r>
            <a:r>
              <a:rPr lang="ja-JP" altLang="en-US" dirty="0"/>
              <a:t>の差を比較して検知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0CFFE9E-EA92-E3CF-9BB3-56CFBBB900D2}"/>
              </a:ext>
            </a:extLst>
          </p:cNvPr>
          <p:cNvSpPr txBox="1"/>
          <p:nvPr/>
        </p:nvSpPr>
        <p:spPr>
          <a:xfrm>
            <a:off x="2189487" y="3453998"/>
            <a:ext cx="1989831" cy="73866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>
                <a:solidFill>
                  <a:srgbClr val="4D4D4D"/>
                </a:solidFill>
              </a:rPr>
              <a:t>不正</a:t>
            </a:r>
            <a:r>
              <a:rPr kumimoji="1" lang="en-US" altLang="ja-JP" sz="2000" dirty="0">
                <a:solidFill>
                  <a:srgbClr val="4D4D4D"/>
                </a:solidFill>
              </a:rPr>
              <a:t>AP</a:t>
            </a:r>
          </a:p>
          <a:p>
            <a:pPr algn="ctr"/>
            <a:r>
              <a:rPr lang="ja-JP" altLang="en-US" sz="2000" dirty="0">
                <a:solidFill>
                  <a:srgbClr val="4D4D4D"/>
                </a:solidFill>
              </a:rPr>
              <a:t>（</a:t>
            </a:r>
            <a:r>
              <a:rPr lang="en-US" altLang="ja-JP" sz="2200" dirty="0">
                <a:solidFill>
                  <a:srgbClr val="4D4D4D"/>
                </a:solidFill>
              </a:rPr>
              <a:t>evil-twin</a:t>
            </a:r>
            <a:r>
              <a:rPr lang="ja-JP" altLang="en-US" sz="2000" dirty="0">
                <a:solidFill>
                  <a:srgbClr val="4D4D4D"/>
                </a:solidFill>
              </a:rPr>
              <a:t>）</a:t>
            </a:r>
            <a:endParaRPr kumimoji="1" lang="ja-JP" altLang="en-US" sz="2000" dirty="0">
              <a:solidFill>
                <a:srgbClr val="4D4D4D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348F18C-C82D-F30A-00E2-896F26CB4019}"/>
              </a:ext>
            </a:extLst>
          </p:cNvPr>
          <p:cNvSpPr txBox="1"/>
          <p:nvPr/>
        </p:nvSpPr>
        <p:spPr>
          <a:xfrm>
            <a:off x="384488" y="4766278"/>
            <a:ext cx="11171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200" dirty="0">
                <a:solidFill>
                  <a:srgbClr val="4D4D4D"/>
                </a:solidFill>
              </a:rPr>
              <a:t>ユーザ</a:t>
            </a:r>
            <a:endParaRPr kumimoji="1" lang="ja-JP" altLang="en-US" sz="2200" dirty="0">
              <a:solidFill>
                <a:srgbClr val="4D4D4D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2581CB5-41FB-1291-CAFC-3D6ACADD076F}"/>
              </a:ext>
            </a:extLst>
          </p:cNvPr>
          <p:cNvCxnSpPr>
            <a:cxnSpLocks/>
          </p:cNvCxnSpPr>
          <p:nvPr/>
        </p:nvCxnSpPr>
        <p:spPr>
          <a:xfrm flipV="1">
            <a:off x="1620890" y="3164395"/>
            <a:ext cx="1139316" cy="1017282"/>
          </a:xfrm>
          <a:prstGeom prst="straightConnector1">
            <a:avLst/>
          </a:prstGeom>
          <a:ln w="76200" cap="sq">
            <a:solidFill>
              <a:schemeClr val="accent2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E15937F-83CE-E1FF-268A-20F29AA95947}"/>
              </a:ext>
            </a:extLst>
          </p:cNvPr>
          <p:cNvCxnSpPr>
            <a:cxnSpLocks/>
          </p:cNvCxnSpPr>
          <p:nvPr/>
        </p:nvCxnSpPr>
        <p:spPr>
          <a:xfrm>
            <a:off x="3644224" y="3164395"/>
            <a:ext cx="1366238" cy="1354700"/>
          </a:xfrm>
          <a:prstGeom prst="straightConnector1">
            <a:avLst/>
          </a:prstGeom>
          <a:ln w="76200" cap="sq">
            <a:solidFill>
              <a:schemeClr val="accent2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1FCD8AA-4AE3-0EC5-ACEA-FD406D876DB7}"/>
              </a:ext>
            </a:extLst>
          </p:cNvPr>
          <p:cNvCxnSpPr>
            <a:cxnSpLocks/>
          </p:cNvCxnSpPr>
          <p:nvPr/>
        </p:nvCxnSpPr>
        <p:spPr>
          <a:xfrm flipV="1">
            <a:off x="5896062" y="4514882"/>
            <a:ext cx="1626664" cy="4213"/>
          </a:xfrm>
          <a:prstGeom prst="straightConnector1">
            <a:avLst/>
          </a:prstGeom>
          <a:ln w="76200" cap="sq">
            <a:solidFill>
              <a:schemeClr val="accent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08F6600-7B36-4B33-C9E9-180A3099D2D8}"/>
              </a:ext>
            </a:extLst>
          </p:cNvPr>
          <p:cNvSpPr txBox="1"/>
          <p:nvPr/>
        </p:nvSpPr>
        <p:spPr>
          <a:xfrm>
            <a:off x="6556766" y="4766278"/>
            <a:ext cx="2287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solidFill>
                  <a:srgbClr val="4D4D4D"/>
                </a:solidFill>
              </a:rPr>
              <a:t>インターネット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B78E632-5EFB-7691-967F-1BF466DBE102}"/>
              </a:ext>
            </a:extLst>
          </p:cNvPr>
          <p:cNvSpPr txBox="1"/>
          <p:nvPr/>
        </p:nvSpPr>
        <p:spPr>
          <a:xfrm>
            <a:off x="4838232" y="4810016"/>
            <a:ext cx="11149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solidFill>
                  <a:srgbClr val="4D4D4D"/>
                </a:solidFill>
              </a:rPr>
              <a:t>正規</a:t>
            </a:r>
            <a:r>
              <a:rPr kumimoji="1" lang="en-US" altLang="ja-JP" sz="2200" dirty="0">
                <a:solidFill>
                  <a:srgbClr val="4D4D4D"/>
                </a:solidFill>
              </a:rPr>
              <a:t>AP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549955B8-85AC-9D7C-5CAA-9AA67D3785A2}"/>
              </a:ext>
            </a:extLst>
          </p:cNvPr>
          <p:cNvCxnSpPr>
            <a:cxnSpLocks/>
          </p:cNvCxnSpPr>
          <p:nvPr/>
        </p:nvCxnSpPr>
        <p:spPr>
          <a:xfrm flipV="1">
            <a:off x="1719288" y="4597161"/>
            <a:ext cx="3060995" cy="24886"/>
          </a:xfrm>
          <a:prstGeom prst="straightConnector1">
            <a:avLst/>
          </a:prstGeom>
          <a:ln w="76200" cap="sq">
            <a:solidFill>
              <a:schemeClr val="accent1"/>
            </a:solidFill>
            <a:miter lim="800000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518C5585-7214-D61E-D47A-16DB1FC296F5}"/>
              </a:ext>
            </a:extLst>
          </p:cNvPr>
          <p:cNvSpPr/>
          <p:nvPr/>
        </p:nvSpPr>
        <p:spPr>
          <a:xfrm>
            <a:off x="2574445" y="4849366"/>
            <a:ext cx="1271725" cy="486194"/>
          </a:xfrm>
          <a:prstGeom prst="wedgeRoundRectCallout">
            <a:avLst>
              <a:gd name="adj1" fmla="val -18710"/>
              <a:gd name="adj2" fmla="val -91243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sz="2200" b="1" dirty="0">
                <a:solidFill>
                  <a:schemeClr val="accent1"/>
                </a:solidFill>
              </a:rPr>
              <a:t>1-hop</a:t>
            </a:r>
            <a:endParaRPr kumimoji="1" lang="ja-JP" altLang="en-US" sz="2200" b="1" dirty="0">
              <a:solidFill>
                <a:schemeClr val="accent1"/>
              </a:solidFill>
            </a:endParaRPr>
          </a:p>
        </p:txBody>
      </p:sp>
      <p:sp>
        <p:nvSpPr>
          <p:cNvPr id="20" name="吹き出し: 角を丸めた四角形 19">
            <a:extLst>
              <a:ext uri="{FF2B5EF4-FFF2-40B4-BE49-F238E27FC236}">
                <a16:creationId xmlns:a16="http://schemas.microsoft.com/office/drawing/2014/main" id="{821F9099-EEA6-401C-4276-6121C80C6278}"/>
              </a:ext>
            </a:extLst>
          </p:cNvPr>
          <p:cNvSpPr/>
          <p:nvPr/>
        </p:nvSpPr>
        <p:spPr>
          <a:xfrm>
            <a:off x="4459711" y="3213197"/>
            <a:ext cx="1271725" cy="486194"/>
          </a:xfrm>
          <a:prstGeom prst="wedgeRoundRectCallout">
            <a:avLst>
              <a:gd name="adj1" fmla="val -64933"/>
              <a:gd name="adj2" fmla="val 41602"/>
              <a:gd name="adj3" fmla="val 16667"/>
            </a:avLst>
          </a:prstGeom>
          <a:solidFill>
            <a:schemeClr val="bg1">
              <a:lumMod val="95000"/>
            </a:schemeClr>
          </a:solidFill>
          <a:ln w="19050" cap="sq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ja-JP" sz="2200" b="1" dirty="0">
                <a:solidFill>
                  <a:schemeClr val="accent2"/>
                </a:solidFill>
              </a:rPr>
              <a:t>2</a:t>
            </a:r>
            <a:r>
              <a:rPr kumimoji="1" lang="en-US" altLang="ja-JP" sz="2200" b="1" dirty="0">
                <a:solidFill>
                  <a:schemeClr val="accent2"/>
                </a:solidFill>
              </a:rPr>
              <a:t>-hop</a:t>
            </a:r>
            <a:endParaRPr kumimoji="1" lang="ja-JP" altLang="en-US" sz="2200" b="1" dirty="0">
              <a:solidFill>
                <a:schemeClr val="accent2"/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8EC90BC-E297-4BFB-423A-DF7029DC2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  <p:sp>
        <p:nvSpPr>
          <p:cNvPr id="22" name="フッター プレースホルダー 2">
            <a:extLst>
              <a:ext uri="{FF2B5EF4-FFF2-40B4-BE49-F238E27FC236}">
                <a16:creationId xmlns:a16="http://schemas.microsoft.com/office/drawing/2014/main" id="{6C296B79-0796-069D-27D4-085F7A5B2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89354"/>
            <a:ext cx="8229600" cy="365125"/>
          </a:xfrm>
        </p:spPr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6204BCB-B600-FEE3-B69E-D9C7648322D7}"/>
              </a:ext>
            </a:extLst>
          </p:cNvPr>
          <p:cNvSpPr/>
          <p:nvPr/>
        </p:nvSpPr>
        <p:spPr>
          <a:xfrm>
            <a:off x="1088871" y="5562627"/>
            <a:ext cx="7418302" cy="884595"/>
          </a:xfrm>
          <a:prstGeom prst="rect">
            <a:avLst/>
          </a:prstGeom>
          <a:solidFill>
            <a:schemeClr val="accent6"/>
          </a:solidFill>
          <a:ln w="7620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800" b="1" dirty="0">
                <a:solidFill>
                  <a:schemeClr val="bg1"/>
                </a:solidFill>
              </a:rPr>
              <a:t>輻輳時の</a:t>
            </a:r>
            <a:r>
              <a:rPr lang="en-US" altLang="ja-JP" sz="2800" b="1" dirty="0">
                <a:solidFill>
                  <a:schemeClr val="bg1"/>
                </a:solidFill>
              </a:rPr>
              <a:t>RTT</a:t>
            </a:r>
            <a:r>
              <a:rPr lang="ja-JP" altLang="en-US" sz="2800" b="1" dirty="0">
                <a:solidFill>
                  <a:schemeClr val="bg1"/>
                </a:solidFill>
              </a:rPr>
              <a:t>分散はあまり考慮されていない</a:t>
            </a:r>
            <a:endParaRPr lang="en-US" altLang="ja-JP" sz="2800" b="1" dirty="0">
              <a:solidFill>
                <a:schemeClr val="bg1"/>
              </a:solidFill>
            </a:endParaRPr>
          </a:p>
        </p:txBody>
      </p:sp>
      <p:sp>
        <p:nvSpPr>
          <p:cNvPr id="17" name="下矢印 7">
            <a:extLst>
              <a:ext uri="{FF2B5EF4-FFF2-40B4-BE49-F238E27FC236}">
                <a16:creationId xmlns:a16="http://schemas.microsoft.com/office/drawing/2014/main" id="{650F5D9D-C48C-3836-83C2-533785458913}"/>
              </a:ext>
            </a:extLst>
          </p:cNvPr>
          <p:cNvSpPr/>
          <p:nvPr/>
        </p:nvSpPr>
        <p:spPr>
          <a:xfrm rot="16200000">
            <a:off x="358516" y="5692797"/>
            <a:ext cx="849570" cy="604962"/>
          </a:xfrm>
          <a:prstGeom prst="downArrow">
            <a:avLst/>
          </a:prstGeom>
          <a:solidFill>
            <a:schemeClr val="accent1">
              <a:alpha val="50000"/>
            </a:schemeClr>
          </a:solidFill>
          <a:ln w="7620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グラフィックス 22" descr="無線ルーター 枠線">
            <a:extLst>
              <a:ext uri="{FF2B5EF4-FFF2-40B4-BE49-F238E27FC236}">
                <a16:creationId xmlns:a16="http://schemas.microsoft.com/office/drawing/2014/main" id="{47A93631-4D5D-0F5F-A736-F3E747C4FD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57106" y="4083727"/>
            <a:ext cx="885600" cy="885600"/>
          </a:xfrm>
          <a:prstGeom prst="rect">
            <a:avLst/>
          </a:prstGeom>
        </p:spPr>
      </p:pic>
      <p:pic>
        <p:nvPicPr>
          <p:cNvPr id="24" name="グラフィックス 23" descr="ユーザー 枠線">
            <a:extLst>
              <a:ext uri="{FF2B5EF4-FFF2-40B4-BE49-F238E27FC236}">
                <a16:creationId xmlns:a16="http://schemas.microsoft.com/office/drawing/2014/main" id="{208A90BB-C26B-A7AB-715B-D27FFE1C295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4285" y="3916088"/>
            <a:ext cx="885600" cy="885600"/>
          </a:xfrm>
          <a:prstGeom prst="rect">
            <a:avLst/>
          </a:prstGeom>
        </p:spPr>
      </p:pic>
      <p:pic>
        <p:nvPicPr>
          <p:cNvPr id="25" name="グラフィックス 24" descr="無線ルーター 単色塗りつぶし">
            <a:extLst>
              <a:ext uri="{FF2B5EF4-FFF2-40B4-BE49-F238E27FC236}">
                <a16:creationId xmlns:a16="http://schemas.microsoft.com/office/drawing/2014/main" id="{1C15183A-0F1A-1F88-DDBD-FB1FB2174D4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06850" y="2729818"/>
            <a:ext cx="884018" cy="884018"/>
          </a:xfrm>
          <a:prstGeom prst="rect">
            <a:avLst/>
          </a:prstGeom>
        </p:spPr>
      </p:pic>
      <p:pic>
        <p:nvPicPr>
          <p:cNvPr id="26" name="グラフィックス 25" descr="インターネット 単色塗りつぶし">
            <a:extLst>
              <a:ext uri="{FF2B5EF4-FFF2-40B4-BE49-F238E27FC236}">
                <a16:creationId xmlns:a16="http://schemas.microsoft.com/office/drawing/2014/main" id="{F6F84BE7-569A-5E10-7707-7F3ECE7EFAC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69370" y="4079514"/>
            <a:ext cx="885600" cy="885600"/>
          </a:xfrm>
          <a:prstGeom prst="rect">
            <a:avLst/>
          </a:prstGeom>
        </p:spPr>
      </p:pic>
      <p:pic>
        <p:nvPicPr>
          <p:cNvPr id="27" name="グラフィックス 26" descr="スマート フォン 枠線">
            <a:extLst>
              <a:ext uri="{FF2B5EF4-FFF2-40B4-BE49-F238E27FC236}">
                <a16:creationId xmlns:a16="http://schemas.microsoft.com/office/drawing/2014/main" id="{ECB91D96-45F2-E147-2584-B8EFB19FAD2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1876352">
            <a:off x="971171" y="4207759"/>
            <a:ext cx="666063" cy="66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41091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9F451A-1260-D900-487B-BFACD5EBC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キーアイデアと想定環境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B6C0C1-94FB-30E4-EDB1-927DD25C4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274" y="1065398"/>
            <a:ext cx="8363222" cy="4899386"/>
          </a:xfrm>
        </p:spPr>
        <p:txBody>
          <a:bodyPr/>
          <a:lstStyle/>
          <a:p>
            <a:r>
              <a:rPr lang="ja-JP" altLang="en-US" b="1" dirty="0">
                <a:solidFill>
                  <a:srgbClr val="525252"/>
                </a:solidFill>
              </a:rPr>
              <a:t>トラヒック負荷ごと</a:t>
            </a:r>
            <a:r>
              <a:rPr lang="ja-JP" altLang="en-US" dirty="0">
                <a:solidFill>
                  <a:srgbClr val="525252"/>
                </a:solidFill>
              </a:rPr>
              <a:t>に検知</a:t>
            </a:r>
            <a:endParaRPr lang="en-US" altLang="ja-JP" dirty="0">
              <a:solidFill>
                <a:srgbClr val="525252"/>
              </a:solidFill>
            </a:endParaRPr>
          </a:p>
          <a:p>
            <a:pPr lvl="1"/>
            <a:r>
              <a:rPr kumimoji="1" lang="en-US" altLang="ja-JP" dirty="0">
                <a:solidFill>
                  <a:srgbClr val="525252"/>
                </a:solidFill>
              </a:rPr>
              <a:t>RTT</a:t>
            </a:r>
            <a:r>
              <a:rPr kumimoji="1" lang="ja-JP" altLang="en-US">
                <a:solidFill>
                  <a:srgbClr val="525252"/>
                </a:solidFill>
              </a:rPr>
              <a:t>から各負荷ごとの閾値を作成</a:t>
            </a:r>
            <a:endParaRPr kumimoji="1" lang="en-US" altLang="ja-JP" dirty="0">
              <a:solidFill>
                <a:srgbClr val="525252"/>
              </a:solidFill>
            </a:endParaRPr>
          </a:p>
          <a:p>
            <a:pPr lvl="1"/>
            <a:r>
              <a:rPr kumimoji="1" lang="ja-JP" altLang="en-US">
                <a:solidFill>
                  <a:srgbClr val="525252"/>
                </a:solidFill>
              </a:rPr>
              <a:t>仮想環境</a:t>
            </a:r>
            <a:r>
              <a:rPr kumimoji="1" lang="en-US" altLang="ja-JP" dirty="0">
                <a:solidFill>
                  <a:srgbClr val="525252"/>
                </a:solidFill>
              </a:rPr>
              <a:t>(</a:t>
            </a:r>
            <a:r>
              <a:rPr kumimoji="1" lang="en-US" altLang="ja-JP" dirty="0" err="1">
                <a:solidFill>
                  <a:srgbClr val="525252"/>
                </a:solidFill>
              </a:rPr>
              <a:t>linux</a:t>
            </a:r>
            <a:r>
              <a:rPr kumimoji="1" lang="en-US" altLang="ja-JP" dirty="0">
                <a:solidFill>
                  <a:srgbClr val="525252"/>
                </a:solidFill>
              </a:rPr>
              <a:t>)</a:t>
            </a:r>
            <a:r>
              <a:rPr kumimoji="1" lang="ja-JP" altLang="en-US">
                <a:solidFill>
                  <a:srgbClr val="525252"/>
                </a:solidFill>
              </a:rPr>
              <a:t>で環境構築</a:t>
            </a:r>
            <a:endParaRPr kumimoji="1" lang="en-US" altLang="ja-JP" dirty="0">
              <a:solidFill>
                <a:srgbClr val="525252"/>
              </a:solidFill>
            </a:endParaRPr>
          </a:p>
          <a:p>
            <a:pPr lvl="1"/>
            <a:r>
              <a:rPr lang="en-US" altLang="ja-JP" dirty="0" err="1">
                <a:solidFill>
                  <a:srgbClr val="525252"/>
                </a:solidFill>
              </a:rPr>
              <a:t>t</a:t>
            </a:r>
            <a:r>
              <a:rPr kumimoji="1" lang="en-US" altLang="ja-JP" dirty="0" err="1">
                <a:solidFill>
                  <a:srgbClr val="525252"/>
                </a:solidFill>
              </a:rPr>
              <a:t>c</a:t>
            </a:r>
            <a:r>
              <a:rPr kumimoji="1" lang="ja-JP" altLang="en-US">
                <a:solidFill>
                  <a:srgbClr val="525252"/>
                </a:solidFill>
              </a:rPr>
              <a:t>コマンドで遅延や分散を付与し</a:t>
            </a:r>
            <a:r>
              <a:rPr lang="ja-JP" altLang="en-US">
                <a:solidFill>
                  <a:srgbClr val="525252"/>
                </a:solidFill>
              </a:rPr>
              <a:t>て</a:t>
            </a:r>
            <a:r>
              <a:rPr kumimoji="1" lang="en-US" altLang="ja-JP" dirty="0">
                <a:solidFill>
                  <a:srgbClr val="525252"/>
                </a:solidFill>
              </a:rPr>
              <a:t>RTT</a:t>
            </a:r>
            <a:r>
              <a:rPr kumimoji="1" lang="ja-JP" altLang="en-US">
                <a:solidFill>
                  <a:srgbClr val="525252"/>
                </a:solidFill>
              </a:rPr>
              <a:t>収集</a:t>
            </a:r>
            <a:endParaRPr kumimoji="1" lang="en-US" altLang="ja-JP" dirty="0">
              <a:solidFill>
                <a:srgbClr val="525252"/>
              </a:solidFill>
            </a:endParaRPr>
          </a:p>
          <a:p>
            <a:pPr lvl="2"/>
            <a:r>
              <a:rPr lang="ja-JP" altLang="en-US"/>
              <a:t>ランダムな遅延をつけることで</a:t>
            </a:r>
            <a:r>
              <a:rPr lang="en-US" altLang="ja-JP" dirty="0"/>
              <a:t>RTT</a:t>
            </a:r>
            <a:r>
              <a:rPr lang="ja-JP" altLang="en-US"/>
              <a:t>に分散がつく</a:t>
            </a:r>
            <a:endParaRPr lang="en-US" altLang="ja-JP" dirty="0"/>
          </a:p>
          <a:p>
            <a:pPr lvl="2"/>
            <a:endParaRPr kumimoji="1" lang="en-US" altLang="ja-JP" dirty="0">
              <a:solidFill>
                <a:srgbClr val="525252"/>
              </a:solidFill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0378FD5-32BC-E59A-A5E3-14F3051B6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dirty="0">
                <a:latin typeface="+mj-lt"/>
              </a:rPr>
              <a:t>進捗報告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013C10B-2A15-4F8D-FED1-8A99C04CB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9DE75F9C-7C2C-48A0-95D1-B7E4904A7402}"/>
              </a:ext>
            </a:extLst>
          </p:cNvPr>
          <p:cNvCxnSpPr>
            <a:cxnSpLocks/>
          </p:cNvCxnSpPr>
          <p:nvPr/>
        </p:nvCxnSpPr>
        <p:spPr>
          <a:xfrm>
            <a:off x="2053895" y="5151209"/>
            <a:ext cx="1944216" cy="0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9C64AC5-3ED5-7C17-62F1-60D2B31F5D0C}"/>
              </a:ext>
            </a:extLst>
          </p:cNvPr>
          <p:cNvSpPr txBox="1"/>
          <p:nvPr/>
        </p:nvSpPr>
        <p:spPr>
          <a:xfrm>
            <a:off x="6672791" y="5572156"/>
            <a:ext cx="1599783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b="1">
                <a:solidFill>
                  <a:srgbClr val="FF0000"/>
                </a:solidFill>
              </a:rPr>
              <a:t>正規</a:t>
            </a:r>
            <a:r>
              <a:rPr kumimoji="1" lang="en-US" altLang="ja-JP" b="1" dirty="0">
                <a:solidFill>
                  <a:srgbClr val="FF0000"/>
                </a:solidFill>
              </a:rPr>
              <a:t>AP</a:t>
            </a:r>
          </a:p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(host3)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DCAB7A2-A760-D1C0-540F-4AA3FDE0FC9D}"/>
              </a:ext>
            </a:extLst>
          </p:cNvPr>
          <p:cNvSpPr txBox="1"/>
          <p:nvPr/>
        </p:nvSpPr>
        <p:spPr>
          <a:xfrm>
            <a:off x="658597" y="5572880"/>
            <a:ext cx="1599783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b="1">
                <a:solidFill>
                  <a:srgbClr val="FF0000"/>
                </a:solidFill>
              </a:rPr>
              <a:t>測定</a:t>
            </a:r>
            <a:r>
              <a:rPr lang="en-US" altLang="ja-JP" b="1" dirty="0">
                <a:solidFill>
                  <a:srgbClr val="FF0000"/>
                </a:solidFill>
              </a:rPr>
              <a:t>PC </a:t>
            </a:r>
          </a:p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(host1</a:t>
            </a:r>
            <a:r>
              <a:rPr kumimoji="1" lang="en-US" altLang="ja-JP" b="1" dirty="0">
                <a:solidFill>
                  <a:srgbClr val="FF0000"/>
                </a:solidFill>
              </a:rPr>
              <a:t>) 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F66CEC8C-D903-68AC-67D0-DBEF400818DD}"/>
              </a:ext>
            </a:extLst>
          </p:cNvPr>
          <p:cNvCxnSpPr>
            <a:cxnSpLocks/>
          </p:cNvCxnSpPr>
          <p:nvPr/>
        </p:nvCxnSpPr>
        <p:spPr>
          <a:xfrm flipH="1">
            <a:off x="2018281" y="5327697"/>
            <a:ext cx="1979830" cy="0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角丸四角形吹き出し 58">
            <a:extLst>
              <a:ext uri="{FF2B5EF4-FFF2-40B4-BE49-F238E27FC236}">
                <a16:creationId xmlns:a16="http://schemas.microsoft.com/office/drawing/2014/main" id="{59289492-A0B2-FA2D-A93C-5C69DA040E77}"/>
              </a:ext>
            </a:extLst>
          </p:cNvPr>
          <p:cNvSpPr/>
          <p:nvPr/>
        </p:nvSpPr>
        <p:spPr>
          <a:xfrm>
            <a:off x="1938276" y="4295571"/>
            <a:ext cx="1894018" cy="544786"/>
          </a:xfrm>
          <a:prstGeom prst="wedgeRoundRectCallout">
            <a:avLst>
              <a:gd name="adj1" fmla="val -322"/>
              <a:gd name="adj2" fmla="val 7406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solidFill>
                  <a:srgbClr val="0098D1"/>
                </a:solidFill>
              </a:rPr>
              <a:t>PC</a:t>
            </a:r>
            <a:r>
              <a:rPr lang="ja-JP" altLang="en-US" sz="1600" b="1">
                <a:solidFill>
                  <a:srgbClr val="0098D1"/>
                </a:solidFill>
              </a:rPr>
              <a:t>，</a:t>
            </a:r>
            <a:r>
              <a:rPr lang="en-US" altLang="ja-JP" sz="1600" b="1" dirty="0">
                <a:solidFill>
                  <a:srgbClr val="0098D1"/>
                </a:solidFill>
              </a:rPr>
              <a:t>AP</a:t>
            </a:r>
            <a:r>
              <a:rPr lang="ja-JP" altLang="en-US" sz="1600" b="1" dirty="0">
                <a:solidFill>
                  <a:srgbClr val="0098D1"/>
                </a:solidFill>
              </a:rPr>
              <a:t>間に</a:t>
            </a:r>
            <a:br>
              <a:rPr lang="en-US" altLang="ja-JP" sz="1600" b="1" dirty="0">
                <a:solidFill>
                  <a:srgbClr val="0098D1"/>
                </a:solidFill>
              </a:rPr>
            </a:br>
            <a:r>
              <a:rPr lang="en-US" altLang="ja-JP" sz="1600" b="1" dirty="0" err="1">
                <a:solidFill>
                  <a:srgbClr val="0098D1"/>
                </a:solidFill>
              </a:rPr>
              <a:t>tc</a:t>
            </a:r>
            <a:r>
              <a:rPr lang="ja-JP" altLang="en-US" sz="1600" b="1">
                <a:solidFill>
                  <a:srgbClr val="0098D1"/>
                </a:solidFill>
              </a:rPr>
              <a:t>で遅延を付与</a:t>
            </a:r>
            <a:endParaRPr kumimoji="1" lang="en-US" altLang="ja-JP" sz="1600" b="1" dirty="0">
              <a:solidFill>
                <a:srgbClr val="0098D1"/>
              </a:solidFill>
            </a:endParaRPr>
          </a:p>
        </p:txBody>
      </p:sp>
      <p:pic>
        <p:nvPicPr>
          <p:cNvPr id="6" name="グラフィックス 5" descr="ノート PC 単色塗りつぶし">
            <a:extLst>
              <a:ext uri="{FF2B5EF4-FFF2-40B4-BE49-F238E27FC236}">
                <a16:creationId xmlns:a16="http://schemas.microsoft.com/office/drawing/2014/main" id="{88B4E5A3-EBCD-CBA6-4F6D-5EC6B8C27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9108" y="4745388"/>
            <a:ext cx="906536" cy="906536"/>
          </a:xfrm>
          <a:prstGeom prst="rect">
            <a:avLst/>
          </a:prstGeom>
        </p:spPr>
      </p:pic>
      <p:pic>
        <p:nvPicPr>
          <p:cNvPr id="14" name="グラフィックス 13" descr="無線ルーター 枠線">
            <a:extLst>
              <a:ext uri="{FF2B5EF4-FFF2-40B4-BE49-F238E27FC236}">
                <a16:creationId xmlns:a16="http://schemas.microsoft.com/office/drawing/2014/main" id="{770BAC3A-6953-15AD-C509-F4BD2532FC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15483" y="4632026"/>
            <a:ext cx="914400" cy="914400"/>
          </a:xfrm>
          <a:prstGeom prst="rect">
            <a:avLst/>
          </a:prstGeom>
        </p:spPr>
      </p:pic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07678C63-E07C-F82D-6679-5191D330983D}"/>
              </a:ext>
            </a:extLst>
          </p:cNvPr>
          <p:cNvCxnSpPr>
            <a:cxnSpLocks/>
          </p:cNvCxnSpPr>
          <p:nvPr/>
        </p:nvCxnSpPr>
        <p:spPr>
          <a:xfrm>
            <a:off x="5024714" y="5151209"/>
            <a:ext cx="1944216" cy="0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92257A9F-D327-30B9-9DCA-F7A724C67DCE}"/>
              </a:ext>
            </a:extLst>
          </p:cNvPr>
          <p:cNvCxnSpPr>
            <a:cxnSpLocks/>
          </p:cNvCxnSpPr>
          <p:nvPr/>
        </p:nvCxnSpPr>
        <p:spPr>
          <a:xfrm flipH="1">
            <a:off x="4989100" y="5327697"/>
            <a:ext cx="1979830" cy="0"/>
          </a:xfrm>
          <a:prstGeom prst="line">
            <a:avLst/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グラフィックス 24" descr="無線ルーター 単色塗りつぶし">
            <a:extLst>
              <a:ext uri="{FF2B5EF4-FFF2-40B4-BE49-F238E27FC236}">
                <a16:creationId xmlns:a16="http://schemas.microsoft.com/office/drawing/2014/main" id="{E252F1C9-934D-A243-9776-B7F2B6FFDD2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45797" y="4686933"/>
            <a:ext cx="927936" cy="927936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D232C31-EC85-1940-BC06-43510A8D4043}"/>
              </a:ext>
            </a:extLst>
          </p:cNvPr>
          <p:cNvSpPr txBox="1"/>
          <p:nvPr/>
        </p:nvSpPr>
        <p:spPr>
          <a:xfrm>
            <a:off x="3709873" y="5546426"/>
            <a:ext cx="1599783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>
                <a:solidFill>
                  <a:srgbClr val="FF0000"/>
                </a:solidFill>
              </a:rPr>
              <a:t>不正</a:t>
            </a:r>
            <a:r>
              <a:rPr kumimoji="1" lang="en-US" altLang="ja-JP" b="1" dirty="0">
                <a:solidFill>
                  <a:srgbClr val="FF0000"/>
                </a:solidFill>
              </a:rPr>
              <a:t>AP</a:t>
            </a:r>
          </a:p>
          <a:p>
            <a:pPr algn="ctr"/>
            <a:r>
              <a:rPr lang="en-US" altLang="ja-JP" b="1" dirty="0">
                <a:solidFill>
                  <a:srgbClr val="FF0000"/>
                </a:solidFill>
              </a:rPr>
              <a:t>(host2)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7" name="角丸四角形吹き出し 6">
            <a:extLst>
              <a:ext uri="{FF2B5EF4-FFF2-40B4-BE49-F238E27FC236}">
                <a16:creationId xmlns:a16="http://schemas.microsoft.com/office/drawing/2014/main" id="{B5EDFD65-89EC-8988-23E0-AF0472AFE85C}"/>
              </a:ext>
            </a:extLst>
          </p:cNvPr>
          <p:cNvSpPr/>
          <p:nvPr/>
        </p:nvSpPr>
        <p:spPr>
          <a:xfrm>
            <a:off x="5129808" y="4295571"/>
            <a:ext cx="1894018" cy="544786"/>
          </a:xfrm>
          <a:prstGeom prst="wedgeRoundRectCallout">
            <a:avLst>
              <a:gd name="adj1" fmla="val -322"/>
              <a:gd name="adj2" fmla="val 74060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solidFill>
                  <a:srgbClr val="0098D1"/>
                </a:solidFill>
              </a:rPr>
              <a:t>AP</a:t>
            </a:r>
            <a:r>
              <a:rPr lang="ja-JP" altLang="en-US" sz="1600" b="1">
                <a:solidFill>
                  <a:srgbClr val="0098D1"/>
                </a:solidFill>
              </a:rPr>
              <a:t>間に</a:t>
            </a:r>
            <a:br>
              <a:rPr lang="en-US" altLang="ja-JP" sz="1600" b="1" dirty="0">
                <a:solidFill>
                  <a:srgbClr val="0098D1"/>
                </a:solidFill>
              </a:rPr>
            </a:br>
            <a:r>
              <a:rPr lang="en-US" altLang="ja-JP" sz="1600" b="1" dirty="0" err="1">
                <a:solidFill>
                  <a:srgbClr val="0098D1"/>
                </a:solidFill>
              </a:rPr>
              <a:t>tc</a:t>
            </a:r>
            <a:r>
              <a:rPr lang="ja-JP" altLang="en-US" sz="1600" b="1">
                <a:solidFill>
                  <a:srgbClr val="0098D1"/>
                </a:solidFill>
              </a:rPr>
              <a:t>で遅延を付与</a:t>
            </a:r>
            <a:endParaRPr kumimoji="1" lang="en-US" altLang="ja-JP" sz="1600" b="1" dirty="0">
              <a:solidFill>
                <a:srgbClr val="0098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69609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5C0409-F00E-8055-7C7C-674CDF488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実験条件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D15D4E-F067-BC2C-5A9F-059063CAA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18" y="980728"/>
            <a:ext cx="8363222" cy="5688632"/>
          </a:xfrm>
        </p:spPr>
        <p:txBody>
          <a:bodyPr>
            <a:normAutofit/>
          </a:bodyPr>
          <a:lstStyle/>
          <a:p>
            <a:r>
              <a:rPr lang="ja-JP" altLang="en-US" dirty="0"/>
              <a:t>経路制御の環境を利用</a:t>
            </a:r>
            <a:endParaRPr lang="en-US" altLang="ja-JP" dirty="0"/>
          </a:p>
          <a:p>
            <a:pPr lvl="1"/>
            <a:r>
              <a:rPr lang="en-US" altLang="ja-JP" b="1" dirty="0"/>
              <a:t>AP</a:t>
            </a:r>
            <a:r>
              <a:rPr lang="ja-JP" altLang="en-US" b="1" dirty="0"/>
              <a:t>に</a:t>
            </a:r>
            <a:r>
              <a:rPr lang="en-US" altLang="ja-JP" b="1" dirty="0"/>
              <a:t>ping</a:t>
            </a:r>
            <a:r>
              <a:rPr lang="ja-JP" altLang="en-US" dirty="0"/>
              <a:t>を送信して</a:t>
            </a:r>
            <a:r>
              <a:rPr lang="en-US" altLang="ja-JP" dirty="0"/>
              <a:t>RTT</a:t>
            </a:r>
            <a:r>
              <a:rPr lang="ja-JP" altLang="en-US" dirty="0"/>
              <a:t>収集</a:t>
            </a:r>
            <a:endParaRPr lang="en-US" altLang="ja-JP" dirty="0"/>
          </a:p>
          <a:p>
            <a:pPr marL="0" indent="0">
              <a:buNone/>
            </a:pPr>
            <a:endParaRPr lang="en-US" altLang="ja-JP" sz="1100" dirty="0"/>
          </a:p>
          <a:p>
            <a:r>
              <a:rPr kumimoji="1" lang="ja-JP" altLang="en-US" dirty="0"/>
              <a:t>主に以下の</a:t>
            </a:r>
            <a:r>
              <a:rPr kumimoji="1" lang="en-US" altLang="ja-JP" b="1" dirty="0"/>
              <a:t>4</a:t>
            </a:r>
            <a:r>
              <a:rPr kumimoji="1" lang="ja-JP" altLang="en-US" b="1"/>
              <a:t>つ</a:t>
            </a:r>
            <a:r>
              <a:rPr kumimoji="1" lang="ja-JP" altLang="en-US"/>
              <a:t>による負荷を考慮</a:t>
            </a:r>
            <a:endParaRPr lang="en-US" altLang="ja-JP" dirty="0"/>
          </a:p>
          <a:p>
            <a:pPr marL="971550" lvl="1" indent="-514350">
              <a:buAutoNum type="arabicPeriod"/>
            </a:pPr>
            <a:r>
              <a:rPr lang="ja-JP" altLang="en-US" dirty="0"/>
              <a:t>正規</a:t>
            </a:r>
            <a:r>
              <a:rPr lang="en" altLang="ja-JP" dirty="0"/>
              <a:t>AP</a:t>
            </a:r>
            <a:r>
              <a:rPr lang="ja-JP" altLang="en-US" dirty="0"/>
              <a:t>に接続した混雑していない場合</a:t>
            </a:r>
            <a:endParaRPr lang="en-US" altLang="ja-JP" dirty="0"/>
          </a:p>
          <a:p>
            <a:pPr marL="971550" lvl="1" indent="-514350">
              <a:buAutoNum type="arabicPeriod"/>
            </a:pPr>
            <a:r>
              <a:rPr lang="en-US" altLang="ja-JP" dirty="0"/>
              <a:t> </a:t>
            </a:r>
            <a:r>
              <a:rPr lang="ja-JP" altLang="en-US" dirty="0"/>
              <a:t>不正</a:t>
            </a:r>
            <a:r>
              <a:rPr lang="en" altLang="ja-JP" dirty="0"/>
              <a:t>AP</a:t>
            </a:r>
            <a:r>
              <a:rPr lang="ja-JP" altLang="en-US" dirty="0"/>
              <a:t>に接続した混雑していない場合</a:t>
            </a:r>
            <a:endParaRPr lang="en-US" altLang="ja-JP" dirty="0"/>
          </a:p>
          <a:p>
            <a:pPr marL="971550" lvl="1" indent="-514350">
              <a:buAutoNum type="arabicPeriod"/>
            </a:pPr>
            <a:r>
              <a:rPr lang="ja-JP" altLang="en-US" dirty="0"/>
              <a:t>正規</a:t>
            </a:r>
            <a:r>
              <a:rPr lang="en" altLang="ja-JP" dirty="0"/>
              <a:t>AP</a:t>
            </a:r>
            <a:r>
              <a:rPr lang="ja-JP" altLang="en-US" dirty="0"/>
              <a:t>に接続した混雑している場合</a:t>
            </a:r>
            <a:endParaRPr lang="en-US" altLang="ja-JP" dirty="0"/>
          </a:p>
          <a:p>
            <a:pPr marL="971550" lvl="1" indent="-514350">
              <a:buAutoNum type="arabicPeriod"/>
            </a:pPr>
            <a:r>
              <a:rPr lang="ja-JP" altLang="en-US" dirty="0"/>
              <a:t>不正</a:t>
            </a:r>
            <a:r>
              <a:rPr lang="en" altLang="ja-JP" dirty="0"/>
              <a:t>AP</a:t>
            </a:r>
            <a:r>
              <a:rPr lang="ja-JP" altLang="en-US" dirty="0"/>
              <a:t>に接続した混雑している場合</a:t>
            </a:r>
            <a:endParaRPr lang="en-US" altLang="ja-JP" dirty="0"/>
          </a:p>
          <a:p>
            <a:endParaRPr kumimoji="1" lang="en-US" altLang="ja-JP" sz="1100" dirty="0"/>
          </a:p>
          <a:p>
            <a:r>
              <a:rPr kumimoji="1" lang="ja-JP" altLang="en-US"/>
              <a:t>負荷の再現は</a:t>
            </a:r>
            <a:r>
              <a:rPr lang="en-US" altLang="ja-JP" b="1" dirty="0" err="1"/>
              <a:t>tc</a:t>
            </a:r>
            <a:r>
              <a:rPr lang="ja-JP" altLang="en-US" b="1"/>
              <a:t>コマンド</a:t>
            </a:r>
            <a:r>
              <a:rPr kumimoji="1" lang="ja-JP" altLang="en-US"/>
              <a:t>を使用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FD3D51D-6E99-A03B-C762-79AE6C0D2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E264626-5BB7-66AB-93E3-CCBA58C6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245050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6F430383-8BB5-3286-1732-532A116B3D10}"/>
              </a:ext>
            </a:extLst>
          </p:cNvPr>
          <p:cNvSpPr txBox="1">
            <a:spLocks/>
          </p:cNvSpPr>
          <p:nvPr/>
        </p:nvSpPr>
        <p:spPr>
          <a:xfrm>
            <a:off x="683618" y="1340767"/>
            <a:ext cx="8363222" cy="5132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49263" indent="-449263" algn="l" defTabSz="914400" rtl="0" eaLnBrk="1" latinLnBrk="0" hangingPunct="1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kumimoji="1"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非混雑時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混雑時</a:t>
            </a:r>
            <a:endParaRPr lang="en-US" altLang="ja-JP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E261E5F-A35D-420C-64D0-BB7BC8784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結果</a:t>
            </a:r>
            <a:r>
              <a:rPr kumimoji="1" lang="en-US" altLang="ja-JP" dirty="0"/>
              <a:t>(</a:t>
            </a:r>
            <a:r>
              <a:rPr kumimoji="1" lang="ja-JP" altLang="en-US"/>
              <a:t>提案手法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  <p:graphicFrame>
        <p:nvGraphicFramePr>
          <p:cNvPr id="6" name="コンテンツ プレースホルダー 5">
            <a:extLst>
              <a:ext uri="{FF2B5EF4-FFF2-40B4-BE49-F238E27FC236}">
                <a16:creationId xmlns:a16="http://schemas.microsoft.com/office/drawing/2014/main" id="{D41D7022-AB30-0B8C-B771-6EE29666D24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90525" y="2060848"/>
          <a:ext cx="8362948" cy="1296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68">
                  <a:extLst>
                    <a:ext uri="{9D8B030D-6E8A-4147-A177-3AD203B41FA5}">
                      <a16:colId xmlns:a16="http://schemas.microsoft.com/office/drawing/2014/main" val="2482604403"/>
                    </a:ext>
                  </a:extLst>
                </a:gridCol>
                <a:gridCol w="760268">
                  <a:extLst>
                    <a:ext uri="{9D8B030D-6E8A-4147-A177-3AD203B41FA5}">
                      <a16:colId xmlns:a16="http://schemas.microsoft.com/office/drawing/2014/main" val="1285876056"/>
                    </a:ext>
                  </a:extLst>
                </a:gridCol>
                <a:gridCol w="760268">
                  <a:extLst>
                    <a:ext uri="{9D8B030D-6E8A-4147-A177-3AD203B41FA5}">
                      <a16:colId xmlns:a16="http://schemas.microsoft.com/office/drawing/2014/main" val="2437534987"/>
                    </a:ext>
                  </a:extLst>
                </a:gridCol>
                <a:gridCol w="760268">
                  <a:extLst>
                    <a:ext uri="{9D8B030D-6E8A-4147-A177-3AD203B41FA5}">
                      <a16:colId xmlns:a16="http://schemas.microsoft.com/office/drawing/2014/main" val="3856931919"/>
                    </a:ext>
                  </a:extLst>
                </a:gridCol>
                <a:gridCol w="760268">
                  <a:extLst>
                    <a:ext uri="{9D8B030D-6E8A-4147-A177-3AD203B41FA5}">
                      <a16:colId xmlns:a16="http://schemas.microsoft.com/office/drawing/2014/main" val="2854558774"/>
                    </a:ext>
                  </a:extLst>
                </a:gridCol>
                <a:gridCol w="760268">
                  <a:extLst>
                    <a:ext uri="{9D8B030D-6E8A-4147-A177-3AD203B41FA5}">
                      <a16:colId xmlns:a16="http://schemas.microsoft.com/office/drawing/2014/main" val="4108119882"/>
                    </a:ext>
                  </a:extLst>
                </a:gridCol>
                <a:gridCol w="760268">
                  <a:extLst>
                    <a:ext uri="{9D8B030D-6E8A-4147-A177-3AD203B41FA5}">
                      <a16:colId xmlns:a16="http://schemas.microsoft.com/office/drawing/2014/main" val="963586410"/>
                    </a:ext>
                  </a:extLst>
                </a:gridCol>
                <a:gridCol w="760268">
                  <a:extLst>
                    <a:ext uri="{9D8B030D-6E8A-4147-A177-3AD203B41FA5}">
                      <a16:colId xmlns:a16="http://schemas.microsoft.com/office/drawing/2014/main" val="1333733218"/>
                    </a:ext>
                  </a:extLst>
                </a:gridCol>
                <a:gridCol w="760268">
                  <a:extLst>
                    <a:ext uri="{9D8B030D-6E8A-4147-A177-3AD203B41FA5}">
                      <a16:colId xmlns:a16="http://schemas.microsoft.com/office/drawing/2014/main" val="1854127441"/>
                    </a:ext>
                  </a:extLst>
                </a:gridCol>
                <a:gridCol w="760268">
                  <a:extLst>
                    <a:ext uri="{9D8B030D-6E8A-4147-A177-3AD203B41FA5}">
                      <a16:colId xmlns:a16="http://schemas.microsoft.com/office/drawing/2014/main" val="4113884840"/>
                    </a:ext>
                  </a:extLst>
                </a:gridCol>
                <a:gridCol w="760268">
                  <a:extLst>
                    <a:ext uri="{9D8B030D-6E8A-4147-A177-3AD203B41FA5}">
                      <a16:colId xmlns:a16="http://schemas.microsoft.com/office/drawing/2014/main" val="87500304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>
                          <a:solidFill>
                            <a:schemeClr val="bg1"/>
                          </a:solidFill>
                        </a:rPr>
                        <a:t>正規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ja-JP" sz="2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cs typeface="Segoe UI"/>
                          <a:sym typeface="Arial"/>
                        </a:rPr>
                        <a:t>〇</a:t>
                      </a:r>
                      <a:endParaRPr kumimoji="1" lang="ja-JP" altLang="en-US" sz="2400" b="0"/>
                    </a:p>
                  </a:txBody>
                  <a:tcPr anchor="ctr">
                    <a:solidFill>
                      <a:srgbClr val="CCDA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ja-JP" sz="2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cs typeface="Segoe UI"/>
                          <a:sym typeface="Arial"/>
                        </a:rPr>
                        <a:t>〇</a:t>
                      </a:r>
                      <a:endParaRPr kumimoji="1" lang="ja-JP" altLang="en-US" sz="2400" b="0"/>
                    </a:p>
                  </a:txBody>
                  <a:tcPr anchor="ctr">
                    <a:solidFill>
                      <a:srgbClr val="CCDA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ja-JP" sz="2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cs typeface="Segoe UI"/>
                          <a:sym typeface="Arial"/>
                        </a:rPr>
                        <a:t>〇</a:t>
                      </a:r>
                      <a:endParaRPr kumimoji="1" lang="ja-JP" altLang="en-US" sz="2400" b="0"/>
                    </a:p>
                  </a:txBody>
                  <a:tcPr anchor="ctr">
                    <a:solidFill>
                      <a:srgbClr val="CCDA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ja-JP" sz="2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cs typeface="Segoe UI"/>
                          <a:sym typeface="Arial"/>
                        </a:rPr>
                        <a:t>〇</a:t>
                      </a:r>
                      <a:endParaRPr kumimoji="1" lang="ja-JP" altLang="en-US" sz="2400" b="0"/>
                    </a:p>
                  </a:txBody>
                  <a:tcPr anchor="ctr">
                    <a:solidFill>
                      <a:srgbClr val="CCDA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ja-JP" sz="2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cs typeface="Segoe UI"/>
                          <a:sym typeface="Arial"/>
                        </a:rPr>
                        <a:t>〇</a:t>
                      </a:r>
                      <a:endParaRPr kumimoji="1" lang="ja-JP" altLang="en-US" sz="2400" b="0"/>
                    </a:p>
                  </a:txBody>
                  <a:tcPr anchor="ctr">
                    <a:solidFill>
                      <a:srgbClr val="CCDA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ja-JP" sz="2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cs typeface="Segoe UI"/>
                          <a:sym typeface="Arial"/>
                        </a:rPr>
                        <a:t>〇</a:t>
                      </a:r>
                      <a:endParaRPr kumimoji="1" lang="ja-JP" altLang="en-US" sz="2400" b="0"/>
                    </a:p>
                  </a:txBody>
                  <a:tcPr anchor="ctr">
                    <a:solidFill>
                      <a:srgbClr val="CCDA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ja-JP" sz="2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cs typeface="Segoe UI"/>
                          <a:sym typeface="Arial"/>
                        </a:rPr>
                        <a:t>〇</a:t>
                      </a:r>
                      <a:endParaRPr kumimoji="1" lang="ja-JP" altLang="en-US" sz="2400" b="0"/>
                    </a:p>
                  </a:txBody>
                  <a:tcPr anchor="ctr">
                    <a:solidFill>
                      <a:srgbClr val="CCDA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ja-JP" sz="2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cs typeface="Segoe UI"/>
                          <a:sym typeface="Arial"/>
                        </a:rPr>
                        <a:t>〇</a:t>
                      </a:r>
                      <a:endParaRPr kumimoji="1" lang="ja-JP" altLang="en-US" sz="2400" b="0"/>
                    </a:p>
                  </a:txBody>
                  <a:tcPr anchor="ctr">
                    <a:solidFill>
                      <a:srgbClr val="CCDA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ja-JP" sz="2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cs typeface="Segoe UI"/>
                          <a:sym typeface="Arial"/>
                        </a:rPr>
                        <a:t>〇</a:t>
                      </a:r>
                      <a:endParaRPr kumimoji="1" lang="ja-JP" altLang="en-US" sz="2400" b="0"/>
                    </a:p>
                  </a:txBody>
                  <a:tcPr anchor="ctr">
                    <a:solidFill>
                      <a:srgbClr val="CCDA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ja-JP" sz="2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cs typeface="Segoe UI"/>
                          <a:sym typeface="Arial"/>
                        </a:rPr>
                        <a:t>〇</a:t>
                      </a:r>
                      <a:endParaRPr kumimoji="1" lang="ja-JP" altLang="en-US" sz="2400" b="0"/>
                    </a:p>
                  </a:txBody>
                  <a:tcPr anchor="ctr">
                    <a:solidFill>
                      <a:srgbClr val="CCDA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552037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>
                          <a:solidFill>
                            <a:schemeClr val="bg1"/>
                          </a:solidFill>
                        </a:rPr>
                        <a:t>不正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ja-JP" sz="2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cs typeface="Segoe UI"/>
                          <a:sym typeface="Arial"/>
                        </a:rPr>
                        <a:t>〇</a:t>
                      </a:r>
                      <a:endParaRPr kumimoji="1" lang="ja-JP" altLang="en-US" sz="24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ja-JP" sz="2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cs typeface="Segoe UI"/>
                          <a:sym typeface="Arial"/>
                        </a:rPr>
                        <a:t>〇</a:t>
                      </a:r>
                      <a:endParaRPr kumimoji="1" lang="ja-JP" altLang="en-US" sz="24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ja-JP" sz="2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cs typeface="Segoe UI"/>
                          <a:sym typeface="Arial"/>
                        </a:rPr>
                        <a:t>〇</a:t>
                      </a:r>
                      <a:endParaRPr kumimoji="1" lang="ja-JP" altLang="en-US" sz="24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ja-JP" sz="2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cs typeface="Segoe UI"/>
                          <a:sym typeface="Arial"/>
                        </a:rPr>
                        <a:t>〇</a:t>
                      </a:r>
                      <a:endParaRPr kumimoji="1" lang="ja-JP" altLang="en-US" sz="24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ja-JP" sz="2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cs typeface="Segoe UI"/>
                          <a:sym typeface="Arial"/>
                        </a:rPr>
                        <a:t>〇</a:t>
                      </a:r>
                      <a:endParaRPr kumimoji="1" lang="ja-JP" altLang="en-US" sz="24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ja-JP" sz="2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cs typeface="Segoe UI"/>
                          <a:sym typeface="Arial"/>
                        </a:rPr>
                        <a:t>〇</a:t>
                      </a:r>
                      <a:endParaRPr kumimoji="1" lang="ja-JP" altLang="en-US" sz="24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ja-JP" sz="2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cs typeface="Segoe UI"/>
                          <a:sym typeface="Arial"/>
                        </a:rPr>
                        <a:t>〇</a:t>
                      </a:r>
                      <a:endParaRPr kumimoji="1" lang="ja-JP" altLang="en-US" sz="24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ja-JP" sz="2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cs typeface="Segoe UI"/>
                          <a:sym typeface="Arial"/>
                        </a:rPr>
                        <a:t>〇</a:t>
                      </a:r>
                      <a:endParaRPr kumimoji="1" lang="ja-JP" altLang="en-US" sz="24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ja-JP" sz="2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cs typeface="Segoe UI"/>
                          <a:sym typeface="Arial"/>
                        </a:rPr>
                        <a:t>〇</a:t>
                      </a:r>
                      <a:endParaRPr kumimoji="1" lang="ja-JP" altLang="en-US" sz="24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ja-JP" sz="2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cs typeface="Segoe UI"/>
                          <a:sym typeface="Arial"/>
                        </a:rPr>
                        <a:t>〇</a:t>
                      </a:r>
                      <a:endParaRPr kumimoji="1" lang="ja-JP" altLang="en-US" sz="24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2957675"/>
                  </a:ext>
                </a:extLst>
              </a:tr>
            </a:tbl>
          </a:graphicData>
        </a:graphic>
      </p:graphicFrame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E8117FB-A325-62F2-67AB-491323B0E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312A221-32A8-B665-3F55-477B0A49D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  <p:graphicFrame>
        <p:nvGraphicFramePr>
          <p:cNvPr id="12" name="コンテンツ プレースホルダー 5">
            <a:extLst>
              <a:ext uri="{FF2B5EF4-FFF2-40B4-BE49-F238E27FC236}">
                <a16:creationId xmlns:a16="http://schemas.microsoft.com/office/drawing/2014/main" id="{4B6048B6-7CD2-F746-9ECD-07554789728B}"/>
              </a:ext>
            </a:extLst>
          </p:cNvPr>
          <p:cNvGraphicFramePr>
            <a:graphicFrameLocks/>
          </p:cNvGraphicFramePr>
          <p:nvPr/>
        </p:nvGraphicFramePr>
        <p:xfrm>
          <a:off x="463433" y="4713147"/>
          <a:ext cx="8362948" cy="1296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68">
                  <a:extLst>
                    <a:ext uri="{9D8B030D-6E8A-4147-A177-3AD203B41FA5}">
                      <a16:colId xmlns:a16="http://schemas.microsoft.com/office/drawing/2014/main" val="2482604403"/>
                    </a:ext>
                  </a:extLst>
                </a:gridCol>
                <a:gridCol w="760268">
                  <a:extLst>
                    <a:ext uri="{9D8B030D-6E8A-4147-A177-3AD203B41FA5}">
                      <a16:colId xmlns:a16="http://schemas.microsoft.com/office/drawing/2014/main" val="1285876056"/>
                    </a:ext>
                  </a:extLst>
                </a:gridCol>
                <a:gridCol w="760268">
                  <a:extLst>
                    <a:ext uri="{9D8B030D-6E8A-4147-A177-3AD203B41FA5}">
                      <a16:colId xmlns:a16="http://schemas.microsoft.com/office/drawing/2014/main" val="2437534987"/>
                    </a:ext>
                  </a:extLst>
                </a:gridCol>
                <a:gridCol w="760268">
                  <a:extLst>
                    <a:ext uri="{9D8B030D-6E8A-4147-A177-3AD203B41FA5}">
                      <a16:colId xmlns:a16="http://schemas.microsoft.com/office/drawing/2014/main" val="3856931919"/>
                    </a:ext>
                  </a:extLst>
                </a:gridCol>
                <a:gridCol w="760268">
                  <a:extLst>
                    <a:ext uri="{9D8B030D-6E8A-4147-A177-3AD203B41FA5}">
                      <a16:colId xmlns:a16="http://schemas.microsoft.com/office/drawing/2014/main" val="2854558774"/>
                    </a:ext>
                  </a:extLst>
                </a:gridCol>
                <a:gridCol w="760268">
                  <a:extLst>
                    <a:ext uri="{9D8B030D-6E8A-4147-A177-3AD203B41FA5}">
                      <a16:colId xmlns:a16="http://schemas.microsoft.com/office/drawing/2014/main" val="4108119882"/>
                    </a:ext>
                  </a:extLst>
                </a:gridCol>
                <a:gridCol w="760268">
                  <a:extLst>
                    <a:ext uri="{9D8B030D-6E8A-4147-A177-3AD203B41FA5}">
                      <a16:colId xmlns:a16="http://schemas.microsoft.com/office/drawing/2014/main" val="963586410"/>
                    </a:ext>
                  </a:extLst>
                </a:gridCol>
                <a:gridCol w="760268">
                  <a:extLst>
                    <a:ext uri="{9D8B030D-6E8A-4147-A177-3AD203B41FA5}">
                      <a16:colId xmlns:a16="http://schemas.microsoft.com/office/drawing/2014/main" val="1333733218"/>
                    </a:ext>
                  </a:extLst>
                </a:gridCol>
                <a:gridCol w="760268">
                  <a:extLst>
                    <a:ext uri="{9D8B030D-6E8A-4147-A177-3AD203B41FA5}">
                      <a16:colId xmlns:a16="http://schemas.microsoft.com/office/drawing/2014/main" val="1854127441"/>
                    </a:ext>
                  </a:extLst>
                </a:gridCol>
                <a:gridCol w="760268">
                  <a:extLst>
                    <a:ext uri="{9D8B030D-6E8A-4147-A177-3AD203B41FA5}">
                      <a16:colId xmlns:a16="http://schemas.microsoft.com/office/drawing/2014/main" val="4113884840"/>
                    </a:ext>
                  </a:extLst>
                </a:gridCol>
                <a:gridCol w="760268">
                  <a:extLst>
                    <a:ext uri="{9D8B030D-6E8A-4147-A177-3AD203B41FA5}">
                      <a16:colId xmlns:a16="http://schemas.microsoft.com/office/drawing/2014/main" val="4118371378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>
                          <a:solidFill>
                            <a:schemeClr val="bg1"/>
                          </a:solidFill>
                        </a:rPr>
                        <a:t>正規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ja-JP" sz="2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cs typeface="Segoe UI"/>
                          <a:sym typeface="Arial"/>
                        </a:rPr>
                        <a:t>〇</a:t>
                      </a:r>
                      <a:endParaRPr kumimoji="1" lang="ja-JP" altLang="en-US" sz="2400" b="1"/>
                    </a:p>
                  </a:txBody>
                  <a:tcPr anchor="ctr">
                    <a:solidFill>
                      <a:srgbClr val="CCDA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ja-JP" sz="2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cs typeface="Segoe UI"/>
                          <a:sym typeface="Arial"/>
                        </a:rPr>
                        <a:t>〇</a:t>
                      </a:r>
                      <a:endParaRPr kumimoji="1" lang="ja-JP" altLang="en-US" sz="2400" b="1"/>
                    </a:p>
                  </a:txBody>
                  <a:tcPr anchor="ctr">
                    <a:solidFill>
                      <a:srgbClr val="CCDA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ja-JP" sz="2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cs typeface="Segoe UI"/>
                          <a:sym typeface="Arial"/>
                        </a:rPr>
                        <a:t>〇</a:t>
                      </a:r>
                      <a:endParaRPr kumimoji="1" lang="ja-JP" altLang="en-US" sz="2400" b="1"/>
                    </a:p>
                  </a:txBody>
                  <a:tcPr anchor="ctr">
                    <a:solidFill>
                      <a:srgbClr val="CCDA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ja-JP" sz="2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cs typeface="Segoe UI"/>
                          <a:sym typeface="Arial"/>
                        </a:rPr>
                        <a:t>〇</a:t>
                      </a:r>
                      <a:endParaRPr kumimoji="1" lang="ja-JP" altLang="en-US" sz="2400" b="1"/>
                    </a:p>
                  </a:txBody>
                  <a:tcPr anchor="ctr">
                    <a:solidFill>
                      <a:srgbClr val="CCDA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ja-JP" sz="2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cs typeface="Segoe UI"/>
                          <a:sym typeface="Arial"/>
                        </a:rPr>
                        <a:t>〇</a:t>
                      </a:r>
                      <a:endParaRPr kumimoji="1" lang="ja-JP" altLang="en-US" sz="2400" b="1"/>
                    </a:p>
                  </a:txBody>
                  <a:tcPr anchor="ctr">
                    <a:solidFill>
                      <a:srgbClr val="CCDA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400" b="1" dirty="0">
                          <a:solidFill>
                            <a:schemeClr val="accent2"/>
                          </a:solidFill>
                        </a:rPr>
                        <a:t>×</a:t>
                      </a:r>
                    </a:p>
                  </a:txBody>
                  <a:tcPr anchor="ctr">
                    <a:solidFill>
                      <a:srgbClr val="CCDA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b="1" dirty="0">
                          <a:solidFill>
                            <a:schemeClr val="accent2"/>
                          </a:solidFill>
                        </a:rPr>
                        <a:t>×</a:t>
                      </a:r>
                      <a:endParaRPr kumimoji="1" lang="ja-JP" altLang="en-US" sz="2400" b="1"/>
                    </a:p>
                  </a:txBody>
                  <a:tcPr anchor="ctr">
                    <a:solidFill>
                      <a:srgbClr val="CCDA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ja-JP" sz="2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cs typeface="Segoe UI"/>
                          <a:sym typeface="Arial"/>
                        </a:rPr>
                        <a:t>〇</a:t>
                      </a:r>
                      <a:endParaRPr kumimoji="1" lang="ja-JP" altLang="en-US" sz="2400" b="1"/>
                    </a:p>
                  </a:txBody>
                  <a:tcPr anchor="ctr">
                    <a:solidFill>
                      <a:srgbClr val="CCDA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ja-JP" sz="2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cs typeface="Segoe UI"/>
                          <a:sym typeface="Arial"/>
                        </a:rPr>
                        <a:t>〇</a:t>
                      </a:r>
                      <a:endParaRPr kumimoji="1" lang="ja-JP" altLang="en-US" sz="2400" b="1"/>
                    </a:p>
                  </a:txBody>
                  <a:tcPr anchor="ctr">
                    <a:solidFill>
                      <a:srgbClr val="CCDA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2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cs typeface="Segoe UI"/>
                          <a:sym typeface="Arial"/>
                        </a:rPr>
                        <a:t>〇</a:t>
                      </a:r>
                      <a:endParaRPr kumimoji="1" lang="ja-JP" altLang="en-US" sz="2400" b="1"/>
                    </a:p>
                  </a:txBody>
                  <a:tcPr anchor="ctr">
                    <a:solidFill>
                      <a:srgbClr val="CCDA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552037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>
                          <a:solidFill>
                            <a:schemeClr val="bg1"/>
                          </a:solidFill>
                        </a:rPr>
                        <a:t>不正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ja-JP" sz="2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cs typeface="Segoe UI"/>
                          <a:sym typeface="Arial"/>
                        </a:rPr>
                        <a:t>〇</a:t>
                      </a:r>
                      <a:endParaRPr kumimoji="1" lang="ja-JP" alt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ja-JP" sz="2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cs typeface="Segoe UI"/>
                          <a:sym typeface="Arial"/>
                        </a:rPr>
                        <a:t>〇</a:t>
                      </a:r>
                      <a:endParaRPr kumimoji="1" lang="ja-JP" alt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ja-JP" sz="2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cs typeface="Segoe UI"/>
                          <a:sym typeface="Arial"/>
                        </a:rPr>
                        <a:t>〇</a:t>
                      </a:r>
                      <a:endParaRPr kumimoji="1" lang="ja-JP" alt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ja-JP" sz="2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cs typeface="Segoe UI"/>
                          <a:sym typeface="Arial"/>
                        </a:rPr>
                        <a:t>〇</a:t>
                      </a:r>
                      <a:endParaRPr kumimoji="1" lang="ja-JP" alt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ja-JP" sz="2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cs typeface="Segoe UI"/>
                          <a:sym typeface="Arial"/>
                        </a:rPr>
                        <a:t>〇</a:t>
                      </a:r>
                      <a:endParaRPr kumimoji="1" lang="ja-JP" alt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ja-JP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cs typeface="Segoe UI"/>
                          <a:sym typeface="Arial"/>
                        </a:rPr>
                        <a:t>〇</a:t>
                      </a:r>
                      <a:endParaRPr kumimoji="1" lang="ja-JP" alt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ja-JP" sz="2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cs typeface="Segoe UI"/>
                          <a:sym typeface="Arial"/>
                        </a:rPr>
                        <a:t>〇</a:t>
                      </a:r>
                      <a:endParaRPr kumimoji="1" lang="ja-JP" alt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ja-JP" sz="2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cs typeface="Segoe UI"/>
                          <a:sym typeface="Arial"/>
                        </a:rPr>
                        <a:t>〇</a:t>
                      </a:r>
                      <a:endParaRPr kumimoji="1" lang="ja-JP" alt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b="1" dirty="0">
                          <a:solidFill>
                            <a:schemeClr val="accent2"/>
                          </a:solidFill>
                        </a:rPr>
                        <a:t>×</a:t>
                      </a:r>
                      <a:endParaRPr kumimoji="1" lang="ja-JP" alt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ja-JP" sz="2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cs typeface="Segoe UI"/>
                          <a:sym typeface="Arial"/>
                        </a:rPr>
                        <a:t>〇</a:t>
                      </a:r>
                      <a:endParaRPr kumimoji="1" lang="ja-JP" altLang="en-US" sz="24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2957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58265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27750-9B44-D872-55EF-7C08109BC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68EEAA39-7559-911B-91FE-248F5644A3A8}"/>
              </a:ext>
            </a:extLst>
          </p:cNvPr>
          <p:cNvSpPr txBox="1">
            <a:spLocks/>
          </p:cNvSpPr>
          <p:nvPr/>
        </p:nvSpPr>
        <p:spPr>
          <a:xfrm>
            <a:off x="683618" y="1340767"/>
            <a:ext cx="8363222" cy="5132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49263" indent="-449263" algn="l" defTabSz="914400" rtl="0" eaLnBrk="1" latinLnBrk="0" hangingPunct="1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kumimoji="1"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kumimoji="1"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非混雑時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混雑時</a:t>
            </a:r>
            <a:endParaRPr lang="en-US" altLang="ja-JP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5B3A0E6-56B3-E355-2C34-DD48059C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結果</a:t>
            </a:r>
            <a:r>
              <a:rPr kumimoji="1" lang="en-US" altLang="ja-JP" dirty="0"/>
              <a:t>(</a:t>
            </a:r>
            <a:r>
              <a:rPr lang="ja-JP" altLang="en-US"/>
              <a:t>対抗</a:t>
            </a:r>
            <a:r>
              <a:rPr kumimoji="1" lang="ja-JP" altLang="en-US"/>
              <a:t>手法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  <p:graphicFrame>
        <p:nvGraphicFramePr>
          <p:cNvPr id="6" name="コンテンツ プレースホルダー 5">
            <a:extLst>
              <a:ext uri="{FF2B5EF4-FFF2-40B4-BE49-F238E27FC236}">
                <a16:creationId xmlns:a16="http://schemas.microsoft.com/office/drawing/2014/main" id="{BCD65394-15EF-8E44-9574-9DA31A5F9A5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90525" y="2060848"/>
          <a:ext cx="8362948" cy="1296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68">
                  <a:extLst>
                    <a:ext uri="{9D8B030D-6E8A-4147-A177-3AD203B41FA5}">
                      <a16:colId xmlns:a16="http://schemas.microsoft.com/office/drawing/2014/main" val="2482604403"/>
                    </a:ext>
                  </a:extLst>
                </a:gridCol>
                <a:gridCol w="760268">
                  <a:extLst>
                    <a:ext uri="{9D8B030D-6E8A-4147-A177-3AD203B41FA5}">
                      <a16:colId xmlns:a16="http://schemas.microsoft.com/office/drawing/2014/main" val="1285876056"/>
                    </a:ext>
                  </a:extLst>
                </a:gridCol>
                <a:gridCol w="760268">
                  <a:extLst>
                    <a:ext uri="{9D8B030D-6E8A-4147-A177-3AD203B41FA5}">
                      <a16:colId xmlns:a16="http://schemas.microsoft.com/office/drawing/2014/main" val="2437534987"/>
                    </a:ext>
                  </a:extLst>
                </a:gridCol>
                <a:gridCol w="760268">
                  <a:extLst>
                    <a:ext uri="{9D8B030D-6E8A-4147-A177-3AD203B41FA5}">
                      <a16:colId xmlns:a16="http://schemas.microsoft.com/office/drawing/2014/main" val="3856931919"/>
                    </a:ext>
                  </a:extLst>
                </a:gridCol>
                <a:gridCol w="760268">
                  <a:extLst>
                    <a:ext uri="{9D8B030D-6E8A-4147-A177-3AD203B41FA5}">
                      <a16:colId xmlns:a16="http://schemas.microsoft.com/office/drawing/2014/main" val="2854558774"/>
                    </a:ext>
                  </a:extLst>
                </a:gridCol>
                <a:gridCol w="760268">
                  <a:extLst>
                    <a:ext uri="{9D8B030D-6E8A-4147-A177-3AD203B41FA5}">
                      <a16:colId xmlns:a16="http://schemas.microsoft.com/office/drawing/2014/main" val="4108119882"/>
                    </a:ext>
                  </a:extLst>
                </a:gridCol>
                <a:gridCol w="760268">
                  <a:extLst>
                    <a:ext uri="{9D8B030D-6E8A-4147-A177-3AD203B41FA5}">
                      <a16:colId xmlns:a16="http://schemas.microsoft.com/office/drawing/2014/main" val="963586410"/>
                    </a:ext>
                  </a:extLst>
                </a:gridCol>
                <a:gridCol w="760268">
                  <a:extLst>
                    <a:ext uri="{9D8B030D-6E8A-4147-A177-3AD203B41FA5}">
                      <a16:colId xmlns:a16="http://schemas.microsoft.com/office/drawing/2014/main" val="1333733218"/>
                    </a:ext>
                  </a:extLst>
                </a:gridCol>
                <a:gridCol w="760268">
                  <a:extLst>
                    <a:ext uri="{9D8B030D-6E8A-4147-A177-3AD203B41FA5}">
                      <a16:colId xmlns:a16="http://schemas.microsoft.com/office/drawing/2014/main" val="1854127441"/>
                    </a:ext>
                  </a:extLst>
                </a:gridCol>
                <a:gridCol w="760268">
                  <a:extLst>
                    <a:ext uri="{9D8B030D-6E8A-4147-A177-3AD203B41FA5}">
                      <a16:colId xmlns:a16="http://schemas.microsoft.com/office/drawing/2014/main" val="4113884840"/>
                    </a:ext>
                  </a:extLst>
                </a:gridCol>
                <a:gridCol w="760268">
                  <a:extLst>
                    <a:ext uri="{9D8B030D-6E8A-4147-A177-3AD203B41FA5}">
                      <a16:colId xmlns:a16="http://schemas.microsoft.com/office/drawing/2014/main" val="87500304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>
                          <a:solidFill>
                            <a:schemeClr val="bg1"/>
                          </a:solidFill>
                        </a:rPr>
                        <a:t>正規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ja-JP" sz="2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cs typeface="Segoe UI"/>
                          <a:sym typeface="Arial"/>
                        </a:rPr>
                        <a:t>〇</a:t>
                      </a:r>
                      <a:endParaRPr kumimoji="1" lang="ja-JP" altLang="en-US" sz="2400" b="0"/>
                    </a:p>
                  </a:txBody>
                  <a:tcPr anchor="ctr">
                    <a:solidFill>
                      <a:srgbClr val="CCDA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ja-JP" sz="2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cs typeface="Segoe UI"/>
                          <a:sym typeface="Arial"/>
                        </a:rPr>
                        <a:t>〇</a:t>
                      </a:r>
                      <a:endParaRPr kumimoji="1" lang="ja-JP" altLang="en-US" sz="2400" b="0"/>
                    </a:p>
                  </a:txBody>
                  <a:tcPr anchor="ctr">
                    <a:solidFill>
                      <a:srgbClr val="CCDA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ja-JP" sz="2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cs typeface="Segoe UI"/>
                          <a:sym typeface="Arial"/>
                        </a:rPr>
                        <a:t>〇</a:t>
                      </a:r>
                      <a:endParaRPr kumimoji="1" lang="ja-JP" altLang="en-US" sz="2400" b="0"/>
                    </a:p>
                  </a:txBody>
                  <a:tcPr anchor="ctr">
                    <a:solidFill>
                      <a:srgbClr val="CCDA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ja-JP" sz="2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cs typeface="Segoe UI"/>
                          <a:sym typeface="Arial"/>
                        </a:rPr>
                        <a:t>〇</a:t>
                      </a:r>
                      <a:endParaRPr kumimoji="1" lang="ja-JP" altLang="en-US" sz="2400" b="0"/>
                    </a:p>
                  </a:txBody>
                  <a:tcPr anchor="ctr">
                    <a:solidFill>
                      <a:srgbClr val="CCDA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ja-JP" sz="2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cs typeface="Segoe UI"/>
                          <a:sym typeface="Arial"/>
                        </a:rPr>
                        <a:t>〇</a:t>
                      </a:r>
                      <a:endParaRPr kumimoji="1" lang="ja-JP" altLang="en-US" sz="2400" b="0"/>
                    </a:p>
                  </a:txBody>
                  <a:tcPr anchor="ctr">
                    <a:solidFill>
                      <a:srgbClr val="CCDA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ja-JP" sz="2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cs typeface="Segoe UI"/>
                          <a:sym typeface="Arial"/>
                        </a:rPr>
                        <a:t>〇</a:t>
                      </a:r>
                      <a:endParaRPr kumimoji="1" lang="ja-JP" altLang="en-US" sz="2400" b="0"/>
                    </a:p>
                  </a:txBody>
                  <a:tcPr anchor="ctr">
                    <a:solidFill>
                      <a:srgbClr val="CCDA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ja-JP" sz="2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cs typeface="Segoe UI"/>
                          <a:sym typeface="Arial"/>
                        </a:rPr>
                        <a:t>〇</a:t>
                      </a:r>
                      <a:endParaRPr kumimoji="1" lang="ja-JP" altLang="en-US" sz="2400" b="0"/>
                    </a:p>
                  </a:txBody>
                  <a:tcPr anchor="ctr">
                    <a:solidFill>
                      <a:srgbClr val="CCDA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ja-JP" sz="2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cs typeface="Segoe UI"/>
                          <a:sym typeface="Arial"/>
                        </a:rPr>
                        <a:t>〇</a:t>
                      </a:r>
                      <a:endParaRPr kumimoji="1" lang="ja-JP" altLang="en-US" sz="2400" b="0"/>
                    </a:p>
                  </a:txBody>
                  <a:tcPr anchor="ctr">
                    <a:solidFill>
                      <a:srgbClr val="CCDA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ja-JP" sz="2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cs typeface="Segoe UI"/>
                          <a:sym typeface="Arial"/>
                        </a:rPr>
                        <a:t>〇</a:t>
                      </a:r>
                      <a:endParaRPr kumimoji="1" lang="ja-JP" altLang="en-US" sz="2400" b="0"/>
                    </a:p>
                  </a:txBody>
                  <a:tcPr anchor="ctr">
                    <a:solidFill>
                      <a:srgbClr val="CCDA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ja-JP" sz="2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cs typeface="Segoe UI"/>
                          <a:sym typeface="Arial"/>
                        </a:rPr>
                        <a:t>〇</a:t>
                      </a:r>
                      <a:endParaRPr kumimoji="1" lang="ja-JP" altLang="en-US" sz="2400" b="0"/>
                    </a:p>
                  </a:txBody>
                  <a:tcPr anchor="ctr">
                    <a:solidFill>
                      <a:srgbClr val="CCDA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552037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>
                          <a:solidFill>
                            <a:schemeClr val="bg1"/>
                          </a:solidFill>
                        </a:rPr>
                        <a:t>不正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ja-JP" sz="2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cs typeface="Segoe UI"/>
                          <a:sym typeface="Arial"/>
                        </a:rPr>
                        <a:t>〇</a:t>
                      </a:r>
                      <a:endParaRPr kumimoji="1" lang="ja-JP" altLang="en-US" sz="24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ja-JP" sz="2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cs typeface="Segoe UI"/>
                          <a:sym typeface="Arial"/>
                        </a:rPr>
                        <a:t>〇</a:t>
                      </a:r>
                      <a:endParaRPr kumimoji="1" lang="ja-JP" altLang="en-US" sz="24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ja-JP" sz="2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cs typeface="Segoe UI"/>
                          <a:sym typeface="Arial"/>
                        </a:rPr>
                        <a:t>〇</a:t>
                      </a:r>
                      <a:endParaRPr kumimoji="1" lang="ja-JP" altLang="en-US" sz="24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ja-JP" sz="2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cs typeface="Segoe UI"/>
                          <a:sym typeface="Arial"/>
                        </a:rPr>
                        <a:t>〇</a:t>
                      </a:r>
                      <a:endParaRPr kumimoji="1" lang="ja-JP" altLang="en-US" sz="24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ja-JP" sz="2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cs typeface="Segoe UI"/>
                          <a:sym typeface="Arial"/>
                        </a:rPr>
                        <a:t>〇</a:t>
                      </a:r>
                      <a:endParaRPr kumimoji="1" lang="ja-JP" altLang="en-US" sz="24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ja-JP" sz="2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cs typeface="Segoe UI"/>
                          <a:sym typeface="Arial"/>
                        </a:rPr>
                        <a:t>〇</a:t>
                      </a:r>
                      <a:endParaRPr kumimoji="1" lang="ja-JP" altLang="en-US" sz="24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ja-JP" sz="2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cs typeface="Segoe UI"/>
                          <a:sym typeface="Arial"/>
                        </a:rPr>
                        <a:t>〇</a:t>
                      </a:r>
                      <a:endParaRPr kumimoji="1" lang="ja-JP" altLang="en-US" sz="24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ja-JP" sz="2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cs typeface="Segoe UI"/>
                          <a:sym typeface="Arial"/>
                        </a:rPr>
                        <a:t>〇</a:t>
                      </a:r>
                      <a:endParaRPr kumimoji="1" lang="ja-JP" altLang="en-US" sz="24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ja-JP" sz="2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cs typeface="Segoe UI"/>
                          <a:sym typeface="Arial"/>
                        </a:rPr>
                        <a:t>〇</a:t>
                      </a:r>
                      <a:endParaRPr kumimoji="1" lang="ja-JP" altLang="en-US" sz="2400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ja-JP" sz="2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cs typeface="Segoe UI"/>
                          <a:sym typeface="Arial"/>
                        </a:rPr>
                        <a:t>〇</a:t>
                      </a:r>
                      <a:endParaRPr kumimoji="1" lang="ja-JP" altLang="en-US" sz="2400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2957675"/>
                  </a:ext>
                </a:extLst>
              </a:tr>
            </a:tbl>
          </a:graphicData>
        </a:graphic>
      </p:graphicFrame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4F23150-B91C-DAB6-0B72-F1C485ED4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74AB4D5-6CC6-CD8A-1690-607C9E073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  <p:graphicFrame>
        <p:nvGraphicFramePr>
          <p:cNvPr id="12" name="コンテンツ プレースホルダー 5">
            <a:extLst>
              <a:ext uri="{FF2B5EF4-FFF2-40B4-BE49-F238E27FC236}">
                <a16:creationId xmlns:a16="http://schemas.microsoft.com/office/drawing/2014/main" id="{3BF44010-295A-DF48-54FF-D27811156025}"/>
              </a:ext>
            </a:extLst>
          </p:cNvPr>
          <p:cNvGraphicFramePr>
            <a:graphicFrameLocks/>
          </p:cNvGraphicFramePr>
          <p:nvPr/>
        </p:nvGraphicFramePr>
        <p:xfrm>
          <a:off x="463433" y="4713147"/>
          <a:ext cx="8362948" cy="1296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0268">
                  <a:extLst>
                    <a:ext uri="{9D8B030D-6E8A-4147-A177-3AD203B41FA5}">
                      <a16:colId xmlns:a16="http://schemas.microsoft.com/office/drawing/2014/main" val="2482604403"/>
                    </a:ext>
                  </a:extLst>
                </a:gridCol>
                <a:gridCol w="760268">
                  <a:extLst>
                    <a:ext uri="{9D8B030D-6E8A-4147-A177-3AD203B41FA5}">
                      <a16:colId xmlns:a16="http://schemas.microsoft.com/office/drawing/2014/main" val="1285876056"/>
                    </a:ext>
                  </a:extLst>
                </a:gridCol>
                <a:gridCol w="760268">
                  <a:extLst>
                    <a:ext uri="{9D8B030D-6E8A-4147-A177-3AD203B41FA5}">
                      <a16:colId xmlns:a16="http://schemas.microsoft.com/office/drawing/2014/main" val="2437534987"/>
                    </a:ext>
                  </a:extLst>
                </a:gridCol>
                <a:gridCol w="760268">
                  <a:extLst>
                    <a:ext uri="{9D8B030D-6E8A-4147-A177-3AD203B41FA5}">
                      <a16:colId xmlns:a16="http://schemas.microsoft.com/office/drawing/2014/main" val="3856931919"/>
                    </a:ext>
                  </a:extLst>
                </a:gridCol>
                <a:gridCol w="760268">
                  <a:extLst>
                    <a:ext uri="{9D8B030D-6E8A-4147-A177-3AD203B41FA5}">
                      <a16:colId xmlns:a16="http://schemas.microsoft.com/office/drawing/2014/main" val="2854558774"/>
                    </a:ext>
                  </a:extLst>
                </a:gridCol>
                <a:gridCol w="760268">
                  <a:extLst>
                    <a:ext uri="{9D8B030D-6E8A-4147-A177-3AD203B41FA5}">
                      <a16:colId xmlns:a16="http://schemas.microsoft.com/office/drawing/2014/main" val="4108119882"/>
                    </a:ext>
                  </a:extLst>
                </a:gridCol>
                <a:gridCol w="760268">
                  <a:extLst>
                    <a:ext uri="{9D8B030D-6E8A-4147-A177-3AD203B41FA5}">
                      <a16:colId xmlns:a16="http://schemas.microsoft.com/office/drawing/2014/main" val="963586410"/>
                    </a:ext>
                  </a:extLst>
                </a:gridCol>
                <a:gridCol w="760268">
                  <a:extLst>
                    <a:ext uri="{9D8B030D-6E8A-4147-A177-3AD203B41FA5}">
                      <a16:colId xmlns:a16="http://schemas.microsoft.com/office/drawing/2014/main" val="1333733218"/>
                    </a:ext>
                  </a:extLst>
                </a:gridCol>
                <a:gridCol w="760268">
                  <a:extLst>
                    <a:ext uri="{9D8B030D-6E8A-4147-A177-3AD203B41FA5}">
                      <a16:colId xmlns:a16="http://schemas.microsoft.com/office/drawing/2014/main" val="1854127441"/>
                    </a:ext>
                  </a:extLst>
                </a:gridCol>
                <a:gridCol w="760268">
                  <a:extLst>
                    <a:ext uri="{9D8B030D-6E8A-4147-A177-3AD203B41FA5}">
                      <a16:colId xmlns:a16="http://schemas.microsoft.com/office/drawing/2014/main" val="4113884840"/>
                    </a:ext>
                  </a:extLst>
                </a:gridCol>
                <a:gridCol w="760268">
                  <a:extLst>
                    <a:ext uri="{9D8B030D-6E8A-4147-A177-3AD203B41FA5}">
                      <a16:colId xmlns:a16="http://schemas.microsoft.com/office/drawing/2014/main" val="4118371378"/>
                    </a:ext>
                  </a:extLst>
                </a:gridCol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>
                          <a:solidFill>
                            <a:schemeClr val="bg1"/>
                          </a:solidFill>
                        </a:rPr>
                        <a:t>正規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b="1" dirty="0">
                          <a:solidFill>
                            <a:schemeClr val="accent2"/>
                          </a:solidFill>
                        </a:rPr>
                        <a:t>×</a:t>
                      </a:r>
                      <a:endParaRPr kumimoji="1" lang="ja-JP" altLang="en-US" sz="2400" b="1"/>
                    </a:p>
                  </a:txBody>
                  <a:tcPr anchor="ctr">
                    <a:solidFill>
                      <a:srgbClr val="CCDA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b="1" dirty="0">
                          <a:solidFill>
                            <a:schemeClr val="accent2"/>
                          </a:solidFill>
                        </a:rPr>
                        <a:t>×</a:t>
                      </a:r>
                      <a:endParaRPr kumimoji="1" lang="ja-JP" altLang="en-US" sz="2400" b="1"/>
                    </a:p>
                  </a:txBody>
                  <a:tcPr anchor="ctr">
                    <a:solidFill>
                      <a:srgbClr val="CCDA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ja-JP" sz="2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cs typeface="Segoe UI"/>
                          <a:sym typeface="Arial"/>
                        </a:rPr>
                        <a:t>〇</a:t>
                      </a:r>
                      <a:endParaRPr kumimoji="1" lang="ja-JP" altLang="en-US" sz="2400" b="1"/>
                    </a:p>
                  </a:txBody>
                  <a:tcPr anchor="ctr">
                    <a:solidFill>
                      <a:srgbClr val="CCDA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400" b="1" dirty="0">
                          <a:solidFill>
                            <a:schemeClr val="accent2"/>
                          </a:solidFill>
                        </a:rPr>
                        <a:t>×</a:t>
                      </a:r>
                    </a:p>
                  </a:txBody>
                  <a:tcPr anchor="ctr">
                    <a:solidFill>
                      <a:srgbClr val="CCDA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ja-JP" sz="2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cs typeface="Segoe UI"/>
                          <a:sym typeface="Arial"/>
                        </a:rPr>
                        <a:t>〇</a:t>
                      </a:r>
                      <a:endParaRPr kumimoji="1" lang="ja-JP" altLang="en-US" sz="2400" b="1"/>
                    </a:p>
                  </a:txBody>
                  <a:tcPr anchor="ctr">
                    <a:solidFill>
                      <a:srgbClr val="CCDA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2400" b="1" dirty="0">
                          <a:solidFill>
                            <a:schemeClr val="accent2"/>
                          </a:solidFill>
                        </a:rPr>
                        <a:t>×</a:t>
                      </a:r>
                    </a:p>
                  </a:txBody>
                  <a:tcPr anchor="ctr">
                    <a:solidFill>
                      <a:srgbClr val="CCDA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400" b="1" dirty="0">
                          <a:solidFill>
                            <a:schemeClr val="accent2"/>
                          </a:solidFill>
                        </a:rPr>
                        <a:t>×</a:t>
                      </a:r>
                      <a:endParaRPr kumimoji="1" lang="ja-JP" altLang="en-US" sz="2400" b="1"/>
                    </a:p>
                  </a:txBody>
                  <a:tcPr anchor="ctr">
                    <a:solidFill>
                      <a:srgbClr val="CCDA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ja-JP" sz="2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cs typeface="Segoe UI"/>
                          <a:sym typeface="Arial"/>
                        </a:rPr>
                        <a:t>〇</a:t>
                      </a:r>
                      <a:endParaRPr kumimoji="1" lang="ja-JP" altLang="en-US" sz="2400" b="1"/>
                    </a:p>
                  </a:txBody>
                  <a:tcPr anchor="ctr">
                    <a:solidFill>
                      <a:srgbClr val="CCDA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ja-JP" sz="2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cs typeface="Segoe UI"/>
                          <a:sym typeface="Arial"/>
                        </a:rPr>
                        <a:t>〇</a:t>
                      </a:r>
                      <a:endParaRPr kumimoji="1" lang="ja-JP" altLang="en-US" sz="2400" b="1"/>
                    </a:p>
                  </a:txBody>
                  <a:tcPr anchor="ctr">
                    <a:solidFill>
                      <a:srgbClr val="CCDA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2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cs typeface="Segoe UI"/>
                          <a:sym typeface="Arial"/>
                        </a:rPr>
                        <a:t>〇</a:t>
                      </a:r>
                      <a:endParaRPr kumimoji="1" lang="ja-JP" altLang="en-US" sz="2400" b="1"/>
                    </a:p>
                  </a:txBody>
                  <a:tcPr anchor="ctr">
                    <a:solidFill>
                      <a:srgbClr val="CCDA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552037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>
                          <a:solidFill>
                            <a:schemeClr val="bg1"/>
                          </a:solidFill>
                        </a:rPr>
                        <a:t>不正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ja-JP" sz="2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cs typeface="Segoe UI"/>
                          <a:sym typeface="Arial"/>
                        </a:rPr>
                        <a:t>〇</a:t>
                      </a:r>
                      <a:endParaRPr kumimoji="1" lang="ja-JP" alt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ja-JP" sz="2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cs typeface="Segoe UI"/>
                          <a:sym typeface="Arial"/>
                        </a:rPr>
                        <a:t>〇</a:t>
                      </a:r>
                      <a:endParaRPr kumimoji="1" lang="ja-JP" alt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ja-JP" sz="2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cs typeface="Segoe UI"/>
                          <a:sym typeface="Arial"/>
                        </a:rPr>
                        <a:t>〇</a:t>
                      </a:r>
                      <a:endParaRPr kumimoji="1" lang="ja-JP" alt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ja-JP" sz="2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cs typeface="Segoe UI"/>
                          <a:sym typeface="Arial"/>
                        </a:rPr>
                        <a:t>〇</a:t>
                      </a:r>
                      <a:endParaRPr kumimoji="1" lang="ja-JP" alt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ja-JP" sz="2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cs typeface="Segoe UI"/>
                          <a:sym typeface="Arial"/>
                        </a:rPr>
                        <a:t>〇</a:t>
                      </a:r>
                      <a:endParaRPr kumimoji="1" lang="ja-JP" alt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ja-JP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cs typeface="Segoe UI"/>
                          <a:sym typeface="Arial"/>
                        </a:rPr>
                        <a:t>〇</a:t>
                      </a:r>
                      <a:endParaRPr kumimoji="1" lang="ja-JP" alt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ja-JP" sz="2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cs typeface="Segoe UI"/>
                          <a:sym typeface="Arial"/>
                        </a:rPr>
                        <a:t>〇</a:t>
                      </a:r>
                      <a:endParaRPr kumimoji="1" lang="ja-JP" alt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ja-JP" sz="2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cs typeface="Segoe UI"/>
                          <a:sym typeface="Arial"/>
                        </a:rPr>
                        <a:t>〇</a:t>
                      </a:r>
                      <a:endParaRPr kumimoji="1" lang="ja-JP" alt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cs typeface="Segoe UI"/>
                          <a:sym typeface="Arial"/>
                        </a:rPr>
                        <a:t>〇</a:t>
                      </a:r>
                      <a:endParaRPr kumimoji="1" lang="ja-JP" altLang="en-US" sz="2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ja-JP" sz="2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lt"/>
                          <a:cs typeface="Segoe UI"/>
                          <a:sym typeface="Arial"/>
                        </a:rPr>
                        <a:t>〇</a:t>
                      </a:r>
                      <a:endParaRPr kumimoji="1" lang="ja-JP" altLang="en-US" sz="24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2957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929989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370255-0B88-7DC6-EDEC-6F0A0AAB1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結果</a:t>
            </a:r>
            <a:r>
              <a:rPr kumimoji="1" lang="en-US" altLang="ja-JP" dirty="0"/>
              <a:t>(</a:t>
            </a:r>
            <a:r>
              <a:rPr kumimoji="1" lang="ja-JP" altLang="en-US"/>
              <a:t>まとめ</a:t>
            </a:r>
            <a:r>
              <a:rPr kumimoji="1" lang="en-US" altLang="ja-JP" dirty="0"/>
              <a:t>)</a:t>
            </a:r>
            <a:r>
              <a:rPr lang="en-US" altLang="ja-JP" dirty="0"/>
              <a:t> / </a:t>
            </a:r>
            <a:r>
              <a:rPr lang="ja-JP" altLang="en-US"/>
              <a:t>今後の予定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BB035F-4C9E-96EC-BB00-EFC1ADB90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954" y="1105893"/>
            <a:ext cx="8363222" cy="5532285"/>
          </a:xfrm>
        </p:spPr>
        <p:txBody>
          <a:bodyPr>
            <a:normAutofit/>
          </a:bodyPr>
          <a:lstStyle/>
          <a:p>
            <a:r>
              <a:rPr kumimoji="1" lang="ja-JP" altLang="en-US"/>
              <a:t>結果まとめ</a:t>
            </a:r>
            <a:endParaRPr kumimoji="1" lang="en-US" altLang="ja-JP" dirty="0"/>
          </a:p>
          <a:p>
            <a:pPr lvl="1"/>
            <a:r>
              <a:rPr kumimoji="1" lang="ja-JP" altLang="en-US"/>
              <a:t>対抗手法・元論文の手法・提案手法の比較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/>
              <a:t>今後の予定</a:t>
            </a:r>
            <a:endParaRPr lang="en-US" altLang="ja-JP" dirty="0"/>
          </a:p>
          <a:p>
            <a:pPr lvl="1"/>
            <a:r>
              <a:rPr lang="ja-JP" altLang="en-US"/>
              <a:t>分散がもっと大きい場合の結果を取得</a:t>
            </a:r>
            <a:endParaRPr lang="en-US" altLang="ja-JP" dirty="0"/>
          </a:p>
          <a:p>
            <a:pPr lvl="2"/>
            <a:r>
              <a:rPr kumimoji="1" lang="ja-JP" altLang="en-US"/>
              <a:t>検知率の変化を調査</a:t>
            </a:r>
            <a:endParaRPr kumimoji="1" lang="en-US" altLang="ja-JP" dirty="0"/>
          </a:p>
          <a:p>
            <a:pPr lvl="1"/>
            <a:r>
              <a:rPr lang="ja-JP" altLang="en-US"/>
              <a:t>修論作成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A8C47D7-3A83-BF9A-9797-629B4D5A6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5F5DAE4-D4AE-11FF-9F5A-D9E35E60C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8FC689A4-19EE-A9A0-FDED-4E0E3961E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164629"/>
              </p:ext>
            </p:extLst>
          </p:nvPr>
        </p:nvGraphicFramePr>
        <p:xfrm>
          <a:off x="666320" y="2278664"/>
          <a:ext cx="7774887" cy="192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261">
                  <a:extLst>
                    <a:ext uri="{9D8B030D-6E8A-4147-A177-3AD203B41FA5}">
                      <a16:colId xmlns:a16="http://schemas.microsoft.com/office/drawing/2014/main" val="2945888554"/>
                    </a:ext>
                  </a:extLst>
                </a:gridCol>
                <a:gridCol w="2111542">
                  <a:extLst>
                    <a:ext uri="{9D8B030D-6E8A-4147-A177-3AD203B41FA5}">
                      <a16:colId xmlns:a16="http://schemas.microsoft.com/office/drawing/2014/main" val="196551140"/>
                    </a:ext>
                  </a:extLst>
                </a:gridCol>
                <a:gridCol w="2111542">
                  <a:extLst>
                    <a:ext uri="{9D8B030D-6E8A-4147-A177-3AD203B41FA5}">
                      <a16:colId xmlns:a16="http://schemas.microsoft.com/office/drawing/2014/main" val="61523397"/>
                    </a:ext>
                  </a:extLst>
                </a:gridCol>
                <a:gridCol w="2111542">
                  <a:extLst>
                    <a:ext uri="{9D8B030D-6E8A-4147-A177-3AD203B41FA5}">
                      <a16:colId xmlns:a16="http://schemas.microsoft.com/office/drawing/2014/main" val="4103553439"/>
                    </a:ext>
                  </a:extLst>
                </a:gridCol>
              </a:tblGrid>
              <a:tr h="641685">
                <a:tc>
                  <a:txBody>
                    <a:bodyPr/>
                    <a:lstStyle/>
                    <a:p>
                      <a:pPr algn="ctr"/>
                      <a:endParaRPr kumimoji="1" lang="ja-JP" altLang="en-US" sz="32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1"/>
                        <a:t>対抗手法</a:t>
                      </a:r>
                      <a:endParaRPr kumimoji="1" lang="ja-JP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1"/>
                        <a:t>参考論文</a:t>
                      </a:r>
                      <a:endParaRPr kumimoji="1" lang="ja-JP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b="1"/>
                        <a:t>提案手法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4086673"/>
                  </a:ext>
                </a:extLst>
              </a:tr>
              <a:tr h="64168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>
                          <a:solidFill>
                            <a:schemeClr val="bg1"/>
                          </a:solidFill>
                        </a:rPr>
                        <a:t>正解率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1" dirty="0"/>
                        <a:t>0.88</a:t>
                      </a:r>
                      <a:endParaRPr kumimoji="1" lang="ja-JP" altLang="en-US" sz="3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200" b="1"/>
                        <a:t>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1" dirty="0"/>
                        <a:t>0.93</a:t>
                      </a:r>
                      <a:endParaRPr kumimoji="1" lang="ja-JP" altLang="en-US" sz="32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430003"/>
                  </a:ext>
                </a:extLst>
              </a:tr>
              <a:tr h="64168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1" dirty="0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kumimoji="1" lang="ja-JP" altLang="en-US" sz="3200" b="1">
                          <a:solidFill>
                            <a:schemeClr val="bg1"/>
                          </a:solidFill>
                        </a:rPr>
                        <a:t>値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1" dirty="0"/>
                        <a:t>0.86</a:t>
                      </a:r>
                      <a:endParaRPr kumimoji="1" lang="ja-JP" altLang="en-US" sz="3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1" dirty="0"/>
                        <a:t>0.9</a:t>
                      </a:r>
                      <a:endParaRPr kumimoji="1" lang="ja-JP" altLang="en-US" sz="3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3200" b="1" dirty="0"/>
                        <a:t>0.92</a:t>
                      </a:r>
                      <a:endParaRPr kumimoji="1" lang="ja-JP" altLang="en-US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135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721381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E26CDC-8B34-B7F4-A684-5AAEB7E64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変更の理由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7EB6A6-728A-371E-1EA0-AF8472371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18" y="1187623"/>
            <a:ext cx="8363222" cy="5286015"/>
          </a:xfrm>
        </p:spPr>
        <p:txBody>
          <a:bodyPr>
            <a:normAutofit/>
          </a:bodyPr>
          <a:lstStyle/>
          <a:p>
            <a:r>
              <a:rPr kumimoji="1" lang="ja-JP" altLang="en-US"/>
              <a:t>負荷は</a:t>
            </a:r>
            <a:r>
              <a:rPr lang="en-US" altLang="ja-JP" dirty="0"/>
              <a:t>3000Mbits</a:t>
            </a:r>
            <a:r>
              <a:rPr lang="ja-JP" altLang="en-US"/>
              <a:t>前後からかけられない</a:t>
            </a:r>
            <a:endParaRPr lang="en-US" altLang="ja-JP" dirty="0"/>
          </a:p>
          <a:p>
            <a:pPr lvl="1"/>
            <a:r>
              <a:rPr kumimoji="1" lang="en-US" altLang="ja-JP" dirty="0"/>
              <a:t>1.5G</a:t>
            </a:r>
            <a:r>
              <a:rPr lang="en-US" altLang="ja-JP" dirty="0"/>
              <a:t>bits/sec</a:t>
            </a:r>
            <a:r>
              <a:rPr lang="ja-JP" altLang="en-US"/>
              <a:t>の帯域は必ず確保されてしまう</a:t>
            </a:r>
            <a:endParaRPr lang="en-US" altLang="ja-JP" dirty="0"/>
          </a:p>
          <a:p>
            <a:pPr lvl="1"/>
            <a:r>
              <a:rPr lang="en-US" altLang="ja-JP" dirty="0"/>
              <a:t>Ping</a:t>
            </a:r>
            <a:r>
              <a:rPr lang="ja-JP" altLang="en-US"/>
              <a:t>程度サイズでは影響なし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kumimoji="1" lang="en-US" altLang="ja-JP" dirty="0" err="1"/>
              <a:t>tc</a:t>
            </a:r>
            <a:r>
              <a:rPr kumimoji="1" lang="ja-JP" altLang="en-US"/>
              <a:t>コマンドの遅延を利用する</a:t>
            </a:r>
            <a:endParaRPr kumimoji="1" lang="en-US" altLang="ja-JP" dirty="0"/>
          </a:p>
          <a:p>
            <a:pPr lvl="1"/>
            <a:r>
              <a:rPr lang="ja-JP" altLang="en-US"/>
              <a:t>ランダムな遅延をつけることで</a:t>
            </a:r>
            <a:br>
              <a:rPr lang="en-US" altLang="ja-JP" dirty="0"/>
            </a:br>
            <a:r>
              <a:rPr lang="en-US" altLang="ja-JP" dirty="0"/>
              <a:t>RTT</a:t>
            </a:r>
            <a:r>
              <a:rPr lang="ja-JP" altLang="en-US"/>
              <a:t>に意図的に分散をつける</a:t>
            </a:r>
            <a:endParaRPr lang="en-US" altLang="ja-JP" dirty="0"/>
          </a:p>
          <a:p>
            <a:pPr lvl="1"/>
            <a:r>
              <a:rPr lang="ja-JP" altLang="en-US"/>
              <a:t>分布はパレート分布を使用</a:t>
            </a:r>
            <a:endParaRPr lang="en-US" altLang="ja-JP" dirty="0"/>
          </a:p>
          <a:p>
            <a:pPr lvl="1"/>
            <a:r>
              <a:rPr lang="ja-JP" altLang="en-US"/>
              <a:t>分散</a:t>
            </a:r>
            <a:r>
              <a:rPr lang="en-US" altLang="ja-JP" dirty="0"/>
              <a:t>(</a:t>
            </a:r>
            <a:r>
              <a:rPr lang="ja-JP" altLang="en-US"/>
              <a:t>遅延</a:t>
            </a:r>
            <a:r>
              <a:rPr lang="en-US" altLang="ja-JP" dirty="0"/>
              <a:t>)</a:t>
            </a:r>
            <a:r>
              <a:rPr lang="ja-JP" altLang="en-US"/>
              <a:t>の程度は</a:t>
            </a:r>
            <a:r>
              <a:rPr lang="en-US" altLang="ja-JP" dirty="0"/>
              <a:t>±2ms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DA6B060-D596-9260-3C87-60AED370E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>
                <a:latin typeface="+mj-lt"/>
              </a:rPr>
              <a:t>進捗報告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601A492-3EFF-FF6D-B0D7-022AD6960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097310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​​テーマ">
  <a:themeElements>
    <a:clrScheme name="Water">
      <a:dk1>
        <a:srgbClr val="333333"/>
      </a:dk1>
      <a:lt1>
        <a:sysClr val="window" lastClr="FFFFFF"/>
      </a:lt1>
      <a:dk2>
        <a:srgbClr val="002060"/>
      </a:dk2>
      <a:lt2>
        <a:srgbClr val="EEECE1"/>
      </a:lt2>
      <a:accent1>
        <a:srgbClr val="0084B4"/>
      </a:accent1>
      <a:accent2>
        <a:srgbClr val="FF4040"/>
      </a:accent2>
      <a:accent3>
        <a:srgbClr val="FFC000"/>
      </a:accent3>
      <a:accent4>
        <a:srgbClr val="92D050"/>
      </a:accent4>
      <a:accent5>
        <a:srgbClr val="00B050"/>
      </a:accent5>
      <a:accent6>
        <a:srgbClr val="0084B4"/>
      </a:accent6>
      <a:hlink>
        <a:srgbClr val="0070C0"/>
      </a:hlink>
      <a:folHlink>
        <a:srgbClr val="800080"/>
      </a:folHlink>
    </a:clrScheme>
    <a:fontScheme name="SeeEasy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9050" cap="sq">
          <a:solidFill>
            <a:schemeClr val="accent1"/>
          </a:solidFill>
          <a:miter lim="800000"/>
          <a:headEnd type="none" w="med" len="med"/>
          <a:tailEnd type="none" w="med" len="med"/>
        </a:ln>
      </a:spPr>
      <a:bodyPr rtlCol="0" anchor="ctr"/>
      <a:lstStyle>
        <a:defPPr algn="ctr">
          <a:defRPr kumimoji="1" sz="2800" dirty="0" smtClean="0">
            <a:solidFill>
              <a:schemeClr val="accent1"/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 cap="sq">
          <a:solidFill>
            <a:schemeClr val="accent1"/>
          </a:solidFill>
          <a:miter lim="800000"/>
          <a:headEnd type="none" w="med" len="me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800" dirty="0" smtClean="0">
            <a:solidFill>
              <a:srgbClr val="4D4D4D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50966</TotalTime>
  <Words>541</Words>
  <Application>Microsoft Macintosh PowerPoint</Application>
  <PresentationFormat>画面に合わせる (4:3)</PresentationFormat>
  <Paragraphs>209</Paragraphs>
  <Slides>9</Slides>
  <Notes>5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Arial</vt:lpstr>
      <vt:lpstr>Calibri</vt:lpstr>
      <vt:lpstr>Quattrocento Sans</vt:lpstr>
      <vt:lpstr>Segoe UI</vt:lpstr>
      <vt:lpstr>Wingdings</vt:lpstr>
      <vt:lpstr>Office ​​テーマ</vt:lpstr>
      <vt:lpstr>進捗報告</vt:lpstr>
      <vt:lpstr>研究背景と目的</vt:lpstr>
      <vt:lpstr>既存手法と問題点</vt:lpstr>
      <vt:lpstr>キーアイデアと想定環境</vt:lpstr>
      <vt:lpstr>実験条件</vt:lpstr>
      <vt:lpstr>結果(提案手法)</vt:lpstr>
      <vt:lpstr>結果(対抗手法)</vt:lpstr>
      <vt:lpstr>結果(まとめ) / 今後の予定</vt:lpstr>
      <vt:lpstr>変更の理由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Tomato</dc:creator>
  <cp:lastModifiedBy>Ueda Tomoyuki</cp:lastModifiedBy>
  <cp:revision>634</cp:revision>
  <dcterms:created xsi:type="dcterms:W3CDTF">2013-09-23T07:13:46Z</dcterms:created>
  <dcterms:modified xsi:type="dcterms:W3CDTF">2024-11-20T00:49:02Z</dcterms:modified>
</cp:coreProperties>
</file>