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2" r:id="rId3"/>
    <p:sldId id="319" r:id="rId4"/>
    <p:sldId id="388" r:id="rId5"/>
    <p:sldId id="405" r:id="rId6"/>
    <p:sldId id="344" r:id="rId7"/>
    <p:sldId id="339" r:id="rId8"/>
    <p:sldId id="427" r:id="rId9"/>
    <p:sldId id="426" r:id="rId10"/>
    <p:sldId id="421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DFE"/>
    <a:srgbClr val="525252"/>
    <a:srgbClr val="181818"/>
    <a:srgbClr val="333333"/>
    <a:srgbClr val="C3EAFF"/>
    <a:srgbClr val="4D4D4D"/>
    <a:srgbClr val="F19800"/>
    <a:srgbClr val="C46C38"/>
    <a:srgbClr val="ECE6E5"/>
    <a:srgbClr val="79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1" autoAdjust="0"/>
    <p:restoredTop sz="86807" autoAdjust="0"/>
  </p:normalViewPr>
  <p:slideViewPr>
    <p:cSldViewPr>
      <p:cViewPr varScale="1">
        <p:scale>
          <a:sx n="99" d="100"/>
          <a:sy n="99" d="100"/>
        </p:scale>
        <p:origin x="6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2024/12/18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2024/12/18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7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想定環境は図</a:t>
            </a:r>
            <a:endParaRPr kumimoji="1" lang="en-US" altLang="ja-JP" dirty="0"/>
          </a:p>
          <a:p>
            <a:r>
              <a:rPr kumimoji="1" lang="ja-JP" altLang="en-US" dirty="0"/>
              <a:t>閾値を使うのは変わらず</a:t>
            </a:r>
            <a:endParaRPr kumimoji="1" lang="en-US" altLang="ja-JP" dirty="0"/>
          </a:p>
          <a:p>
            <a:r>
              <a:rPr kumimoji="1" lang="en-US" altLang="ja-JP" dirty="0" err="1"/>
              <a:t>Iperf</a:t>
            </a:r>
            <a:r>
              <a:rPr kumimoji="1" lang="ja-JP" altLang="en-US" dirty="0"/>
              <a:t>はやめる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45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63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46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パレート。</a:t>
            </a:r>
            <a:r>
              <a:rPr lang="ja-JP" altLang="en-US"/>
              <a:t>インターネットトラフィックの特性を模倣するためによく使わ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81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C60B-0A3C-4A60-81B4-5331A9725707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C9D9-726F-498B-B690-D2326E13EAB2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21B0-01C9-4B1D-91A3-7FF73CC6039A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8F65-B953-4826-AFAF-44C0C546121D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117-0725-4F76-952A-072773F066ED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95FC-9667-4CDE-A898-8A4DD9C2816C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4F1C-D814-467F-A9C1-27BA8CBE0ADF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5BE5-B116-4375-966A-54223A38C6E0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98BF-5C24-45A1-A228-42A298FD9F46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82C5-F8E7-4AC6-A50F-A81407531D42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84DA-BFAB-488A-A963-86A072112D9F}" type="datetime1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4E6F-5745-41C5-B326-2ACDBBC44F47}" type="datetime1">
              <a:rPr lang="ja-JP" altLang="en-US" smtClean="0"/>
              <a:t>2024/12/18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進捗報告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/>
              <a:t>MA23025</a:t>
            </a:r>
            <a:r>
              <a:rPr lang="ja-JP" altLang="en-US" b="1"/>
              <a:t> 上田 智之</a:t>
            </a:r>
            <a:endParaRPr lang="en-US" altLang="ja-JP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1633" y="5903893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endParaRPr kumimoji="1" lang="ja-JP" altLang="en-US" sz="2800" dirty="0">
              <a:solidFill>
                <a:srgbClr val="4D4D4D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5D6F3-1F1A-3056-492E-BAFF36889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26CDC-8B34-B7F4-A684-5AAEB7E6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変更の理由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EB6A6-728A-371E-1EA0-AF8472371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187623"/>
            <a:ext cx="8363222" cy="5286015"/>
          </a:xfrm>
        </p:spPr>
        <p:txBody>
          <a:bodyPr>
            <a:normAutofit/>
          </a:bodyPr>
          <a:lstStyle/>
          <a:p>
            <a:r>
              <a:rPr kumimoji="1" lang="ja-JP" altLang="en-US"/>
              <a:t>負荷は</a:t>
            </a:r>
            <a:r>
              <a:rPr lang="en-US" altLang="ja-JP" dirty="0"/>
              <a:t>3000Mbits</a:t>
            </a:r>
            <a:r>
              <a:rPr lang="ja-JP" altLang="en-US"/>
              <a:t>前後からかけられない</a:t>
            </a:r>
            <a:endParaRPr lang="en-US" altLang="ja-JP" dirty="0"/>
          </a:p>
          <a:p>
            <a:pPr lvl="1"/>
            <a:r>
              <a:rPr kumimoji="1" lang="en-US" altLang="ja-JP" dirty="0"/>
              <a:t>1.5G</a:t>
            </a:r>
            <a:r>
              <a:rPr lang="en-US" altLang="ja-JP" dirty="0"/>
              <a:t>bits/sec</a:t>
            </a:r>
            <a:r>
              <a:rPr lang="ja-JP" altLang="en-US"/>
              <a:t>の帯域は必ず確保されてしまう</a:t>
            </a:r>
            <a:endParaRPr lang="en-US" altLang="ja-JP" dirty="0"/>
          </a:p>
          <a:p>
            <a:pPr lvl="1"/>
            <a:r>
              <a:rPr lang="en-US" altLang="ja-JP" dirty="0"/>
              <a:t>Ping</a:t>
            </a:r>
            <a:r>
              <a:rPr lang="ja-JP" altLang="en-US"/>
              <a:t>程度サイズでは影響なし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 err="1"/>
              <a:t>tc</a:t>
            </a:r>
            <a:r>
              <a:rPr kumimoji="1" lang="ja-JP" altLang="en-US"/>
              <a:t>コマンドの遅延を利用する</a:t>
            </a:r>
            <a:endParaRPr kumimoji="1" lang="en-US" altLang="ja-JP" dirty="0"/>
          </a:p>
          <a:p>
            <a:pPr lvl="1"/>
            <a:r>
              <a:rPr lang="ja-JP" altLang="en-US"/>
              <a:t>ランダムな遅延をつけることで</a:t>
            </a:r>
            <a:br>
              <a:rPr lang="en-US" altLang="ja-JP" dirty="0"/>
            </a:br>
            <a:r>
              <a:rPr lang="en-US" altLang="ja-JP" dirty="0"/>
              <a:t>RTT</a:t>
            </a:r>
            <a:r>
              <a:rPr lang="ja-JP" altLang="en-US"/>
              <a:t>に意図的に分散をつける</a:t>
            </a:r>
            <a:endParaRPr lang="en-US" altLang="ja-JP" dirty="0"/>
          </a:p>
          <a:p>
            <a:pPr lvl="1"/>
            <a:r>
              <a:rPr lang="ja-JP" altLang="en-US"/>
              <a:t>分布はパレート分布を使用</a:t>
            </a:r>
            <a:endParaRPr lang="en-US" altLang="ja-JP" dirty="0"/>
          </a:p>
          <a:p>
            <a:pPr lvl="1"/>
            <a:r>
              <a:rPr lang="ja-JP" altLang="en-US"/>
              <a:t>分散</a:t>
            </a:r>
            <a:r>
              <a:rPr lang="en-US" altLang="ja-JP" dirty="0"/>
              <a:t>(</a:t>
            </a:r>
            <a:r>
              <a:rPr lang="ja-JP" altLang="en-US"/>
              <a:t>遅延</a:t>
            </a:r>
            <a:r>
              <a:rPr lang="en-US" altLang="ja-JP" dirty="0"/>
              <a:t>)</a:t>
            </a:r>
            <a:r>
              <a:rPr lang="ja-JP" altLang="en-US"/>
              <a:t>の程度は</a:t>
            </a:r>
            <a:r>
              <a:rPr lang="en-US" altLang="ja-JP" dirty="0"/>
              <a:t>±2ms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A6B060-D596-9260-3C87-60AED370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1A492-3EFF-FF6D-B0D7-022AD696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9731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研究背景と目的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77" y="980729"/>
            <a:ext cx="8363222" cy="5713746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テーマ</a:t>
            </a:r>
            <a:r>
              <a:rPr kumimoji="1" lang="en" altLang="ja-JP" dirty="0"/>
              <a:t> : Evil-Twin </a:t>
            </a:r>
            <a:r>
              <a:rPr lang="ja-JP" altLang="en-US" dirty="0"/>
              <a:t>攻撃検知</a:t>
            </a:r>
            <a:endParaRPr kumimoji="1" lang="en" altLang="ja-JP" dirty="0"/>
          </a:p>
          <a:p>
            <a:pPr lvl="1"/>
            <a:r>
              <a:rPr lang="ja-JP" altLang="en-US" dirty="0"/>
              <a:t>アクセスポイント（</a:t>
            </a:r>
            <a:r>
              <a:rPr lang="ja-JP" altLang="ja-JP" dirty="0"/>
              <a:t>AP</a:t>
            </a:r>
            <a:r>
              <a:rPr lang="ja-JP" altLang="en-US" dirty="0"/>
              <a:t>）</a:t>
            </a:r>
            <a:r>
              <a:rPr lang="ja-JP" altLang="ja-JP" dirty="0"/>
              <a:t>の増加</a:t>
            </a:r>
            <a:endParaRPr lang="en-US" altLang="ja-JP" dirty="0"/>
          </a:p>
          <a:p>
            <a:pPr lvl="1"/>
            <a:r>
              <a:rPr lang="ja-JP" altLang="en-US" dirty="0"/>
              <a:t>正規の無線</a:t>
            </a:r>
            <a:r>
              <a:rPr lang="en-US" altLang="ja-JP" dirty="0"/>
              <a:t>LAN</a:t>
            </a:r>
            <a:r>
              <a:rPr lang="ja-JP" altLang="en-US" dirty="0"/>
              <a:t>アクセスポイントを偽装し、 接続したユーザに対して様々な攻撃を行う</a:t>
            </a:r>
            <a:endParaRPr lang="en" altLang="ja-JP" dirty="0"/>
          </a:p>
          <a:p>
            <a:pPr lvl="1"/>
            <a:endParaRPr kumimoji="1"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367104" y="4130002"/>
            <a:ext cx="127245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410719" y="4121555"/>
            <a:ext cx="124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3003333" y="4591667"/>
            <a:ext cx="1119671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3929529" y="5310570"/>
            <a:ext cx="128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ユーザ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</p:cNvCxnSpPr>
          <p:nvPr/>
        </p:nvCxnSpPr>
        <p:spPr>
          <a:xfrm flipV="1">
            <a:off x="5086025" y="4596178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577742" y="3366870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163376" y="3384226"/>
            <a:ext cx="2378881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7" name="Google Shape;123;p2">
            <a:extLst>
              <a:ext uri="{FF2B5EF4-FFF2-40B4-BE49-F238E27FC236}">
                <a16:creationId xmlns:a16="http://schemas.microsoft.com/office/drawing/2014/main" id="{8763BA58-090D-F044-3BC6-A7BB1885AF55}"/>
              </a:ext>
            </a:extLst>
          </p:cNvPr>
          <p:cNvSpPr/>
          <p:nvPr/>
        </p:nvSpPr>
        <p:spPr>
          <a:xfrm>
            <a:off x="977561" y="5689961"/>
            <a:ext cx="7416824" cy="768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不正</a:t>
            </a:r>
            <a:r>
              <a:rPr lang="en-US" altLang="ja-JP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</a:t>
            </a: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検知の精度の向上</a:t>
            </a:r>
          </a:p>
        </p:txBody>
      </p:sp>
      <p:sp>
        <p:nvSpPr>
          <p:cNvPr id="18" name="Google Shape;124;p2">
            <a:extLst>
              <a:ext uri="{FF2B5EF4-FFF2-40B4-BE49-F238E27FC236}">
                <a16:creationId xmlns:a16="http://schemas.microsoft.com/office/drawing/2014/main" id="{679E5135-D449-43FD-399B-0D4CCF50FC8E}"/>
              </a:ext>
            </a:extLst>
          </p:cNvPr>
          <p:cNvSpPr/>
          <p:nvPr/>
        </p:nvSpPr>
        <p:spPr>
          <a:xfrm rot="16200000">
            <a:off x="349096" y="5788897"/>
            <a:ext cx="576064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" name="グラフィックス 18" descr="無線ルーター 枠線">
            <a:extLst>
              <a:ext uri="{FF2B5EF4-FFF2-40B4-BE49-F238E27FC236}">
                <a16:creationId xmlns:a16="http://schemas.microsoft.com/office/drawing/2014/main" id="{E5C29835-34E6-EF83-B66C-E39CC278F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9132" y="3166878"/>
            <a:ext cx="1088610" cy="1088610"/>
          </a:xfrm>
          <a:prstGeom prst="rect">
            <a:avLst/>
          </a:prstGeom>
        </p:spPr>
      </p:pic>
      <p:pic>
        <p:nvPicPr>
          <p:cNvPr id="20" name="グラフィックス 19" descr="ユーザー 枠線">
            <a:extLst>
              <a:ext uri="{FF2B5EF4-FFF2-40B4-BE49-F238E27FC236}">
                <a16:creationId xmlns:a16="http://schemas.microsoft.com/office/drawing/2014/main" id="{E9A96484-CBD6-9ED6-8E7A-6971BD8629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0775" y="4391840"/>
            <a:ext cx="1088611" cy="1088611"/>
          </a:xfrm>
          <a:prstGeom prst="rect">
            <a:avLst/>
          </a:prstGeom>
        </p:spPr>
      </p:pic>
      <p:pic>
        <p:nvPicPr>
          <p:cNvPr id="21" name="グラフィックス 20" descr="無線ルーター 単色塗りつぶし">
            <a:extLst>
              <a:ext uri="{FF2B5EF4-FFF2-40B4-BE49-F238E27FC236}">
                <a16:creationId xmlns:a16="http://schemas.microsoft.com/office/drawing/2014/main" id="{AF216F03-49F2-D154-2939-62FD9F739B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5362" y="3166878"/>
            <a:ext cx="1088610" cy="108861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92C888-D27F-2C17-5D6B-2281AEA58BA9}"/>
              </a:ext>
            </a:extLst>
          </p:cNvPr>
          <p:cNvSpPr txBox="1"/>
          <p:nvPr/>
        </p:nvSpPr>
        <p:spPr>
          <a:xfrm rot="1705442">
            <a:off x="4581188" y="4126781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5312-7415-6F4E-58F6-9209232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既存手法と問題点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86FAB-93C1-FC76-42A9-A7E6F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4" y="1033700"/>
            <a:ext cx="8363222" cy="4724042"/>
          </a:xfrm>
        </p:spPr>
        <p:txBody>
          <a:bodyPr/>
          <a:lstStyle/>
          <a:p>
            <a:r>
              <a:rPr kumimoji="1" lang="en-US" altLang="ja-JP" dirty="0"/>
              <a:t>RTT</a:t>
            </a:r>
            <a:r>
              <a:rPr kumimoji="1" lang="ja-JP" altLang="en-US" dirty="0"/>
              <a:t>を用いた検知手法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1-hop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2-hop</a:t>
            </a:r>
            <a:r>
              <a:rPr lang="ja-JP" altLang="en-US" dirty="0"/>
              <a:t>の</a:t>
            </a:r>
            <a:r>
              <a:rPr lang="en-US" altLang="ja-JP" dirty="0"/>
              <a:t>RTT</a:t>
            </a:r>
            <a:r>
              <a:rPr lang="ja-JP" altLang="en-US" dirty="0"/>
              <a:t>の差の利用</a:t>
            </a:r>
            <a:endParaRPr lang="en-US" altLang="ja-JP" dirty="0"/>
          </a:p>
          <a:p>
            <a:pPr lvl="1"/>
            <a:r>
              <a:rPr lang="ja-JP" altLang="en-US" dirty="0"/>
              <a:t>閾値と</a:t>
            </a:r>
            <a:r>
              <a:rPr lang="en-US" altLang="ja-JP" dirty="0"/>
              <a:t>RTT</a:t>
            </a:r>
            <a:r>
              <a:rPr lang="ja-JP" altLang="en-US" dirty="0"/>
              <a:t>の差を比較して検知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CFFE9E-EA92-E3CF-9BB3-56CFBBB900D2}"/>
              </a:ext>
            </a:extLst>
          </p:cNvPr>
          <p:cNvSpPr txBox="1"/>
          <p:nvPr/>
        </p:nvSpPr>
        <p:spPr>
          <a:xfrm>
            <a:off x="2189487" y="3453998"/>
            <a:ext cx="198983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000" dirty="0">
                <a:solidFill>
                  <a:srgbClr val="4D4D4D"/>
                </a:solidFill>
              </a:rPr>
              <a:t>AP</a:t>
            </a:r>
          </a:p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（</a:t>
            </a:r>
            <a:r>
              <a:rPr lang="en-US" altLang="ja-JP" sz="2200" dirty="0">
                <a:solidFill>
                  <a:srgbClr val="4D4D4D"/>
                </a:solidFill>
              </a:rPr>
              <a:t>evil-twin</a:t>
            </a:r>
            <a:r>
              <a:rPr lang="ja-JP" altLang="en-US" sz="2000" dirty="0">
                <a:solidFill>
                  <a:srgbClr val="4D4D4D"/>
                </a:solidFill>
              </a:rPr>
              <a:t>）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48F18C-C82D-F30A-00E2-896F26CB4019}"/>
              </a:ext>
            </a:extLst>
          </p:cNvPr>
          <p:cNvSpPr txBox="1"/>
          <p:nvPr/>
        </p:nvSpPr>
        <p:spPr>
          <a:xfrm>
            <a:off x="384488" y="4766278"/>
            <a:ext cx="1117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00" dirty="0">
                <a:solidFill>
                  <a:srgbClr val="4D4D4D"/>
                </a:solidFill>
              </a:rPr>
              <a:t>ユーザ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2581CB5-41FB-1291-CAFC-3D6ACADD076F}"/>
              </a:ext>
            </a:extLst>
          </p:cNvPr>
          <p:cNvCxnSpPr>
            <a:cxnSpLocks/>
          </p:cNvCxnSpPr>
          <p:nvPr/>
        </p:nvCxnSpPr>
        <p:spPr>
          <a:xfrm flipV="1">
            <a:off x="1620890" y="3164395"/>
            <a:ext cx="1139316" cy="1017282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15937F-83CE-E1FF-268A-20F29AA95947}"/>
              </a:ext>
            </a:extLst>
          </p:cNvPr>
          <p:cNvCxnSpPr>
            <a:cxnSpLocks/>
          </p:cNvCxnSpPr>
          <p:nvPr/>
        </p:nvCxnSpPr>
        <p:spPr>
          <a:xfrm>
            <a:off x="3644224" y="3164395"/>
            <a:ext cx="1366238" cy="1354700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CD8AA-4AE3-0EC5-ACEA-FD406D876DB7}"/>
              </a:ext>
            </a:extLst>
          </p:cNvPr>
          <p:cNvCxnSpPr>
            <a:cxnSpLocks/>
          </p:cNvCxnSpPr>
          <p:nvPr/>
        </p:nvCxnSpPr>
        <p:spPr>
          <a:xfrm flipV="1">
            <a:off x="5896062" y="4514882"/>
            <a:ext cx="1626664" cy="4213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8F6600-7B36-4B33-C9E9-180A3099D2D8}"/>
              </a:ext>
            </a:extLst>
          </p:cNvPr>
          <p:cNvSpPr txBox="1"/>
          <p:nvPr/>
        </p:nvSpPr>
        <p:spPr>
          <a:xfrm>
            <a:off x="6556766" y="4766278"/>
            <a:ext cx="228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インターネット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78E632-5EFB-7691-967F-1BF466DBE102}"/>
              </a:ext>
            </a:extLst>
          </p:cNvPr>
          <p:cNvSpPr txBox="1"/>
          <p:nvPr/>
        </p:nvSpPr>
        <p:spPr>
          <a:xfrm>
            <a:off x="4838232" y="4810016"/>
            <a:ext cx="111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9955B8-85AC-9D7C-5CAA-9AA67D3785A2}"/>
              </a:ext>
            </a:extLst>
          </p:cNvPr>
          <p:cNvCxnSpPr>
            <a:cxnSpLocks/>
          </p:cNvCxnSpPr>
          <p:nvPr/>
        </p:nvCxnSpPr>
        <p:spPr>
          <a:xfrm flipV="1">
            <a:off x="1719288" y="4597161"/>
            <a:ext cx="3060995" cy="24886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C5585-7214-D61E-D47A-16DB1FC296F5}"/>
              </a:ext>
            </a:extLst>
          </p:cNvPr>
          <p:cNvSpPr/>
          <p:nvPr/>
        </p:nvSpPr>
        <p:spPr>
          <a:xfrm>
            <a:off x="2574445" y="4849366"/>
            <a:ext cx="1271725" cy="486194"/>
          </a:xfrm>
          <a:prstGeom prst="wedgeRoundRectCallout">
            <a:avLst>
              <a:gd name="adj1" fmla="val -18710"/>
              <a:gd name="adj2" fmla="val -9124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accent1"/>
                </a:solidFill>
              </a:rPr>
              <a:t>1-hop</a:t>
            </a:r>
            <a:endParaRPr kumimoji="1" lang="ja-JP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21F9099-EEA6-401C-4276-6121C80C6278}"/>
              </a:ext>
            </a:extLst>
          </p:cNvPr>
          <p:cNvSpPr/>
          <p:nvPr/>
        </p:nvSpPr>
        <p:spPr>
          <a:xfrm>
            <a:off x="4459711" y="3213197"/>
            <a:ext cx="1271725" cy="486194"/>
          </a:xfrm>
          <a:prstGeom prst="wedgeRoundRectCallout">
            <a:avLst>
              <a:gd name="adj1" fmla="val -64933"/>
              <a:gd name="adj2" fmla="val 416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accent2"/>
                </a:solidFill>
              </a:rPr>
              <a:t>2</a:t>
            </a:r>
            <a:r>
              <a:rPr kumimoji="1" lang="en-US" altLang="ja-JP" sz="2200" b="1" dirty="0">
                <a:solidFill>
                  <a:schemeClr val="accent2"/>
                </a:solidFill>
              </a:rPr>
              <a:t>-hop</a:t>
            </a:r>
            <a:endParaRPr kumimoji="1" lang="ja-JP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EC90BC-E297-4BFB-423A-DF7029D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2" name="フッター プレースホルダー 2">
            <a:extLst>
              <a:ext uri="{FF2B5EF4-FFF2-40B4-BE49-F238E27FC236}">
                <a16:creationId xmlns:a16="http://schemas.microsoft.com/office/drawing/2014/main" id="{6C296B79-0796-069D-27D4-085F7A5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204BCB-B600-FEE3-B69E-D9C7648322D7}"/>
              </a:ext>
            </a:extLst>
          </p:cNvPr>
          <p:cNvSpPr/>
          <p:nvPr/>
        </p:nvSpPr>
        <p:spPr>
          <a:xfrm>
            <a:off x="1088871" y="5562627"/>
            <a:ext cx="7418302" cy="884595"/>
          </a:xfrm>
          <a:prstGeom prst="rect">
            <a:avLst/>
          </a:prstGeom>
          <a:solidFill>
            <a:schemeClr val="accent6"/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輻輳時の</a:t>
            </a:r>
            <a:r>
              <a:rPr lang="en-US" altLang="ja-JP" sz="2800" b="1" dirty="0">
                <a:solidFill>
                  <a:schemeClr val="bg1"/>
                </a:solidFill>
              </a:rPr>
              <a:t>RTT</a:t>
            </a:r>
            <a:r>
              <a:rPr lang="ja-JP" altLang="en-US" sz="2800" b="1" dirty="0">
                <a:solidFill>
                  <a:schemeClr val="bg1"/>
                </a:solidFill>
              </a:rPr>
              <a:t>分散はあまり考慮されていない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17" name="下矢印 7">
            <a:extLst>
              <a:ext uri="{FF2B5EF4-FFF2-40B4-BE49-F238E27FC236}">
                <a16:creationId xmlns:a16="http://schemas.microsoft.com/office/drawing/2014/main" id="{650F5D9D-C48C-3836-83C2-533785458913}"/>
              </a:ext>
            </a:extLst>
          </p:cNvPr>
          <p:cNvSpPr/>
          <p:nvPr/>
        </p:nvSpPr>
        <p:spPr>
          <a:xfrm rot="16200000">
            <a:off x="358516" y="5692797"/>
            <a:ext cx="849570" cy="60496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 descr="無線ルーター 枠線">
            <a:extLst>
              <a:ext uri="{FF2B5EF4-FFF2-40B4-BE49-F238E27FC236}">
                <a16:creationId xmlns:a16="http://schemas.microsoft.com/office/drawing/2014/main" id="{47A93631-4D5D-0F5F-A736-F3E747C4F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106" y="4083727"/>
            <a:ext cx="885600" cy="885600"/>
          </a:xfrm>
          <a:prstGeom prst="rect">
            <a:avLst/>
          </a:prstGeom>
        </p:spPr>
      </p:pic>
      <p:pic>
        <p:nvPicPr>
          <p:cNvPr id="24" name="グラフィックス 23" descr="ユーザー 枠線">
            <a:extLst>
              <a:ext uri="{FF2B5EF4-FFF2-40B4-BE49-F238E27FC236}">
                <a16:creationId xmlns:a16="http://schemas.microsoft.com/office/drawing/2014/main" id="{208A90BB-C26B-A7AB-715B-D27FFE1C2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285" y="3916088"/>
            <a:ext cx="885600" cy="885600"/>
          </a:xfrm>
          <a:prstGeom prst="rect">
            <a:avLst/>
          </a:prstGeom>
        </p:spPr>
      </p:pic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1C15183A-0F1A-1F88-DDBD-FB1FB2174D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6850" y="2729818"/>
            <a:ext cx="884018" cy="884018"/>
          </a:xfrm>
          <a:prstGeom prst="rect">
            <a:avLst/>
          </a:prstGeom>
        </p:spPr>
      </p:pic>
      <p:pic>
        <p:nvPicPr>
          <p:cNvPr id="26" name="グラフィックス 25" descr="インターネット 単色塗りつぶし">
            <a:extLst>
              <a:ext uri="{FF2B5EF4-FFF2-40B4-BE49-F238E27FC236}">
                <a16:creationId xmlns:a16="http://schemas.microsoft.com/office/drawing/2014/main" id="{F6F84BE7-569A-5E10-7707-7F3ECE7EFA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9370" y="4079514"/>
            <a:ext cx="885600" cy="885600"/>
          </a:xfrm>
          <a:prstGeom prst="rect">
            <a:avLst/>
          </a:prstGeom>
        </p:spPr>
      </p:pic>
      <p:pic>
        <p:nvPicPr>
          <p:cNvPr id="27" name="グラフィックス 26" descr="スマート フォン 枠線">
            <a:extLst>
              <a:ext uri="{FF2B5EF4-FFF2-40B4-BE49-F238E27FC236}">
                <a16:creationId xmlns:a16="http://schemas.microsoft.com/office/drawing/2014/main" id="{ECB91D96-45F2-E147-2584-B8EFB19FAD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876352">
            <a:off x="971171" y="4207759"/>
            <a:ext cx="666063" cy="6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109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キーアイデアと想定環境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88" y="964540"/>
            <a:ext cx="8363222" cy="4899386"/>
          </a:xfrm>
        </p:spPr>
        <p:txBody>
          <a:bodyPr/>
          <a:lstStyle/>
          <a:p>
            <a:r>
              <a:rPr lang="ja-JP" altLang="en-US" b="1" dirty="0">
                <a:solidFill>
                  <a:srgbClr val="525252"/>
                </a:solidFill>
              </a:rPr>
              <a:t>トラヒック負荷ごと</a:t>
            </a:r>
            <a:r>
              <a:rPr lang="ja-JP" altLang="en-US" dirty="0">
                <a:solidFill>
                  <a:srgbClr val="525252"/>
                </a:solidFill>
              </a:rPr>
              <a:t>に検知</a:t>
            </a:r>
            <a:endParaRPr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>
                <a:solidFill>
                  <a:srgbClr val="525252"/>
                </a:solidFill>
              </a:rPr>
              <a:t>から各負荷ごとの閾値を作成</a:t>
            </a:r>
            <a:endParaRPr kumimoji="1" lang="en-US" altLang="ja-JP" dirty="0">
              <a:solidFill>
                <a:srgbClr val="525252"/>
              </a:solidFill>
            </a:endParaRPr>
          </a:p>
          <a:p>
            <a:pPr lvl="2"/>
            <a:r>
              <a:rPr kumimoji="1" lang="ja-JP" altLang="en-US">
                <a:solidFill>
                  <a:srgbClr val="525252"/>
                </a:solidFill>
              </a:rPr>
              <a:t>仮想環境</a:t>
            </a:r>
            <a:r>
              <a:rPr kumimoji="1" lang="en-US" altLang="ja-JP" dirty="0">
                <a:solidFill>
                  <a:srgbClr val="525252"/>
                </a:solidFill>
              </a:rPr>
              <a:t>(</a:t>
            </a:r>
            <a:r>
              <a:rPr kumimoji="1" lang="en-US" altLang="ja-JP" dirty="0" err="1">
                <a:solidFill>
                  <a:srgbClr val="525252"/>
                </a:solidFill>
              </a:rPr>
              <a:t>linux</a:t>
            </a:r>
            <a:r>
              <a:rPr kumimoji="1" lang="en-US" altLang="ja-JP" dirty="0">
                <a:solidFill>
                  <a:srgbClr val="525252"/>
                </a:solidFill>
              </a:rPr>
              <a:t>)</a:t>
            </a:r>
            <a:r>
              <a:rPr kumimoji="1" lang="ja-JP" altLang="en-US">
                <a:solidFill>
                  <a:srgbClr val="525252"/>
                </a:solidFill>
              </a:rPr>
              <a:t>で環境構築</a:t>
            </a:r>
            <a:endParaRPr kumimoji="1" lang="en-US" altLang="ja-JP" dirty="0">
              <a:solidFill>
                <a:srgbClr val="525252"/>
              </a:solidFill>
            </a:endParaRPr>
          </a:p>
          <a:p>
            <a:pPr lvl="2"/>
            <a:r>
              <a:rPr lang="en-US" altLang="ja-JP" dirty="0" err="1">
                <a:solidFill>
                  <a:srgbClr val="525252"/>
                </a:solidFill>
              </a:rPr>
              <a:t>iperf</a:t>
            </a:r>
            <a:r>
              <a:rPr lang="ja-JP" altLang="en-US">
                <a:solidFill>
                  <a:srgbClr val="525252"/>
                </a:solidFill>
              </a:rPr>
              <a:t>で負荷を負荷をかけながら</a:t>
            </a:r>
            <a:r>
              <a:rPr lang="en-US" altLang="ja-JP" dirty="0">
                <a:solidFill>
                  <a:srgbClr val="525252"/>
                </a:solidFill>
              </a:rPr>
              <a:t>RTT</a:t>
            </a:r>
            <a:r>
              <a:rPr lang="ja-JP" altLang="en-US">
                <a:solidFill>
                  <a:srgbClr val="525252"/>
                </a:solidFill>
              </a:rPr>
              <a:t>測定</a:t>
            </a:r>
            <a:endParaRPr lang="en-US" altLang="ja-JP" dirty="0">
              <a:solidFill>
                <a:srgbClr val="525252"/>
              </a:solidFill>
            </a:endParaRPr>
          </a:p>
          <a:p>
            <a:pPr lvl="2"/>
            <a:r>
              <a:rPr kumimoji="1" lang="en-US" altLang="ja-JP" dirty="0" err="1">
                <a:solidFill>
                  <a:srgbClr val="525252"/>
                </a:solidFill>
              </a:rPr>
              <a:t>iftop</a:t>
            </a:r>
            <a:r>
              <a:rPr kumimoji="1" lang="ja-JP" altLang="en-US">
                <a:solidFill>
                  <a:srgbClr val="525252"/>
                </a:solidFill>
              </a:rPr>
              <a:t>コマンドで</a:t>
            </a:r>
            <a:r>
              <a:rPr lang="ja-JP" altLang="en-US">
                <a:solidFill>
                  <a:srgbClr val="525252"/>
                </a:solidFill>
              </a:rPr>
              <a:t>トラヒックを明確に</a:t>
            </a:r>
            <a:endParaRPr lang="en-US" altLang="ja-JP" dirty="0"/>
          </a:p>
          <a:p>
            <a:pPr lvl="2"/>
            <a:endParaRPr kumimoji="1" lang="en-US" altLang="ja-JP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E04318F-ECAA-5AC5-7882-26AD63D5B70B}"/>
              </a:ext>
            </a:extLst>
          </p:cNvPr>
          <p:cNvCxnSpPr>
            <a:cxnSpLocks/>
          </p:cNvCxnSpPr>
          <p:nvPr/>
        </p:nvCxnSpPr>
        <p:spPr>
          <a:xfrm>
            <a:off x="2386753" y="4675512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900224-278E-0275-724A-6A2D767EFA59}"/>
              </a:ext>
            </a:extLst>
          </p:cNvPr>
          <p:cNvSpPr txBox="1"/>
          <p:nvPr/>
        </p:nvSpPr>
        <p:spPr>
          <a:xfrm>
            <a:off x="7005649" y="5096459"/>
            <a:ext cx="159978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正規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(host3)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2C37C1-44B4-13F7-A5E3-C79CFFF0F5FB}"/>
              </a:ext>
            </a:extLst>
          </p:cNvPr>
          <p:cNvSpPr txBox="1"/>
          <p:nvPr/>
        </p:nvSpPr>
        <p:spPr>
          <a:xfrm>
            <a:off x="991455" y="5097183"/>
            <a:ext cx="159978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測定</a:t>
            </a:r>
            <a:r>
              <a:rPr lang="en-US" altLang="ja-JP" b="1" dirty="0">
                <a:solidFill>
                  <a:srgbClr val="FF0000"/>
                </a:solidFill>
              </a:rPr>
              <a:t>PC 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(host1</a:t>
            </a:r>
            <a:r>
              <a:rPr kumimoji="1" lang="en-US" altLang="ja-JP" b="1" dirty="0">
                <a:solidFill>
                  <a:srgbClr val="FF0000"/>
                </a:solidFill>
              </a:rPr>
              <a:t>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6FC2098-D591-4975-3BB5-045C14845373}"/>
              </a:ext>
            </a:extLst>
          </p:cNvPr>
          <p:cNvCxnSpPr>
            <a:cxnSpLocks/>
          </p:cNvCxnSpPr>
          <p:nvPr/>
        </p:nvCxnSpPr>
        <p:spPr>
          <a:xfrm flipH="1">
            <a:off x="2351139" y="4852000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角丸四角形吹き出し 14">
            <a:extLst>
              <a:ext uri="{FF2B5EF4-FFF2-40B4-BE49-F238E27FC236}">
                <a16:creationId xmlns:a16="http://schemas.microsoft.com/office/drawing/2014/main" id="{AAC5868C-208E-7364-067C-8B0FB800B57F}"/>
              </a:ext>
            </a:extLst>
          </p:cNvPr>
          <p:cNvSpPr/>
          <p:nvPr/>
        </p:nvSpPr>
        <p:spPr>
          <a:xfrm>
            <a:off x="5353144" y="3774572"/>
            <a:ext cx="2056540" cy="544786"/>
          </a:xfrm>
          <a:prstGeom prst="wedgeRoundRectCallout">
            <a:avLst>
              <a:gd name="adj1" fmla="val -892"/>
              <a:gd name="adj2" fmla="val 8912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PC</a:t>
            </a:r>
            <a:r>
              <a:rPr lang="ja-JP" altLang="en-US" sz="1600" b="1">
                <a:solidFill>
                  <a:srgbClr val="0098D1"/>
                </a:solidFill>
              </a:rPr>
              <a:t>，</a:t>
            </a:r>
            <a:r>
              <a:rPr lang="en-US" altLang="ja-JP" sz="1600" b="1" dirty="0">
                <a:solidFill>
                  <a:srgbClr val="0098D1"/>
                </a:solidFill>
              </a:rPr>
              <a:t>AP</a:t>
            </a:r>
            <a:r>
              <a:rPr lang="ja-JP" altLang="en-US" sz="1600" b="1" dirty="0">
                <a:solidFill>
                  <a:srgbClr val="0098D1"/>
                </a:solidFill>
              </a:rPr>
              <a:t>間に</a:t>
            </a:r>
            <a:br>
              <a:rPr lang="en-US" altLang="ja-JP" sz="1600" b="1" dirty="0">
                <a:solidFill>
                  <a:srgbClr val="0098D1"/>
                </a:solidFill>
              </a:rPr>
            </a:br>
            <a:r>
              <a:rPr lang="en-US" altLang="ja-JP" sz="1600" b="1" dirty="0" err="1">
                <a:solidFill>
                  <a:srgbClr val="0098D1"/>
                </a:solidFill>
              </a:rPr>
              <a:t>iperf</a:t>
            </a:r>
            <a:r>
              <a:rPr lang="ja-JP" altLang="en-US" sz="1600" b="1">
                <a:solidFill>
                  <a:srgbClr val="0098D1"/>
                </a:solidFill>
              </a:rPr>
              <a:t>で遅延を付与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pic>
        <p:nvPicPr>
          <p:cNvPr id="16" name="グラフィックス 15" descr="ノート PC 単色塗りつぶし">
            <a:extLst>
              <a:ext uri="{FF2B5EF4-FFF2-40B4-BE49-F238E27FC236}">
                <a16:creationId xmlns:a16="http://schemas.microsoft.com/office/drawing/2014/main" id="{F37A4837-24D2-CC97-1AAF-8624492D8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1966" y="4269691"/>
            <a:ext cx="906536" cy="906536"/>
          </a:xfrm>
          <a:prstGeom prst="rect">
            <a:avLst/>
          </a:prstGeom>
        </p:spPr>
      </p:pic>
      <p:pic>
        <p:nvPicPr>
          <p:cNvPr id="17" name="グラフィックス 16" descr="無線ルーター 枠線">
            <a:extLst>
              <a:ext uri="{FF2B5EF4-FFF2-40B4-BE49-F238E27FC236}">
                <a16:creationId xmlns:a16="http://schemas.microsoft.com/office/drawing/2014/main" id="{BBFFD7C0-6AB5-F9B8-D5C5-375830CB34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8341" y="4156329"/>
            <a:ext cx="914400" cy="914400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6834E40-52F9-1C86-0CEF-F983BC449DEF}"/>
              </a:ext>
            </a:extLst>
          </p:cNvPr>
          <p:cNvCxnSpPr>
            <a:cxnSpLocks/>
          </p:cNvCxnSpPr>
          <p:nvPr/>
        </p:nvCxnSpPr>
        <p:spPr>
          <a:xfrm>
            <a:off x="5357572" y="4675512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6630CFC-57D5-9D9A-6E75-62D39F5CA63F}"/>
              </a:ext>
            </a:extLst>
          </p:cNvPr>
          <p:cNvCxnSpPr>
            <a:cxnSpLocks/>
          </p:cNvCxnSpPr>
          <p:nvPr/>
        </p:nvCxnSpPr>
        <p:spPr>
          <a:xfrm flipH="1">
            <a:off x="5321958" y="4852000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グラフィックス 19" descr="無線ルーター 単色塗りつぶし">
            <a:extLst>
              <a:ext uri="{FF2B5EF4-FFF2-40B4-BE49-F238E27FC236}">
                <a16:creationId xmlns:a16="http://schemas.microsoft.com/office/drawing/2014/main" id="{C48E3191-958F-83D7-67DF-4C344438B6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78655" y="4211236"/>
            <a:ext cx="927936" cy="927936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93A8579-E6A4-C11A-26D4-E969DA171C62}"/>
              </a:ext>
            </a:extLst>
          </p:cNvPr>
          <p:cNvSpPr txBox="1"/>
          <p:nvPr/>
        </p:nvSpPr>
        <p:spPr>
          <a:xfrm>
            <a:off x="4042731" y="5070729"/>
            <a:ext cx="159978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>
                <a:solidFill>
                  <a:srgbClr val="FF0000"/>
                </a:solidFill>
              </a:rPr>
              <a:t>不正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(host2)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2" name="角丸四角形吹き出し 21">
            <a:extLst>
              <a:ext uri="{FF2B5EF4-FFF2-40B4-BE49-F238E27FC236}">
                <a16:creationId xmlns:a16="http://schemas.microsoft.com/office/drawing/2014/main" id="{19AC9BC3-44E3-F3B2-9467-FA1AFB7FD70B}"/>
              </a:ext>
            </a:extLst>
          </p:cNvPr>
          <p:cNvSpPr/>
          <p:nvPr/>
        </p:nvSpPr>
        <p:spPr>
          <a:xfrm>
            <a:off x="439467" y="3737668"/>
            <a:ext cx="1979830" cy="473568"/>
          </a:xfrm>
          <a:prstGeom prst="wedgeRoundRectCallout">
            <a:avLst>
              <a:gd name="adj1" fmla="val -892"/>
              <a:gd name="adj2" fmla="val 8912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>
                <a:solidFill>
                  <a:srgbClr val="0098D1"/>
                </a:solidFill>
              </a:rPr>
              <a:t>トラヒック測定</a:t>
            </a:r>
            <a:endParaRPr kumimoji="1" lang="en-US" altLang="ja-JP" b="1" dirty="0">
              <a:solidFill>
                <a:srgbClr val="0098D1"/>
              </a:solidFill>
            </a:endParaRPr>
          </a:p>
        </p:txBody>
      </p:sp>
      <p:sp>
        <p:nvSpPr>
          <p:cNvPr id="27" name="上カーブ矢印 26">
            <a:extLst>
              <a:ext uri="{FF2B5EF4-FFF2-40B4-BE49-F238E27FC236}">
                <a16:creationId xmlns:a16="http://schemas.microsoft.com/office/drawing/2014/main" id="{EA55C3E4-4EA2-F9D7-7E8E-776E77E3F3C3}"/>
              </a:ext>
            </a:extLst>
          </p:cNvPr>
          <p:cNvSpPr/>
          <p:nvPr/>
        </p:nvSpPr>
        <p:spPr>
          <a:xfrm>
            <a:off x="1774797" y="5742791"/>
            <a:ext cx="6142892" cy="73084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角丸四角形吹き出し 28">
            <a:extLst>
              <a:ext uri="{FF2B5EF4-FFF2-40B4-BE49-F238E27FC236}">
                <a16:creationId xmlns:a16="http://schemas.microsoft.com/office/drawing/2014/main" id="{01B67B0F-918D-8B61-36CA-09DDF197D9CC}"/>
              </a:ext>
            </a:extLst>
          </p:cNvPr>
          <p:cNvSpPr/>
          <p:nvPr/>
        </p:nvSpPr>
        <p:spPr>
          <a:xfrm>
            <a:off x="3770387" y="5853251"/>
            <a:ext cx="1847987" cy="404371"/>
          </a:xfrm>
          <a:prstGeom prst="wedgeRoundRectCallout">
            <a:avLst>
              <a:gd name="adj1" fmla="val -892"/>
              <a:gd name="adj2" fmla="val 8912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rgbClr val="0098D1"/>
                </a:solidFill>
              </a:rPr>
              <a:t>ping</a:t>
            </a:r>
            <a:r>
              <a:rPr kumimoji="1" lang="ja-JP" altLang="en-US" b="1">
                <a:solidFill>
                  <a:srgbClr val="0098D1"/>
                </a:solidFill>
              </a:rPr>
              <a:t>送信</a:t>
            </a:r>
            <a:endParaRPr kumimoji="1" lang="en-US" altLang="ja-JP" b="1" dirty="0">
              <a:solidFill>
                <a:srgbClr val="0098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60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C0409-F00E-8055-7C7C-674CDF48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実験条件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D15D4E-F067-BC2C-5A9F-059063CA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11" y="1189558"/>
            <a:ext cx="8363222" cy="5688632"/>
          </a:xfrm>
        </p:spPr>
        <p:txBody>
          <a:bodyPr>
            <a:normAutofit/>
          </a:bodyPr>
          <a:lstStyle/>
          <a:p>
            <a:r>
              <a:rPr lang="ja-JP" altLang="en-US" dirty="0"/>
              <a:t>経路制御の環境を利用</a:t>
            </a:r>
            <a:endParaRPr lang="en-US" altLang="ja-JP" dirty="0"/>
          </a:p>
          <a:p>
            <a:pPr lvl="1"/>
            <a:r>
              <a:rPr lang="en-US" altLang="ja-JP" b="1" dirty="0"/>
              <a:t>AP</a:t>
            </a:r>
            <a:r>
              <a:rPr lang="ja-JP" altLang="en-US" b="1" dirty="0"/>
              <a:t>に</a:t>
            </a:r>
            <a:r>
              <a:rPr lang="en-US" altLang="ja-JP" b="1" dirty="0"/>
              <a:t>ping</a:t>
            </a:r>
            <a:r>
              <a:rPr lang="ja-JP" altLang="en-US" dirty="0"/>
              <a:t>を送信して</a:t>
            </a:r>
            <a:r>
              <a:rPr lang="en-US" altLang="ja-JP" dirty="0"/>
              <a:t>RTT</a:t>
            </a:r>
            <a:r>
              <a:rPr lang="ja-JP" altLang="en-US" dirty="0"/>
              <a:t>収集</a:t>
            </a:r>
            <a:endParaRPr lang="en-US" altLang="ja-JP" dirty="0"/>
          </a:p>
          <a:p>
            <a:pPr marL="0" indent="0">
              <a:buNone/>
            </a:pPr>
            <a:endParaRPr lang="en-US" altLang="ja-JP" sz="1100" dirty="0"/>
          </a:p>
          <a:p>
            <a:r>
              <a:rPr kumimoji="1" lang="ja-JP" altLang="en-US" dirty="0"/>
              <a:t>主に以下の</a:t>
            </a:r>
            <a:r>
              <a:rPr kumimoji="1" lang="en-US" altLang="ja-JP" b="1" dirty="0"/>
              <a:t>4</a:t>
            </a:r>
            <a:r>
              <a:rPr kumimoji="1" lang="ja-JP" altLang="en-US" b="1"/>
              <a:t>つ</a:t>
            </a:r>
            <a:r>
              <a:rPr kumimoji="1" lang="ja-JP" altLang="en-US"/>
              <a:t>による負荷を考慮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en-US" altLang="ja-JP" dirty="0"/>
              <a:t> </a:t>
            </a: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</a:t>
            </a:r>
            <a:r>
              <a:rPr lang="ja-JP" altLang="en-US"/>
              <a:t>いる場合</a:t>
            </a:r>
            <a:endParaRPr lang="en-US" altLang="ja-JP" sz="1100" dirty="0"/>
          </a:p>
          <a:p>
            <a:pPr marL="620713" indent="-457200"/>
            <a:endParaRPr lang="en-US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D3D51D-6E99-A03B-C762-79AE6C0D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264626-5BB7-66AB-93E3-CCBA58C6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4505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フローチャート: 結合子 198">
            <a:extLst>
              <a:ext uri="{FF2B5EF4-FFF2-40B4-BE49-F238E27FC236}">
                <a16:creationId xmlns:a16="http://schemas.microsoft.com/office/drawing/2014/main" id="{E78DE799-FDEA-9053-DF14-FD2BD40A1904}"/>
              </a:ext>
            </a:extLst>
          </p:cNvPr>
          <p:cNvSpPr/>
          <p:nvPr/>
        </p:nvSpPr>
        <p:spPr>
          <a:xfrm>
            <a:off x="2628253" y="508587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3" name="フローチャート: 結合子 202">
            <a:extLst>
              <a:ext uri="{FF2B5EF4-FFF2-40B4-BE49-F238E27FC236}">
                <a16:creationId xmlns:a16="http://schemas.microsoft.com/office/drawing/2014/main" id="{77E9FBE0-7A7C-98D3-3372-0BB4DA0B4711}"/>
              </a:ext>
            </a:extLst>
          </p:cNvPr>
          <p:cNvSpPr/>
          <p:nvPr/>
        </p:nvSpPr>
        <p:spPr>
          <a:xfrm>
            <a:off x="2323453" y="502618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7" name="フローチャート: 結合子 206">
            <a:extLst>
              <a:ext uri="{FF2B5EF4-FFF2-40B4-BE49-F238E27FC236}">
                <a16:creationId xmlns:a16="http://schemas.microsoft.com/office/drawing/2014/main" id="{4163FD40-2157-39BA-6BE3-4FF5088FADB7}"/>
              </a:ext>
            </a:extLst>
          </p:cNvPr>
          <p:cNvSpPr/>
          <p:nvPr/>
        </p:nvSpPr>
        <p:spPr>
          <a:xfrm>
            <a:off x="3142307" y="5000689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0" name="フローチャート: 結合子 209">
            <a:extLst>
              <a:ext uri="{FF2B5EF4-FFF2-40B4-BE49-F238E27FC236}">
                <a16:creationId xmlns:a16="http://schemas.microsoft.com/office/drawing/2014/main" id="{F84540C4-DDB1-E964-0940-E55FFE9B9494}"/>
              </a:ext>
            </a:extLst>
          </p:cNvPr>
          <p:cNvSpPr/>
          <p:nvPr/>
        </p:nvSpPr>
        <p:spPr>
          <a:xfrm>
            <a:off x="2179953" y="4917143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4" name="フローチャート: 結合子 213">
            <a:extLst>
              <a:ext uri="{FF2B5EF4-FFF2-40B4-BE49-F238E27FC236}">
                <a16:creationId xmlns:a16="http://schemas.microsoft.com/office/drawing/2014/main" id="{23EC28FB-D18D-CD6D-0F2A-B4A40BBCC789}"/>
              </a:ext>
            </a:extLst>
          </p:cNvPr>
          <p:cNvSpPr/>
          <p:nvPr/>
        </p:nvSpPr>
        <p:spPr>
          <a:xfrm>
            <a:off x="3389965" y="500669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5" name="フローチャート: 結合子 214">
            <a:extLst>
              <a:ext uri="{FF2B5EF4-FFF2-40B4-BE49-F238E27FC236}">
                <a16:creationId xmlns:a16="http://schemas.microsoft.com/office/drawing/2014/main" id="{9B1BC0BD-9EE3-5E13-03A2-AA6464266D27}"/>
              </a:ext>
            </a:extLst>
          </p:cNvPr>
          <p:cNvSpPr/>
          <p:nvPr/>
        </p:nvSpPr>
        <p:spPr>
          <a:xfrm>
            <a:off x="3530224" y="507871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1" name="フローチャート: 結合子 220">
            <a:extLst>
              <a:ext uri="{FF2B5EF4-FFF2-40B4-BE49-F238E27FC236}">
                <a16:creationId xmlns:a16="http://schemas.microsoft.com/office/drawing/2014/main" id="{BE7506F7-97BA-665B-F613-3A2EB76E8E48}"/>
              </a:ext>
            </a:extLst>
          </p:cNvPr>
          <p:cNvSpPr/>
          <p:nvPr/>
        </p:nvSpPr>
        <p:spPr>
          <a:xfrm>
            <a:off x="3778621" y="495416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2" name="フローチャート: 結合子 221">
            <a:extLst>
              <a:ext uri="{FF2B5EF4-FFF2-40B4-BE49-F238E27FC236}">
                <a16:creationId xmlns:a16="http://schemas.microsoft.com/office/drawing/2014/main" id="{AB3EE8E0-1B86-B0AA-8121-C62B0991904D}"/>
              </a:ext>
            </a:extLst>
          </p:cNvPr>
          <p:cNvSpPr/>
          <p:nvPr/>
        </p:nvSpPr>
        <p:spPr>
          <a:xfrm>
            <a:off x="3918880" y="502618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3" name="フローチャート: 結合子 242">
            <a:extLst>
              <a:ext uri="{FF2B5EF4-FFF2-40B4-BE49-F238E27FC236}">
                <a16:creationId xmlns:a16="http://schemas.microsoft.com/office/drawing/2014/main" id="{1B30541F-32E3-C95B-2BED-32C6D0D4822F}"/>
              </a:ext>
            </a:extLst>
          </p:cNvPr>
          <p:cNvSpPr/>
          <p:nvPr/>
        </p:nvSpPr>
        <p:spPr>
          <a:xfrm>
            <a:off x="2579754" y="491256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0" name="フローチャート: 結合子 199">
            <a:extLst>
              <a:ext uri="{FF2B5EF4-FFF2-40B4-BE49-F238E27FC236}">
                <a16:creationId xmlns:a16="http://schemas.microsoft.com/office/drawing/2014/main" id="{15BFA177-6449-05F9-BD01-F9C6DA628B58}"/>
              </a:ext>
            </a:extLst>
          </p:cNvPr>
          <p:cNvSpPr/>
          <p:nvPr/>
        </p:nvSpPr>
        <p:spPr>
          <a:xfrm>
            <a:off x="2983053" y="512524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1" name="フローチャート: 結合子 200">
            <a:extLst>
              <a:ext uri="{FF2B5EF4-FFF2-40B4-BE49-F238E27FC236}">
                <a16:creationId xmlns:a16="http://schemas.microsoft.com/office/drawing/2014/main" id="{D67DA1F8-A5E3-4936-37FF-82ACBB03E9D8}"/>
              </a:ext>
            </a:extLst>
          </p:cNvPr>
          <p:cNvSpPr/>
          <p:nvPr/>
        </p:nvSpPr>
        <p:spPr>
          <a:xfrm>
            <a:off x="2780653" y="523827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4" name="フローチャート: 結合子 203">
            <a:extLst>
              <a:ext uri="{FF2B5EF4-FFF2-40B4-BE49-F238E27FC236}">
                <a16:creationId xmlns:a16="http://schemas.microsoft.com/office/drawing/2014/main" id="{2884BFCD-167E-E5DE-7EAD-3DE925439643}"/>
              </a:ext>
            </a:extLst>
          </p:cNvPr>
          <p:cNvSpPr>
            <a:spLocks noChangeAspect="1"/>
          </p:cNvSpPr>
          <p:nvPr/>
        </p:nvSpPr>
        <p:spPr>
          <a:xfrm>
            <a:off x="2060217" y="518492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9" name="フローチャート: 結合子 208">
            <a:extLst>
              <a:ext uri="{FF2B5EF4-FFF2-40B4-BE49-F238E27FC236}">
                <a16:creationId xmlns:a16="http://schemas.microsoft.com/office/drawing/2014/main" id="{04F0D78F-1E5C-2913-CE3E-F02EDE798923}"/>
              </a:ext>
            </a:extLst>
          </p:cNvPr>
          <p:cNvSpPr/>
          <p:nvPr/>
        </p:nvSpPr>
        <p:spPr>
          <a:xfrm>
            <a:off x="3264692" y="521277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2" name="フローチャート: 結合子 211">
            <a:extLst>
              <a:ext uri="{FF2B5EF4-FFF2-40B4-BE49-F238E27FC236}">
                <a16:creationId xmlns:a16="http://schemas.microsoft.com/office/drawing/2014/main" id="{A3D8DE50-A90B-EC46-1343-D8787D131084}"/>
              </a:ext>
            </a:extLst>
          </p:cNvPr>
          <p:cNvSpPr/>
          <p:nvPr/>
        </p:nvSpPr>
        <p:spPr>
          <a:xfrm>
            <a:off x="3489721" y="527426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3" name="フローチャート: 結合子 222">
            <a:extLst>
              <a:ext uri="{FF2B5EF4-FFF2-40B4-BE49-F238E27FC236}">
                <a16:creationId xmlns:a16="http://schemas.microsoft.com/office/drawing/2014/main" id="{37B7640C-40D4-6F11-858B-7E42ED1568A5}"/>
              </a:ext>
            </a:extLst>
          </p:cNvPr>
          <p:cNvSpPr/>
          <p:nvPr/>
        </p:nvSpPr>
        <p:spPr>
          <a:xfrm>
            <a:off x="3854756" y="515565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4" name="フローチャート: 結合子 223">
            <a:extLst>
              <a:ext uri="{FF2B5EF4-FFF2-40B4-BE49-F238E27FC236}">
                <a16:creationId xmlns:a16="http://schemas.microsoft.com/office/drawing/2014/main" id="{B2732FA8-65E0-83DA-1E96-C23E5E782B70}"/>
              </a:ext>
            </a:extLst>
          </p:cNvPr>
          <p:cNvSpPr/>
          <p:nvPr/>
        </p:nvSpPr>
        <p:spPr>
          <a:xfrm>
            <a:off x="4071280" y="517858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8" name="フローチャート: 結合子 197">
            <a:extLst>
              <a:ext uri="{FF2B5EF4-FFF2-40B4-BE49-F238E27FC236}">
                <a16:creationId xmlns:a16="http://schemas.microsoft.com/office/drawing/2014/main" id="{61690E9F-1224-99AD-CA59-176A3FF307B2}"/>
              </a:ext>
            </a:extLst>
          </p:cNvPr>
          <p:cNvSpPr/>
          <p:nvPr/>
        </p:nvSpPr>
        <p:spPr>
          <a:xfrm>
            <a:off x="2830653" y="505189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5" name="フローチャート: 結合子 204">
            <a:extLst>
              <a:ext uri="{FF2B5EF4-FFF2-40B4-BE49-F238E27FC236}">
                <a16:creationId xmlns:a16="http://schemas.microsoft.com/office/drawing/2014/main" id="{936C12BB-2F91-77EF-4194-48E76B22C853}"/>
              </a:ext>
            </a:extLst>
          </p:cNvPr>
          <p:cNvSpPr/>
          <p:nvPr/>
        </p:nvSpPr>
        <p:spPr>
          <a:xfrm>
            <a:off x="2237350" y="5270107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6" name="フローチャート: 結合子 205">
            <a:extLst>
              <a:ext uri="{FF2B5EF4-FFF2-40B4-BE49-F238E27FC236}">
                <a16:creationId xmlns:a16="http://schemas.microsoft.com/office/drawing/2014/main" id="{6EB4AD95-B4A0-4DFA-3984-32EBD1AB7BF1}"/>
              </a:ext>
            </a:extLst>
          </p:cNvPr>
          <p:cNvSpPr/>
          <p:nvPr/>
        </p:nvSpPr>
        <p:spPr>
          <a:xfrm>
            <a:off x="2475853" y="517858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8" name="フローチャート: 結合子 207">
            <a:extLst>
              <a:ext uri="{FF2B5EF4-FFF2-40B4-BE49-F238E27FC236}">
                <a16:creationId xmlns:a16="http://schemas.microsoft.com/office/drawing/2014/main" id="{B1416CCE-104B-5B18-B1D2-7A0CFFB43638}"/>
              </a:ext>
            </a:extLst>
          </p:cNvPr>
          <p:cNvSpPr/>
          <p:nvPr/>
        </p:nvSpPr>
        <p:spPr>
          <a:xfrm>
            <a:off x="3092307" y="5266119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1" name="フローチャート: 結合子 210">
            <a:extLst>
              <a:ext uri="{FF2B5EF4-FFF2-40B4-BE49-F238E27FC236}">
                <a16:creationId xmlns:a16="http://schemas.microsoft.com/office/drawing/2014/main" id="{FFCBF06F-E5B3-E234-55B9-6151D2969F8D}"/>
              </a:ext>
            </a:extLst>
          </p:cNvPr>
          <p:cNvSpPr/>
          <p:nvPr/>
        </p:nvSpPr>
        <p:spPr>
          <a:xfrm>
            <a:off x="2001505" y="498201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3" name="フローチャート: 結合子 212">
            <a:extLst>
              <a:ext uri="{FF2B5EF4-FFF2-40B4-BE49-F238E27FC236}">
                <a16:creationId xmlns:a16="http://schemas.microsoft.com/office/drawing/2014/main" id="{E6F2D54F-1F00-30AC-C0D7-F517F305A65D}"/>
              </a:ext>
            </a:extLst>
          </p:cNvPr>
          <p:cNvSpPr/>
          <p:nvPr/>
        </p:nvSpPr>
        <p:spPr>
          <a:xfrm>
            <a:off x="3587169" y="487902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2" name="フローチャート: 結合子 201">
            <a:extLst>
              <a:ext uri="{FF2B5EF4-FFF2-40B4-BE49-F238E27FC236}">
                <a16:creationId xmlns:a16="http://schemas.microsoft.com/office/drawing/2014/main" id="{EB9DE412-F2B0-75B5-D790-48A5A2AAD4EB}"/>
              </a:ext>
            </a:extLst>
          </p:cNvPr>
          <p:cNvSpPr/>
          <p:nvPr/>
        </p:nvSpPr>
        <p:spPr>
          <a:xfrm>
            <a:off x="4812634" y="4863798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6" name="フローチャート: 結合子 225">
            <a:extLst>
              <a:ext uri="{FF2B5EF4-FFF2-40B4-BE49-F238E27FC236}">
                <a16:creationId xmlns:a16="http://schemas.microsoft.com/office/drawing/2014/main" id="{58EBD29F-3AF2-218B-CE01-F69E86AE254B}"/>
              </a:ext>
            </a:extLst>
          </p:cNvPr>
          <p:cNvSpPr/>
          <p:nvPr/>
        </p:nvSpPr>
        <p:spPr>
          <a:xfrm>
            <a:off x="5062769" y="511709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9" name="フローチャート: 結合子 218">
            <a:extLst>
              <a:ext uri="{FF2B5EF4-FFF2-40B4-BE49-F238E27FC236}">
                <a16:creationId xmlns:a16="http://schemas.microsoft.com/office/drawing/2014/main" id="{D8F91F39-59F9-A750-F0AF-335435C5138E}"/>
              </a:ext>
            </a:extLst>
          </p:cNvPr>
          <p:cNvSpPr/>
          <p:nvPr/>
        </p:nvSpPr>
        <p:spPr>
          <a:xfrm>
            <a:off x="4578480" y="512524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5" name="フローチャート: 結合子 234">
            <a:extLst>
              <a:ext uri="{FF2B5EF4-FFF2-40B4-BE49-F238E27FC236}">
                <a16:creationId xmlns:a16="http://schemas.microsoft.com/office/drawing/2014/main" id="{32A411E9-1201-180B-EFCD-5B2FDCFC3AB2}"/>
              </a:ext>
            </a:extLst>
          </p:cNvPr>
          <p:cNvSpPr/>
          <p:nvPr/>
        </p:nvSpPr>
        <p:spPr>
          <a:xfrm>
            <a:off x="6224230" y="4961600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5" name="フローチャート: 結合子 224">
            <a:extLst>
              <a:ext uri="{FF2B5EF4-FFF2-40B4-BE49-F238E27FC236}">
                <a16:creationId xmlns:a16="http://schemas.microsoft.com/office/drawing/2014/main" id="{4E9BEFAF-E6F7-F629-0C2D-DA7D4FBF58A8}"/>
              </a:ext>
            </a:extLst>
          </p:cNvPr>
          <p:cNvSpPr/>
          <p:nvPr/>
        </p:nvSpPr>
        <p:spPr>
          <a:xfrm>
            <a:off x="4737734" y="5000689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7" name="フローチャート: 結合子 226">
            <a:extLst>
              <a:ext uri="{FF2B5EF4-FFF2-40B4-BE49-F238E27FC236}">
                <a16:creationId xmlns:a16="http://schemas.microsoft.com/office/drawing/2014/main" id="{FCE0DA32-E9E4-AA7A-C587-521C689F7C07}"/>
              </a:ext>
            </a:extLst>
          </p:cNvPr>
          <p:cNvSpPr/>
          <p:nvPr/>
        </p:nvSpPr>
        <p:spPr>
          <a:xfrm>
            <a:off x="5222023" y="499254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0" name="フローチャート: 結合子 229">
            <a:extLst>
              <a:ext uri="{FF2B5EF4-FFF2-40B4-BE49-F238E27FC236}">
                <a16:creationId xmlns:a16="http://schemas.microsoft.com/office/drawing/2014/main" id="{0A4FE0DB-6CAC-99ED-BA0D-87FB455C217D}"/>
              </a:ext>
            </a:extLst>
          </p:cNvPr>
          <p:cNvSpPr/>
          <p:nvPr/>
        </p:nvSpPr>
        <p:spPr>
          <a:xfrm>
            <a:off x="5666885" y="487088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6" name="フローチャート: 結合子 235">
            <a:extLst>
              <a:ext uri="{FF2B5EF4-FFF2-40B4-BE49-F238E27FC236}">
                <a16:creationId xmlns:a16="http://schemas.microsoft.com/office/drawing/2014/main" id="{01930EB5-C473-F823-8C2B-BF0DC609B3D8}"/>
              </a:ext>
            </a:extLst>
          </p:cNvPr>
          <p:cNvSpPr/>
          <p:nvPr/>
        </p:nvSpPr>
        <p:spPr>
          <a:xfrm>
            <a:off x="6364489" y="5033620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8" name="フローチャート: 結合子 237">
            <a:extLst>
              <a:ext uri="{FF2B5EF4-FFF2-40B4-BE49-F238E27FC236}">
                <a16:creationId xmlns:a16="http://schemas.microsoft.com/office/drawing/2014/main" id="{25BA2281-71FF-48CE-C9E3-D1F8FA014E77}"/>
              </a:ext>
            </a:extLst>
          </p:cNvPr>
          <p:cNvSpPr/>
          <p:nvPr/>
        </p:nvSpPr>
        <p:spPr>
          <a:xfrm>
            <a:off x="5914234" y="488727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0" name="フローチャート: 結合子 239">
            <a:extLst>
              <a:ext uri="{FF2B5EF4-FFF2-40B4-BE49-F238E27FC236}">
                <a16:creationId xmlns:a16="http://schemas.microsoft.com/office/drawing/2014/main" id="{90083C91-13DE-79D2-FED0-2D0043D0ADF0}"/>
              </a:ext>
            </a:extLst>
          </p:cNvPr>
          <p:cNvSpPr/>
          <p:nvPr/>
        </p:nvSpPr>
        <p:spPr>
          <a:xfrm>
            <a:off x="5857289" y="5086965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1" name="フローチャート: 結合子 240">
            <a:extLst>
              <a:ext uri="{FF2B5EF4-FFF2-40B4-BE49-F238E27FC236}">
                <a16:creationId xmlns:a16="http://schemas.microsoft.com/office/drawing/2014/main" id="{F2ECEB56-2665-F7D1-4095-4E08A1913CCC}"/>
              </a:ext>
            </a:extLst>
          </p:cNvPr>
          <p:cNvSpPr/>
          <p:nvPr/>
        </p:nvSpPr>
        <p:spPr>
          <a:xfrm>
            <a:off x="6009689" y="5239365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7" name="フローチャート: 結合子 236">
            <a:extLst>
              <a:ext uri="{FF2B5EF4-FFF2-40B4-BE49-F238E27FC236}">
                <a16:creationId xmlns:a16="http://schemas.microsoft.com/office/drawing/2014/main" id="{DCACFD57-4B73-1182-0FC4-BA1EBE31E84E}"/>
              </a:ext>
            </a:extLst>
          </p:cNvPr>
          <p:cNvSpPr/>
          <p:nvPr/>
        </p:nvSpPr>
        <p:spPr>
          <a:xfrm>
            <a:off x="6162089" y="5146650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9" name="フローチャート: 結合子 238">
            <a:extLst>
              <a:ext uri="{FF2B5EF4-FFF2-40B4-BE49-F238E27FC236}">
                <a16:creationId xmlns:a16="http://schemas.microsoft.com/office/drawing/2014/main" id="{7127616F-FD26-7DDA-E1D6-6EA1176D344B}"/>
              </a:ext>
            </a:extLst>
          </p:cNvPr>
          <p:cNvSpPr/>
          <p:nvPr/>
        </p:nvSpPr>
        <p:spPr>
          <a:xfrm>
            <a:off x="6314489" y="5299050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6" name="フローチャート: 結合子 215">
            <a:extLst>
              <a:ext uri="{FF2B5EF4-FFF2-40B4-BE49-F238E27FC236}">
                <a16:creationId xmlns:a16="http://schemas.microsoft.com/office/drawing/2014/main" id="{7613594B-A8FF-6F16-C9FC-F78D5E0442D9}"/>
              </a:ext>
            </a:extLst>
          </p:cNvPr>
          <p:cNvSpPr/>
          <p:nvPr/>
        </p:nvSpPr>
        <p:spPr>
          <a:xfrm>
            <a:off x="4285821" y="490082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7" name="フローチャート: 結合子 216">
            <a:extLst>
              <a:ext uri="{FF2B5EF4-FFF2-40B4-BE49-F238E27FC236}">
                <a16:creationId xmlns:a16="http://schemas.microsoft.com/office/drawing/2014/main" id="{55797339-91E0-590A-CB2E-8C6DA52E05B5}"/>
              </a:ext>
            </a:extLst>
          </p:cNvPr>
          <p:cNvSpPr/>
          <p:nvPr/>
        </p:nvSpPr>
        <p:spPr>
          <a:xfrm>
            <a:off x="4426080" y="497284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4" name="フローチャート: 結合子 233">
            <a:extLst>
              <a:ext uri="{FF2B5EF4-FFF2-40B4-BE49-F238E27FC236}">
                <a16:creationId xmlns:a16="http://schemas.microsoft.com/office/drawing/2014/main" id="{6A084B93-2722-5B24-9285-35509E6C04FA}"/>
              </a:ext>
            </a:extLst>
          </p:cNvPr>
          <p:cNvSpPr/>
          <p:nvPr/>
        </p:nvSpPr>
        <p:spPr>
          <a:xfrm>
            <a:off x="4863457" y="5117096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8" name="フローチャート: 結合子 217">
            <a:extLst>
              <a:ext uri="{FF2B5EF4-FFF2-40B4-BE49-F238E27FC236}">
                <a16:creationId xmlns:a16="http://schemas.microsoft.com/office/drawing/2014/main" id="{C00586CF-9FF7-8DD7-56DB-F97095A139E2}"/>
              </a:ext>
            </a:extLst>
          </p:cNvPr>
          <p:cNvSpPr/>
          <p:nvPr/>
        </p:nvSpPr>
        <p:spPr>
          <a:xfrm>
            <a:off x="4223680" y="5085871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8" name="フローチャート: 結合子 227">
            <a:extLst>
              <a:ext uri="{FF2B5EF4-FFF2-40B4-BE49-F238E27FC236}">
                <a16:creationId xmlns:a16="http://schemas.microsoft.com/office/drawing/2014/main" id="{B14A6F18-842A-AB3F-0529-B2ABE86E9E51}"/>
              </a:ext>
            </a:extLst>
          </p:cNvPr>
          <p:cNvSpPr/>
          <p:nvPr/>
        </p:nvSpPr>
        <p:spPr>
          <a:xfrm>
            <a:off x="5172023" y="5257974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4" name="フローチャート: 結合子 243">
            <a:extLst>
              <a:ext uri="{FF2B5EF4-FFF2-40B4-BE49-F238E27FC236}">
                <a16:creationId xmlns:a16="http://schemas.microsoft.com/office/drawing/2014/main" id="{7B6C62DE-7852-129B-C77B-6B4B7DA206A8}"/>
              </a:ext>
            </a:extLst>
          </p:cNvPr>
          <p:cNvSpPr/>
          <p:nvPr/>
        </p:nvSpPr>
        <p:spPr>
          <a:xfrm>
            <a:off x="2827412" y="4918575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0" name="フローチャート: 結合子 219">
            <a:extLst>
              <a:ext uri="{FF2B5EF4-FFF2-40B4-BE49-F238E27FC236}">
                <a16:creationId xmlns:a16="http://schemas.microsoft.com/office/drawing/2014/main" id="{F17D6744-0357-C3AD-D137-0DEB74F576F9}"/>
              </a:ext>
            </a:extLst>
          </p:cNvPr>
          <p:cNvSpPr/>
          <p:nvPr/>
        </p:nvSpPr>
        <p:spPr>
          <a:xfrm>
            <a:off x="4376080" y="523827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9" name="フローチャート: 結合子 228">
            <a:extLst>
              <a:ext uri="{FF2B5EF4-FFF2-40B4-BE49-F238E27FC236}">
                <a16:creationId xmlns:a16="http://schemas.microsoft.com/office/drawing/2014/main" id="{7A083FED-C091-8594-C506-291D958E8691}"/>
              </a:ext>
            </a:extLst>
          </p:cNvPr>
          <p:cNvSpPr/>
          <p:nvPr/>
        </p:nvSpPr>
        <p:spPr>
          <a:xfrm>
            <a:off x="5569437" y="5266119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1" name="フローチャート: 結合子 230">
            <a:extLst>
              <a:ext uri="{FF2B5EF4-FFF2-40B4-BE49-F238E27FC236}">
                <a16:creationId xmlns:a16="http://schemas.microsoft.com/office/drawing/2014/main" id="{B78DE962-AAD6-4C09-8ECC-0BE71CABDF4C}"/>
              </a:ext>
            </a:extLst>
          </p:cNvPr>
          <p:cNvSpPr/>
          <p:nvPr/>
        </p:nvSpPr>
        <p:spPr>
          <a:xfrm>
            <a:off x="5469681" y="4998552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2" name="フローチャート: 結合子 231">
            <a:extLst>
              <a:ext uri="{FF2B5EF4-FFF2-40B4-BE49-F238E27FC236}">
                <a16:creationId xmlns:a16="http://schemas.microsoft.com/office/drawing/2014/main" id="{02DF08CF-0BAE-8B84-0C60-547727BF07F8}"/>
              </a:ext>
            </a:extLst>
          </p:cNvPr>
          <p:cNvSpPr/>
          <p:nvPr/>
        </p:nvSpPr>
        <p:spPr>
          <a:xfrm>
            <a:off x="5609940" y="5070572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2" name="フローチャート: 結合子 241">
            <a:extLst>
              <a:ext uri="{FF2B5EF4-FFF2-40B4-BE49-F238E27FC236}">
                <a16:creationId xmlns:a16="http://schemas.microsoft.com/office/drawing/2014/main" id="{F55EF256-52CD-EB47-C310-2F0A38CB0566}"/>
              </a:ext>
            </a:extLst>
          </p:cNvPr>
          <p:cNvSpPr/>
          <p:nvPr/>
        </p:nvSpPr>
        <p:spPr>
          <a:xfrm>
            <a:off x="5180629" y="4870881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B9ECCC1-6A48-676A-78B9-FC43576D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検知方法（</a:t>
            </a:r>
            <a:r>
              <a:rPr lang="en-US" altLang="ja-JP" dirty="0"/>
              <a:t>1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3E36FC-0165-D060-CC77-37BBF103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卒業研究</a:t>
            </a:r>
            <a:r>
              <a:rPr kumimoji="1" lang="en-US" altLang="ja-JP"/>
              <a:t>2 </a:t>
            </a:r>
            <a:r>
              <a:rPr kumimoji="1" lang="en-US" altLang="zh-TW"/>
              <a:t>AF19025 </a:t>
            </a:r>
            <a:r>
              <a:rPr kumimoji="1" lang="ja-JP" altLang="en-US"/>
              <a:t>上田智之 </a:t>
            </a:r>
            <a:r>
              <a:rPr kumimoji="1" lang="en-US" altLang="ja-JP"/>
              <a:t>2022</a:t>
            </a:r>
            <a:r>
              <a:rPr kumimoji="1" lang="ja-JP" altLang="en-US"/>
              <a:t>年</a:t>
            </a:r>
            <a:r>
              <a:rPr kumimoji="1" lang="en-US" altLang="ja-JP"/>
              <a:t>1</a:t>
            </a:r>
            <a:r>
              <a:rPr kumimoji="1" lang="ja-JP" altLang="en-US"/>
              <a:t>月</a:t>
            </a:r>
            <a:r>
              <a:rPr kumimoji="1" lang="en-US" altLang="ja-JP"/>
              <a:t>28</a:t>
            </a:r>
            <a:r>
              <a:rPr kumimoji="1" lang="ja-JP" altLang="en-US"/>
              <a:t>日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BECF9-64C9-E59B-F177-E90F4F4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B9802F-5BC4-26D5-3A46-802FA6728DB3}"/>
              </a:ext>
            </a:extLst>
          </p:cNvPr>
          <p:cNvSpPr txBox="1">
            <a:spLocks/>
          </p:cNvSpPr>
          <p:nvPr/>
        </p:nvSpPr>
        <p:spPr>
          <a:xfrm>
            <a:off x="603720" y="1293103"/>
            <a:ext cx="8363222" cy="4752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k-means</a:t>
            </a:r>
            <a:r>
              <a:rPr lang="ja-JP" altLang="en-US" dirty="0"/>
              <a:t>法を利用</a:t>
            </a:r>
            <a:endParaRPr lang="en-US" altLang="ja-JP" dirty="0"/>
          </a:p>
          <a:p>
            <a:pPr lvl="1"/>
            <a:r>
              <a:rPr lang="ja-JP" altLang="en-US" dirty="0"/>
              <a:t>分けるグループは</a:t>
            </a:r>
            <a:r>
              <a:rPr lang="en-US" altLang="ja-JP" dirty="0"/>
              <a:t>2</a:t>
            </a:r>
            <a:r>
              <a:rPr lang="ja-JP" altLang="en-US" dirty="0"/>
              <a:t>つ</a:t>
            </a:r>
            <a:endParaRPr lang="en-US" altLang="ja-JP" dirty="0"/>
          </a:p>
          <a:p>
            <a:pPr lvl="1"/>
            <a:r>
              <a:rPr lang="ja-JP" altLang="en-US" dirty="0"/>
              <a:t>分割した通常時</a:t>
            </a:r>
            <a:r>
              <a:rPr lang="en-US" altLang="ja-JP" dirty="0"/>
              <a:t>/</a:t>
            </a:r>
            <a:r>
              <a:rPr lang="ja-JP" altLang="en-US" dirty="0"/>
              <a:t>攻撃時のデータに対して適用</a:t>
            </a:r>
            <a:endParaRPr lang="en-US" altLang="ja-JP" dirty="0"/>
          </a:p>
          <a:p>
            <a:pPr lvl="1"/>
            <a:r>
              <a:rPr lang="ja-JP" altLang="en-US" b="1" dirty="0"/>
              <a:t>重心点の座標の</a:t>
            </a:r>
            <a:r>
              <a:rPr lang="en-US" altLang="ja-JP" b="1" dirty="0"/>
              <a:t>y</a:t>
            </a:r>
            <a:r>
              <a:rPr lang="ja-JP" altLang="en-US" b="1" dirty="0"/>
              <a:t>軸比を求める</a:t>
            </a:r>
            <a:endParaRPr lang="en-US" altLang="ja-JP" b="1" dirty="0"/>
          </a:p>
          <a:p>
            <a:pPr lvl="1"/>
            <a:endParaRPr lang="en-US" altLang="ja-JP" dirty="0"/>
          </a:p>
          <a:p>
            <a:endParaRPr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EB5DA1-E43E-F5C6-BB72-684022C3310E}"/>
              </a:ext>
            </a:extLst>
          </p:cNvPr>
          <p:cNvCxnSpPr>
            <a:cxnSpLocks/>
          </p:cNvCxnSpPr>
          <p:nvPr/>
        </p:nvCxnSpPr>
        <p:spPr>
          <a:xfrm flipV="1">
            <a:off x="1921328" y="3789354"/>
            <a:ext cx="0" cy="2052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1CBDEC8-7298-2AF2-F8F8-CA7256C1835F}"/>
              </a:ext>
            </a:extLst>
          </p:cNvPr>
          <p:cNvCxnSpPr>
            <a:cxnSpLocks/>
          </p:cNvCxnSpPr>
          <p:nvPr/>
        </p:nvCxnSpPr>
        <p:spPr>
          <a:xfrm>
            <a:off x="1921328" y="5850594"/>
            <a:ext cx="500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054F6309-67D4-19D3-F51C-7E2AFFDACFC7}"/>
              </a:ext>
            </a:extLst>
          </p:cNvPr>
          <p:cNvSpPr/>
          <p:nvPr/>
        </p:nvSpPr>
        <p:spPr>
          <a:xfrm>
            <a:off x="2418574" y="4097086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8" name="フローチャート: 結合子 47">
            <a:extLst>
              <a:ext uri="{FF2B5EF4-FFF2-40B4-BE49-F238E27FC236}">
                <a16:creationId xmlns:a16="http://schemas.microsoft.com/office/drawing/2014/main" id="{01B609C1-892E-723C-4FCC-A1AD1AA4BAC3}"/>
              </a:ext>
            </a:extLst>
          </p:cNvPr>
          <p:cNvSpPr/>
          <p:nvPr/>
        </p:nvSpPr>
        <p:spPr>
          <a:xfrm>
            <a:off x="2633115" y="418116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731CC578-74CE-CAE0-3F72-AED779F68477}"/>
              </a:ext>
            </a:extLst>
          </p:cNvPr>
          <p:cNvSpPr/>
          <p:nvPr/>
        </p:nvSpPr>
        <p:spPr>
          <a:xfrm>
            <a:off x="3419794" y="418116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FAE0775D-AA16-5745-F2D5-FF36BF336D1C}"/>
              </a:ext>
            </a:extLst>
          </p:cNvPr>
          <p:cNvSpPr/>
          <p:nvPr/>
        </p:nvSpPr>
        <p:spPr>
          <a:xfrm>
            <a:off x="3191121" y="415643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409E921B-283D-6C45-BCC4-A3497E34B437}"/>
              </a:ext>
            </a:extLst>
          </p:cNvPr>
          <p:cNvSpPr/>
          <p:nvPr/>
        </p:nvSpPr>
        <p:spPr>
          <a:xfrm>
            <a:off x="2066985" y="407630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73" name="フローチャート: 結合子 72">
            <a:extLst>
              <a:ext uri="{FF2B5EF4-FFF2-40B4-BE49-F238E27FC236}">
                <a16:creationId xmlns:a16="http://schemas.microsoft.com/office/drawing/2014/main" id="{CFECC425-07CB-2203-038E-D76C6ABFD2D8}"/>
              </a:ext>
            </a:extLst>
          </p:cNvPr>
          <p:cNvSpPr/>
          <p:nvPr/>
        </p:nvSpPr>
        <p:spPr>
          <a:xfrm>
            <a:off x="4228542" y="418116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78" name="フローチャート: 結合子 77">
            <a:extLst>
              <a:ext uri="{FF2B5EF4-FFF2-40B4-BE49-F238E27FC236}">
                <a16:creationId xmlns:a16="http://schemas.microsoft.com/office/drawing/2014/main" id="{EFA9316B-2467-8B22-48B4-3B7AA76CA2A4}"/>
              </a:ext>
            </a:extLst>
          </p:cNvPr>
          <p:cNvSpPr/>
          <p:nvPr/>
        </p:nvSpPr>
        <p:spPr>
          <a:xfrm>
            <a:off x="3926965" y="4098066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1" name="フローチャート: 結合子 80">
            <a:extLst>
              <a:ext uri="{FF2B5EF4-FFF2-40B4-BE49-F238E27FC236}">
                <a16:creationId xmlns:a16="http://schemas.microsoft.com/office/drawing/2014/main" id="{A823C961-ED22-E620-1F29-5C5169B3905C}"/>
              </a:ext>
            </a:extLst>
          </p:cNvPr>
          <p:cNvSpPr/>
          <p:nvPr/>
        </p:nvSpPr>
        <p:spPr>
          <a:xfrm>
            <a:off x="2517922" y="449275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2" name="フローチャート: 結合子 81">
            <a:extLst>
              <a:ext uri="{FF2B5EF4-FFF2-40B4-BE49-F238E27FC236}">
                <a16:creationId xmlns:a16="http://schemas.microsoft.com/office/drawing/2014/main" id="{C6A0DF15-1FE7-5D24-1CA7-04A91FD513CA}"/>
              </a:ext>
            </a:extLst>
          </p:cNvPr>
          <p:cNvSpPr/>
          <p:nvPr/>
        </p:nvSpPr>
        <p:spPr>
          <a:xfrm>
            <a:off x="3375912" y="4446140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4" name="フローチャート: 結合子 83">
            <a:extLst>
              <a:ext uri="{FF2B5EF4-FFF2-40B4-BE49-F238E27FC236}">
                <a16:creationId xmlns:a16="http://schemas.microsoft.com/office/drawing/2014/main" id="{0FF9A1CB-2F98-1296-22B6-DCB2FC5F8937}"/>
              </a:ext>
            </a:extLst>
          </p:cNvPr>
          <p:cNvSpPr/>
          <p:nvPr/>
        </p:nvSpPr>
        <p:spPr>
          <a:xfrm>
            <a:off x="4786548" y="415643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5" name="フローチャート: 結合子 84">
            <a:extLst>
              <a:ext uri="{FF2B5EF4-FFF2-40B4-BE49-F238E27FC236}">
                <a16:creationId xmlns:a16="http://schemas.microsoft.com/office/drawing/2014/main" id="{91D9776A-FB38-6396-760E-6141D4E4C43A}"/>
              </a:ext>
            </a:extLst>
          </p:cNvPr>
          <p:cNvSpPr/>
          <p:nvPr/>
        </p:nvSpPr>
        <p:spPr>
          <a:xfrm>
            <a:off x="4401475" y="411052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88" name="フローチャート: 結合子 87">
            <a:extLst>
              <a:ext uri="{FF2B5EF4-FFF2-40B4-BE49-F238E27FC236}">
                <a16:creationId xmlns:a16="http://schemas.microsoft.com/office/drawing/2014/main" id="{CA215A7C-897A-430D-0F1D-33574BDF3192}"/>
              </a:ext>
            </a:extLst>
          </p:cNvPr>
          <p:cNvSpPr/>
          <p:nvPr/>
        </p:nvSpPr>
        <p:spPr>
          <a:xfrm>
            <a:off x="5627041" y="419399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1" name="フローチャート: 結合子 90">
            <a:extLst>
              <a:ext uri="{FF2B5EF4-FFF2-40B4-BE49-F238E27FC236}">
                <a16:creationId xmlns:a16="http://schemas.microsoft.com/office/drawing/2014/main" id="{144078BA-1DE2-F127-21AF-D92A07146EF2}"/>
              </a:ext>
            </a:extLst>
          </p:cNvPr>
          <p:cNvSpPr/>
          <p:nvPr/>
        </p:nvSpPr>
        <p:spPr>
          <a:xfrm>
            <a:off x="5270837" y="414828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97" name="フローチャート: 結合子 96">
            <a:extLst>
              <a:ext uri="{FF2B5EF4-FFF2-40B4-BE49-F238E27FC236}">
                <a16:creationId xmlns:a16="http://schemas.microsoft.com/office/drawing/2014/main" id="{EC2E18E3-C4C1-6DE4-D282-E705811E92F1}"/>
              </a:ext>
            </a:extLst>
          </p:cNvPr>
          <p:cNvSpPr/>
          <p:nvPr/>
        </p:nvSpPr>
        <p:spPr>
          <a:xfrm>
            <a:off x="5404888" y="5182905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06" name="フローチャート: 結合子 105">
            <a:extLst>
              <a:ext uri="{FF2B5EF4-FFF2-40B4-BE49-F238E27FC236}">
                <a16:creationId xmlns:a16="http://schemas.microsoft.com/office/drawing/2014/main" id="{7E236C25-8001-EE37-4D6C-8AD282197910}"/>
              </a:ext>
            </a:extLst>
          </p:cNvPr>
          <p:cNvSpPr/>
          <p:nvPr/>
        </p:nvSpPr>
        <p:spPr>
          <a:xfrm>
            <a:off x="2839723" y="413914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6D17A39-BAE8-B497-2105-56B736F943F2}"/>
              </a:ext>
            </a:extLst>
          </p:cNvPr>
          <p:cNvSpPr txBox="1"/>
          <p:nvPr/>
        </p:nvSpPr>
        <p:spPr>
          <a:xfrm rot="16200000">
            <a:off x="886903" y="4504815"/>
            <a:ext cx="1448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4D4D4D"/>
                </a:solidFill>
              </a:rPr>
              <a:t>RTT [</a:t>
            </a:r>
            <a:r>
              <a:rPr kumimoji="1" lang="en-US" altLang="ja-JP" sz="2000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sz="2000" b="1" dirty="0">
                <a:solidFill>
                  <a:srgbClr val="4D4D4D"/>
                </a:solidFill>
              </a:rPr>
              <a:t>]</a:t>
            </a:r>
            <a:endParaRPr kumimoji="1" lang="ja-JP" altLang="en-US" sz="2000" b="1" dirty="0">
              <a:solidFill>
                <a:srgbClr val="4D4D4D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0543F9E-FC19-DCE7-A644-C0DD62EAF43A}"/>
              </a:ext>
            </a:extLst>
          </p:cNvPr>
          <p:cNvSpPr txBox="1"/>
          <p:nvPr/>
        </p:nvSpPr>
        <p:spPr>
          <a:xfrm>
            <a:off x="3707904" y="5877272"/>
            <a:ext cx="1244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rgbClr val="4D4D4D"/>
                </a:solidFill>
              </a:rPr>
              <a:t>データ数</a:t>
            </a:r>
          </a:p>
        </p:txBody>
      </p:sp>
      <p:sp>
        <p:nvSpPr>
          <p:cNvPr id="112" name="フローチャート: 結合子 111">
            <a:extLst>
              <a:ext uri="{FF2B5EF4-FFF2-40B4-BE49-F238E27FC236}">
                <a16:creationId xmlns:a16="http://schemas.microsoft.com/office/drawing/2014/main" id="{B1E49C98-D0F4-F272-6563-07A35D3F274F}"/>
              </a:ext>
            </a:extLst>
          </p:cNvPr>
          <p:cNvSpPr/>
          <p:nvPr/>
        </p:nvSpPr>
        <p:spPr>
          <a:xfrm>
            <a:off x="2692369" y="435109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3" name="フローチャート: 結合子 112">
            <a:extLst>
              <a:ext uri="{FF2B5EF4-FFF2-40B4-BE49-F238E27FC236}">
                <a16:creationId xmlns:a16="http://schemas.microsoft.com/office/drawing/2014/main" id="{159FA8EA-6410-333C-594E-245503CC9BF9}"/>
              </a:ext>
            </a:extLst>
          </p:cNvPr>
          <p:cNvSpPr/>
          <p:nvPr/>
        </p:nvSpPr>
        <p:spPr>
          <a:xfrm>
            <a:off x="2382373" y="4276766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4" name="フローチャート: 結合子 113">
            <a:extLst>
              <a:ext uri="{FF2B5EF4-FFF2-40B4-BE49-F238E27FC236}">
                <a16:creationId xmlns:a16="http://schemas.microsoft.com/office/drawing/2014/main" id="{EFFE3FDD-8B45-9840-0AC9-70A9B7BD0F72}"/>
              </a:ext>
            </a:extLst>
          </p:cNvPr>
          <p:cNvSpPr/>
          <p:nvPr/>
        </p:nvSpPr>
        <p:spPr>
          <a:xfrm>
            <a:off x="4814609" y="431406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5" name="フローチャート: 結合子 114">
            <a:extLst>
              <a:ext uri="{FF2B5EF4-FFF2-40B4-BE49-F238E27FC236}">
                <a16:creationId xmlns:a16="http://schemas.microsoft.com/office/drawing/2014/main" id="{A8E911DE-E53A-A1F9-4252-A9724267D02A}"/>
              </a:ext>
            </a:extLst>
          </p:cNvPr>
          <p:cNvSpPr/>
          <p:nvPr/>
        </p:nvSpPr>
        <p:spPr>
          <a:xfrm>
            <a:off x="3296583" y="429774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6" name="フローチャート: 結合子 115">
            <a:extLst>
              <a:ext uri="{FF2B5EF4-FFF2-40B4-BE49-F238E27FC236}">
                <a16:creationId xmlns:a16="http://schemas.microsoft.com/office/drawing/2014/main" id="{7AF8F8F3-4497-2AF1-C4ED-9B6829DB0C4F}"/>
              </a:ext>
            </a:extLst>
          </p:cNvPr>
          <p:cNvSpPr/>
          <p:nvPr/>
        </p:nvSpPr>
        <p:spPr>
          <a:xfrm>
            <a:off x="3004023" y="4378940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7" name="フローチャート: 結合子 116">
            <a:extLst>
              <a:ext uri="{FF2B5EF4-FFF2-40B4-BE49-F238E27FC236}">
                <a16:creationId xmlns:a16="http://schemas.microsoft.com/office/drawing/2014/main" id="{A360DF81-D9B9-B655-1591-F18C209B031A}"/>
              </a:ext>
            </a:extLst>
          </p:cNvPr>
          <p:cNvSpPr/>
          <p:nvPr/>
        </p:nvSpPr>
        <p:spPr>
          <a:xfrm>
            <a:off x="2940379" y="425203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8" name="フローチャート: 結合子 117">
            <a:extLst>
              <a:ext uri="{FF2B5EF4-FFF2-40B4-BE49-F238E27FC236}">
                <a16:creationId xmlns:a16="http://schemas.microsoft.com/office/drawing/2014/main" id="{5A044808-F451-DC2E-84F3-C8D41BE4BE6C}"/>
              </a:ext>
            </a:extLst>
          </p:cNvPr>
          <p:cNvSpPr/>
          <p:nvPr/>
        </p:nvSpPr>
        <p:spPr>
          <a:xfrm>
            <a:off x="2129819" y="4446140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19" name="フローチャート: 結合子 118">
            <a:extLst>
              <a:ext uri="{FF2B5EF4-FFF2-40B4-BE49-F238E27FC236}">
                <a16:creationId xmlns:a16="http://schemas.microsoft.com/office/drawing/2014/main" id="{4340BC32-64B6-6828-BC02-1F99F20823BE}"/>
              </a:ext>
            </a:extLst>
          </p:cNvPr>
          <p:cNvSpPr/>
          <p:nvPr/>
        </p:nvSpPr>
        <p:spPr>
          <a:xfrm>
            <a:off x="2001505" y="424440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0" name="フローチャート: 結合子 119">
            <a:extLst>
              <a:ext uri="{FF2B5EF4-FFF2-40B4-BE49-F238E27FC236}">
                <a16:creationId xmlns:a16="http://schemas.microsoft.com/office/drawing/2014/main" id="{2ECC0EDD-9EA5-F8E5-E5EC-294468FF640A}"/>
              </a:ext>
            </a:extLst>
          </p:cNvPr>
          <p:cNvSpPr/>
          <p:nvPr/>
        </p:nvSpPr>
        <p:spPr>
          <a:xfrm>
            <a:off x="3589144" y="432929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1" name="フローチャート: 結合子 120">
            <a:extLst>
              <a:ext uri="{FF2B5EF4-FFF2-40B4-BE49-F238E27FC236}">
                <a16:creationId xmlns:a16="http://schemas.microsoft.com/office/drawing/2014/main" id="{F583269C-FFD4-1169-B2A7-0F8B46BA1CDF}"/>
              </a:ext>
            </a:extLst>
          </p:cNvPr>
          <p:cNvSpPr/>
          <p:nvPr/>
        </p:nvSpPr>
        <p:spPr>
          <a:xfrm>
            <a:off x="4287796" y="435109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2" name="フローチャート: 結合子 121">
            <a:extLst>
              <a:ext uri="{FF2B5EF4-FFF2-40B4-BE49-F238E27FC236}">
                <a16:creationId xmlns:a16="http://schemas.microsoft.com/office/drawing/2014/main" id="{39895398-1355-770D-69BF-4D43A6121F0B}"/>
              </a:ext>
            </a:extLst>
          </p:cNvPr>
          <p:cNvSpPr/>
          <p:nvPr/>
        </p:nvSpPr>
        <p:spPr>
          <a:xfrm>
            <a:off x="4428055" y="442311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3" name="フローチャート: 結合子 122">
            <a:extLst>
              <a:ext uri="{FF2B5EF4-FFF2-40B4-BE49-F238E27FC236}">
                <a16:creationId xmlns:a16="http://schemas.microsoft.com/office/drawing/2014/main" id="{9F335DEA-41B9-CBD5-22E7-F88548A7BDD3}"/>
              </a:ext>
            </a:extLst>
          </p:cNvPr>
          <p:cNvSpPr/>
          <p:nvPr/>
        </p:nvSpPr>
        <p:spPr>
          <a:xfrm>
            <a:off x="3977800" y="4276766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4" name="フローチャート: 結合子 123">
            <a:extLst>
              <a:ext uri="{FF2B5EF4-FFF2-40B4-BE49-F238E27FC236}">
                <a16:creationId xmlns:a16="http://schemas.microsoft.com/office/drawing/2014/main" id="{E1A699EA-BACE-CE2F-E0B8-DB152E2635AB}"/>
              </a:ext>
            </a:extLst>
          </p:cNvPr>
          <p:cNvSpPr/>
          <p:nvPr/>
        </p:nvSpPr>
        <p:spPr>
          <a:xfrm>
            <a:off x="3780596" y="440443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5" name="フローチャート: 結合子 124">
            <a:extLst>
              <a:ext uri="{FF2B5EF4-FFF2-40B4-BE49-F238E27FC236}">
                <a16:creationId xmlns:a16="http://schemas.microsoft.com/office/drawing/2014/main" id="{7EF4A6BE-C7F2-971F-35E2-EEADE61D20A9}"/>
              </a:ext>
            </a:extLst>
          </p:cNvPr>
          <p:cNvSpPr/>
          <p:nvPr/>
        </p:nvSpPr>
        <p:spPr>
          <a:xfrm>
            <a:off x="4599450" y="4378940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6" name="フローチャート: 結合子 125">
            <a:extLst>
              <a:ext uri="{FF2B5EF4-FFF2-40B4-BE49-F238E27FC236}">
                <a16:creationId xmlns:a16="http://schemas.microsoft.com/office/drawing/2014/main" id="{38863416-8413-0814-8E41-67F06C5C671F}"/>
              </a:ext>
            </a:extLst>
          </p:cNvPr>
          <p:cNvSpPr/>
          <p:nvPr/>
        </p:nvSpPr>
        <p:spPr>
          <a:xfrm>
            <a:off x="5034558" y="4096548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7" name="フローチャート: 結合子 126">
            <a:extLst>
              <a:ext uri="{FF2B5EF4-FFF2-40B4-BE49-F238E27FC236}">
                <a16:creationId xmlns:a16="http://schemas.microsoft.com/office/drawing/2014/main" id="{BF9EE9DA-D734-E1B0-6273-80FA58697AFB}"/>
              </a:ext>
            </a:extLst>
          </p:cNvPr>
          <p:cNvSpPr/>
          <p:nvPr/>
        </p:nvSpPr>
        <p:spPr>
          <a:xfrm>
            <a:off x="5376299" y="428960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8" name="フローチャート: 結合子 127">
            <a:extLst>
              <a:ext uri="{FF2B5EF4-FFF2-40B4-BE49-F238E27FC236}">
                <a16:creationId xmlns:a16="http://schemas.microsoft.com/office/drawing/2014/main" id="{1EE88374-FC53-0141-B1F5-C2B12E09D632}"/>
              </a:ext>
            </a:extLst>
          </p:cNvPr>
          <p:cNvSpPr/>
          <p:nvPr/>
        </p:nvSpPr>
        <p:spPr>
          <a:xfrm>
            <a:off x="5020095" y="424389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9" name="フローチャート: 結合子 128">
            <a:extLst>
              <a:ext uri="{FF2B5EF4-FFF2-40B4-BE49-F238E27FC236}">
                <a16:creationId xmlns:a16="http://schemas.microsoft.com/office/drawing/2014/main" id="{21626873-186F-6EC1-3C4F-5F65E4342DE1}"/>
              </a:ext>
            </a:extLst>
          </p:cNvPr>
          <p:cNvSpPr/>
          <p:nvPr/>
        </p:nvSpPr>
        <p:spPr>
          <a:xfrm>
            <a:off x="5668860" y="432115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0" name="フローチャート: 結合子 129">
            <a:extLst>
              <a:ext uri="{FF2B5EF4-FFF2-40B4-BE49-F238E27FC236}">
                <a16:creationId xmlns:a16="http://schemas.microsoft.com/office/drawing/2014/main" id="{A06717D5-4EDB-496F-6987-6AFFC5708874}"/>
              </a:ext>
            </a:extLst>
          </p:cNvPr>
          <p:cNvSpPr/>
          <p:nvPr/>
        </p:nvSpPr>
        <p:spPr>
          <a:xfrm>
            <a:off x="6226205" y="441187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1" name="フローチャート: 結合子 130">
            <a:extLst>
              <a:ext uri="{FF2B5EF4-FFF2-40B4-BE49-F238E27FC236}">
                <a16:creationId xmlns:a16="http://schemas.microsoft.com/office/drawing/2014/main" id="{FA18CA43-0EFE-9F05-5EDF-7D8A9EBC6AC5}"/>
              </a:ext>
            </a:extLst>
          </p:cNvPr>
          <p:cNvSpPr/>
          <p:nvPr/>
        </p:nvSpPr>
        <p:spPr>
          <a:xfrm>
            <a:off x="5916209" y="4337545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2" name="フローチャート: 結合子 131">
            <a:extLst>
              <a:ext uri="{FF2B5EF4-FFF2-40B4-BE49-F238E27FC236}">
                <a16:creationId xmlns:a16="http://schemas.microsoft.com/office/drawing/2014/main" id="{B0EF48B2-685B-084A-35C9-239B0AB24BDA}"/>
              </a:ext>
            </a:extLst>
          </p:cNvPr>
          <p:cNvSpPr/>
          <p:nvPr/>
        </p:nvSpPr>
        <p:spPr>
          <a:xfrm>
            <a:off x="6444736" y="441187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3" name="フローチャート: 結合子 132">
            <a:extLst>
              <a:ext uri="{FF2B5EF4-FFF2-40B4-BE49-F238E27FC236}">
                <a16:creationId xmlns:a16="http://schemas.microsoft.com/office/drawing/2014/main" id="{98C49AC8-3948-8EDB-64A6-539C5C3798C6}"/>
              </a:ext>
            </a:extLst>
          </p:cNvPr>
          <p:cNvSpPr/>
          <p:nvPr/>
        </p:nvSpPr>
        <p:spPr>
          <a:xfrm>
            <a:off x="5182604" y="432115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4" name="フローチャート: 結合子 133">
            <a:extLst>
              <a:ext uri="{FF2B5EF4-FFF2-40B4-BE49-F238E27FC236}">
                <a16:creationId xmlns:a16="http://schemas.microsoft.com/office/drawing/2014/main" id="{CB86EB6E-6328-78AD-B0DB-991DFB5F0930}"/>
              </a:ext>
            </a:extLst>
          </p:cNvPr>
          <p:cNvSpPr/>
          <p:nvPr/>
        </p:nvSpPr>
        <p:spPr>
          <a:xfrm>
            <a:off x="5080467" y="443454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5" name="フローチャート: 結合子 134">
            <a:extLst>
              <a:ext uri="{FF2B5EF4-FFF2-40B4-BE49-F238E27FC236}">
                <a16:creationId xmlns:a16="http://schemas.microsoft.com/office/drawing/2014/main" id="{9A366ADB-6359-222E-C9C3-FA06B9C7CBED}"/>
              </a:ext>
            </a:extLst>
          </p:cNvPr>
          <p:cNvSpPr/>
          <p:nvPr/>
        </p:nvSpPr>
        <p:spPr>
          <a:xfrm>
            <a:off x="6063662" y="4093165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6" name="フローチャート: 結合子 135">
            <a:extLst>
              <a:ext uri="{FF2B5EF4-FFF2-40B4-BE49-F238E27FC236}">
                <a16:creationId xmlns:a16="http://schemas.microsoft.com/office/drawing/2014/main" id="{FB0C00F5-F71A-3233-8C39-96162A1BF22B}"/>
              </a:ext>
            </a:extLst>
          </p:cNvPr>
          <p:cNvSpPr/>
          <p:nvPr/>
        </p:nvSpPr>
        <p:spPr>
          <a:xfrm>
            <a:off x="5546521" y="447926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7" name="フローチャート: 結合子 136">
            <a:extLst>
              <a:ext uri="{FF2B5EF4-FFF2-40B4-BE49-F238E27FC236}">
                <a16:creationId xmlns:a16="http://schemas.microsoft.com/office/drawing/2014/main" id="{FC43856E-094A-9E36-7892-C89600299610}"/>
              </a:ext>
            </a:extLst>
          </p:cNvPr>
          <p:cNvSpPr/>
          <p:nvPr/>
        </p:nvSpPr>
        <p:spPr>
          <a:xfrm>
            <a:off x="6276205" y="4118027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88" name="フローチャート: 結合子 187">
            <a:extLst>
              <a:ext uri="{FF2B5EF4-FFF2-40B4-BE49-F238E27FC236}">
                <a16:creationId xmlns:a16="http://schemas.microsoft.com/office/drawing/2014/main" id="{0ED4901E-356E-4A9E-6D9D-C4555D1FCFFC}"/>
              </a:ext>
            </a:extLst>
          </p:cNvPr>
          <p:cNvSpPr/>
          <p:nvPr/>
        </p:nvSpPr>
        <p:spPr>
          <a:xfrm>
            <a:off x="3716246" y="4271332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89" name="フローチャート: 結合子 188">
            <a:extLst>
              <a:ext uri="{FF2B5EF4-FFF2-40B4-BE49-F238E27FC236}">
                <a16:creationId xmlns:a16="http://schemas.microsoft.com/office/drawing/2014/main" id="{BE757CB9-D9F8-8D86-EEE9-BE637A5BE80E}"/>
              </a:ext>
            </a:extLst>
          </p:cNvPr>
          <p:cNvSpPr/>
          <p:nvPr/>
        </p:nvSpPr>
        <p:spPr>
          <a:xfrm>
            <a:off x="2832628" y="4463505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0" name="フローチャート: 結合子 189">
            <a:extLst>
              <a:ext uri="{FF2B5EF4-FFF2-40B4-BE49-F238E27FC236}">
                <a16:creationId xmlns:a16="http://schemas.microsoft.com/office/drawing/2014/main" id="{F3E02BB0-0148-B0A9-98F4-8031E107FD6D}"/>
              </a:ext>
            </a:extLst>
          </p:cNvPr>
          <p:cNvSpPr/>
          <p:nvPr/>
        </p:nvSpPr>
        <p:spPr>
          <a:xfrm>
            <a:off x="3146297" y="441187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1" name="フローチャート: 結合子 190">
            <a:extLst>
              <a:ext uri="{FF2B5EF4-FFF2-40B4-BE49-F238E27FC236}">
                <a16:creationId xmlns:a16="http://schemas.microsoft.com/office/drawing/2014/main" id="{8A55CCD2-67F6-0C43-D34B-53EB0DDEA2AC}"/>
              </a:ext>
            </a:extLst>
          </p:cNvPr>
          <p:cNvSpPr/>
          <p:nvPr/>
        </p:nvSpPr>
        <p:spPr>
          <a:xfrm>
            <a:off x="2298331" y="4421449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2" name="フローチャート: 結合子 191">
            <a:extLst>
              <a:ext uri="{FF2B5EF4-FFF2-40B4-BE49-F238E27FC236}">
                <a16:creationId xmlns:a16="http://schemas.microsoft.com/office/drawing/2014/main" id="{CF3E3BCE-3AF7-E7C8-ADB2-C770EDDA5CAB}"/>
              </a:ext>
            </a:extLst>
          </p:cNvPr>
          <p:cNvSpPr/>
          <p:nvPr/>
        </p:nvSpPr>
        <p:spPr>
          <a:xfrm>
            <a:off x="4068628" y="441187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3" name="フローチャート: 結合子 192">
            <a:extLst>
              <a:ext uri="{FF2B5EF4-FFF2-40B4-BE49-F238E27FC236}">
                <a16:creationId xmlns:a16="http://schemas.microsoft.com/office/drawing/2014/main" id="{29645681-BE8D-A009-057C-CD8508E6317C}"/>
              </a:ext>
            </a:extLst>
          </p:cNvPr>
          <p:cNvSpPr/>
          <p:nvPr/>
        </p:nvSpPr>
        <p:spPr>
          <a:xfrm>
            <a:off x="4785331" y="4463461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4" name="フローチャート: 結合子 193">
            <a:extLst>
              <a:ext uri="{FF2B5EF4-FFF2-40B4-BE49-F238E27FC236}">
                <a16:creationId xmlns:a16="http://schemas.microsoft.com/office/drawing/2014/main" id="{7A948738-F8AE-9094-525D-A4C5A7C5B083}"/>
              </a:ext>
            </a:extLst>
          </p:cNvPr>
          <p:cNvSpPr/>
          <p:nvPr/>
        </p:nvSpPr>
        <p:spPr>
          <a:xfrm>
            <a:off x="5307664" y="4438994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95" name="フローチャート: 結合子 194">
            <a:extLst>
              <a:ext uri="{FF2B5EF4-FFF2-40B4-BE49-F238E27FC236}">
                <a16:creationId xmlns:a16="http://schemas.microsoft.com/office/drawing/2014/main" id="{BC1EF2F1-F6BD-D052-165C-9B67C1177AC4}"/>
              </a:ext>
            </a:extLst>
          </p:cNvPr>
          <p:cNvSpPr/>
          <p:nvPr/>
        </p:nvSpPr>
        <p:spPr>
          <a:xfrm>
            <a:off x="2187985" y="4241445"/>
            <a:ext cx="109254" cy="106690"/>
          </a:xfrm>
          <a:prstGeom prst="flowChartConnector">
            <a:avLst/>
          </a:prstGeom>
          <a:solidFill>
            <a:schemeClr val="accent3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3" name="フローチャート: 結合子 232">
            <a:extLst>
              <a:ext uri="{FF2B5EF4-FFF2-40B4-BE49-F238E27FC236}">
                <a16:creationId xmlns:a16="http://schemas.microsoft.com/office/drawing/2014/main" id="{8ACDF0BA-7513-3F32-7252-2587F6168334}"/>
              </a:ext>
            </a:extLst>
          </p:cNvPr>
          <p:cNvSpPr/>
          <p:nvPr/>
        </p:nvSpPr>
        <p:spPr>
          <a:xfrm>
            <a:off x="5407540" y="5183602"/>
            <a:ext cx="109254" cy="106690"/>
          </a:xfrm>
          <a:prstGeom prst="flowChartConnector">
            <a:avLst/>
          </a:prstGeom>
          <a:solidFill>
            <a:schemeClr val="accent6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5" name="フローチャート: 結合子 244">
            <a:extLst>
              <a:ext uri="{FF2B5EF4-FFF2-40B4-BE49-F238E27FC236}">
                <a16:creationId xmlns:a16="http://schemas.microsoft.com/office/drawing/2014/main" id="{8710A9EC-20E0-3B99-7F4D-31778531381C}"/>
              </a:ext>
            </a:extLst>
          </p:cNvPr>
          <p:cNvSpPr/>
          <p:nvPr/>
        </p:nvSpPr>
        <p:spPr>
          <a:xfrm>
            <a:off x="4116868" y="4234506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11E8B57D-1849-7D94-06D0-BB99F61BD2C6}"/>
              </a:ext>
            </a:extLst>
          </p:cNvPr>
          <p:cNvCxnSpPr>
            <a:cxnSpLocks/>
          </p:cNvCxnSpPr>
          <p:nvPr/>
        </p:nvCxnSpPr>
        <p:spPr>
          <a:xfrm>
            <a:off x="4190073" y="4352244"/>
            <a:ext cx="56104" cy="71534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937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ECCC1-6A48-676A-78B9-FC43576D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検知方法（</a:t>
            </a:r>
            <a:r>
              <a:rPr kumimoji="1" lang="en-US" altLang="ja-JP" dirty="0"/>
              <a:t>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3E36FC-0165-D060-CC77-37BBF103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TW" altLang="en-US"/>
              <a:t>卒業研究</a:t>
            </a:r>
            <a:r>
              <a:rPr kumimoji="1" lang="en-US" altLang="zh-TW"/>
              <a:t>2 AF19025 </a:t>
            </a:r>
            <a:r>
              <a:rPr kumimoji="1" lang="zh-TW" altLang="en-US"/>
              <a:t>上田智之 </a:t>
            </a:r>
            <a:r>
              <a:rPr kumimoji="1" lang="en-US" altLang="zh-TW"/>
              <a:t>2022</a:t>
            </a:r>
            <a:r>
              <a:rPr kumimoji="1" lang="zh-TW" altLang="en-US"/>
              <a:t>年</a:t>
            </a:r>
            <a:r>
              <a:rPr kumimoji="1" lang="en-US" altLang="zh-TW"/>
              <a:t>1</a:t>
            </a:r>
            <a:r>
              <a:rPr kumimoji="1" lang="zh-TW" altLang="en-US"/>
              <a:t>月</a:t>
            </a:r>
            <a:r>
              <a:rPr kumimoji="1" lang="en-US" altLang="zh-TW"/>
              <a:t>28</a:t>
            </a:r>
            <a:r>
              <a:rPr kumimoji="1" lang="zh-TW" altLang="en-US"/>
              <a:t>日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FBECF9-64C9-E59B-F177-E90F4F4C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9B9802F-5BC4-26D5-3A46-802FA6728DB3}"/>
              </a:ext>
            </a:extLst>
          </p:cNvPr>
          <p:cNvSpPr txBox="1">
            <a:spLocks/>
          </p:cNvSpPr>
          <p:nvPr/>
        </p:nvSpPr>
        <p:spPr>
          <a:xfrm>
            <a:off x="535169" y="1124744"/>
            <a:ext cx="8291214" cy="536461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通常時データから重心点の</a:t>
            </a:r>
            <a:r>
              <a:rPr lang="en-US" altLang="ja-JP" dirty="0"/>
              <a:t>y</a:t>
            </a:r>
            <a:r>
              <a:rPr lang="ja-JP" altLang="en-US" dirty="0"/>
              <a:t>軸比を算出 </a:t>
            </a:r>
            <a:br>
              <a:rPr lang="en-US" altLang="ja-JP" dirty="0"/>
            </a:br>
            <a:r>
              <a:rPr lang="ja-JP" altLang="en-US" dirty="0"/>
              <a:t>➡ 閾値とする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正規</a:t>
            </a:r>
            <a:r>
              <a:rPr lang="en-US" altLang="ja-JP" dirty="0"/>
              <a:t>AP</a:t>
            </a:r>
            <a:r>
              <a:rPr lang="ja-JP" altLang="en-US" dirty="0"/>
              <a:t>のみの場合</a:t>
            </a:r>
            <a:endParaRPr lang="en-US" altLang="ja-JP" dirty="0"/>
          </a:p>
          <a:p>
            <a:pPr lvl="1"/>
            <a:r>
              <a:rPr lang="ja-JP" altLang="en-US" dirty="0"/>
              <a:t>通常時データで算出した</a:t>
            </a:r>
            <a:br>
              <a:rPr lang="en-US" altLang="ja-JP" dirty="0"/>
            </a:br>
            <a:r>
              <a:rPr lang="en-US" altLang="ja-JP" dirty="0"/>
              <a:t>y</a:t>
            </a:r>
            <a:r>
              <a:rPr lang="ja-JP" altLang="en-US" dirty="0"/>
              <a:t>軸比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不正</a:t>
            </a:r>
            <a:r>
              <a:rPr lang="en-US" altLang="ja-JP" dirty="0"/>
              <a:t>AP</a:t>
            </a:r>
            <a:r>
              <a:rPr lang="ja-JP" altLang="en-US" dirty="0"/>
              <a:t>ありの場合</a:t>
            </a:r>
            <a:endParaRPr lang="en-US" altLang="ja-JP" dirty="0"/>
          </a:p>
          <a:p>
            <a:pPr lvl="1"/>
            <a:r>
              <a:rPr lang="ja-JP" altLang="en-US" dirty="0"/>
              <a:t>通常時と攻撃時の混ざった</a:t>
            </a:r>
            <a:br>
              <a:rPr lang="en-US" altLang="ja-JP" dirty="0"/>
            </a:br>
            <a:r>
              <a:rPr lang="ja-JP" altLang="en-US" dirty="0"/>
              <a:t>データで算出した</a:t>
            </a:r>
            <a:r>
              <a:rPr lang="en-US" altLang="ja-JP" dirty="0"/>
              <a:t>y</a:t>
            </a:r>
            <a:r>
              <a:rPr lang="ja-JP" altLang="en-US" dirty="0"/>
              <a:t>軸比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6625E3-D8F8-DE26-4862-EB541C4BD3D5}"/>
              </a:ext>
            </a:extLst>
          </p:cNvPr>
          <p:cNvSpPr txBox="1"/>
          <p:nvPr/>
        </p:nvSpPr>
        <p:spPr>
          <a:xfrm>
            <a:off x="2354095" y="3832634"/>
            <a:ext cx="3440441" cy="98765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6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</a:rPr>
              <a:t>閾値より大きい</a:t>
            </a:r>
            <a:endParaRPr kumimoji="1" lang="en-US" altLang="ja-JP" sz="2400" b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ja-JP" altLang="en-US" sz="2400" b="1" dirty="0">
                <a:solidFill>
                  <a:srgbClr val="FF0000"/>
                </a:solidFill>
              </a:rPr>
              <a:t>➡不正</a:t>
            </a:r>
            <a:r>
              <a:rPr lang="en-US" altLang="ja-JP" sz="2400" b="1" dirty="0">
                <a:solidFill>
                  <a:srgbClr val="FF0000"/>
                </a:solidFill>
              </a:rPr>
              <a:t>AP</a:t>
            </a:r>
            <a:r>
              <a:rPr lang="ja-JP" altLang="en-US" sz="2400" b="1" dirty="0">
                <a:solidFill>
                  <a:srgbClr val="FF0000"/>
                </a:solidFill>
              </a:rPr>
              <a:t>あり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C0A835F-5B25-C42D-0A84-F35EF6BB5CD2}"/>
              </a:ext>
            </a:extLst>
          </p:cNvPr>
          <p:cNvCxnSpPr>
            <a:cxnSpLocks/>
          </p:cNvCxnSpPr>
          <p:nvPr/>
        </p:nvCxnSpPr>
        <p:spPr>
          <a:xfrm>
            <a:off x="6419247" y="6200354"/>
            <a:ext cx="212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E6DCABC6-5E5D-07D8-E8FA-99B0EE26AC7E}"/>
              </a:ext>
            </a:extLst>
          </p:cNvPr>
          <p:cNvSpPr/>
          <p:nvPr/>
        </p:nvSpPr>
        <p:spPr>
          <a:xfrm>
            <a:off x="7146177" y="5713678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B3C91B82-DE34-48BA-E7EB-1100002190FA}"/>
              </a:ext>
            </a:extLst>
          </p:cNvPr>
          <p:cNvSpPr/>
          <p:nvPr/>
        </p:nvSpPr>
        <p:spPr>
          <a:xfrm>
            <a:off x="6841377" y="5653993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1" name="フローチャート: 結合子 20">
            <a:extLst>
              <a:ext uri="{FF2B5EF4-FFF2-40B4-BE49-F238E27FC236}">
                <a16:creationId xmlns:a16="http://schemas.microsoft.com/office/drawing/2014/main" id="{66036B75-6EB8-F7F8-0E2B-6946F74EA1B4}"/>
              </a:ext>
            </a:extLst>
          </p:cNvPr>
          <p:cNvSpPr/>
          <p:nvPr/>
        </p:nvSpPr>
        <p:spPr>
          <a:xfrm>
            <a:off x="7660231" y="5628496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F367199B-997A-15DD-5048-7AC9FA00161A}"/>
              </a:ext>
            </a:extLst>
          </p:cNvPr>
          <p:cNvSpPr/>
          <p:nvPr/>
        </p:nvSpPr>
        <p:spPr>
          <a:xfrm>
            <a:off x="6697877" y="5544950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3" name="フローチャート: 結合子 22">
            <a:extLst>
              <a:ext uri="{FF2B5EF4-FFF2-40B4-BE49-F238E27FC236}">
                <a16:creationId xmlns:a16="http://schemas.microsoft.com/office/drawing/2014/main" id="{23B932F8-C64B-44B8-927A-1FB4C8E85E9F}"/>
              </a:ext>
            </a:extLst>
          </p:cNvPr>
          <p:cNvSpPr/>
          <p:nvPr/>
        </p:nvSpPr>
        <p:spPr>
          <a:xfrm>
            <a:off x="7907889" y="563450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C4723198-1FE1-1104-3AD0-34BE82D8FD7B}"/>
              </a:ext>
            </a:extLst>
          </p:cNvPr>
          <p:cNvSpPr/>
          <p:nvPr/>
        </p:nvSpPr>
        <p:spPr>
          <a:xfrm>
            <a:off x="8048148" y="570652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7" name="フローチャート: 結合子 26">
            <a:extLst>
              <a:ext uri="{FF2B5EF4-FFF2-40B4-BE49-F238E27FC236}">
                <a16:creationId xmlns:a16="http://schemas.microsoft.com/office/drawing/2014/main" id="{18F7AB14-0B70-36F0-6377-6B046F57F5FC}"/>
              </a:ext>
            </a:extLst>
          </p:cNvPr>
          <p:cNvSpPr/>
          <p:nvPr/>
        </p:nvSpPr>
        <p:spPr>
          <a:xfrm>
            <a:off x="7097678" y="554037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8" name="フローチャート: 結合子 27">
            <a:extLst>
              <a:ext uri="{FF2B5EF4-FFF2-40B4-BE49-F238E27FC236}">
                <a16:creationId xmlns:a16="http://schemas.microsoft.com/office/drawing/2014/main" id="{B1B574D0-80D3-4EAB-8695-1252DA637C71}"/>
              </a:ext>
            </a:extLst>
          </p:cNvPr>
          <p:cNvSpPr/>
          <p:nvPr/>
        </p:nvSpPr>
        <p:spPr>
          <a:xfrm>
            <a:off x="7500977" y="5753048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9" name="フローチャート: 結合子 28">
            <a:extLst>
              <a:ext uri="{FF2B5EF4-FFF2-40B4-BE49-F238E27FC236}">
                <a16:creationId xmlns:a16="http://schemas.microsoft.com/office/drawing/2014/main" id="{C7F0B772-2909-08AF-B73D-3AB835173997}"/>
              </a:ext>
            </a:extLst>
          </p:cNvPr>
          <p:cNvSpPr/>
          <p:nvPr/>
        </p:nvSpPr>
        <p:spPr>
          <a:xfrm>
            <a:off x="7298577" y="5866078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0" name="フローチャート: 結合子 29">
            <a:extLst>
              <a:ext uri="{FF2B5EF4-FFF2-40B4-BE49-F238E27FC236}">
                <a16:creationId xmlns:a16="http://schemas.microsoft.com/office/drawing/2014/main" id="{5F81C3C8-5D9B-6BD8-D229-F530B65FBBD4}"/>
              </a:ext>
            </a:extLst>
          </p:cNvPr>
          <p:cNvSpPr>
            <a:spLocks noChangeAspect="1"/>
          </p:cNvSpPr>
          <p:nvPr/>
        </p:nvSpPr>
        <p:spPr>
          <a:xfrm>
            <a:off x="6578141" y="5812733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1" name="フローチャート: 結合子 30">
            <a:extLst>
              <a:ext uri="{FF2B5EF4-FFF2-40B4-BE49-F238E27FC236}">
                <a16:creationId xmlns:a16="http://schemas.microsoft.com/office/drawing/2014/main" id="{69755C07-E6B8-353F-DB22-19ECCCAE6732}"/>
              </a:ext>
            </a:extLst>
          </p:cNvPr>
          <p:cNvSpPr/>
          <p:nvPr/>
        </p:nvSpPr>
        <p:spPr>
          <a:xfrm>
            <a:off x="7782616" y="584058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2" name="フローチャート: 結合子 31">
            <a:extLst>
              <a:ext uri="{FF2B5EF4-FFF2-40B4-BE49-F238E27FC236}">
                <a16:creationId xmlns:a16="http://schemas.microsoft.com/office/drawing/2014/main" id="{774B11AD-E986-57CF-53DE-7180555B567F}"/>
              </a:ext>
            </a:extLst>
          </p:cNvPr>
          <p:cNvSpPr/>
          <p:nvPr/>
        </p:nvSpPr>
        <p:spPr>
          <a:xfrm>
            <a:off x="8007645" y="590207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5" name="フローチャート: 結合子 34">
            <a:extLst>
              <a:ext uri="{FF2B5EF4-FFF2-40B4-BE49-F238E27FC236}">
                <a16:creationId xmlns:a16="http://schemas.microsoft.com/office/drawing/2014/main" id="{934F851E-B501-B0A3-1647-C1E9017344A0}"/>
              </a:ext>
            </a:extLst>
          </p:cNvPr>
          <p:cNvSpPr/>
          <p:nvPr/>
        </p:nvSpPr>
        <p:spPr>
          <a:xfrm>
            <a:off x="6755274" y="589791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6" name="フローチャート: 結合子 35">
            <a:extLst>
              <a:ext uri="{FF2B5EF4-FFF2-40B4-BE49-F238E27FC236}">
                <a16:creationId xmlns:a16="http://schemas.microsoft.com/office/drawing/2014/main" id="{F140CF8B-03C1-7E77-3133-A389D8F16138}"/>
              </a:ext>
            </a:extLst>
          </p:cNvPr>
          <p:cNvSpPr/>
          <p:nvPr/>
        </p:nvSpPr>
        <p:spPr>
          <a:xfrm>
            <a:off x="6993777" y="5806393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98BD4BF6-4B7C-0547-657D-CB25C119A547}"/>
              </a:ext>
            </a:extLst>
          </p:cNvPr>
          <p:cNvSpPr/>
          <p:nvPr/>
        </p:nvSpPr>
        <p:spPr>
          <a:xfrm>
            <a:off x="7610231" y="5893926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8" name="フローチャート: 結合子 37">
            <a:extLst>
              <a:ext uri="{FF2B5EF4-FFF2-40B4-BE49-F238E27FC236}">
                <a16:creationId xmlns:a16="http://schemas.microsoft.com/office/drawing/2014/main" id="{55B6EBAB-FCC5-3192-338D-33B2DA26D7CA}"/>
              </a:ext>
            </a:extLst>
          </p:cNvPr>
          <p:cNvSpPr/>
          <p:nvPr/>
        </p:nvSpPr>
        <p:spPr>
          <a:xfrm>
            <a:off x="6519429" y="560982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39" name="フローチャート: 結合子 38">
            <a:extLst>
              <a:ext uri="{FF2B5EF4-FFF2-40B4-BE49-F238E27FC236}">
                <a16:creationId xmlns:a16="http://schemas.microsoft.com/office/drawing/2014/main" id="{796A49E8-9C1C-E2DB-0773-F3097D7FB42E}"/>
              </a:ext>
            </a:extLst>
          </p:cNvPr>
          <p:cNvSpPr/>
          <p:nvPr/>
        </p:nvSpPr>
        <p:spPr>
          <a:xfrm>
            <a:off x="8105093" y="5506833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0" name="フローチャート: 結合子 39">
            <a:extLst>
              <a:ext uri="{FF2B5EF4-FFF2-40B4-BE49-F238E27FC236}">
                <a16:creationId xmlns:a16="http://schemas.microsoft.com/office/drawing/2014/main" id="{F563CEFF-F510-6127-FC95-CB4771A1DBCF}"/>
              </a:ext>
            </a:extLst>
          </p:cNvPr>
          <p:cNvSpPr/>
          <p:nvPr/>
        </p:nvSpPr>
        <p:spPr>
          <a:xfrm>
            <a:off x="7461306" y="555246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15A955D-997A-854F-39FB-3B51E24C9291}"/>
              </a:ext>
            </a:extLst>
          </p:cNvPr>
          <p:cNvCxnSpPr>
            <a:cxnSpLocks/>
          </p:cNvCxnSpPr>
          <p:nvPr/>
        </p:nvCxnSpPr>
        <p:spPr>
          <a:xfrm flipV="1">
            <a:off x="6419247" y="4349395"/>
            <a:ext cx="0" cy="1836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フローチャート: 結合子 41">
            <a:extLst>
              <a:ext uri="{FF2B5EF4-FFF2-40B4-BE49-F238E27FC236}">
                <a16:creationId xmlns:a16="http://schemas.microsoft.com/office/drawing/2014/main" id="{14A3D3BF-B2BC-42F8-BB97-074D79456906}"/>
              </a:ext>
            </a:extLst>
          </p:cNvPr>
          <p:cNvSpPr/>
          <p:nvPr/>
        </p:nvSpPr>
        <p:spPr>
          <a:xfrm>
            <a:off x="6936498" y="4724893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3" name="フローチャート: 結合子 42">
            <a:extLst>
              <a:ext uri="{FF2B5EF4-FFF2-40B4-BE49-F238E27FC236}">
                <a16:creationId xmlns:a16="http://schemas.microsoft.com/office/drawing/2014/main" id="{FA9F4C8F-72FF-0684-42B3-50692858EA3D}"/>
              </a:ext>
            </a:extLst>
          </p:cNvPr>
          <p:cNvSpPr/>
          <p:nvPr/>
        </p:nvSpPr>
        <p:spPr>
          <a:xfrm>
            <a:off x="7151039" y="480896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4" name="フローチャート: 結合子 43">
            <a:extLst>
              <a:ext uri="{FF2B5EF4-FFF2-40B4-BE49-F238E27FC236}">
                <a16:creationId xmlns:a16="http://schemas.microsoft.com/office/drawing/2014/main" id="{3D43B790-477F-6B91-F616-67AF78705001}"/>
              </a:ext>
            </a:extLst>
          </p:cNvPr>
          <p:cNvSpPr/>
          <p:nvPr/>
        </p:nvSpPr>
        <p:spPr>
          <a:xfrm>
            <a:off x="7937718" y="480896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5" name="フローチャート: 結合子 44">
            <a:extLst>
              <a:ext uri="{FF2B5EF4-FFF2-40B4-BE49-F238E27FC236}">
                <a16:creationId xmlns:a16="http://schemas.microsoft.com/office/drawing/2014/main" id="{52DA200C-F211-CDC3-526E-573864E0CF6E}"/>
              </a:ext>
            </a:extLst>
          </p:cNvPr>
          <p:cNvSpPr/>
          <p:nvPr/>
        </p:nvSpPr>
        <p:spPr>
          <a:xfrm>
            <a:off x="7709045" y="4784239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6" name="フローチャート: 結合子 45">
            <a:extLst>
              <a:ext uri="{FF2B5EF4-FFF2-40B4-BE49-F238E27FC236}">
                <a16:creationId xmlns:a16="http://schemas.microsoft.com/office/drawing/2014/main" id="{7BC6BADB-CC48-969A-2E84-6181F29FD3CF}"/>
              </a:ext>
            </a:extLst>
          </p:cNvPr>
          <p:cNvSpPr/>
          <p:nvPr/>
        </p:nvSpPr>
        <p:spPr>
          <a:xfrm>
            <a:off x="6584909" y="4704114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8" name="フローチャート: 結合子 47">
            <a:extLst>
              <a:ext uri="{FF2B5EF4-FFF2-40B4-BE49-F238E27FC236}">
                <a16:creationId xmlns:a16="http://schemas.microsoft.com/office/drawing/2014/main" id="{0F447A6D-382B-166D-5B13-ECF4D979D7D8}"/>
              </a:ext>
            </a:extLst>
          </p:cNvPr>
          <p:cNvSpPr/>
          <p:nvPr/>
        </p:nvSpPr>
        <p:spPr>
          <a:xfrm>
            <a:off x="7035846" y="512055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49" name="フローチャート: 結合子 48">
            <a:extLst>
              <a:ext uri="{FF2B5EF4-FFF2-40B4-BE49-F238E27FC236}">
                <a16:creationId xmlns:a16="http://schemas.microsoft.com/office/drawing/2014/main" id="{657DF85B-27C7-26BD-0661-DD73FDBBCA1E}"/>
              </a:ext>
            </a:extLst>
          </p:cNvPr>
          <p:cNvSpPr/>
          <p:nvPr/>
        </p:nvSpPr>
        <p:spPr>
          <a:xfrm>
            <a:off x="7893836" y="507394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0" name="フローチャート: 結合子 49">
            <a:extLst>
              <a:ext uri="{FF2B5EF4-FFF2-40B4-BE49-F238E27FC236}">
                <a16:creationId xmlns:a16="http://schemas.microsoft.com/office/drawing/2014/main" id="{50627677-E0B7-4D78-BA66-6CEE63066442}"/>
              </a:ext>
            </a:extLst>
          </p:cNvPr>
          <p:cNvSpPr/>
          <p:nvPr/>
        </p:nvSpPr>
        <p:spPr>
          <a:xfrm>
            <a:off x="7357647" y="476694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521F570-3658-0DBC-20E8-44D491D6EA57}"/>
              </a:ext>
            </a:extLst>
          </p:cNvPr>
          <p:cNvSpPr txBox="1"/>
          <p:nvPr/>
        </p:nvSpPr>
        <p:spPr>
          <a:xfrm rot="16200000">
            <a:off x="5406764" y="5016175"/>
            <a:ext cx="144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D4D4D"/>
                </a:solidFill>
              </a:rPr>
              <a:t>RTT [</a:t>
            </a:r>
            <a:r>
              <a:rPr kumimoji="1" lang="en-US" altLang="ja-JP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b="1" dirty="0">
                <a:solidFill>
                  <a:srgbClr val="4D4D4D"/>
                </a:solidFill>
              </a:rPr>
              <a:t>]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3DDB0B4-6BBC-9236-605C-FB021EAC1C37}"/>
              </a:ext>
            </a:extLst>
          </p:cNvPr>
          <p:cNvSpPr txBox="1"/>
          <p:nvPr/>
        </p:nvSpPr>
        <p:spPr>
          <a:xfrm>
            <a:off x="6812207" y="6237312"/>
            <a:ext cx="124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4D4D4D"/>
                </a:solidFill>
              </a:rPr>
              <a:t>データ数</a:t>
            </a:r>
          </a:p>
        </p:txBody>
      </p:sp>
      <p:sp>
        <p:nvSpPr>
          <p:cNvPr id="53" name="フローチャート: 結合子 52">
            <a:extLst>
              <a:ext uri="{FF2B5EF4-FFF2-40B4-BE49-F238E27FC236}">
                <a16:creationId xmlns:a16="http://schemas.microsoft.com/office/drawing/2014/main" id="{8D726C94-BC51-DDE4-AE22-9F3E96236ECB}"/>
              </a:ext>
            </a:extLst>
          </p:cNvPr>
          <p:cNvSpPr/>
          <p:nvPr/>
        </p:nvSpPr>
        <p:spPr>
          <a:xfrm>
            <a:off x="7210293" y="4978899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4" name="フローチャート: 結合子 53">
            <a:extLst>
              <a:ext uri="{FF2B5EF4-FFF2-40B4-BE49-F238E27FC236}">
                <a16:creationId xmlns:a16="http://schemas.microsoft.com/office/drawing/2014/main" id="{4C492240-45EF-1285-16B4-5CC2D3276BAC}"/>
              </a:ext>
            </a:extLst>
          </p:cNvPr>
          <p:cNvSpPr/>
          <p:nvPr/>
        </p:nvSpPr>
        <p:spPr>
          <a:xfrm>
            <a:off x="6900297" y="4904573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5" name="フローチャート: 結合子 54">
            <a:extLst>
              <a:ext uri="{FF2B5EF4-FFF2-40B4-BE49-F238E27FC236}">
                <a16:creationId xmlns:a16="http://schemas.microsoft.com/office/drawing/2014/main" id="{5119681D-DBBF-3F3F-EB84-A70715E61741}"/>
              </a:ext>
            </a:extLst>
          </p:cNvPr>
          <p:cNvSpPr/>
          <p:nvPr/>
        </p:nvSpPr>
        <p:spPr>
          <a:xfrm>
            <a:off x="7814507" y="4925554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6" name="フローチャート: 結合子 55">
            <a:extLst>
              <a:ext uri="{FF2B5EF4-FFF2-40B4-BE49-F238E27FC236}">
                <a16:creationId xmlns:a16="http://schemas.microsoft.com/office/drawing/2014/main" id="{F088BDB3-0829-B489-9172-9B92F5314758}"/>
              </a:ext>
            </a:extLst>
          </p:cNvPr>
          <p:cNvSpPr/>
          <p:nvPr/>
        </p:nvSpPr>
        <p:spPr>
          <a:xfrm>
            <a:off x="7521947" y="500674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8" name="フローチャート: 結合子 57">
            <a:extLst>
              <a:ext uri="{FF2B5EF4-FFF2-40B4-BE49-F238E27FC236}">
                <a16:creationId xmlns:a16="http://schemas.microsoft.com/office/drawing/2014/main" id="{4AA18390-9CD5-5083-CEEB-BEC97294B5DB}"/>
              </a:ext>
            </a:extLst>
          </p:cNvPr>
          <p:cNvSpPr/>
          <p:nvPr/>
        </p:nvSpPr>
        <p:spPr>
          <a:xfrm>
            <a:off x="6647743" y="5073947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59" name="フローチャート: 結合子 58">
            <a:extLst>
              <a:ext uri="{FF2B5EF4-FFF2-40B4-BE49-F238E27FC236}">
                <a16:creationId xmlns:a16="http://schemas.microsoft.com/office/drawing/2014/main" id="{7058974F-126B-B1CC-483D-06EA8599A71E}"/>
              </a:ext>
            </a:extLst>
          </p:cNvPr>
          <p:cNvSpPr/>
          <p:nvPr/>
        </p:nvSpPr>
        <p:spPr>
          <a:xfrm>
            <a:off x="6519429" y="4872209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0" name="フローチャート: 結合子 59">
            <a:extLst>
              <a:ext uri="{FF2B5EF4-FFF2-40B4-BE49-F238E27FC236}">
                <a16:creationId xmlns:a16="http://schemas.microsoft.com/office/drawing/2014/main" id="{E175494F-B64E-BE65-F073-A1FF1A610F4A}"/>
              </a:ext>
            </a:extLst>
          </p:cNvPr>
          <p:cNvSpPr/>
          <p:nvPr/>
        </p:nvSpPr>
        <p:spPr>
          <a:xfrm>
            <a:off x="8107068" y="4957104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4" name="フローチャート: 結合子 63">
            <a:extLst>
              <a:ext uri="{FF2B5EF4-FFF2-40B4-BE49-F238E27FC236}">
                <a16:creationId xmlns:a16="http://schemas.microsoft.com/office/drawing/2014/main" id="{F4581087-08B0-4794-5EB6-01F4E5F740B2}"/>
              </a:ext>
            </a:extLst>
          </p:cNvPr>
          <p:cNvSpPr/>
          <p:nvPr/>
        </p:nvSpPr>
        <p:spPr>
          <a:xfrm>
            <a:off x="7350552" y="5091312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5" name="フローチャート: 結合子 64">
            <a:extLst>
              <a:ext uri="{FF2B5EF4-FFF2-40B4-BE49-F238E27FC236}">
                <a16:creationId xmlns:a16="http://schemas.microsoft.com/office/drawing/2014/main" id="{C52C69C2-3E54-813E-6F34-228F5E7D4152}"/>
              </a:ext>
            </a:extLst>
          </p:cNvPr>
          <p:cNvSpPr/>
          <p:nvPr/>
        </p:nvSpPr>
        <p:spPr>
          <a:xfrm>
            <a:off x="7664221" y="5039678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6" name="フローチャート: 結合子 65">
            <a:extLst>
              <a:ext uri="{FF2B5EF4-FFF2-40B4-BE49-F238E27FC236}">
                <a16:creationId xmlns:a16="http://schemas.microsoft.com/office/drawing/2014/main" id="{156EC5D6-AA90-8834-F23D-DC7EF9403C15}"/>
              </a:ext>
            </a:extLst>
          </p:cNvPr>
          <p:cNvSpPr/>
          <p:nvPr/>
        </p:nvSpPr>
        <p:spPr>
          <a:xfrm>
            <a:off x="6816255" y="5049256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67" name="フローチャート: 結合子 66">
            <a:extLst>
              <a:ext uri="{FF2B5EF4-FFF2-40B4-BE49-F238E27FC236}">
                <a16:creationId xmlns:a16="http://schemas.microsoft.com/office/drawing/2014/main" id="{5EAE089C-7E05-4154-AE45-3E8B67EEA733}"/>
              </a:ext>
            </a:extLst>
          </p:cNvPr>
          <p:cNvSpPr/>
          <p:nvPr/>
        </p:nvSpPr>
        <p:spPr>
          <a:xfrm>
            <a:off x="6705909" y="4869252"/>
            <a:ext cx="109254" cy="106690"/>
          </a:xfrm>
          <a:prstGeom prst="flowChartConnector">
            <a:avLst/>
          </a:prstGeom>
          <a:solidFill>
            <a:srgbClr val="00B05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40103614-5F67-68A3-AB95-DAB5177BFEB0}"/>
              </a:ext>
            </a:extLst>
          </p:cNvPr>
          <p:cNvCxnSpPr>
            <a:cxnSpLocks/>
          </p:cNvCxnSpPr>
          <p:nvPr/>
        </p:nvCxnSpPr>
        <p:spPr>
          <a:xfrm>
            <a:off x="6444468" y="3455019"/>
            <a:ext cx="2124000" cy="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フローチャート: 結合子 118">
            <a:extLst>
              <a:ext uri="{FF2B5EF4-FFF2-40B4-BE49-F238E27FC236}">
                <a16:creationId xmlns:a16="http://schemas.microsoft.com/office/drawing/2014/main" id="{7C5CDAC0-C1D1-CD24-86A8-6F669B7828F0}"/>
              </a:ext>
            </a:extLst>
          </p:cNvPr>
          <p:cNvSpPr/>
          <p:nvPr/>
        </p:nvSpPr>
        <p:spPr>
          <a:xfrm>
            <a:off x="7151393" y="2699536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0" name="フローチャート: 結合子 119">
            <a:extLst>
              <a:ext uri="{FF2B5EF4-FFF2-40B4-BE49-F238E27FC236}">
                <a16:creationId xmlns:a16="http://schemas.microsoft.com/office/drawing/2014/main" id="{01F25C3C-3572-D7C3-1775-17B87358BF9F}"/>
              </a:ext>
            </a:extLst>
          </p:cNvPr>
          <p:cNvSpPr/>
          <p:nvPr/>
        </p:nvSpPr>
        <p:spPr>
          <a:xfrm>
            <a:off x="6846593" y="263985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1" name="フローチャート: 結合子 120">
            <a:extLst>
              <a:ext uri="{FF2B5EF4-FFF2-40B4-BE49-F238E27FC236}">
                <a16:creationId xmlns:a16="http://schemas.microsoft.com/office/drawing/2014/main" id="{6ED71804-926B-EE12-60CC-C32BB063C278}"/>
              </a:ext>
            </a:extLst>
          </p:cNvPr>
          <p:cNvSpPr/>
          <p:nvPr/>
        </p:nvSpPr>
        <p:spPr>
          <a:xfrm>
            <a:off x="7665447" y="261435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2" name="フローチャート: 結合子 121">
            <a:extLst>
              <a:ext uri="{FF2B5EF4-FFF2-40B4-BE49-F238E27FC236}">
                <a16:creationId xmlns:a16="http://schemas.microsoft.com/office/drawing/2014/main" id="{30D72397-7FA7-20C4-1308-A5BD3497FC6C}"/>
              </a:ext>
            </a:extLst>
          </p:cNvPr>
          <p:cNvSpPr/>
          <p:nvPr/>
        </p:nvSpPr>
        <p:spPr>
          <a:xfrm>
            <a:off x="6703093" y="2530808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3" name="フローチャート: 結合子 122">
            <a:extLst>
              <a:ext uri="{FF2B5EF4-FFF2-40B4-BE49-F238E27FC236}">
                <a16:creationId xmlns:a16="http://schemas.microsoft.com/office/drawing/2014/main" id="{9E9E94E3-E481-C14F-9A46-57A0F2E86D7E}"/>
              </a:ext>
            </a:extLst>
          </p:cNvPr>
          <p:cNvSpPr/>
          <p:nvPr/>
        </p:nvSpPr>
        <p:spPr>
          <a:xfrm>
            <a:off x="7913105" y="262036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4" name="フローチャート: 結合子 123">
            <a:extLst>
              <a:ext uri="{FF2B5EF4-FFF2-40B4-BE49-F238E27FC236}">
                <a16:creationId xmlns:a16="http://schemas.microsoft.com/office/drawing/2014/main" id="{E70B9F3C-0C80-59C4-5063-D35CE5F507B7}"/>
              </a:ext>
            </a:extLst>
          </p:cNvPr>
          <p:cNvSpPr/>
          <p:nvPr/>
        </p:nvSpPr>
        <p:spPr>
          <a:xfrm>
            <a:off x="8053364" y="269238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61" name="フローチャート: 結合子 160">
            <a:extLst>
              <a:ext uri="{FF2B5EF4-FFF2-40B4-BE49-F238E27FC236}">
                <a16:creationId xmlns:a16="http://schemas.microsoft.com/office/drawing/2014/main" id="{A0D8CF59-21EE-DE9C-2E99-A7413EFFE45F}"/>
              </a:ext>
            </a:extLst>
          </p:cNvPr>
          <p:cNvSpPr/>
          <p:nvPr/>
        </p:nvSpPr>
        <p:spPr>
          <a:xfrm>
            <a:off x="7274104" y="2834191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5" name="フローチャート: 結合子 124">
            <a:extLst>
              <a:ext uri="{FF2B5EF4-FFF2-40B4-BE49-F238E27FC236}">
                <a16:creationId xmlns:a16="http://schemas.microsoft.com/office/drawing/2014/main" id="{7376D298-A3E2-C1E0-E78F-C60FBB6AD25C}"/>
              </a:ext>
            </a:extLst>
          </p:cNvPr>
          <p:cNvSpPr/>
          <p:nvPr/>
        </p:nvSpPr>
        <p:spPr>
          <a:xfrm>
            <a:off x="7102894" y="252623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6" name="フローチャート: 結合子 125">
            <a:extLst>
              <a:ext uri="{FF2B5EF4-FFF2-40B4-BE49-F238E27FC236}">
                <a16:creationId xmlns:a16="http://schemas.microsoft.com/office/drawing/2014/main" id="{773B95A9-2A32-990A-FA4D-F203F6F597F2}"/>
              </a:ext>
            </a:extLst>
          </p:cNvPr>
          <p:cNvSpPr/>
          <p:nvPr/>
        </p:nvSpPr>
        <p:spPr>
          <a:xfrm>
            <a:off x="7506193" y="2738906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8" name="フローチャート: 結合子 127">
            <a:extLst>
              <a:ext uri="{FF2B5EF4-FFF2-40B4-BE49-F238E27FC236}">
                <a16:creationId xmlns:a16="http://schemas.microsoft.com/office/drawing/2014/main" id="{C1B9712C-C138-A49B-4D3E-453956998656}"/>
              </a:ext>
            </a:extLst>
          </p:cNvPr>
          <p:cNvSpPr>
            <a:spLocks noChangeAspect="1"/>
          </p:cNvSpPr>
          <p:nvPr/>
        </p:nvSpPr>
        <p:spPr>
          <a:xfrm>
            <a:off x="6583357" y="279859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29" name="フローチャート: 結合子 128">
            <a:extLst>
              <a:ext uri="{FF2B5EF4-FFF2-40B4-BE49-F238E27FC236}">
                <a16:creationId xmlns:a16="http://schemas.microsoft.com/office/drawing/2014/main" id="{A729060C-8C01-3AF3-EB89-80BC86CD0FD5}"/>
              </a:ext>
            </a:extLst>
          </p:cNvPr>
          <p:cNvSpPr/>
          <p:nvPr/>
        </p:nvSpPr>
        <p:spPr>
          <a:xfrm>
            <a:off x="7787832" y="2826439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0" name="フローチャート: 結合子 129">
            <a:extLst>
              <a:ext uri="{FF2B5EF4-FFF2-40B4-BE49-F238E27FC236}">
                <a16:creationId xmlns:a16="http://schemas.microsoft.com/office/drawing/2014/main" id="{08881D29-B081-6DC6-17CD-276B0B718848}"/>
              </a:ext>
            </a:extLst>
          </p:cNvPr>
          <p:cNvSpPr/>
          <p:nvPr/>
        </p:nvSpPr>
        <p:spPr>
          <a:xfrm>
            <a:off x="8012861" y="2887929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2" name="フローチャート: 結合子 131">
            <a:extLst>
              <a:ext uri="{FF2B5EF4-FFF2-40B4-BE49-F238E27FC236}">
                <a16:creationId xmlns:a16="http://schemas.microsoft.com/office/drawing/2014/main" id="{5BE83F1C-2D4F-46B0-A650-3B6EDA10B4EB}"/>
              </a:ext>
            </a:extLst>
          </p:cNvPr>
          <p:cNvSpPr/>
          <p:nvPr/>
        </p:nvSpPr>
        <p:spPr>
          <a:xfrm>
            <a:off x="6760490" y="2883772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3" name="フローチャート: 結合子 132">
            <a:extLst>
              <a:ext uri="{FF2B5EF4-FFF2-40B4-BE49-F238E27FC236}">
                <a16:creationId xmlns:a16="http://schemas.microsoft.com/office/drawing/2014/main" id="{466C0ACA-6E3E-A7FB-D9EA-194B3956ACDB}"/>
              </a:ext>
            </a:extLst>
          </p:cNvPr>
          <p:cNvSpPr/>
          <p:nvPr/>
        </p:nvSpPr>
        <p:spPr>
          <a:xfrm>
            <a:off x="6998993" y="279225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4" name="フローチャート: 結合子 133">
            <a:extLst>
              <a:ext uri="{FF2B5EF4-FFF2-40B4-BE49-F238E27FC236}">
                <a16:creationId xmlns:a16="http://schemas.microsoft.com/office/drawing/2014/main" id="{6043ED69-BD26-C944-70EC-57653AAF699B}"/>
              </a:ext>
            </a:extLst>
          </p:cNvPr>
          <p:cNvSpPr/>
          <p:nvPr/>
        </p:nvSpPr>
        <p:spPr>
          <a:xfrm>
            <a:off x="7615447" y="287978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5" name="フローチャート: 結合子 134">
            <a:extLst>
              <a:ext uri="{FF2B5EF4-FFF2-40B4-BE49-F238E27FC236}">
                <a16:creationId xmlns:a16="http://schemas.microsoft.com/office/drawing/2014/main" id="{0D4D52FF-F58A-539D-951D-65DF0504A93C}"/>
              </a:ext>
            </a:extLst>
          </p:cNvPr>
          <p:cNvSpPr/>
          <p:nvPr/>
        </p:nvSpPr>
        <p:spPr>
          <a:xfrm>
            <a:off x="6524645" y="2595679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6" name="フローチャート: 結合子 135">
            <a:extLst>
              <a:ext uri="{FF2B5EF4-FFF2-40B4-BE49-F238E27FC236}">
                <a16:creationId xmlns:a16="http://schemas.microsoft.com/office/drawing/2014/main" id="{2A26948D-67DF-7EDE-96A1-A45407F14534}"/>
              </a:ext>
            </a:extLst>
          </p:cNvPr>
          <p:cNvSpPr/>
          <p:nvPr/>
        </p:nvSpPr>
        <p:spPr>
          <a:xfrm>
            <a:off x="8110309" y="2492691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37" name="フローチャート: 結合子 136">
            <a:extLst>
              <a:ext uri="{FF2B5EF4-FFF2-40B4-BE49-F238E27FC236}">
                <a16:creationId xmlns:a16="http://schemas.microsoft.com/office/drawing/2014/main" id="{AD38D455-9B00-60C7-72FB-422932593E9B}"/>
              </a:ext>
            </a:extLst>
          </p:cNvPr>
          <p:cNvSpPr/>
          <p:nvPr/>
        </p:nvSpPr>
        <p:spPr>
          <a:xfrm>
            <a:off x="7467135" y="2603324"/>
            <a:ext cx="109254" cy="106690"/>
          </a:xfrm>
          <a:prstGeom prst="flowChartConnector">
            <a:avLst/>
          </a:prstGeom>
          <a:solidFill>
            <a:srgbClr val="7030A0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D0B0965D-A447-4D61-6B86-526A571086E9}"/>
              </a:ext>
            </a:extLst>
          </p:cNvPr>
          <p:cNvCxnSpPr>
            <a:cxnSpLocks/>
          </p:cNvCxnSpPr>
          <p:nvPr/>
        </p:nvCxnSpPr>
        <p:spPr>
          <a:xfrm flipV="1">
            <a:off x="6444468" y="1857024"/>
            <a:ext cx="0" cy="1584000"/>
          </a:xfrm>
          <a:prstGeom prst="straightConnector1">
            <a:avLst/>
          </a:prstGeom>
          <a:ln w="381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0FA5E82-2504-C1EB-B18C-5DDFEF12AE0F}"/>
              </a:ext>
            </a:extLst>
          </p:cNvPr>
          <p:cNvSpPr txBox="1"/>
          <p:nvPr/>
        </p:nvSpPr>
        <p:spPr>
          <a:xfrm rot="16200000">
            <a:off x="5430544" y="2436235"/>
            <a:ext cx="1448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4D4D4D"/>
                </a:solidFill>
              </a:rPr>
              <a:t>RTT [</a:t>
            </a:r>
            <a:r>
              <a:rPr kumimoji="1" lang="en-US" altLang="ja-JP" b="1" dirty="0" err="1">
                <a:solidFill>
                  <a:srgbClr val="4D4D4D"/>
                </a:solidFill>
              </a:rPr>
              <a:t>ms</a:t>
            </a:r>
            <a:r>
              <a:rPr kumimoji="1" lang="en-US" altLang="ja-JP" b="1" dirty="0">
                <a:solidFill>
                  <a:srgbClr val="4D4D4D"/>
                </a:solidFill>
              </a:rPr>
              <a:t>]</a:t>
            </a:r>
            <a:endParaRPr kumimoji="1" lang="ja-JP" altLang="en-US" b="1" dirty="0">
              <a:solidFill>
                <a:srgbClr val="4D4D4D"/>
              </a:solidFill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D08A6D0D-C5F6-36FF-AC38-76C1850F7079}"/>
              </a:ext>
            </a:extLst>
          </p:cNvPr>
          <p:cNvSpPr txBox="1"/>
          <p:nvPr/>
        </p:nvSpPr>
        <p:spPr>
          <a:xfrm>
            <a:off x="6837428" y="3491977"/>
            <a:ext cx="124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4D4D4D"/>
                </a:solidFill>
              </a:rPr>
              <a:t>データ数</a:t>
            </a:r>
          </a:p>
        </p:txBody>
      </p:sp>
      <p:sp>
        <p:nvSpPr>
          <p:cNvPr id="162" name="フローチャート: 結合子 161">
            <a:extLst>
              <a:ext uri="{FF2B5EF4-FFF2-40B4-BE49-F238E27FC236}">
                <a16:creationId xmlns:a16="http://schemas.microsoft.com/office/drawing/2014/main" id="{A4D78736-CEE1-25F6-B489-B897F51C7A20}"/>
              </a:ext>
            </a:extLst>
          </p:cNvPr>
          <p:cNvSpPr/>
          <p:nvPr/>
        </p:nvSpPr>
        <p:spPr>
          <a:xfrm>
            <a:off x="7328731" y="2530232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51B4A96B-5142-E1AC-0D5B-B17F38AF8C92}"/>
              </a:ext>
            </a:extLst>
          </p:cNvPr>
          <p:cNvCxnSpPr>
            <a:cxnSpLocks/>
          </p:cNvCxnSpPr>
          <p:nvPr/>
        </p:nvCxnSpPr>
        <p:spPr>
          <a:xfrm flipH="1">
            <a:off x="7342526" y="2642119"/>
            <a:ext cx="35362" cy="18094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7" name="フローチャート: 結合子 166">
            <a:extLst>
              <a:ext uri="{FF2B5EF4-FFF2-40B4-BE49-F238E27FC236}">
                <a16:creationId xmlns:a16="http://schemas.microsoft.com/office/drawing/2014/main" id="{A2E3AA7D-790F-99A5-95B2-4E90D3171F7E}"/>
              </a:ext>
            </a:extLst>
          </p:cNvPr>
          <p:cNvSpPr/>
          <p:nvPr/>
        </p:nvSpPr>
        <p:spPr>
          <a:xfrm>
            <a:off x="7499714" y="4860163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168" name="フローチャート: 結合子 167">
            <a:extLst>
              <a:ext uri="{FF2B5EF4-FFF2-40B4-BE49-F238E27FC236}">
                <a16:creationId xmlns:a16="http://schemas.microsoft.com/office/drawing/2014/main" id="{5C170386-3808-FD76-1846-A3D2FA62C343}"/>
              </a:ext>
            </a:extLst>
          </p:cNvPr>
          <p:cNvSpPr/>
          <p:nvPr/>
        </p:nvSpPr>
        <p:spPr>
          <a:xfrm>
            <a:off x="7316055" y="5703590"/>
            <a:ext cx="109254" cy="106690"/>
          </a:xfrm>
          <a:prstGeom prst="flowChartConnector">
            <a:avLst/>
          </a:prstGeom>
          <a:solidFill>
            <a:schemeClr val="accent2"/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>
              <a:solidFill>
                <a:schemeClr val="accent1"/>
              </a:solidFill>
            </a:endParaRPr>
          </a:p>
        </p:txBody>
      </p: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D84B96D8-3CB9-12D7-2BC5-13B9BDBA6F68}"/>
              </a:ext>
            </a:extLst>
          </p:cNvPr>
          <p:cNvCxnSpPr>
            <a:cxnSpLocks/>
          </p:cNvCxnSpPr>
          <p:nvPr/>
        </p:nvCxnSpPr>
        <p:spPr>
          <a:xfrm flipH="1">
            <a:off x="7387875" y="4988507"/>
            <a:ext cx="145974" cy="65773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2" name="吹き出し: 円形 171">
            <a:extLst>
              <a:ext uri="{FF2B5EF4-FFF2-40B4-BE49-F238E27FC236}">
                <a16:creationId xmlns:a16="http://schemas.microsoft.com/office/drawing/2014/main" id="{F23E04AA-0CA5-E25E-E897-709E6023A3AF}"/>
              </a:ext>
            </a:extLst>
          </p:cNvPr>
          <p:cNvSpPr>
            <a:spLocks/>
          </p:cNvSpPr>
          <p:nvPr/>
        </p:nvSpPr>
        <p:spPr>
          <a:xfrm>
            <a:off x="5707927" y="1620747"/>
            <a:ext cx="3285249" cy="2252599"/>
          </a:xfrm>
          <a:prstGeom prst="wedgeEllipseCallout">
            <a:avLst>
              <a:gd name="adj1" fmla="val -70758"/>
              <a:gd name="adj2" fmla="val 15168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97" name="吹き出し: 円形 196">
            <a:extLst>
              <a:ext uri="{FF2B5EF4-FFF2-40B4-BE49-F238E27FC236}">
                <a16:creationId xmlns:a16="http://schemas.microsoft.com/office/drawing/2014/main" id="{DD371AB0-FDAF-DA37-0547-F6C5B419683A}"/>
              </a:ext>
            </a:extLst>
          </p:cNvPr>
          <p:cNvSpPr>
            <a:spLocks/>
          </p:cNvSpPr>
          <p:nvPr/>
        </p:nvSpPr>
        <p:spPr>
          <a:xfrm>
            <a:off x="5745250" y="4063050"/>
            <a:ext cx="3398750" cy="2543594"/>
          </a:xfrm>
          <a:prstGeom prst="wedgeEllipseCallout">
            <a:avLst>
              <a:gd name="adj1" fmla="val -72548"/>
              <a:gd name="adj2" fmla="val -7235"/>
            </a:avLst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24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A4A4AA-C6AF-A61D-3F7B-651F070D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トラヒック</a:t>
            </a:r>
            <a:r>
              <a:rPr lang="en-US" altLang="ja-JP" dirty="0"/>
              <a:t>4</a:t>
            </a:r>
            <a:r>
              <a:rPr lang="ja-JP" altLang="en-US"/>
              <a:t>つのパターン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05F287-5E70-09E9-7F6E-1CA1CC39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1C9F45-188E-B7DF-A8DA-79272417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2930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70255-0B88-7DC6-EDEC-6F0A0AAB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  <a:r>
              <a:rPr kumimoji="1" lang="en-US" altLang="ja-JP" dirty="0"/>
              <a:t>(</a:t>
            </a:r>
            <a:r>
              <a:rPr kumimoji="1" lang="ja-JP" altLang="en-US"/>
              <a:t>まとめ</a:t>
            </a:r>
            <a:r>
              <a:rPr kumimoji="1" lang="en-US" altLang="ja-JP" dirty="0"/>
              <a:t>)</a:t>
            </a:r>
            <a:r>
              <a:rPr lang="en-US" altLang="ja-JP" dirty="0"/>
              <a:t> / </a:t>
            </a:r>
            <a:r>
              <a:rPr lang="ja-JP" altLang="en-US"/>
              <a:t>今後の予定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BB035F-4C9E-96EC-BB00-EFC1ADB9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54" y="1105893"/>
            <a:ext cx="8363222" cy="5532285"/>
          </a:xfrm>
        </p:spPr>
        <p:txBody>
          <a:bodyPr>
            <a:normAutofit/>
          </a:bodyPr>
          <a:lstStyle/>
          <a:p>
            <a:r>
              <a:rPr kumimoji="1" lang="ja-JP" altLang="en-US"/>
              <a:t>結果まとめ</a:t>
            </a:r>
            <a:endParaRPr kumimoji="1" lang="en-US" altLang="ja-JP" dirty="0"/>
          </a:p>
          <a:p>
            <a:pPr lvl="1"/>
            <a:r>
              <a:rPr kumimoji="1" lang="ja-JP" altLang="en-US"/>
              <a:t>対抗手法・元論文の手法・提案手法の比較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今後の予定</a:t>
            </a:r>
            <a:endParaRPr lang="en-US" altLang="ja-JP" dirty="0"/>
          </a:p>
          <a:p>
            <a:pPr lvl="1"/>
            <a:r>
              <a:rPr lang="ja-JP" altLang="en-US"/>
              <a:t>分散がもっと大きい場合の結果を取得</a:t>
            </a:r>
            <a:endParaRPr lang="en-US" altLang="ja-JP" dirty="0"/>
          </a:p>
          <a:p>
            <a:pPr lvl="2"/>
            <a:r>
              <a:rPr kumimoji="1" lang="ja-JP" altLang="en-US"/>
              <a:t>検知率の変化を調査</a:t>
            </a:r>
            <a:endParaRPr kumimoji="1" lang="en-US" altLang="ja-JP" dirty="0"/>
          </a:p>
          <a:p>
            <a:pPr lvl="1"/>
            <a:r>
              <a:rPr lang="ja-JP" altLang="en-US"/>
              <a:t>修論作成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8C47D7-3A83-BF9A-9797-629B4D5A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F5DAE4-D4AE-11FF-9F5A-D9E35E60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FC689A4-19EE-A9A0-FDED-4E0E3961E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64629"/>
              </p:ext>
            </p:extLst>
          </p:nvPr>
        </p:nvGraphicFramePr>
        <p:xfrm>
          <a:off x="666320" y="2278664"/>
          <a:ext cx="7774887" cy="192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261">
                  <a:extLst>
                    <a:ext uri="{9D8B030D-6E8A-4147-A177-3AD203B41FA5}">
                      <a16:colId xmlns:a16="http://schemas.microsoft.com/office/drawing/2014/main" val="2945888554"/>
                    </a:ext>
                  </a:extLst>
                </a:gridCol>
                <a:gridCol w="2111542">
                  <a:extLst>
                    <a:ext uri="{9D8B030D-6E8A-4147-A177-3AD203B41FA5}">
                      <a16:colId xmlns:a16="http://schemas.microsoft.com/office/drawing/2014/main" val="196551140"/>
                    </a:ext>
                  </a:extLst>
                </a:gridCol>
                <a:gridCol w="2111542">
                  <a:extLst>
                    <a:ext uri="{9D8B030D-6E8A-4147-A177-3AD203B41FA5}">
                      <a16:colId xmlns:a16="http://schemas.microsoft.com/office/drawing/2014/main" val="61523397"/>
                    </a:ext>
                  </a:extLst>
                </a:gridCol>
                <a:gridCol w="2111542">
                  <a:extLst>
                    <a:ext uri="{9D8B030D-6E8A-4147-A177-3AD203B41FA5}">
                      <a16:colId xmlns:a16="http://schemas.microsoft.com/office/drawing/2014/main" val="4103553439"/>
                    </a:ext>
                  </a:extLst>
                </a:gridCol>
              </a:tblGrid>
              <a:tr h="641685"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/>
                        <a:t>対抗手法</a:t>
                      </a:r>
                      <a:endParaRPr kumimoji="1" lang="ja-JP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/>
                        <a:t>参考論文</a:t>
                      </a:r>
                      <a:endParaRPr kumimoji="1" lang="ja-JP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/>
                        <a:t>提案手法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086673"/>
                  </a:ext>
                </a:extLst>
              </a:tr>
              <a:tr h="641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>
                          <a:solidFill>
                            <a:schemeClr val="bg1"/>
                          </a:solidFill>
                        </a:rPr>
                        <a:t>正解率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0.88</a:t>
                      </a:r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0.93</a:t>
                      </a:r>
                      <a:endParaRPr kumimoji="1" lang="ja-JP" altLang="en-US" sz="3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0003"/>
                  </a:ext>
                </a:extLst>
              </a:tr>
              <a:tr h="641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kumimoji="1" lang="ja-JP" altLang="en-US" sz="3200" b="1">
                          <a:solidFill>
                            <a:schemeClr val="bg1"/>
                          </a:solidFill>
                        </a:rPr>
                        <a:t>値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0.86</a:t>
                      </a:r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0.9</a:t>
                      </a:r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0.92</a:t>
                      </a:r>
                      <a:endParaRPr kumimoji="1" lang="ja-JP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3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138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51028</TotalTime>
  <Words>551</Words>
  <Application>Microsoft Macintosh PowerPoint</Application>
  <PresentationFormat>画面に合わせる (4:3)</PresentationFormat>
  <Paragraphs>134</Paragraphs>
  <Slides>10</Slides>
  <Notes>7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Arial</vt:lpstr>
      <vt:lpstr>Calibri</vt:lpstr>
      <vt:lpstr>Quattrocento Sans</vt:lpstr>
      <vt:lpstr>Segoe UI</vt:lpstr>
      <vt:lpstr>Wingdings</vt:lpstr>
      <vt:lpstr>Office ​​テーマ</vt:lpstr>
      <vt:lpstr>進捗報告</vt:lpstr>
      <vt:lpstr>研究背景と目的</vt:lpstr>
      <vt:lpstr>既存手法と問題点</vt:lpstr>
      <vt:lpstr>キーアイデアと想定環境</vt:lpstr>
      <vt:lpstr>実験条件</vt:lpstr>
      <vt:lpstr>検知方法（1）</vt:lpstr>
      <vt:lpstr>検知方法（2）</vt:lpstr>
      <vt:lpstr>トラヒック4つのパターン</vt:lpstr>
      <vt:lpstr>結果(まとめ) / 今後の予定</vt:lpstr>
      <vt:lpstr>変更の理由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Ueda Tomoyuki</cp:lastModifiedBy>
  <cp:revision>638</cp:revision>
  <dcterms:created xsi:type="dcterms:W3CDTF">2013-09-23T07:13:46Z</dcterms:created>
  <dcterms:modified xsi:type="dcterms:W3CDTF">2024-12-18T01:08:21Z</dcterms:modified>
</cp:coreProperties>
</file>