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9"/>
  </p:notesMasterIdLst>
  <p:handoutMasterIdLst>
    <p:handoutMasterId r:id="rId30"/>
  </p:handoutMasterIdLst>
  <p:sldIdLst>
    <p:sldId id="256" r:id="rId2"/>
    <p:sldId id="257" r:id="rId3"/>
    <p:sldId id="258" r:id="rId4"/>
    <p:sldId id="290" r:id="rId5"/>
    <p:sldId id="346" r:id="rId6"/>
    <p:sldId id="319" r:id="rId7"/>
    <p:sldId id="307" r:id="rId8"/>
    <p:sldId id="388" r:id="rId9"/>
    <p:sldId id="396" r:id="rId10"/>
    <p:sldId id="438" r:id="rId11"/>
    <p:sldId id="344" r:id="rId12"/>
    <p:sldId id="339" r:id="rId13"/>
    <p:sldId id="439" r:id="rId14"/>
    <p:sldId id="437" r:id="rId15"/>
    <p:sldId id="435" r:id="rId16"/>
    <p:sldId id="428" r:id="rId17"/>
    <p:sldId id="345" r:id="rId18"/>
    <p:sldId id="349" r:id="rId19"/>
    <p:sldId id="433" r:id="rId20"/>
    <p:sldId id="429" r:id="rId21"/>
    <p:sldId id="430" r:id="rId22"/>
    <p:sldId id="431" r:id="rId23"/>
    <p:sldId id="432" r:id="rId24"/>
    <p:sldId id="434" r:id="rId25"/>
    <p:sldId id="275" r:id="rId26"/>
    <p:sldId id="426" r:id="rId27"/>
    <p:sldId id="305"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ED5"/>
    <a:srgbClr val="525252"/>
    <a:srgbClr val="E3FDFE"/>
    <a:srgbClr val="181818"/>
    <a:srgbClr val="333333"/>
    <a:srgbClr val="C3EAFF"/>
    <a:srgbClr val="4D4D4D"/>
    <a:srgbClr val="F19800"/>
    <a:srgbClr val="C46C38"/>
    <a:srgbClr val="ECE6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61" autoAdjust="0"/>
    <p:restoredTop sz="86767" autoAdjust="0"/>
  </p:normalViewPr>
  <p:slideViewPr>
    <p:cSldViewPr>
      <p:cViewPr varScale="1">
        <p:scale>
          <a:sx n="99" d="100"/>
          <a:sy n="99" d="100"/>
        </p:scale>
        <p:origin x="1264" y="176"/>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100" d="100"/>
        <a:sy n="100" d="100"/>
      </p:scale>
      <p:origin x="0" y="1290"/>
    </p:cViewPr>
  </p:sorterViewPr>
  <p:notesViewPr>
    <p:cSldViewPr>
      <p:cViewPr varScale="1">
        <p:scale>
          <a:sx n="59" d="100"/>
          <a:sy n="59" d="100"/>
        </p:scale>
        <p:origin x="-25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2025/1/15</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2025/1/15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0</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今言った</a:t>
            </a:r>
            <a:r>
              <a:rPr kumimoji="1" lang="en-US" altLang="ja-JP" dirty="0"/>
              <a:t>k-means</a:t>
            </a:r>
            <a:r>
              <a:rPr kumimoji="1" lang="ja-JP" altLang="en-US"/>
              <a:t>法を用いて重心点の座標の</a:t>
            </a:r>
            <a:r>
              <a:rPr kumimoji="1" lang="en-US" altLang="ja-JP" dirty="0"/>
              <a:t>y</a:t>
            </a:r>
            <a:r>
              <a:rPr kumimoji="1" lang="ja-JP" altLang="en-US"/>
              <a:t>軸比を求めるというのを、通常時と</a:t>
            </a:r>
            <a:r>
              <a:rPr kumimoji="1" lang="en-US" altLang="ja-JP" dirty="0"/>
              <a:t>ET</a:t>
            </a:r>
            <a:r>
              <a:rPr kumimoji="1" lang="ja-JP" altLang="en-US"/>
              <a:t>攻撃時の</a:t>
            </a:r>
            <a:r>
              <a:rPr kumimoji="1" lang="en-US" altLang="ja-JP" dirty="0"/>
              <a:t>RTT</a:t>
            </a:r>
            <a:r>
              <a:rPr kumimoji="1" lang="ja-JP" altLang="en-US"/>
              <a:t>データに行う。</a:t>
            </a:r>
            <a:endParaRPr kumimoji="1" lang="en-US" altLang="ja-JP" dirty="0"/>
          </a:p>
          <a:p>
            <a:r>
              <a:rPr kumimoji="1" lang="ja-JP" altLang="en-US"/>
              <a:t>いくつかに分けた通常時の</a:t>
            </a:r>
            <a:r>
              <a:rPr kumimoji="1" lang="en-US" altLang="ja-JP" dirty="0"/>
              <a:t>RTT</a:t>
            </a:r>
            <a:r>
              <a:rPr kumimoji="1" lang="ja-JP" altLang="en-US"/>
              <a:t>のデータの</a:t>
            </a:r>
            <a:r>
              <a:rPr kumimoji="1" lang="en-US" altLang="ja-JP" dirty="0"/>
              <a:t>1</a:t>
            </a:r>
            <a:r>
              <a:rPr kumimoji="1" lang="ja-JP" altLang="en-US"/>
              <a:t>つから算出した重心点の座標の</a:t>
            </a:r>
            <a:r>
              <a:rPr kumimoji="1" lang="en-US" altLang="ja-JP" dirty="0"/>
              <a:t>y</a:t>
            </a:r>
            <a:r>
              <a:rPr kumimoji="1" lang="ja-JP" altLang="en-US"/>
              <a:t>軸比を閾値とする。</a:t>
            </a:r>
            <a:endParaRPr kumimoji="1" lang="en-US" altLang="ja-JP" dirty="0"/>
          </a:p>
          <a:p>
            <a:r>
              <a:rPr kumimoji="1" lang="ja-JP" altLang="en-US"/>
              <a:t>これを～の場合は～の比と比較、と～の場合は～の比と比較して閾値に設定した比より大きい場合を不正</a:t>
            </a:r>
            <a:r>
              <a:rPr kumimoji="1" lang="en-US" altLang="ja-JP" dirty="0"/>
              <a:t>AP</a:t>
            </a:r>
            <a:r>
              <a:rPr kumimoji="1" lang="ja-JP" altLang="en-US"/>
              <a:t>ありと判断する。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11</a:t>
            </a:fld>
            <a:endParaRPr kumimoji="1" lang="ja-JP" altLang="en-US"/>
          </a:p>
        </p:txBody>
      </p:sp>
    </p:spTree>
    <p:extLst>
      <p:ext uri="{BB962C8B-B14F-4D97-AF65-F5344CB8AC3E}">
        <p14:creationId xmlns:p14="http://schemas.microsoft.com/office/powerpoint/2010/main" val="3241463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a:t>確率変数が特定の値以下になる確率を表す関数</a:t>
            </a:r>
            <a:endParaRPr lang="en-US" altLang="ja-JP" b="0" dirty="0"/>
          </a:p>
          <a:p>
            <a:r>
              <a:rPr kumimoji="1" lang="ja-JP" altLang="en-US" b="0"/>
              <a:t>信頼区間は</a:t>
            </a:r>
            <a:r>
              <a:rPr lang="ja-JP" altLang="en-US"/>
              <a:t>確率分布に基づく変数の値が特定の範囲内に収束する確率を示す区間のこと</a:t>
            </a:r>
            <a:endParaRPr lang="en-US" altLang="ja-JP" dirty="0"/>
          </a:p>
          <a:p>
            <a:r>
              <a:rPr lang="ja-JP" altLang="en-US"/>
              <a:t>データがその区間に収まる確率が</a:t>
            </a:r>
            <a:r>
              <a:rPr lang="en-US" altLang="ja-JP" dirty="0"/>
              <a:t>90%</a:t>
            </a:r>
            <a:endParaRPr kumimoji="1" lang="ja-JP" altLang="en-US" b="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13</a:t>
            </a:fld>
            <a:endParaRPr kumimoji="1" lang="ja-JP" altLang="en-US"/>
          </a:p>
        </p:txBody>
      </p:sp>
    </p:spTree>
    <p:extLst>
      <p:ext uri="{BB962C8B-B14F-4D97-AF65-F5344CB8AC3E}">
        <p14:creationId xmlns:p14="http://schemas.microsoft.com/office/powerpoint/2010/main" val="154224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03ECC-A6B9-1306-03C6-7393508D81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26397F-432E-6010-16A0-7316C22E8B6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126AA9B-C295-77EF-AE0E-87A78F019A23}"/>
              </a:ext>
            </a:extLst>
          </p:cNvPr>
          <p:cNvSpPr>
            <a:spLocks noGrp="1"/>
          </p:cNvSpPr>
          <p:nvPr>
            <p:ph type="body" idx="1"/>
          </p:nvPr>
        </p:nvSpPr>
        <p:spPr/>
        <p:txBody>
          <a:bodyPr/>
          <a:lstStyle/>
          <a:p>
            <a:r>
              <a:rPr kumimoji="1" lang="ja-JP" altLang="en-US" dirty="0"/>
              <a:t>想定環境は図</a:t>
            </a:r>
            <a:endParaRPr kumimoji="1" lang="en-US" altLang="ja-JP" dirty="0"/>
          </a:p>
          <a:p>
            <a:r>
              <a:rPr kumimoji="1" lang="ja-JP" altLang="en-US" dirty="0"/>
              <a:t>閾値を使うのは変わらず</a:t>
            </a:r>
            <a:endParaRPr kumimoji="1" lang="en-US" altLang="ja-JP" dirty="0"/>
          </a:p>
          <a:p>
            <a:r>
              <a:rPr kumimoji="1" lang="en-US" altLang="ja-JP" dirty="0" err="1"/>
              <a:t>Iperf</a:t>
            </a:r>
            <a:r>
              <a:rPr kumimoji="1" lang="ja-JP" altLang="en-US" dirty="0"/>
              <a:t>はやめる</a:t>
            </a:r>
          </a:p>
        </p:txBody>
      </p:sp>
      <p:sp>
        <p:nvSpPr>
          <p:cNvPr id="4" name="スライド番号プレースホルダー 3">
            <a:extLst>
              <a:ext uri="{FF2B5EF4-FFF2-40B4-BE49-F238E27FC236}">
                <a16:creationId xmlns:a16="http://schemas.microsoft.com/office/drawing/2014/main" id="{AD71432D-C372-3CEB-9E12-B2778A8A2635}"/>
              </a:ext>
            </a:extLst>
          </p:cNvPr>
          <p:cNvSpPr>
            <a:spLocks noGrp="1"/>
          </p:cNvSpPr>
          <p:nvPr>
            <p:ph type="sldNum" sz="quarter" idx="5"/>
          </p:nvPr>
        </p:nvSpPr>
        <p:spPr/>
        <p:txBody>
          <a:bodyPr/>
          <a:lstStyle/>
          <a:p>
            <a:fld id="{E6D82345-0678-4811-8ABF-8721649F7B14}" type="slidenum">
              <a:rPr kumimoji="1" lang="ja-JP" altLang="en-US" smtClean="0"/>
              <a:pPr/>
              <a:t>14</a:t>
            </a:fld>
            <a:endParaRPr kumimoji="1" lang="ja-JP" altLang="en-US"/>
          </a:p>
        </p:txBody>
      </p:sp>
    </p:spTree>
    <p:extLst>
      <p:ext uri="{BB962C8B-B14F-4D97-AF65-F5344CB8AC3E}">
        <p14:creationId xmlns:p14="http://schemas.microsoft.com/office/powerpoint/2010/main" val="1407421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適合率と再現率のバランスを評価するもの、</a:t>
            </a:r>
            <a:r>
              <a:rPr kumimoji="1" lang="en-US" altLang="ja-JP" dirty="0"/>
              <a:t>1</a:t>
            </a:r>
            <a:r>
              <a:rPr kumimoji="1" lang="ja-JP" altLang="en-US"/>
              <a:t>に近い方がいい。</a:t>
            </a:r>
            <a:r>
              <a:rPr lang="ja-JP" altLang="en-US" b="0" i="0">
                <a:solidFill>
                  <a:srgbClr val="000000"/>
                </a:solidFill>
                <a:effectLst/>
                <a:latin typeface="Meiryo" panose="020B0604030504040204" pitchFamily="34" charset="-128"/>
                <a:ea typeface="Meiryo" panose="020B0604030504040204" pitchFamily="34" charset="-128"/>
              </a:rPr>
              <a:t>「最も効率よくバランスの取れた機械学習モデル」</a:t>
            </a:r>
            <a:endParaRPr kumimoji="1" lang="ja-JP" altLang="en-US"/>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16</a:t>
            </a:fld>
            <a:endParaRPr kumimoji="1" lang="ja-JP" altLang="en-US"/>
          </a:p>
        </p:txBody>
      </p:sp>
    </p:spTree>
    <p:extLst>
      <p:ext uri="{BB962C8B-B14F-4D97-AF65-F5344CB8AC3E}">
        <p14:creationId xmlns:p14="http://schemas.microsoft.com/office/powerpoint/2010/main" val="2741598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615328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a:extLst>
            <a:ext uri="{FF2B5EF4-FFF2-40B4-BE49-F238E27FC236}">
              <a16:creationId xmlns:a16="http://schemas.microsoft.com/office/drawing/2014/main" id="{9282E723-7559-5B8D-7D3E-33482E335ABD}"/>
            </a:ext>
          </a:extLst>
        </p:cNvPr>
        <p:cNvGrpSpPr/>
        <p:nvPr/>
      </p:nvGrpSpPr>
      <p:grpSpPr>
        <a:xfrm>
          <a:off x="0" y="0"/>
          <a:ext cx="0" cy="0"/>
          <a:chOff x="0" y="0"/>
          <a:chExt cx="0" cy="0"/>
        </a:xfrm>
      </p:grpSpPr>
      <p:sp>
        <p:nvSpPr>
          <p:cNvPr id="574" name="Google Shape;574;p20:notes">
            <a:extLst>
              <a:ext uri="{FF2B5EF4-FFF2-40B4-BE49-F238E27FC236}">
                <a16:creationId xmlns:a16="http://schemas.microsoft.com/office/drawing/2014/main" id="{36470DC2-2A95-8E00-8946-B0142647776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20:notes">
            <a:extLst>
              <a:ext uri="{FF2B5EF4-FFF2-40B4-BE49-F238E27FC236}">
                <a16:creationId xmlns:a16="http://schemas.microsoft.com/office/drawing/2014/main" id="{E22E84C8-4CC7-7D05-F658-255557195A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１回の実験で使用されたRTTデータ数は300である。4回測定し、そのうち1回を閾値に利用した。</a:t>
            </a:r>
            <a:endParaRPr dirty="0"/>
          </a:p>
        </p:txBody>
      </p:sp>
      <p:sp>
        <p:nvSpPr>
          <p:cNvPr id="576" name="Google Shape;576;p20:notes">
            <a:extLst>
              <a:ext uri="{FF2B5EF4-FFF2-40B4-BE49-F238E27FC236}">
                <a16:creationId xmlns:a16="http://schemas.microsoft.com/office/drawing/2014/main" id="{D9F05D27-EA96-050E-D02A-38B8A8F771A0}"/>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540822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１回の実験で使用されたRTTデータ数は300である。4回測定し、そのうち1回を閾値に利用した。</a:t>
            </a:r>
            <a:endParaRPr dirty="0"/>
          </a:p>
        </p:txBody>
      </p:sp>
      <p:sp>
        <p:nvSpPr>
          <p:cNvPr id="576" name="Google Shape;57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b="0"/>
              <a:t>近年、</a:t>
            </a:r>
            <a:r>
              <a:rPr lang="en-US" altLang="ja-JP" b="0" dirty="0"/>
              <a:t>Free-</a:t>
            </a:r>
            <a:r>
              <a:rPr lang="en-US" altLang="ja-JP" b="0" dirty="0" err="1"/>
              <a:t>WiFi</a:t>
            </a:r>
            <a:r>
              <a:rPr lang="ja-JP" altLang="en-US" b="0"/>
              <a:t>などの無線</a:t>
            </a:r>
            <a:r>
              <a:rPr lang="en-US" altLang="ja-JP" b="0" dirty="0"/>
              <a:t>LAN</a:t>
            </a:r>
            <a:r>
              <a:rPr lang="ja-JP" altLang="en-US" b="0"/>
              <a:t>におけるアクセスポイント、通称</a:t>
            </a:r>
            <a:r>
              <a:rPr lang="en-US" altLang="ja-JP" b="0" dirty="0"/>
              <a:t>AP</a:t>
            </a:r>
            <a:r>
              <a:rPr lang="ja-JP" altLang="en-US" b="0"/>
              <a:t>が増えている。また、コロナ禍になってからリモートによる授業や仕事が増え、カフェやレストランでもリモートワークを行う人が増えている。そのため</a:t>
            </a:r>
            <a:r>
              <a:rPr lang="en-US" altLang="ja-JP" b="0" dirty="0"/>
              <a:t>AP</a:t>
            </a:r>
            <a:r>
              <a:rPr lang="ja-JP" altLang="en-US" b="0"/>
              <a:t>はさらに増加していくことが予想される。</a:t>
            </a:r>
            <a:endParaRPr lang="en-US" altLang="ja-JP" b="0" dirty="0"/>
          </a:p>
          <a:p>
            <a:pPr marL="0" lvl="0" indent="0" algn="l" rtl="0">
              <a:spcBef>
                <a:spcPts val="0"/>
              </a:spcBef>
              <a:spcAft>
                <a:spcPts val="0"/>
              </a:spcAft>
              <a:buNone/>
            </a:pPr>
            <a:r>
              <a:rPr lang="ja-JP" altLang="en-US" b="0"/>
              <a:t>しかし、それと同時に不正</a:t>
            </a:r>
            <a:r>
              <a:rPr lang="en-US" altLang="ja-JP" b="0" dirty="0"/>
              <a:t>AP</a:t>
            </a:r>
            <a:r>
              <a:rPr lang="ja-JP" altLang="en-US" b="0"/>
              <a:t>と呼ばれる攻撃も増加している。例えば</a:t>
            </a:r>
            <a:r>
              <a:rPr lang="en-US" altLang="ja-JP" b="0" dirty="0"/>
              <a:t>evil-twin attack</a:t>
            </a:r>
            <a:r>
              <a:rPr lang="ja-JP" altLang="en-US" b="0"/>
              <a:t>。</a:t>
            </a:r>
            <a:endParaRPr lang="en-US" altLang="ja-JP" b="0" dirty="0"/>
          </a:p>
          <a:p>
            <a:pPr marL="0" lvl="0" indent="0" algn="l" rtl="0">
              <a:spcBef>
                <a:spcPts val="0"/>
              </a:spcBef>
              <a:spcAft>
                <a:spcPts val="0"/>
              </a:spcAft>
              <a:buNone/>
            </a:pPr>
            <a:r>
              <a:rPr lang="ja-JP" altLang="en-US" b="0"/>
              <a:t>そのため、不正</a:t>
            </a:r>
            <a:r>
              <a:rPr lang="en-US" altLang="ja-JP" b="0" dirty="0"/>
              <a:t>AP</a:t>
            </a:r>
            <a:r>
              <a:rPr lang="ja-JP" altLang="en-US" b="0"/>
              <a:t>の検知の精度の向上が求められています。</a:t>
            </a:r>
          </a:p>
          <a:p>
            <a:pPr marL="0" lvl="0" indent="0" algn="l" rtl="0">
              <a:spcBef>
                <a:spcPts val="0"/>
              </a:spcBef>
              <a:spcAft>
                <a:spcPts val="0"/>
              </a:spcAft>
              <a:buNone/>
            </a:pPr>
            <a:endParaRPr lang="ja-JP" altLang="en-US" b="0" dirty="0"/>
          </a:p>
        </p:txBody>
      </p:sp>
      <p:sp>
        <p:nvSpPr>
          <p:cNvPr id="118" name="Google Shape;11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ltLang="en-US" sz="1200"/>
              <a:t>例えば、ユーザの入力している個人情報を盗んだり、ウイルスを送り付けることもある。</a:t>
            </a:r>
            <a:endParaRPr lang="en-US" altLang="ja-JP" sz="1200" dirty="0"/>
          </a:p>
          <a:p>
            <a:pPr marL="0" lvl="0" indent="0" algn="l" rtl="0">
              <a:spcBef>
                <a:spcPts val="0"/>
              </a:spcBef>
              <a:spcAft>
                <a:spcPts val="0"/>
              </a:spcAft>
              <a:buNone/>
            </a:pPr>
            <a:r>
              <a:rPr lang="ja-JP" altLang="en-US" sz="1200"/>
              <a:t>中間者攻撃になりえる攻撃となっている。</a:t>
            </a:r>
            <a:endParaRPr lang="en-US" altLang="ja-JP" sz="1200" dirty="0"/>
          </a:p>
          <a:p>
            <a:pPr marL="0" lvl="0" indent="0" algn="l" rtl="0">
              <a:spcBef>
                <a:spcPts val="0"/>
              </a:spcBef>
              <a:spcAft>
                <a:spcPts val="0"/>
              </a:spcAft>
              <a:buNone/>
            </a:pPr>
            <a:endParaRPr lang="en-US" altLang="ja-JP" sz="1200" dirty="0"/>
          </a:p>
        </p:txBody>
      </p:sp>
      <p:sp>
        <p:nvSpPr>
          <p:cNvPr id="129" name="Google Shape;12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82345-0678-4811-8ABF-8721649F7B14}"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98836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82345-0678-4811-8ABF-8721649F7B14}"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239148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近くに同じ名前の</a:t>
            </a:r>
            <a:r>
              <a:rPr kumimoji="1" lang="en-US" altLang="ja-JP" dirty="0"/>
              <a:t>2</a:t>
            </a:r>
            <a:r>
              <a:rPr kumimoji="1" lang="ja-JP" altLang="en-US"/>
              <a:t>つの</a:t>
            </a:r>
            <a:r>
              <a:rPr kumimoji="1" lang="en-US" altLang="ja-JP" dirty="0"/>
              <a:t>AP</a:t>
            </a:r>
            <a:r>
              <a:rPr kumimoji="1" lang="ja-JP" altLang="en-US"/>
              <a:t>があったとき、双方に接続して測定した</a:t>
            </a:r>
            <a:r>
              <a:rPr kumimoji="1" lang="en-US" altLang="ja-JP" dirty="0"/>
              <a:t>RTT</a:t>
            </a:r>
            <a:r>
              <a:rPr kumimoji="1" lang="ja-JP" altLang="en-US"/>
              <a:t>と閾値を比較</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a:t>
            </a:fld>
            <a:endParaRPr kumimoji="1" lang="ja-JP" altLang="en-US"/>
          </a:p>
        </p:txBody>
      </p:sp>
    </p:spTree>
    <p:extLst>
      <p:ext uri="{BB962C8B-B14F-4D97-AF65-F5344CB8AC3E}">
        <p14:creationId xmlns:p14="http://schemas.microsoft.com/office/powerpoint/2010/main" val="966478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a:solidFill>
                  <a:srgbClr val="1D1C1D"/>
                </a:solidFill>
                <a:effectLst/>
                <a:latin typeface="NotoSansJP"/>
              </a:rPr>
              <a:t>トラヒックが混雑していないときに注目した研究が多く、混雑しているときの</a:t>
            </a:r>
            <a:r>
              <a:rPr lang="en-US" altLang="ja-JP" b="0" i="0" dirty="0">
                <a:solidFill>
                  <a:srgbClr val="1D1C1D"/>
                </a:solidFill>
                <a:effectLst/>
                <a:latin typeface="NotoSansJP"/>
              </a:rPr>
              <a:t>RTT</a:t>
            </a:r>
            <a:r>
              <a:rPr lang="ja-JP" altLang="en-US" b="0" i="0">
                <a:solidFill>
                  <a:srgbClr val="1D1C1D"/>
                </a:solidFill>
                <a:effectLst/>
                <a:latin typeface="NotoSansJP"/>
              </a:rPr>
              <a:t>の予測までは行えていないものが多い。</a:t>
            </a:r>
            <a:endParaRPr lang="en-US" altLang="ja-JP" b="0" i="0" dirty="0">
              <a:solidFill>
                <a:srgbClr val="1D1C1D"/>
              </a:solidFill>
              <a:effectLst/>
              <a:latin typeface="NotoSansJP"/>
            </a:endParaRPr>
          </a:p>
          <a:p>
            <a:r>
              <a:rPr lang="ja-JP" altLang="en-US" b="0" i="0">
                <a:solidFill>
                  <a:srgbClr val="1D1C1D"/>
                </a:solidFill>
                <a:effectLst/>
                <a:latin typeface="NotoSansJP"/>
              </a:rPr>
              <a:t>そこで、本実験の目的として、トラヒック負荷別に</a:t>
            </a:r>
            <a:r>
              <a:rPr lang="en-US" altLang="ja-JP" b="0" i="0" dirty="0">
                <a:solidFill>
                  <a:srgbClr val="1D1C1D"/>
                </a:solidFill>
                <a:effectLst/>
                <a:latin typeface="NotoSansJP"/>
              </a:rPr>
              <a:t>RTT</a:t>
            </a:r>
            <a:r>
              <a:rPr lang="ja-JP" altLang="en-US" b="0" i="0">
                <a:solidFill>
                  <a:srgbClr val="1D1C1D"/>
                </a:solidFill>
                <a:effectLst/>
                <a:latin typeface="NotoSansJP"/>
              </a:rPr>
              <a:t>を実際に計測しました。</a:t>
            </a:r>
            <a:endParaRPr lang="en-US" altLang="ja-JP" b="0" i="0" dirty="0">
              <a:solidFill>
                <a:srgbClr val="1D1C1D"/>
              </a:solidFill>
              <a:effectLst/>
              <a:latin typeface="NotoSansJP"/>
            </a:endParaRPr>
          </a:p>
          <a:p>
            <a:endParaRPr lang="en-US" altLang="ja-JP" b="0" i="0" dirty="0">
              <a:solidFill>
                <a:srgbClr val="1D1C1D"/>
              </a:solidFill>
              <a:effectLst/>
              <a:latin typeface="NotoSansJP"/>
            </a:endParaRPr>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6</a:t>
            </a:fld>
            <a:endParaRPr kumimoji="1" lang="ja-JP" altLang="en-US"/>
          </a:p>
        </p:txBody>
      </p:sp>
    </p:spTree>
    <p:extLst>
      <p:ext uri="{BB962C8B-B14F-4D97-AF65-F5344CB8AC3E}">
        <p14:creationId xmlns:p14="http://schemas.microsoft.com/office/powerpoint/2010/main" val="264182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Iperf</a:t>
            </a:r>
            <a:r>
              <a:rPr kumimoji="1" lang="ja-JP" altLang="en-US"/>
              <a:t>を使用して、負荷をかけ使用帯域を少なくしながら</a:t>
            </a:r>
            <a:r>
              <a:rPr kumimoji="1" lang="en-US" altLang="ja-JP" dirty="0"/>
              <a:t>RTT</a:t>
            </a:r>
            <a:r>
              <a:rPr kumimoji="1" lang="ja-JP" altLang="en-US"/>
              <a:t>収集</a:t>
            </a:r>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7</a:t>
            </a:fld>
            <a:endParaRPr kumimoji="1" lang="ja-JP" altLang="en-US"/>
          </a:p>
        </p:txBody>
      </p:sp>
    </p:spTree>
    <p:extLst>
      <p:ext uri="{BB962C8B-B14F-4D97-AF65-F5344CB8AC3E}">
        <p14:creationId xmlns:p14="http://schemas.microsoft.com/office/powerpoint/2010/main" val="80145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検知方法について説明する。</a:t>
            </a:r>
            <a:endParaRPr kumimoji="1" lang="en-US" altLang="ja-JP" dirty="0"/>
          </a:p>
          <a:p>
            <a:r>
              <a:rPr kumimoji="1" lang="ja-JP" altLang="en-US"/>
              <a:t>検知には</a:t>
            </a:r>
            <a:r>
              <a:rPr kumimoji="1" lang="en-US" altLang="ja-JP" dirty="0"/>
              <a:t>k-means</a:t>
            </a:r>
            <a:r>
              <a:rPr kumimoji="1" lang="ja-JP" altLang="en-US"/>
              <a:t>法を利用する。いくつかに分けたデータを、</a:t>
            </a:r>
            <a:r>
              <a:rPr kumimoji="1" lang="en-US" altLang="ja-JP" dirty="0"/>
              <a:t>k-means</a:t>
            </a:r>
            <a:r>
              <a:rPr kumimoji="1" lang="ja-JP" altLang="en-US"/>
              <a:t>方法適用する。</a:t>
            </a:r>
            <a:endParaRPr kumimoji="1" lang="en-US" altLang="ja-JP" dirty="0"/>
          </a:p>
          <a:p>
            <a:r>
              <a:rPr kumimoji="1" lang="ja-JP" altLang="en-US"/>
              <a:t>その際の重心点、分けるグループの数は</a:t>
            </a:r>
            <a:r>
              <a:rPr kumimoji="1" lang="en-US" altLang="ja-JP" dirty="0"/>
              <a:t>2</a:t>
            </a:r>
            <a:r>
              <a:rPr kumimoji="1" lang="ja-JP" altLang="en-US"/>
              <a:t>つであり、その</a:t>
            </a:r>
            <a:r>
              <a:rPr kumimoji="1" lang="en-US" altLang="ja-JP" dirty="0"/>
              <a:t>2</a:t>
            </a:r>
            <a:r>
              <a:rPr kumimoji="1" lang="ja-JP" altLang="en-US"/>
              <a:t>点の重心点の座標の</a:t>
            </a:r>
            <a:r>
              <a:rPr kumimoji="1" lang="en-US" altLang="ja-JP" dirty="0"/>
              <a:t>y</a:t>
            </a:r>
            <a:r>
              <a:rPr kumimoji="1" lang="ja-JP" altLang="en-US"/>
              <a:t>座標の比を求める。といった流れ。</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10</a:t>
            </a:fld>
            <a:endParaRPr kumimoji="1" lang="ja-JP" altLang="en-US"/>
          </a:p>
        </p:txBody>
      </p:sp>
    </p:spTree>
    <p:extLst>
      <p:ext uri="{BB962C8B-B14F-4D97-AF65-F5344CB8AC3E}">
        <p14:creationId xmlns:p14="http://schemas.microsoft.com/office/powerpoint/2010/main" val="4156303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333EFC1E-9598-2B4E-A763-5E9687B086CE}" type="datetime1">
              <a:rPr kumimoji="1" lang="ja-JP" altLang="en-US" smtClean="0"/>
              <a:t>2025/1/15</a:t>
            </a:fld>
            <a:endParaRPr kumimoji="1" lang="ja-JP" altLang="en-US"/>
          </a:p>
        </p:txBody>
      </p:sp>
      <p:sp>
        <p:nvSpPr>
          <p:cNvPr id="5" name="フッター プレースホルダー 4"/>
          <p:cNvSpPr>
            <a:spLocks noGrp="1"/>
          </p:cNvSpPr>
          <p:nvPr>
            <p:ph type="ftr" sz="quarter" idx="11"/>
          </p:nvPr>
        </p:nvSpPr>
        <p:spPr>
          <a:xfrm>
            <a:off x="325006" y="6463596"/>
            <a:ext cx="8280920" cy="365125"/>
          </a:xfrm>
        </p:spPr>
        <p:txBody>
          <a:bodyPr/>
          <a:lstStyle/>
          <a:p>
            <a:r>
              <a:rPr lang="en" altLang="ja-JP">
                <a:latin typeface="+mj-lt"/>
              </a:rPr>
              <a:t>MA23025 </a:t>
            </a:r>
            <a:r>
              <a:rPr lang="ja-JP" altLang="en-US">
                <a:latin typeface="+mj-lt"/>
              </a:rPr>
              <a:t>上田智之</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EB9BC45-5912-D446-8368-F4A9B417E393}" type="datetime1">
              <a:rPr kumimoji="1" lang="ja-JP" altLang="en-US" smtClean="0"/>
              <a:t>2025/1/15</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MA23025 </a:t>
            </a:r>
            <a:r>
              <a:rPr kumimoji="1" lang="ja-JP" altLang="en-US"/>
              <a:t>上田智之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81073EC-C4BE-5042-94F5-1046F9E875CD}" type="datetime1">
              <a:rPr kumimoji="1" lang="ja-JP" altLang="en-US" smtClean="0"/>
              <a:t>2025/1/15</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MA23025 </a:t>
            </a:r>
            <a:r>
              <a:rPr kumimoji="1" lang="ja-JP" altLang="en-US"/>
              <a:t>上田智之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CD8AD949-7B1C-4343-A4CF-B73FEF75A641}" type="datetime1">
              <a:rPr kumimoji="1" lang="ja-JP" altLang="en-US" smtClean="0"/>
              <a:t>2025/1/15</a:t>
            </a:fld>
            <a:endParaRPr kumimoji="1" lang="ja-JP" altLang="en-US"/>
          </a:p>
        </p:txBody>
      </p:sp>
      <p:sp>
        <p:nvSpPr>
          <p:cNvPr id="5" name="フッター プレースホルダー 4"/>
          <p:cNvSpPr>
            <a:spLocks noGrp="1"/>
          </p:cNvSpPr>
          <p:nvPr>
            <p:ph type="ftr" sz="quarter" idx="11"/>
          </p:nvPr>
        </p:nvSpPr>
        <p:spPr>
          <a:xfrm>
            <a:off x="323528" y="6473639"/>
            <a:ext cx="8220995" cy="365125"/>
          </a:xfrm>
        </p:spPr>
        <p:txBody>
          <a:bodyPr/>
          <a:lstStyle/>
          <a:p>
            <a:r>
              <a:rPr lang="en" altLang="ja-JP">
                <a:latin typeface="+mj-lt"/>
              </a:rPr>
              <a:t>MA23025 </a:t>
            </a:r>
            <a:r>
              <a:rPr lang="ja-JP" altLang="en-US">
                <a:latin typeface="+mj-lt"/>
              </a:rPr>
              <a:t>上田智之</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32711" y="2747961"/>
            <a:ext cx="7659769"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232710" y="4149080"/>
            <a:ext cx="7659769"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6C72C09-94D4-EC42-AC51-82525D5962F6}" type="datetime1">
              <a:rPr kumimoji="1" lang="ja-JP" altLang="en-US" smtClean="0"/>
              <a:t>2025/1/15</a:t>
            </a:fld>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a:t>MA23025 </a:t>
            </a:r>
            <a:r>
              <a:rPr kumimoji="1" lang="ja-JP" altLang="en-US"/>
              <a:t>上田智之</a:t>
            </a:r>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588682" y="3104962"/>
            <a:ext cx="644029"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E2C9FAE8-7F41-784C-BCAD-CB93C279F148}" type="datetime1">
              <a:rPr kumimoji="1" lang="ja-JP" altLang="en-US" smtClean="0"/>
              <a:t>2025/1/15</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MA23025 </a:t>
            </a:r>
            <a:r>
              <a:rPr kumimoji="1" lang="ja-JP" altLang="en-US"/>
              <a:t>上田智之</a:t>
            </a:r>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7" y="44624"/>
            <a:ext cx="7947658"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23528" y="1535113"/>
            <a:ext cx="4104456"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323528" y="2174875"/>
            <a:ext cx="4104456"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16016" y="1535113"/>
            <a:ext cx="4104456"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716016" y="2174875"/>
            <a:ext cx="4104456"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1D2F576D-B823-044A-BE1E-42740AEA19C9}" type="datetime1">
              <a:rPr kumimoji="1" lang="ja-JP" altLang="en-US" smtClean="0"/>
              <a:t>2025/1/15</a:t>
            </a:fld>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a:t>MA23025 </a:t>
            </a:r>
            <a:r>
              <a:rPr kumimoji="1" lang="ja-JP" altLang="en-US"/>
              <a:t>上田智之</a:t>
            </a:r>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323528" y="299163"/>
            <a:ext cx="648122"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7931224"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99C79C50-CCA9-0949-B0ED-9FFDD4DF4540}" type="datetime1">
              <a:rPr kumimoji="1" lang="ja-JP" altLang="en-US" smtClean="0"/>
              <a:t>2025/1/15</a:t>
            </a:fld>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a:t>MA23025 </a:t>
            </a:r>
            <a:r>
              <a:rPr kumimoji="1" lang="ja-JP" altLang="en-US"/>
              <a:t>上田智之</a:t>
            </a:r>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323528" y="299163"/>
            <a:ext cx="648122"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9130BF6-508C-D545-92F7-255EDFC4DDD5}" type="datetime1">
              <a:rPr kumimoji="1" lang="ja-JP" altLang="en-US" smtClean="0"/>
              <a:t>2025/1/15</a:t>
            </a:fld>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E2C0911-3685-6C4C-BD3B-E7AC345F47D4}" type="datetime1">
              <a:rPr kumimoji="1" lang="ja-JP" altLang="en-US" smtClean="0"/>
              <a:t>2025/1/15</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MA23025 </a:t>
            </a:r>
            <a:r>
              <a:rPr kumimoji="1" lang="ja-JP" altLang="en-US"/>
              <a:t>上田智之</a:t>
            </a:r>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1925D6F-1B04-D24F-9657-009FA351EE8C}" type="datetime1">
              <a:rPr kumimoji="1" lang="ja-JP" altLang="en-US" smtClean="0"/>
              <a:t>2025/1/15</a:t>
            </a:fld>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a:t>MA23025 </a:t>
            </a:r>
            <a:r>
              <a:rPr kumimoji="1" lang="ja-JP" altLang="en-US"/>
              <a:t>上田智之</a:t>
            </a:r>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9DA9335F-608B-2B49-AFCB-4BD545ACB9C1}" type="datetime1">
              <a:rPr lang="ja-JP" altLang="en-US" smtClean="0"/>
              <a:t>2025/1/15</a:t>
            </a:fld>
            <a:endParaRPr lang="ja-JP" altLang="en-US"/>
          </a:p>
        </p:txBody>
      </p:sp>
      <p:sp>
        <p:nvSpPr>
          <p:cNvPr id="5" name="フッター プレースホルダー 4"/>
          <p:cNvSpPr>
            <a:spLocks noGrp="1"/>
          </p:cNvSpPr>
          <p:nvPr>
            <p:ph type="ftr" sz="quarter" idx="3"/>
          </p:nvPr>
        </p:nvSpPr>
        <p:spPr>
          <a:xfrm>
            <a:off x="346373" y="6492874"/>
            <a:ext cx="8229600"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 altLang="ja-JP">
                <a:latin typeface="+mj-lt"/>
              </a:rPr>
              <a:t>MA23025 </a:t>
            </a:r>
            <a:r>
              <a:rPr lang="ja-JP" altLang="en-US">
                <a:latin typeface="+mj-lt"/>
              </a:rPr>
              <a:t>上田智之</a:t>
            </a:r>
            <a:endParaRPr kumimoji="1" lang="ja-JP" altLang="en-US"/>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908720"/>
            <a:ext cx="8640960" cy="2406129"/>
          </a:xfrm>
        </p:spPr>
        <p:txBody>
          <a:bodyPr>
            <a:normAutofit/>
          </a:bodyPr>
          <a:lstStyle/>
          <a:p>
            <a:r>
              <a:rPr lang="ja-JP" altLang="en-US" sz="4800"/>
              <a:t>トラフィック負荷を考慮した</a:t>
            </a:r>
            <a:br>
              <a:rPr lang="en-US" altLang="ja-JP" sz="4800" dirty="0"/>
            </a:br>
            <a:r>
              <a:rPr lang="en" altLang="ja-JP" sz="4800" dirty="0"/>
              <a:t>RTT</a:t>
            </a:r>
            <a:r>
              <a:rPr lang="ja-JP" altLang="en-US" sz="4800"/>
              <a:t>による</a:t>
            </a:r>
            <a:br>
              <a:rPr lang="en-US" altLang="ja-JP" sz="4800" dirty="0"/>
            </a:br>
            <a:r>
              <a:rPr lang="en" altLang="ja-JP" sz="4800" dirty="0"/>
              <a:t>Evil-Twin</a:t>
            </a:r>
            <a:r>
              <a:rPr lang="ja-JP" altLang="en-US" sz="4800"/>
              <a:t>攻撃検知手法</a:t>
            </a:r>
            <a:endParaRPr lang="ja-JP" altLang="en-US" sz="3200" dirty="0">
              <a:latin typeface="+mj-lt"/>
            </a:endParaRPr>
          </a:p>
        </p:txBody>
      </p:sp>
      <p:sp>
        <p:nvSpPr>
          <p:cNvPr id="3" name="サブタイトル 2"/>
          <p:cNvSpPr>
            <a:spLocks noGrp="1"/>
          </p:cNvSpPr>
          <p:nvPr>
            <p:ph type="subTitle" idx="1"/>
          </p:nvPr>
        </p:nvSpPr>
        <p:spPr/>
        <p:txBody>
          <a:bodyPr/>
          <a:lstStyle/>
          <a:p>
            <a:r>
              <a:rPr lang="en-US" altLang="ja-JP" b="1" dirty="0"/>
              <a:t>MA23025</a:t>
            </a:r>
            <a:r>
              <a:rPr lang="ja-JP" altLang="en-US" b="1"/>
              <a:t> 上田 智之</a:t>
            </a:r>
            <a:endParaRPr lang="en-US" altLang="ja-JP" b="1" dirty="0"/>
          </a:p>
          <a:p>
            <a:r>
              <a:rPr lang="ja-JP" altLang="en-US" b="1"/>
              <a:t>指導教員</a:t>
            </a:r>
            <a:r>
              <a:rPr lang="en-US" altLang="ja-JP" b="1" dirty="0"/>
              <a:t> </a:t>
            </a:r>
            <a:r>
              <a:rPr lang="ja-JP" altLang="en-US" b="1"/>
              <a:t>上岡</a:t>
            </a:r>
            <a:r>
              <a:rPr lang="en-US" altLang="ja-JP" b="1" dirty="0"/>
              <a:t> </a:t>
            </a:r>
            <a:r>
              <a:rPr lang="ja-JP" altLang="en-US" b="1"/>
              <a:t>英史</a:t>
            </a:r>
            <a:endParaRPr lang="en-US" altLang="ja-JP" b="1" dirty="0"/>
          </a:p>
        </p:txBody>
      </p:sp>
      <p:sp>
        <p:nvSpPr>
          <p:cNvPr id="5" name="テキスト ボックス 4"/>
          <p:cNvSpPr txBox="1"/>
          <p:nvPr/>
        </p:nvSpPr>
        <p:spPr>
          <a:xfrm>
            <a:off x="6171633" y="5903893"/>
            <a:ext cx="2339102" cy="954107"/>
          </a:xfrm>
          <a:prstGeom prst="rect">
            <a:avLst/>
          </a:prstGeom>
          <a:noFill/>
        </p:spPr>
        <p:txBody>
          <a:bodyPr wrap="none" rtlCol="0">
            <a:spAutoFit/>
          </a:bodyPr>
          <a:lstStyle/>
          <a:p>
            <a:pPr algn="r"/>
            <a:r>
              <a:rPr lang="ja-JP" altLang="en-US" sz="2800" dirty="0">
                <a:solidFill>
                  <a:srgbClr val="4D4D4D"/>
                </a:solidFill>
              </a:rPr>
              <a:t>芝浦工業大学</a:t>
            </a:r>
            <a:endParaRPr lang="en-US" altLang="ja-JP" sz="2800" dirty="0">
              <a:solidFill>
                <a:srgbClr val="4D4D4D"/>
              </a:solidFill>
            </a:endParaRPr>
          </a:p>
          <a:p>
            <a:pPr algn="r"/>
            <a:endParaRPr kumimoji="1" lang="ja-JP" altLang="en-US" sz="2800" dirty="0">
              <a:solidFill>
                <a:srgbClr val="4D4D4D"/>
              </a:solidFill>
            </a:endParaRPr>
          </a:p>
        </p:txBody>
      </p:sp>
      <p:pic>
        <p:nvPicPr>
          <p:cNvPr id="4" name="図 3">
            <a:extLst>
              <a:ext uri="{FF2B5EF4-FFF2-40B4-BE49-F238E27FC236}">
                <a16:creationId xmlns:a16="http://schemas.microsoft.com/office/drawing/2014/main" id="{49A5D6F3-1F1A-3056-492E-BAFF368897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4492" y="5417840"/>
            <a:ext cx="1440160" cy="1440160"/>
          </a:xfrm>
          <a:prstGeom prst="rect">
            <a:avLst/>
          </a:prstGeom>
        </p:spPr>
      </p:pic>
    </p:spTree>
    <p:extLst>
      <p:ext uri="{BB962C8B-B14F-4D97-AF65-F5344CB8AC3E}">
        <p14:creationId xmlns:p14="http://schemas.microsoft.com/office/powerpoint/2010/main" val="392756246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C70A6-4F4A-9510-F90D-96A7E2E215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0C2784-83C2-8045-9D16-263D8B252C7E}"/>
              </a:ext>
            </a:extLst>
          </p:cNvPr>
          <p:cNvSpPr>
            <a:spLocks noGrp="1"/>
          </p:cNvSpPr>
          <p:nvPr>
            <p:ph type="title"/>
          </p:nvPr>
        </p:nvSpPr>
        <p:spPr/>
        <p:txBody>
          <a:bodyPr/>
          <a:lstStyle/>
          <a:p>
            <a:r>
              <a:rPr kumimoji="1" lang="ja-JP" altLang="en-US"/>
              <a:t>実験の流れ</a:t>
            </a:r>
          </a:p>
        </p:txBody>
      </p:sp>
      <p:sp>
        <p:nvSpPr>
          <p:cNvPr id="4" name="フッター プレースホルダー 3">
            <a:extLst>
              <a:ext uri="{FF2B5EF4-FFF2-40B4-BE49-F238E27FC236}">
                <a16:creationId xmlns:a16="http://schemas.microsoft.com/office/drawing/2014/main" id="{983D158C-5D24-E436-0AA4-38068F9AB2D8}"/>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19871025-57EA-F7E1-804F-52DEF6EF6921}"/>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dirty="0"/>
          </a:p>
        </p:txBody>
      </p:sp>
      <p:sp>
        <p:nvSpPr>
          <p:cNvPr id="6" name="フローチャート: 処理 5">
            <a:extLst>
              <a:ext uri="{FF2B5EF4-FFF2-40B4-BE49-F238E27FC236}">
                <a16:creationId xmlns:a16="http://schemas.microsoft.com/office/drawing/2014/main" id="{2AD6F84D-CE72-0B6D-9222-AC4864A1B562}"/>
              </a:ext>
            </a:extLst>
          </p:cNvPr>
          <p:cNvSpPr/>
          <p:nvPr/>
        </p:nvSpPr>
        <p:spPr>
          <a:xfrm>
            <a:off x="1811567" y="813192"/>
            <a:ext cx="2491630" cy="815146"/>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accent1">
                    <a:lumMod val="75000"/>
                  </a:schemeClr>
                </a:solidFill>
              </a:rPr>
              <a:t>RTT</a:t>
            </a:r>
            <a:r>
              <a:rPr lang="ja-JP" altLang="en-US" sz="2200" b="1">
                <a:solidFill>
                  <a:schemeClr val="accent1">
                    <a:lumMod val="75000"/>
                  </a:schemeClr>
                </a:solidFill>
              </a:rPr>
              <a:t>，トラヒックを測定</a:t>
            </a:r>
            <a:endParaRPr kumimoji="1" lang="ja-JP" altLang="en-US" sz="2200" b="1" dirty="0">
              <a:solidFill>
                <a:schemeClr val="accent1">
                  <a:lumMod val="75000"/>
                </a:schemeClr>
              </a:solidFill>
            </a:endParaRPr>
          </a:p>
        </p:txBody>
      </p:sp>
      <p:sp>
        <p:nvSpPr>
          <p:cNvPr id="7" name="Google Shape;124;p2">
            <a:extLst>
              <a:ext uri="{FF2B5EF4-FFF2-40B4-BE49-F238E27FC236}">
                <a16:creationId xmlns:a16="http://schemas.microsoft.com/office/drawing/2014/main" id="{F5938548-B23D-FBB4-262A-882F53885C6E}"/>
              </a:ext>
            </a:extLst>
          </p:cNvPr>
          <p:cNvSpPr/>
          <p:nvPr/>
        </p:nvSpPr>
        <p:spPr>
          <a:xfrm>
            <a:off x="2772986" y="162833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77C5AADC-2985-1715-33F9-3F7F8AB3C31D}"/>
              </a:ext>
            </a:extLst>
          </p:cNvPr>
          <p:cNvSpPr/>
          <p:nvPr/>
        </p:nvSpPr>
        <p:spPr>
          <a:xfrm>
            <a:off x="1154618" y="3513130"/>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k-means</a:t>
            </a:r>
            <a:r>
              <a:rPr kumimoji="1" lang="ja-JP" altLang="en-US" sz="2200" b="1">
                <a:solidFill>
                  <a:schemeClr val="bg1"/>
                </a:solidFill>
              </a:rPr>
              <a:t>を用いた検知</a:t>
            </a:r>
            <a:endParaRPr kumimoji="1" lang="ja-JP" altLang="en-US" sz="2200" b="1" dirty="0">
              <a:solidFill>
                <a:schemeClr val="bg1"/>
              </a:solidFill>
            </a:endParaRPr>
          </a:p>
        </p:txBody>
      </p:sp>
      <p:sp>
        <p:nvSpPr>
          <p:cNvPr id="10" name="フローチャート: 判断 9">
            <a:extLst>
              <a:ext uri="{FF2B5EF4-FFF2-40B4-BE49-F238E27FC236}">
                <a16:creationId xmlns:a16="http://schemas.microsoft.com/office/drawing/2014/main" id="{08AD4818-30A2-C158-8EC9-8B3B812D5E02}"/>
              </a:ext>
            </a:extLst>
          </p:cNvPr>
          <p:cNvSpPr/>
          <p:nvPr/>
        </p:nvSpPr>
        <p:spPr>
          <a:xfrm>
            <a:off x="837049" y="4588136"/>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accent1">
                    <a:lumMod val="75000"/>
                  </a:schemeClr>
                </a:solidFill>
              </a:rPr>
              <a:t>「不正</a:t>
            </a:r>
            <a:r>
              <a:rPr lang="en-US" altLang="ja-JP" sz="2200" b="1" dirty="0">
                <a:solidFill>
                  <a:schemeClr val="accent1">
                    <a:lumMod val="75000"/>
                  </a:schemeClr>
                </a:solidFill>
              </a:rPr>
              <a:t>AP</a:t>
            </a:r>
            <a:r>
              <a:rPr lang="ja-JP" altLang="en-US" sz="2200" b="1">
                <a:solidFill>
                  <a:schemeClr val="accent1">
                    <a:lumMod val="75000"/>
                  </a:schemeClr>
                </a:solidFill>
              </a:rPr>
              <a:t>あり」</a:t>
            </a:r>
            <a:endParaRPr kumimoji="1" lang="ja-JP" altLang="en-US" sz="2200" b="1" dirty="0">
              <a:solidFill>
                <a:schemeClr val="accent1">
                  <a:lumMod val="75000"/>
                </a:schemeClr>
              </a:solidFill>
            </a:endParaRPr>
          </a:p>
        </p:txBody>
      </p:sp>
      <p:sp>
        <p:nvSpPr>
          <p:cNvPr id="11" name="Google Shape;124;p2">
            <a:extLst>
              <a:ext uri="{FF2B5EF4-FFF2-40B4-BE49-F238E27FC236}">
                <a16:creationId xmlns:a16="http://schemas.microsoft.com/office/drawing/2014/main" id="{9A151021-8D5C-3857-FAC9-FEE4A4128AB4}"/>
              </a:ext>
            </a:extLst>
          </p:cNvPr>
          <p:cNvSpPr/>
          <p:nvPr/>
        </p:nvSpPr>
        <p:spPr>
          <a:xfrm>
            <a:off x="2782617" y="4064318"/>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9C3EA666-BDC3-0709-1EED-DA228F99404E}"/>
              </a:ext>
            </a:extLst>
          </p:cNvPr>
          <p:cNvSpPr/>
          <p:nvPr/>
        </p:nvSpPr>
        <p:spPr>
          <a:xfrm rot="740940">
            <a:off x="1503239" y="5337278"/>
            <a:ext cx="576000" cy="619449"/>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8D30F1ED-6431-46C7-68D5-B0529EF075DD}"/>
              </a:ext>
            </a:extLst>
          </p:cNvPr>
          <p:cNvSpPr/>
          <p:nvPr/>
        </p:nvSpPr>
        <p:spPr>
          <a:xfrm rot="20880000">
            <a:off x="4027761" y="5350015"/>
            <a:ext cx="576000" cy="6019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B113DD8E-402C-DFD5-EADC-8DF610F07507}"/>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CF976B36-1D37-5115-12D9-ED2D3ACB9263}"/>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F2140150-CF66-E5CB-BFE7-DD49845F9151}"/>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200" b="1">
                <a:solidFill>
                  <a:schemeClr val="accent1">
                    <a:lumMod val="75000"/>
                  </a:schemeClr>
                </a:solidFill>
              </a:rPr>
              <a:t>終了</a:t>
            </a:r>
            <a:endParaRPr kumimoji="1" lang="ja-JP" altLang="en-US" sz="2200" b="1" dirty="0">
              <a:solidFill>
                <a:schemeClr val="accent1">
                  <a:lumMod val="75000"/>
                </a:schemeClr>
              </a:solidFill>
            </a:endParaRPr>
          </a:p>
        </p:txBody>
      </p:sp>
      <p:sp>
        <p:nvSpPr>
          <p:cNvPr id="18" name="フローチャート: 処理 17">
            <a:extLst>
              <a:ext uri="{FF2B5EF4-FFF2-40B4-BE49-F238E27FC236}">
                <a16:creationId xmlns:a16="http://schemas.microsoft.com/office/drawing/2014/main" id="{4D0092BD-26D7-0FDD-D272-C51CCF4A0771}"/>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accent1">
                    <a:lumMod val="75000"/>
                  </a:schemeClr>
                </a:solidFill>
              </a:rPr>
              <a:t>CDF</a:t>
            </a:r>
            <a:r>
              <a:rPr kumimoji="1" lang="ja-JP" altLang="en-US" sz="2200" b="1">
                <a:solidFill>
                  <a:schemeClr val="accent1">
                    <a:lumMod val="75000"/>
                  </a:schemeClr>
                </a:solidFill>
              </a:rPr>
              <a:t>の追加検知</a:t>
            </a:r>
            <a:endParaRPr kumimoji="1" lang="ja-JP" altLang="en-US" sz="2200" b="1" dirty="0">
              <a:solidFill>
                <a:schemeClr val="accent1">
                  <a:lumMod val="75000"/>
                </a:schemeClr>
              </a:solidFill>
            </a:endParaRPr>
          </a:p>
        </p:txBody>
      </p:sp>
      <p:cxnSp>
        <p:nvCxnSpPr>
          <p:cNvPr id="19" name="直線矢印コネクタ 18">
            <a:extLst>
              <a:ext uri="{FF2B5EF4-FFF2-40B4-BE49-F238E27FC236}">
                <a16:creationId xmlns:a16="http://schemas.microsoft.com/office/drawing/2014/main" id="{8AE0E2DE-5FFD-84ED-FCD0-809488063B37}"/>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547F5BBB-6856-9B54-484A-C13A5EE51742}"/>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17A975F0-47C6-1A74-E3A0-B7846748B422}"/>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E1A53FF5-4DB4-617A-41BE-C52823E538DA}"/>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66033192-908C-709C-CBC6-8620B79EC3E1}"/>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10E86000-B66C-AC5D-2B62-17A8572F2CA8}"/>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D754DB4F-039C-5F59-F1B2-3E60935535DF}"/>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233941C2-6B8A-4CE7-F3C0-3FCB219E0E63}"/>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52B315DB-CEE0-3871-55A4-B7DB887670C1}"/>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5C5978EE-3966-3888-AA6B-20ACBB9E248D}"/>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688EC8CB-86C3-1E2D-1C59-57816169F03C}"/>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C17D6346-F972-A15C-A8B0-AC15D81B8EBF}"/>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6024933C-1A16-1EE3-F55C-FC768BF3B9C6}"/>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B722B257-3600-4C01-8C57-4CEBBD3BB5D8}"/>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5EA781C5-F18D-2DE3-06F4-541CC503E07E}"/>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8B481F7C-8546-6C82-AE79-3BC9041E65E8}"/>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D7AEEFEF-D5EF-1DCA-CB46-B6C7A6ABF8A1}"/>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072A0437-EB76-149D-E8DD-1DEE54170A56}"/>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C424D527-3C81-0872-99E3-80A6928AF841}"/>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5D8A6300-1691-D52A-BD7E-EA59E64F426C}"/>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7DD952-D1AE-60BC-4A6E-587997BFE7CC}"/>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6576DA0C-8F92-5340-4A3D-D2FC7D753ACF}"/>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FEE1C76B-4241-566A-6A8E-BB6C938CC3CB}"/>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2D28115D-4E38-DE65-559D-9167BA213168}"/>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A5D22980-612A-A926-01AC-28CC956CCE5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149" y="967337"/>
            <a:ext cx="785150" cy="785150"/>
          </a:xfrm>
          <a:prstGeom prst="rect">
            <a:avLst/>
          </a:prstGeom>
        </p:spPr>
      </p:pic>
      <p:pic>
        <p:nvPicPr>
          <p:cNvPr id="54" name="グラフィックス 53" descr="ユーザー 枠線">
            <a:extLst>
              <a:ext uri="{FF2B5EF4-FFF2-40B4-BE49-F238E27FC236}">
                <a16:creationId xmlns:a16="http://schemas.microsoft.com/office/drawing/2014/main" id="{8980959E-CE80-24A0-5EDD-6B56936F4EF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3440" y="2068414"/>
            <a:ext cx="784598" cy="784598"/>
          </a:xfrm>
          <a:prstGeom prst="rect">
            <a:avLst/>
          </a:prstGeom>
        </p:spPr>
      </p:pic>
      <p:sp>
        <p:nvSpPr>
          <p:cNvPr id="56" name="テキスト ボックス 55">
            <a:extLst>
              <a:ext uri="{FF2B5EF4-FFF2-40B4-BE49-F238E27FC236}">
                <a16:creationId xmlns:a16="http://schemas.microsoft.com/office/drawing/2014/main" id="{EE48E26D-7071-1142-0A82-3D53D61180C8}"/>
              </a:ext>
            </a:extLst>
          </p:cNvPr>
          <p:cNvSpPr txBox="1"/>
          <p:nvPr/>
        </p:nvSpPr>
        <p:spPr>
          <a:xfrm>
            <a:off x="8009547" y="1576135"/>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17BE6071-3E3B-96E3-86EA-92A7F435E4F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7191690" y="2372325"/>
            <a:ext cx="565821" cy="565821"/>
          </a:xfrm>
          <a:prstGeom prst="rect">
            <a:avLst/>
          </a:prstGeom>
        </p:spPr>
      </p:pic>
      <p:cxnSp>
        <p:nvCxnSpPr>
          <p:cNvPr id="58" name="直線矢印コネクタ 57">
            <a:extLst>
              <a:ext uri="{FF2B5EF4-FFF2-40B4-BE49-F238E27FC236}">
                <a16:creationId xmlns:a16="http://schemas.microsoft.com/office/drawing/2014/main" id="{2A83E238-5015-1029-86E6-1B85D996C45D}"/>
              </a:ext>
            </a:extLst>
          </p:cNvPr>
          <p:cNvCxnSpPr>
            <a:cxnSpLocks/>
          </p:cNvCxnSpPr>
          <p:nvPr/>
        </p:nvCxnSpPr>
        <p:spPr>
          <a:xfrm flipV="1">
            <a:off x="7428872" y="16328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CBAE9181-C829-3756-D724-8C35355F4E02}"/>
              </a:ext>
            </a:extLst>
          </p:cNvPr>
          <p:cNvCxnSpPr>
            <a:cxnSpLocks/>
          </p:cNvCxnSpPr>
          <p:nvPr/>
        </p:nvCxnSpPr>
        <p:spPr>
          <a:xfrm rot="10800000" flipV="1">
            <a:off x="7581272" y="17852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CA427B63-5496-1E06-D34F-4CA1D172D002}"/>
              </a:ext>
            </a:extLst>
          </p:cNvPr>
          <p:cNvSpPr>
            <a:spLocks/>
          </p:cNvSpPr>
          <p:nvPr/>
        </p:nvSpPr>
        <p:spPr>
          <a:xfrm>
            <a:off x="5723001" y="762327"/>
            <a:ext cx="2296252" cy="875047"/>
          </a:xfrm>
          <a:prstGeom prst="wedgeEllipseCallout">
            <a:avLst>
              <a:gd name="adj1" fmla="val 36782"/>
              <a:gd name="adj2" fmla="val 61085"/>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1F96F8FD-19BE-F68F-285B-F3EF188A10EB}"/>
              </a:ext>
            </a:extLst>
          </p:cNvPr>
          <p:cNvSpPr>
            <a:spLocks/>
          </p:cNvSpPr>
          <p:nvPr/>
        </p:nvSpPr>
        <p:spPr>
          <a:xfrm>
            <a:off x="5472794" y="302608"/>
            <a:ext cx="3347419" cy="296484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3D05AB4C-22C6-B6C5-9FDC-362174A56C49}"/>
              </a:ext>
            </a:extLst>
          </p:cNvPr>
          <p:cNvSpPr/>
          <p:nvPr/>
        </p:nvSpPr>
        <p:spPr>
          <a:xfrm>
            <a:off x="1038044" y="2167087"/>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accent1">
                    <a:lumMod val="75000"/>
                  </a:schemeClr>
                </a:solidFill>
              </a:rPr>
              <a:t>トラフィック負荷ごとに</a:t>
            </a:r>
            <a:br>
              <a:rPr lang="en-US" altLang="ja-JP" sz="2200" b="1" dirty="0">
                <a:solidFill>
                  <a:schemeClr val="accent1">
                    <a:lumMod val="75000"/>
                  </a:schemeClr>
                </a:solidFill>
              </a:rPr>
            </a:br>
            <a:r>
              <a:rPr lang="ja-JP" altLang="en-US" sz="2200" b="1">
                <a:solidFill>
                  <a:schemeClr val="accent1">
                    <a:lumMod val="75000"/>
                  </a:schemeClr>
                </a:solidFill>
              </a:rPr>
              <a:t>閾値を設定</a:t>
            </a:r>
            <a:endParaRPr kumimoji="1" lang="ja-JP" altLang="en-US" sz="2200" b="1" dirty="0">
              <a:solidFill>
                <a:schemeClr val="accent1">
                  <a:lumMod val="75000"/>
                </a:schemeClr>
              </a:solidFill>
            </a:endParaRPr>
          </a:p>
        </p:txBody>
      </p:sp>
      <p:sp>
        <p:nvSpPr>
          <p:cNvPr id="9" name="Google Shape;124;p2">
            <a:extLst>
              <a:ext uri="{FF2B5EF4-FFF2-40B4-BE49-F238E27FC236}">
                <a16:creationId xmlns:a16="http://schemas.microsoft.com/office/drawing/2014/main" id="{D111C321-FAB8-12B2-7084-88EEE92DAFCF}"/>
              </a:ext>
            </a:extLst>
          </p:cNvPr>
          <p:cNvSpPr/>
          <p:nvPr/>
        </p:nvSpPr>
        <p:spPr>
          <a:xfrm>
            <a:off x="2776902" y="296734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105EA942-B661-6C5C-7D72-23141ABAACA9}"/>
              </a:ext>
            </a:extLst>
          </p:cNvPr>
          <p:cNvSpPr txBox="1"/>
          <p:nvPr/>
        </p:nvSpPr>
        <p:spPr>
          <a:xfrm>
            <a:off x="6851849" y="5829764"/>
            <a:ext cx="1662936" cy="369332"/>
          </a:xfrm>
          <a:prstGeom prst="rect">
            <a:avLst/>
          </a:prstGeom>
          <a:noFill/>
        </p:spPr>
        <p:txBody>
          <a:bodyPr wrap="square" rtlCol="0">
            <a:spAutoFit/>
          </a:bodyPr>
          <a:lstStyle/>
          <a:p>
            <a:pPr algn="ctr"/>
            <a:r>
              <a:rPr lang="ja-JP" altLang="en-US" b="1">
                <a:solidFill>
                  <a:srgbClr val="4D4D4D"/>
                </a:solidFill>
              </a:rPr>
              <a:t>パケット数</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2535C306-B8E3-C5D3-D413-F8009F39E8CF}"/>
              </a:ext>
            </a:extLst>
          </p:cNvPr>
          <p:cNvSpPr txBox="1"/>
          <p:nvPr/>
        </p:nvSpPr>
        <p:spPr>
          <a:xfrm>
            <a:off x="6529892" y="2895813"/>
            <a:ext cx="1256107" cy="400110"/>
          </a:xfrm>
          <a:prstGeom prst="rect">
            <a:avLst/>
          </a:prstGeom>
          <a:noFill/>
        </p:spPr>
        <p:txBody>
          <a:bodyPr wrap="square" rtlCol="0">
            <a:spAutoFit/>
          </a:bodyPr>
          <a:lstStyle/>
          <a:p>
            <a:pPr algn="ctr"/>
            <a:r>
              <a:rPr kumimoji="1" lang="ja-JP" altLang="en-US" sz="2000">
                <a:solidFill>
                  <a:srgbClr val="4D4D4D"/>
                </a:solidFill>
              </a:rPr>
              <a:t>ユーザ</a:t>
            </a:r>
            <a:endParaRPr kumimoji="1" lang="ja-JP" altLang="en-US" sz="2000" dirty="0">
              <a:solidFill>
                <a:srgbClr val="4D4D4D"/>
              </a:solidFill>
            </a:endParaRPr>
          </a:p>
        </p:txBody>
      </p:sp>
      <p:sp>
        <p:nvSpPr>
          <p:cNvPr id="45" name="テキスト ボックス 44">
            <a:extLst>
              <a:ext uri="{FF2B5EF4-FFF2-40B4-BE49-F238E27FC236}">
                <a16:creationId xmlns:a16="http://schemas.microsoft.com/office/drawing/2014/main" id="{0F823512-F6B5-CB91-D9BA-A0BB4880112A}"/>
              </a:ext>
            </a:extLst>
          </p:cNvPr>
          <p:cNvSpPr txBox="1"/>
          <p:nvPr/>
        </p:nvSpPr>
        <p:spPr>
          <a:xfrm>
            <a:off x="5756036" y="973451"/>
            <a:ext cx="2191626" cy="707886"/>
          </a:xfrm>
          <a:prstGeom prst="rect">
            <a:avLst/>
          </a:prstGeom>
          <a:noFill/>
        </p:spPr>
        <p:txBody>
          <a:bodyPr wrap="square" rtlCol="0">
            <a:spAutoFit/>
          </a:bodyPr>
          <a:lstStyle/>
          <a:p>
            <a:pPr algn="ctr"/>
            <a:r>
              <a:rPr kumimoji="1" lang="en-US" altLang="ja-JP" sz="2000" b="1" dirty="0">
                <a:solidFill>
                  <a:srgbClr val="4D4D4D"/>
                </a:solidFill>
              </a:rPr>
              <a:t>RTT</a:t>
            </a:r>
            <a:r>
              <a:rPr kumimoji="1" lang="ja-JP" altLang="en-US" sz="2000" b="1">
                <a:solidFill>
                  <a:srgbClr val="4D4D4D"/>
                </a:solidFill>
              </a:rPr>
              <a:t>，トラヒック</a:t>
            </a:r>
            <a:br>
              <a:rPr kumimoji="1" lang="en-US" altLang="ja-JP" sz="2000" b="1" dirty="0">
                <a:solidFill>
                  <a:srgbClr val="4D4D4D"/>
                </a:solidFill>
              </a:rPr>
            </a:br>
            <a:r>
              <a:rPr lang="ja-JP" altLang="en-US" sz="2000" b="1">
                <a:solidFill>
                  <a:srgbClr val="4D4D4D"/>
                </a:solidFill>
              </a:rPr>
              <a:t>取得</a:t>
            </a:r>
            <a:endParaRPr kumimoji="1" lang="ja-JP" altLang="en-US" sz="2000" b="1" dirty="0">
              <a:solidFill>
                <a:srgbClr val="4D4D4D"/>
              </a:solidFill>
            </a:endParaRPr>
          </a:p>
        </p:txBody>
      </p:sp>
    </p:spTree>
    <p:extLst>
      <p:ext uri="{BB962C8B-B14F-4D97-AF65-F5344CB8AC3E}">
        <p14:creationId xmlns:p14="http://schemas.microsoft.com/office/powerpoint/2010/main" val="11753969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フローチャート: 結合子 198">
            <a:extLst>
              <a:ext uri="{FF2B5EF4-FFF2-40B4-BE49-F238E27FC236}">
                <a16:creationId xmlns:a16="http://schemas.microsoft.com/office/drawing/2014/main" id="{E78DE799-FDEA-9053-DF14-FD2BD40A1904}"/>
              </a:ext>
            </a:extLst>
          </p:cNvPr>
          <p:cNvSpPr/>
          <p:nvPr/>
        </p:nvSpPr>
        <p:spPr>
          <a:xfrm>
            <a:off x="2925325" y="554422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3" name="フローチャート: 結合子 202">
            <a:extLst>
              <a:ext uri="{FF2B5EF4-FFF2-40B4-BE49-F238E27FC236}">
                <a16:creationId xmlns:a16="http://schemas.microsoft.com/office/drawing/2014/main" id="{77E9FBE0-7A7C-98D3-3372-0BB4DA0B4711}"/>
              </a:ext>
            </a:extLst>
          </p:cNvPr>
          <p:cNvSpPr/>
          <p:nvPr/>
        </p:nvSpPr>
        <p:spPr>
          <a:xfrm>
            <a:off x="2620525" y="54845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7" name="フローチャート: 結合子 206">
            <a:extLst>
              <a:ext uri="{FF2B5EF4-FFF2-40B4-BE49-F238E27FC236}">
                <a16:creationId xmlns:a16="http://schemas.microsoft.com/office/drawing/2014/main" id="{4163FD40-2157-39BA-6BE3-4FF5088FADB7}"/>
              </a:ext>
            </a:extLst>
          </p:cNvPr>
          <p:cNvSpPr/>
          <p:nvPr/>
        </p:nvSpPr>
        <p:spPr>
          <a:xfrm>
            <a:off x="3439379" y="545904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0" name="フローチャート: 結合子 209">
            <a:extLst>
              <a:ext uri="{FF2B5EF4-FFF2-40B4-BE49-F238E27FC236}">
                <a16:creationId xmlns:a16="http://schemas.microsoft.com/office/drawing/2014/main" id="{F84540C4-DDB1-E964-0940-E55FFE9B9494}"/>
              </a:ext>
            </a:extLst>
          </p:cNvPr>
          <p:cNvSpPr/>
          <p:nvPr/>
        </p:nvSpPr>
        <p:spPr>
          <a:xfrm>
            <a:off x="2477025" y="5375494"/>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4" name="フローチャート: 結合子 213">
            <a:extLst>
              <a:ext uri="{FF2B5EF4-FFF2-40B4-BE49-F238E27FC236}">
                <a16:creationId xmlns:a16="http://schemas.microsoft.com/office/drawing/2014/main" id="{23EC28FB-D18D-CD6D-0F2A-B4A40BBCC789}"/>
              </a:ext>
            </a:extLst>
          </p:cNvPr>
          <p:cNvSpPr/>
          <p:nvPr/>
        </p:nvSpPr>
        <p:spPr>
          <a:xfrm>
            <a:off x="3687037" y="546504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5" name="フローチャート: 結合子 214">
            <a:extLst>
              <a:ext uri="{FF2B5EF4-FFF2-40B4-BE49-F238E27FC236}">
                <a16:creationId xmlns:a16="http://schemas.microsoft.com/office/drawing/2014/main" id="{9B1BC0BD-9EE3-5E13-03A2-AA6464266D27}"/>
              </a:ext>
            </a:extLst>
          </p:cNvPr>
          <p:cNvSpPr/>
          <p:nvPr/>
        </p:nvSpPr>
        <p:spPr>
          <a:xfrm>
            <a:off x="3827296" y="553706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1" name="フローチャート: 結合子 220">
            <a:extLst>
              <a:ext uri="{FF2B5EF4-FFF2-40B4-BE49-F238E27FC236}">
                <a16:creationId xmlns:a16="http://schemas.microsoft.com/office/drawing/2014/main" id="{BE7506F7-97BA-665B-F613-3A2EB76E8E48}"/>
              </a:ext>
            </a:extLst>
          </p:cNvPr>
          <p:cNvSpPr/>
          <p:nvPr/>
        </p:nvSpPr>
        <p:spPr>
          <a:xfrm>
            <a:off x="4075693" y="541251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2" name="フローチャート: 結合子 221">
            <a:extLst>
              <a:ext uri="{FF2B5EF4-FFF2-40B4-BE49-F238E27FC236}">
                <a16:creationId xmlns:a16="http://schemas.microsoft.com/office/drawing/2014/main" id="{AB3EE8E0-1B86-B0AA-8121-C62B0991904D}"/>
              </a:ext>
            </a:extLst>
          </p:cNvPr>
          <p:cNvSpPr/>
          <p:nvPr/>
        </p:nvSpPr>
        <p:spPr>
          <a:xfrm>
            <a:off x="4215952" y="54845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3" name="フローチャート: 結合子 242">
            <a:extLst>
              <a:ext uri="{FF2B5EF4-FFF2-40B4-BE49-F238E27FC236}">
                <a16:creationId xmlns:a16="http://schemas.microsoft.com/office/drawing/2014/main" id="{1B30541F-32E3-C95B-2BED-32C6D0D4822F}"/>
              </a:ext>
            </a:extLst>
          </p:cNvPr>
          <p:cNvSpPr/>
          <p:nvPr/>
        </p:nvSpPr>
        <p:spPr>
          <a:xfrm>
            <a:off x="2876826" y="537091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0" name="フローチャート: 結合子 199">
            <a:extLst>
              <a:ext uri="{FF2B5EF4-FFF2-40B4-BE49-F238E27FC236}">
                <a16:creationId xmlns:a16="http://schemas.microsoft.com/office/drawing/2014/main" id="{15BFA177-6449-05F9-BD01-F9C6DA628B58}"/>
              </a:ext>
            </a:extLst>
          </p:cNvPr>
          <p:cNvSpPr/>
          <p:nvPr/>
        </p:nvSpPr>
        <p:spPr>
          <a:xfrm>
            <a:off x="3280125" y="5583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1" name="フローチャート: 結合子 200">
            <a:extLst>
              <a:ext uri="{FF2B5EF4-FFF2-40B4-BE49-F238E27FC236}">
                <a16:creationId xmlns:a16="http://schemas.microsoft.com/office/drawing/2014/main" id="{D67DA1F8-A5E3-4936-37FF-82ACBB03E9D8}"/>
              </a:ext>
            </a:extLst>
          </p:cNvPr>
          <p:cNvSpPr/>
          <p:nvPr/>
        </p:nvSpPr>
        <p:spPr>
          <a:xfrm>
            <a:off x="3077725" y="569662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4" name="フローチャート: 結合子 203">
            <a:extLst>
              <a:ext uri="{FF2B5EF4-FFF2-40B4-BE49-F238E27FC236}">
                <a16:creationId xmlns:a16="http://schemas.microsoft.com/office/drawing/2014/main" id="{2884BFCD-167E-E5DE-7EAD-3DE925439643}"/>
              </a:ext>
            </a:extLst>
          </p:cNvPr>
          <p:cNvSpPr>
            <a:spLocks noChangeAspect="1"/>
          </p:cNvSpPr>
          <p:nvPr/>
        </p:nvSpPr>
        <p:spPr>
          <a:xfrm>
            <a:off x="2357289" y="56432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9" name="フローチャート: 結合子 208">
            <a:extLst>
              <a:ext uri="{FF2B5EF4-FFF2-40B4-BE49-F238E27FC236}">
                <a16:creationId xmlns:a16="http://schemas.microsoft.com/office/drawing/2014/main" id="{04F0D78F-1E5C-2913-CE3E-F02EDE798923}"/>
              </a:ext>
            </a:extLst>
          </p:cNvPr>
          <p:cNvSpPr/>
          <p:nvPr/>
        </p:nvSpPr>
        <p:spPr>
          <a:xfrm>
            <a:off x="3561764" y="56711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2" name="フローチャート: 結合子 211">
            <a:extLst>
              <a:ext uri="{FF2B5EF4-FFF2-40B4-BE49-F238E27FC236}">
                <a16:creationId xmlns:a16="http://schemas.microsoft.com/office/drawing/2014/main" id="{A3D8DE50-A90B-EC46-1343-D8787D131084}"/>
              </a:ext>
            </a:extLst>
          </p:cNvPr>
          <p:cNvSpPr/>
          <p:nvPr/>
        </p:nvSpPr>
        <p:spPr>
          <a:xfrm>
            <a:off x="3786793" y="573261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3" name="フローチャート: 結合子 222">
            <a:extLst>
              <a:ext uri="{FF2B5EF4-FFF2-40B4-BE49-F238E27FC236}">
                <a16:creationId xmlns:a16="http://schemas.microsoft.com/office/drawing/2014/main" id="{37B7640C-40D4-6F11-858B-7E42ED1568A5}"/>
              </a:ext>
            </a:extLst>
          </p:cNvPr>
          <p:cNvSpPr/>
          <p:nvPr/>
        </p:nvSpPr>
        <p:spPr>
          <a:xfrm>
            <a:off x="4151828" y="5614009"/>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4" name="フローチャート: 結合子 223">
            <a:extLst>
              <a:ext uri="{FF2B5EF4-FFF2-40B4-BE49-F238E27FC236}">
                <a16:creationId xmlns:a16="http://schemas.microsoft.com/office/drawing/2014/main" id="{B2732FA8-65E0-83DA-1E96-C23E5E782B70}"/>
              </a:ext>
            </a:extLst>
          </p:cNvPr>
          <p:cNvSpPr/>
          <p:nvPr/>
        </p:nvSpPr>
        <p:spPr>
          <a:xfrm>
            <a:off x="4368352" y="56369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8" name="フローチャート: 結合子 197">
            <a:extLst>
              <a:ext uri="{FF2B5EF4-FFF2-40B4-BE49-F238E27FC236}">
                <a16:creationId xmlns:a16="http://schemas.microsoft.com/office/drawing/2014/main" id="{61690E9F-1224-99AD-CA59-176A3FF307B2}"/>
              </a:ext>
            </a:extLst>
          </p:cNvPr>
          <p:cNvSpPr/>
          <p:nvPr/>
        </p:nvSpPr>
        <p:spPr>
          <a:xfrm>
            <a:off x="3127725" y="551024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5" name="フローチャート: 結合子 204">
            <a:extLst>
              <a:ext uri="{FF2B5EF4-FFF2-40B4-BE49-F238E27FC236}">
                <a16:creationId xmlns:a16="http://schemas.microsoft.com/office/drawing/2014/main" id="{936C12BB-2F91-77EF-4194-48E76B22C853}"/>
              </a:ext>
            </a:extLst>
          </p:cNvPr>
          <p:cNvSpPr/>
          <p:nvPr/>
        </p:nvSpPr>
        <p:spPr>
          <a:xfrm>
            <a:off x="2534422" y="5728458"/>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6" name="フローチャート: 結合子 205">
            <a:extLst>
              <a:ext uri="{FF2B5EF4-FFF2-40B4-BE49-F238E27FC236}">
                <a16:creationId xmlns:a16="http://schemas.microsoft.com/office/drawing/2014/main" id="{6EB4AD95-B4A0-4DFA-3984-32EBD1AB7BF1}"/>
              </a:ext>
            </a:extLst>
          </p:cNvPr>
          <p:cNvSpPr/>
          <p:nvPr/>
        </p:nvSpPr>
        <p:spPr>
          <a:xfrm>
            <a:off x="2772925" y="563693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8" name="フローチャート: 結合子 207">
            <a:extLst>
              <a:ext uri="{FF2B5EF4-FFF2-40B4-BE49-F238E27FC236}">
                <a16:creationId xmlns:a16="http://schemas.microsoft.com/office/drawing/2014/main" id="{B1416CCE-104B-5B18-B1D2-7A0CFFB43638}"/>
              </a:ext>
            </a:extLst>
          </p:cNvPr>
          <p:cNvSpPr/>
          <p:nvPr/>
        </p:nvSpPr>
        <p:spPr>
          <a:xfrm>
            <a:off x="3389379" y="572447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1" name="フローチャート: 結合子 210">
            <a:extLst>
              <a:ext uri="{FF2B5EF4-FFF2-40B4-BE49-F238E27FC236}">
                <a16:creationId xmlns:a16="http://schemas.microsoft.com/office/drawing/2014/main" id="{FFCBF06F-E5B3-E234-55B9-6151D2969F8D}"/>
              </a:ext>
            </a:extLst>
          </p:cNvPr>
          <p:cNvSpPr/>
          <p:nvPr/>
        </p:nvSpPr>
        <p:spPr>
          <a:xfrm>
            <a:off x="2298577" y="544036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3" name="フローチャート: 結合子 212">
            <a:extLst>
              <a:ext uri="{FF2B5EF4-FFF2-40B4-BE49-F238E27FC236}">
                <a16:creationId xmlns:a16="http://schemas.microsoft.com/office/drawing/2014/main" id="{E6F2D54F-1F00-30AC-C0D7-F517F305A65D}"/>
              </a:ext>
            </a:extLst>
          </p:cNvPr>
          <p:cNvSpPr/>
          <p:nvPr/>
        </p:nvSpPr>
        <p:spPr>
          <a:xfrm>
            <a:off x="3884241" y="533737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02" name="フローチャート: 結合子 201">
            <a:extLst>
              <a:ext uri="{FF2B5EF4-FFF2-40B4-BE49-F238E27FC236}">
                <a16:creationId xmlns:a16="http://schemas.microsoft.com/office/drawing/2014/main" id="{EB9DE412-F2B0-75B5-D790-48A5A2AAD4EB}"/>
              </a:ext>
            </a:extLst>
          </p:cNvPr>
          <p:cNvSpPr/>
          <p:nvPr/>
        </p:nvSpPr>
        <p:spPr>
          <a:xfrm>
            <a:off x="5109706" y="5322149"/>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6" name="フローチャート: 結合子 225">
            <a:extLst>
              <a:ext uri="{FF2B5EF4-FFF2-40B4-BE49-F238E27FC236}">
                <a16:creationId xmlns:a16="http://schemas.microsoft.com/office/drawing/2014/main" id="{58EBD29F-3AF2-218B-CE01-F69E86AE254B}"/>
              </a:ext>
            </a:extLst>
          </p:cNvPr>
          <p:cNvSpPr/>
          <p:nvPr/>
        </p:nvSpPr>
        <p:spPr>
          <a:xfrm>
            <a:off x="5359841" y="55754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9" name="フローチャート: 結合子 218">
            <a:extLst>
              <a:ext uri="{FF2B5EF4-FFF2-40B4-BE49-F238E27FC236}">
                <a16:creationId xmlns:a16="http://schemas.microsoft.com/office/drawing/2014/main" id="{D8F91F39-59F9-A750-F0AF-335435C5138E}"/>
              </a:ext>
            </a:extLst>
          </p:cNvPr>
          <p:cNvSpPr/>
          <p:nvPr/>
        </p:nvSpPr>
        <p:spPr>
          <a:xfrm>
            <a:off x="4875552" y="55835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5" name="フローチャート: 結合子 234">
            <a:extLst>
              <a:ext uri="{FF2B5EF4-FFF2-40B4-BE49-F238E27FC236}">
                <a16:creationId xmlns:a16="http://schemas.microsoft.com/office/drawing/2014/main" id="{32A411E9-1201-180B-EFCD-5B2FDCFC3AB2}"/>
              </a:ext>
            </a:extLst>
          </p:cNvPr>
          <p:cNvSpPr/>
          <p:nvPr/>
        </p:nvSpPr>
        <p:spPr>
          <a:xfrm>
            <a:off x="6521302" y="541995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5" name="フローチャート: 結合子 224">
            <a:extLst>
              <a:ext uri="{FF2B5EF4-FFF2-40B4-BE49-F238E27FC236}">
                <a16:creationId xmlns:a16="http://schemas.microsoft.com/office/drawing/2014/main" id="{4E9BEFAF-E6F7-F629-0C2D-DA7D4FBF58A8}"/>
              </a:ext>
            </a:extLst>
          </p:cNvPr>
          <p:cNvSpPr/>
          <p:nvPr/>
        </p:nvSpPr>
        <p:spPr>
          <a:xfrm>
            <a:off x="5034806" y="545904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7" name="フローチャート: 結合子 226">
            <a:extLst>
              <a:ext uri="{FF2B5EF4-FFF2-40B4-BE49-F238E27FC236}">
                <a16:creationId xmlns:a16="http://schemas.microsoft.com/office/drawing/2014/main" id="{FCE0DA32-E9E4-AA7A-C587-521C689F7C07}"/>
              </a:ext>
            </a:extLst>
          </p:cNvPr>
          <p:cNvSpPr/>
          <p:nvPr/>
        </p:nvSpPr>
        <p:spPr>
          <a:xfrm>
            <a:off x="5519095" y="545089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0" name="フローチャート: 結合子 229">
            <a:extLst>
              <a:ext uri="{FF2B5EF4-FFF2-40B4-BE49-F238E27FC236}">
                <a16:creationId xmlns:a16="http://schemas.microsoft.com/office/drawing/2014/main" id="{0A4FE0DB-6CAC-99ED-BA0D-87FB455C217D}"/>
              </a:ext>
            </a:extLst>
          </p:cNvPr>
          <p:cNvSpPr/>
          <p:nvPr/>
        </p:nvSpPr>
        <p:spPr>
          <a:xfrm>
            <a:off x="5963957" y="53292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6" name="フローチャート: 結合子 235">
            <a:extLst>
              <a:ext uri="{FF2B5EF4-FFF2-40B4-BE49-F238E27FC236}">
                <a16:creationId xmlns:a16="http://schemas.microsoft.com/office/drawing/2014/main" id="{01930EB5-C473-F823-8C2B-BF0DC609B3D8}"/>
              </a:ext>
            </a:extLst>
          </p:cNvPr>
          <p:cNvSpPr/>
          <p:nvPr/>
        </p:nvSpPr>
        <p:spPr>
          <a:xfrm>
            <a:off x="6661561" y="549197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8" name="フローチャート: 結合子 237">
            <a:extLst>
              <a:ext uri="{FF2B5EF4-FFF2-40B4-BE49-F238E27FC236}">
                <a16:creationId xmlns:a16="http://schemas.microsoft.com/office/drawing/2014/main" id="{25BA2281-71FF-48CE-C9E3-D1F8FA014E77}"/>
              </a:ext>
            </a:extLst>
          </p:cNvPr>
          <p:cNvSpPr/>
          <p:nvPr/>
        </p:nvSpPr>
        <p:spPr>
          <a:xfrm>
            <a:off x="6211306" y="53456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0" name="フローチャート: 結合子 239">
            <a:extLst>
              <a:ext uri="{FF2B5EF4-FFF2-40B4-BE49-F238E27FC236}">
                <a16:creationId xmlns:a16="http://schemas.microsoft.com/office/drawing/2014/main" id="{90083C91-13DE-79D2-FED0-2D0043D0ADF0}"/>
              </a:ext>
            </a:extLst>
          </p:cNvPr>
          <p:cNvSpPr/>
          <p:nvPr/>
        </p:nvSpPr>
        <p:spPr>
          <a:xfrm>
            <a:off x="6154361" y="5545316"/>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1" name="フローチャート: 結合子 240">
            <a:extLst>
              <a:ext uri="{FF2B5EF4-FFF2-40B4-BE49-F238E27FC236}">
                <a16:creationId xmlns:a16="http://schemas.microsoft.com/office/drawing/2014/main" id="{F2ECEB56-2665-F7D1-4095-4E08A1913CCC}"/>
              </a:ext>
            </a:extLst>
          </p:cNvPr>
          <p:cNvSpPr/>
          <p:nvPr/>
        </p:nvSpPr>
        <p:spPr>
          <a:xfrm>
            <a:off x="6306761" y="5697716"/>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7" name="フローチャート: 結合子 236">
            <a:extLst>
              <a:ext uri="{FF2B5EF4-FFF2-40B4-BE49-F238E27FC236}">
                <a16:creationId xmlns:a16="http://schemas.microsoft.com/office/drawing/2014/main" id="{DCACFD57-4B73-1182-0FC4-BA1EBE31E84E}"/>
              </a:ext>
            </a:extLst>
          </p:cNvPr>
          <p:cNvSpPr/>
          <p:nvPr/>
        </p:nvSpPr>
        <p:spPr>
          <a:xfrm>
            <a:off x="6459161" y="560500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9" name="フローチャート: 結合子 238">
            <a:extLst>
              <a:ext uri="{FF2B5EF4-FFF2-40B4-BE49-F238E27FC236}">
                <a16:creationId xmlns:a16="http://schemas.microsoft.com/office/drawing/2014/main" id="{7127616F-FD26-7DDA-E1D6-6EA1176D344B}"/>
              </a:ext>
            </a:extLst>
          </p:cNvPr>
          <p:cNvSpPr/>
          <p:nvPr/>
        </p:nvSpPr>
        <p:spPr>
          <a:xfrm>
            <a:off x="6611561" y="5757401"/>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6" name="フローチャート: 結合子 215">
            <a:extLst>
              <a:ext uri="{FF2B5EF4-FFF2-40B4-BE49-F238E27FC236}">
                <a16:creationId xmlns:a16="http://schemas.microsoft.com/office/drawing/2014/main" id="{7613594B-A8FF-6F16-C9FC-F78D5E0442D9}"/>
              </a:ext>
            </a:extLst>
          </p:cNvPr>
          <p:cNvSpPr/>
          <p:nvPr/>
        </p:nvSpPr>
        <p:spPr>
          <a:xfrm>
            <a:off x="4582893" y="535917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7" name="フローチャート: 結合子 216">
            <a:extLst>
              <a:ext uri="{FF2B5EF4-FFF2-40B4-BE49-F238E27FC236}">
                <a16:creationId xmlns:a16="http://schemas.microsoft.com/office/drawing/2014/main" id="{55797339-91E0-590A-CB2E-8C6DA52E05B5}"/>
              </a:ext>
            </a:extLst>
          </p:cNvPr>
          <p:cNvSpPr/>
          <p:nvPr/>
        </p:nvSpPr>
        <p:spPr>
          <a:xfrm>
            <a:off x="4723152" y="543119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4" name="フローチャート: 結合子 233">
            <a:extLst>
              <a:ext uri="{FF2B5EF4-FFF2-40B4-BE49-F238E27FC236}">
                <a16:creationId xmlns:a16="http://schemas.microsoft.com/office/drawing/2014/main" id="{6A084B93-2722-5B24-9285-35509E6C04FA}"/>
              </a:ext>
            </a:extLst>
          </p:cNvPr>
          <p:cNvSpPr/>
          <p:nvPr/>
        </p:nvSpPr>
        <p:spPr>
          <a:xfrm>
            <a:off x="5160529" y="5575447"/>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8" name="フローチャート: 結合子 217">
            <a:extLst>
              <a:ext uri="{FF2B5EF4-FFF2-40B4-BE49-F238E27FC236}">
                <a16:creationId xmlns:a16="http://schemas.microsoft.com/office/drawing/2014/main" id="{C00586CF-9FF7-8DD7-56DB-F97095A139E2}"/>
              </a:ext>
            </a:extLst>
          </p:cNvPr>
          <p:cNvSpPr/>
          <p:nvPr/>
        </p:nvSpPr>
        <p:spPr>
          <a:xfrm>
            <a:off x="4520752" y="554422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8" name="フローチャート: 結合子 227">
            <a:extLst>
              <a:ext uri="{FF2B5EF4-FFF2-40B4-BE49-F238E27FC236}">
                <a16:creationId xmlns:a16="http://schemas.microsoft.com/office/drawing/2014/main" id="{B14A6F18-842A-AB3F-0529-B2ABE86E9E51}"/>
              </a:ext>
            </a:extLst>
          </p:cNvPr>
          <p:cNvSpPr/>
          <p:nvPr/>
        </p:nvSpPr>
        <p:spPr>
          <a:xfrm>
            <a:off x="5469095" y="5716325"/>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4" name="フローチャート: 結合子 243">
            <a:extLst>
              <a:ext uri="{FF2B5EF4-FFF2-40B4-BE49-F238E27FC236}">
                <a16:creationId xmlns:a16="http://schemas.microsoft.com/office/drawing/2014/main" id="{7B6C62DE-7852-129B-C77B-6B4B7DA206A8}"/>
              </a:ext>
            </a:extLst>
          </p:cNvPr>
          <p:cNvSpPr/>
          <p:nvPr/>
        </p:nvSpPr>
        <p:spPr>
          <a:xfrm>
            <a:off x="3124484" y="5376926"/>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0" name="フローチャート: 結合子 219">
            <a:extLst>
              <a:ext uri="{FF2B5EF4-FFF2-40B4-BE49-F238E27FC236}">
                <a16:creationId xmlns:a16="http://schemas.microsoft.com/office/drawing/2014/main" id="{F17D6744-0357-C3AD-D137-0DEB74F576F9}"/>
              </a:ext>
            </a:extLst>
          </p:cNvPr>
          <p:cNvSpPr/>
          <p:nvPr/>
        </p:nvSpPr>
        <p:spPr>
          <a:xfrm>
            <a:off x="4673152" y="569662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29" name="フローチャート: 結合子 228">
            <a:extLst>
              <a:ext uri="{FF2B5EF4-FFF2-40B4-BE49-F238E27FC236}">
                <a16:creationId xmlns:a16="http://schemas.microsoft.com/office/drawing/2014/main" id="{7A083FED-C091-8594-C506-291D958E8691}"/>
              </a:ext>
            </a:extLst>
          </p:cNvPr>
          <p:cNvSpPr/>
          <p:nvPr/>
        </p:nvSpPr>
        <p:spPr>
          <a:xfrm>
            <a:off x="5866509" y="5724470"/>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1" name="フローチャート: 結合子 230">
            <a:extLst>
              <a:ext uri="{FF2B5EF4-FFF2-40B4-BE49-F238E27FC236}">
                <a16:creationId xmlns:a16="http://schemas.microsoft.com/office/drawing/2014/main" id="{B78DE962-AAD6-4C09-8ECC-0BE71CABDF4C}"/>
              </a:ext>
            </a:extLst>
          </p:cNvPr>
          <p:cNvSpPr/>
          <p:nvPr/>
        </p:nvSpPr>
        <p:spPr>
          <a:xfrm>
            <a:off x="5766753" y="545690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2" name="フローチャート: 結合子 231">
            <a:extLst>
              <a:ext uri="{FF2B5EF4-FFF2-40B4-BE49-F238E27FC236}">
                <a16:creationId xmlns:a16="http://schemas.microsoft.com/office/drawing/2014/main" id="{02DF08CF-0BAE-8B84-0C60-547727BF07F8}"/>
              </a:ext>
            </a:extLst>
          </p:cNvPr>
          <p:cNvSpPr/>
          <p:nvPr/>
        </p:nvSpPr>
        <p:spPr>
          <a:xfrm>
            <a:off x="5907012" y="552892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2" name="フローチャート: 結合子 241">
            <a:extLst>
              <a:ext uri="{FF2B5EF4-FFF2-40B4-BE49-F238E27FC236}">
                <a16:creationId xmlns:a16="http://schemas.microsoft.com/office/drawing/2014/main" id="{F55EF256-52CD-EB47-C310-2F0A38CB0566}"/>
              </a:ext>
            </a:extLst>
          </p:cNvPr>
          <p:cNvSpPr/>
          <p:nvPr/>
        </p:nvSpPr>
        <p:spPr>
          <a:xfrm>
            <a:off x="5477701" y="5329232"/>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normAutofit/>
          </a:bodyPr>
          <a:lstStyle/>
          <a:p>
            <a:r>
              <a:rPr kumimoji="1" lang="ja-JP" altLang="en-US" dirty="0"/>
              <a:t>検知方法（</a:t>
            </a:r>
            <a:r>
              <a:rPr lang="en-US" altLang="ja-JP" dirty="0"/>
              <a:t>1</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448395" y="1195351"/>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dirty="0"/>
                  <a:t>k-means</a:t>
                </a:r>
                <a:r>
                  <a:rPr lang="ja-JP" altLang="en-US" dirty="0"/>
                  <a:t>法を利用</a:t>
                </a:r>
                <a:endParaRPr lang="en-US" altLang="ja-JP" dirty="0"/>
              </a:p>
              <a:p>
                <a:pPr lvl="1">
                  <a:lnSpc>
                    <a:spcPct val="150000"/>
                  </a:lnSpc>
                </a:pPr>
                <a:r>
                  <a:rPr lang="ja-JP" altLang="en-US"/>
                  <a:t>取得した</a:t>
                </a:r>
                <a:r>
                  <a:rPr lang="en-US" altLang="ja-JP" dirty="0"/>
                  <a:t>RTT</a:t>
                </a:r>
                <a:r>
                  <a:rPr lang="ja-JP" altLang="en-US"/>
                  <a:t>データ</a:t>
                </a:r>
                <a14:m>
                  <m:oMath xmlns:m="http://schemas.openxmlformats.org/officeDocument/2006/math">
                    <m:r>
                      <a:rPr lang="ja-JP" altLang="en-US" i="1">
                        <a:latin typeface="Cambria Math" panose="02040503050406030204" pitchFamily="18" charset="0"/>
                      </a:rPr>
                      <m:t>を</m:t>
                    </m:r>
                  </m:oMath>
                </a14:m>
                <a:r>
                  <a:rPr lang="en-US" altLang="ja-JP" dirty="0"/>
                  <a:t>2</a:t>
                </a:r>
                <a:r>
                  <a:rPr lang="ja-JP" altLang="en-US"/>
                  <a:t>つのグループに分ける</a:t>
                </a:r>
                <a:endParaRPr lang="en-US" altLang="ja-JP" dirty="0"/>
              </a:p>
              <a:p>
                <a:pPr lvl="1">
                  <a:lnSpc>
                    <a:spcPct val="150000"/>
                  </a:lnSpc>
                </a:pPr>
                <a:r>
                  <a:rPr lang="ja-JP" altLang="en-US"/>
                  <a:t>攻撃時と通常時のデータそれぞれに適用</a:t>
                </a:r>
                <a:endParaRPr lang="en-US" altLang="ja-JP" dirty="0"/>
              </a:p>
              <a:p>
                <a:pPr lvl="1">
                  <a:lnSpc>
                    <a:spcPct val="150000"/>
                  </a:lnSpc>
                </a:pPr>
                <a:r>
                  <a:rPr lang="ja-JP" altLang="en-US" b="1"/>
                  <a:t>各重心点</a:t>
                </a:r>
                <a:r>
                  <a:rPr lang="ja-JP" altLang="en-US" b="1" dirty="0"/>
                  <a:t>の座標の</a:t>
                </a:r>
                <a:r>
                  <a:rPr lang="en-US" altLang="ja-JP" b="1" dirty="0"/>
                  <a:t>y</a:t>
                </a:r>
                <a:r>
                  <a:rPr lang="ja-JP" altLang="en-US" b="1"/>
                  <a:t>軸比を</a:t>
                </a:r>
                <a:r>
                  <a:rPr lang="ja-JP" altLang="en-US" b="1" dirty="0"/>
                  <a:t>求める</a:t>
                </a:r>
                <a:endParaRPr lang="en-US" altLang="ja-JP" b="1" dirty="0"/>
              </a:p>
              <a:p>
                <a:pPr lvl="1"/>
                <a:endParaRPr lang="en-US" altLang="ja-JP" dirty="0"/>
              </a:p>
              <a:p>
                <a:endParaRPr lang="ja-JP" altLang="en-US" dirty="0"/>
              </a:p>
            </p:txBody>
          </p:sp>
        </mc:Choice>
        <mc:Fallback xmlns="">
          <p:sp>
            <p:nvSpPr>
              <p:cNvPr id="5" name="コンテンツ プレースホルダー 2">
                <a:extLst>
                  <a:ext uri="{FF2B5EF4-FFF2-40B4-BE49-F238E27FC236}">
                    <a16:creationId xmlns:a16="http://schemas.microsoft.com/office/drawing/2014/main" id="{49B9802F-5BC4-26D5-3A46-802FA6728DB3}"/>
                  </a:ext>
                </a:extLst>
              </p:cNvPr>
              <p:cNvSpPr txBox="1">
                <a:spLocks noRot="1" noChangeAspect="1" noMove="1" noResize="1" noEditPoints="1" noAdjustHandles="1" noChangeArrowheads="1" noChangeShapeType="1" noTextEdit="1"/>
              </p:cNvSpPr>
              <p:nvPr/>
            </p:nvSpPr>
            <p:spPr>
              <a:xfrm>
                <a:off x="448395" y="1195351"/>
                <a:ext cx="8363222" cy="4752528"/>
              </a:xfrm>
              <a:prstGeom prst="rect">
                <a:avLst/>
              </a:prstGeom>
              <a:blipFill>
                <a:blip r:embed="rId3"/>
                <a:stretch>
                  <a:fillRect l="-1669" t="-2667"/>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7EB5DA1-E43E-F5C6-BB72-684022C3310E}"/>
              </a:ext>
            </a:extLst>
          </p:cNvPr>
          <p:cNvCxnSpPr>
            <a:cxnSpLocks/>
          </p:cNvCxnSpPr>
          <p:nvPr/>
        </p:nvCxnSpPr>
        <p:spPr>
          <a:xfrm flipV="1">
            <a:off x="2195736" y="4104064"/>
            <a:ext cx="0" cy="2052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21CBDEC8-7298-2AF2-F8F8-CA7256C1835F}"/>
              </a:ext>
            </a:extLst>
          </p:cNvPr>
          <p:cNvCxnSpPr>
            <a:cxnSpLocks/>
          </p:cNvCxnSpPr>
          <p:nvPr/>
        </p:nvCxnSpPr>
        <p:spPr>
          <a:xfrm>
            <a:off x="2195736" y="6165304"/>
            <a:ext cx="500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フローチャート: 結合子 44">
            <a:extLst>
              <a:ext uri="{FF2B5EF4-FFF2-40B4-BE49-F238E27FC236}">
                <a16:creationId xmlns:a16="http://schemas.microsoft.com/office/drawing/2014/main" id="{054F6309-67D4-19D3-F51C-7E2AFFDACFC7}"/>
              </a:ext>
            </a:extLst>
          </p:cNvPr>
          <p:cNvSpPr/>
          <p:nvPr/>
        </p:nvSpPr>
        <p:spPr>
          <a:xfrm>
            <a:off x="2715646" y="455543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48" name="フローチャート: 結合子 47">
            <a:extLst>
              <a:ext uri="{FF2B5EF4-FFF2-40B4-BE49-F238E27FC236}">
                <a16:creationId xmlns:a16="http://schemas.microsoft.com/office/drawing/2014/main" id="{01B609C1-892E-723C-4FCC-A1AD1AA4BAC3}"/>
              </a:ext>
            </a:extLst>
          </p:cNvPr>
          <p:cNvSpPr/>
          <p:nvPr/>
        </p:nvSpPr>
        <p:spPr>
          <a:xfrm>
            <a:off x="2930187" y="46395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6" name="フローチャート: 結合子 55">
            <a:extLst>
              <a:ext uri="{FF2B5EF4-FFF2-40B4-BE49-F238E27FC236}">
                <a16:creationId xmlns:a16="http://schemas.microsoft.com/office/drawing/2014/main" id="{731CC578-74CE-CAE0-3F72-AED779F68477}"/>
              </a:ext>
            </a:extLst>
          </p:cNvPr>
          <p:cNvSpPr/>
          <p:nvPr/>
        </p:nvSpPr>
        <p:spPr>
          <a:xfrm>
            <a:off x="3716866" y="46395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59" name="フローチャート: 結合子 58">
            <a:extLst>
              <a:ext uri="{FF2B5EF4-FFF2-40B4-BE49-F238E27FC236}">
                <a16:creationId xmlns:a16="http://schemas.microsoft.com/office/drawing/2014/main" id="{FAE0775D-AA16-5745-F2D5-FF36BF336D1C}"/>
              </a:ext>
            </a:extLst>
          </p:cNvPr>
          <p:cNvSpPr/>
          <p:nvPr/>
        </p:nvSpPr>
        <p:spPr>
          <a:xfrm>
            <a:off x="3488193" y="46147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65" name="フローチャート: 結合子 64">
            <a:extLst>
              <a:ext uri="{FF2B5EF4-FFF2-40B4-BE49-F238E27FC236}">
                <a16:creationId xmlns:a16="http://schemas.microsoft.com/office/drawing/2014/main" id="{409E921B-283D-6C45-BCC4-A3497E34B437}"/>
              </a:ext>
            </a:extLst>
          </p:cNvPr>
          <p:cNvSpPr/>
          <p:nvPr/>
        </p:nvSpPr>
        <p:spPr>
          <a:xfrm>
            <a:off x="2364057" y="453465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3" name="フローチャート: 結合子 72">
            <a:extLst>
              <a:ext uri="{FF2B5EF4-FFF2-40B4-BE49-F238E27FC236}">
                <a16:creationId xmlns:a16="http://schemas.microsoft.com/office/drawing/2014/main" id="{CFECC425-07CB-2203-038E-D76C6ABFD2D8}"/>
              </a:ext>
            </a:extLst>
          </p:cNvPr>
          <p:cNvSpPr/>
          <p:nvPr/>
        </p:nvSpPr>
        <p:spPr>
          <a:xfrm>
            <a:off x="4525614" y="46395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78" name="フローチャート: 結合子 77">
            <a:extLst>
              <a:ext uri="{FF2B5EF4-FFF2-40B4-BE49-F238E27FC236}">
                <a16:creationId xmlns:a16="http://schemas.microsoft.com/office/drawing/2014/main" id="{EFA9316B-2467-8B22-48B4-3B7AA76CA2A4}"/>
              </a:ext>
            </a:extLst>
          </p:cNvPr>
          <p:cNvSpPr/>
          <p:nvPr/>
        </p:nvSpPr>
        <p:spPr>
          <a:xfrm>
            <a:off x="4224037" y="455641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1" name="フローチャート: 結合子 80">
            <a:extLst>
              <a:ext uri="{FF2B5EF4-FFF2-40B4-BE49-F238E27FC236}">
                <a16:creationId xmlns:a16="http://schemas.microsoft.com/office/drawing/2014/main" id="{A823C961-ED22-E620-1F29-5C5169B3905C}"/>
              </a:ext>
            </a:extLst>
          </p:cNvPr>
          <p:cNvSpPr/>
          <p:nvPr/>
        </p:nvSpPr>
        <p:spPr>
          <a:xfrm>
            <a:off x="2814994" y="495110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2" name="フローチャート: 結合子 81">
            <a:extLst>
              <a:ext uri="{FF2B5EF4-FFF2-40B4-BE49-F238E27FC236}">
                <a16:creationId xmlns:a16="http://schemas.microsoft.com/office/drawing/2014/main" id="{C6A0DF15-1FE7-5D24-1CA7-04A91FD513CA}"/>
              </a:ext>
            </a:extLst>
          </p:cNvPr>
          <p:cNvSpPr/>
          <p:nvPr/>
        </p:nvSpPr>
        <p:spPr>
          <a:xfrm>
            <a:off x="3672984" y="49044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4" name="フローチャート: 結合子 83">
            <a:extLst>
              <a:ext uri="{FF2B5EF4-FFF2-40B4-BE49-F238E27FC236}">
                <a16:creationId xmlns:a16="http://schemas.microsoft.com/office/drawing/2014/main" id="{0FF9A1CB-2F98-1296-22B6-DCB2FC5F8937}"/>
              </a:ext>
            </a:extLst>
          </p:cNvPr>
          <p:cNvSpPr/>
          <p:nvPr/>
        </p:nvSpPr>
        <p:spPr>
          <a:xfrm>
            <a:off x="5083620" y="46147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5" name="フローチャート: 結合子 84">
            <a:extLst>
              <a:ext uri="{FF2B5EF4-FFF2-40B4-BE49-F238E27FC236}">
                <a16:creationId xmlns:a16="http://schemas.microsoft.com/office/drawing/2014/main" id="{91D9776A-FB38-6396-760E-6141D4E4C43A}"/>
              </a:ext>
            </a:extLst>
          </p:cNvPr>
          <p:cNvSpPr/>
          <p:nvPr/>
        </p:nvSpPr>
        <p:spPr>
          <a:xfrm>
            <a:off x="4698547" y="456887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88" name="フローチャート: 結合子 87">
            <a:extLst>
              <a:ext uri="{FF2B5EF4-FFF2-40B4-BE49-F238E27FC236}">
                <a16:creationId xmlns:a16="http://schemas.microsoft.com/office/drawing/2014/main" id="{CA215A7C-897A-430D-0F1D-33574BDF3192}"/>
              </a:ext>
            </a:extLst>
          </p:cNvPr>
          <p:cNvSpPr/>
          <p:nvPr/>
        </p:nvSpPr>
        <p:spPr>
          <a:xfrm>
            <a:off x="5924113" y="465234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1" name="フローチャート: 結合子 90">
            <a:extLst>
              <a:ext uri="{FF2B5EF4-FFF2-40B4-BE49-F238E27FC236}">
                <a16:creationId xmlns:a16="http://schemas.microsoft.com/office/drawing/2014/main" id="{144078BA-1DE2-F127-21AF-D92A07146EF2}"/>
              </a:ext>
            </a:extLst>
          </p:cNvPr>
          <p:cNvSpPr/>
          <p:nvPr/>
        </p:nvSpPr>
        <p:spPr>
          <a:xfrm>
            <a:off x="5567909" y="460663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97" name="フローチャート: 結合子 96">
            <a:extLst>
              <a:ext uri="{FF2B5EF4-FFF2-40B4-BE49-F238E27FC236}">
                <a16:creationId xmlns:a16="http://schemas.microsoft.com/office/drawing/2014/main" id="{EC2E18E3-C4C1-6DE4-D282-E705811E92F1}"/>
              </a:ext>
            </a:extLst>
          </p:cNvPr>
          <p:cNvSpPr/>
          <p:nvPr/>
        </p:nvSpPr>
        <p:spPr>
          <a:xfrm>
            <a:off x="5701960" y="564125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6" name="フローチャート: 結合子 105">
            <a:extLst>
              <a:ext uri="{FF2B5EF4-FFF2-40B4-BE49-F238E27FC236}">
                <a16:creationId xmlns:a16="http://schemas.microsoft.com/office/drawing/2014/main" id="{7E236C25-8001-EE37-4D6C-8AD282197910}"/>
              </a:ext>
            </a:extLst>
          </p:cNvPr>
          <p:cNvSpPr/>
          <p:nvPr/>
        </p:nvSpPr>
        <p:spPr>
          <a:xfrm>
            <a:off x="3136795" y="459749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07" name="テキスト ボックス 106">
            <a:extLst>
              <a:ext uri="{FF2B5EF4-FFF2-40B4-BE49-F238E27FC236}">
                <a16:creationId xmlns:a16="http://schemas.microsoft.com/office/drawing/2014/main" id="{F6D17A39-BAE8-B497-2105-56B736F943F2}"/>
              </a:ext>
            </a:extLst>
          </p:cNvPr>
          <p:cNvSpPr txBox="1"/>
          <p:nvPr/>
        </p:nvSpPr>
        <p:spPr>
          <a:xfrm rot="16200000">
            <a:off x="1161311" y="4819525"/>
            <a:ext cx="1448049" cy="400110"/>
          </a:xfrm>
          <a:prstGeom prst="rect">
            <a:avLst/>
          </a:prstGeom>
          <a:noFill/>
        </p:spPr>
        <p:txBody>
          <a:bodyPr wrap="square" rtlCol="0">
            <a:spAutoFit/>
          </a:bodyPr>
          <a:lstStyle/>
          <a:p>
            <a:r>
              <a:rPr kumimoji="1" lang="en-US" altLang="ja-JP" sz="2000" b="1" dirty="0">
                <a:solidFill>
                  <a:srgbClr val="4D4D4D"/>
                </a:solidFill>
              </a:rPr>
              <a:t>RTT [</a:t>
            </a:r>
            <a:r>
              <a:rPr kumimoji="1" lang="en-US" altLang="ja-JP" sz="2000" b="1" dirty="0" err="1">
                <a:solidFill>
                  <a:srgbClr val="4D4D4D"/>
                </a:solidFill>
              </a:rPr>
              <a:t>ms</a:t>
            </a:r>
            <a:r>
              <a:rPr kumimoji="1" lang="en-US" altLang="ja-JP" sz="2000" b="1" dirty="0">
                <a:solidFill>
                  <a:srgbClr val="4D4D4D"/>
                </a:solidFill>
              </a:rPr>
              <a:t>]</a:t>
            </a:r>
            <a:endParaRPr kumimoji="1" lang="ja-JP" altLang="en-US" sz="2000" b="1" dirty="0">
              <a:solidFill>
                <a:srgbClr val="4D4D4D"/>
              </a:solidFill>
            </a:endParaRPr>
          </a:p>
        </p:txBody>
      </p:sp>
      <p:sp>
        <p:nvSpPr>
          <p:cNvPr id="111" name="テキスト ボックス 110">
            <a:extLst>
              <a:ext uri="{FF2B5EF4-FFF2-40B4-BE49-F238E27FC236}">
                <a16:creationId xmlns:a16="http://schemas.microsoft.com/office/drawing/2014/main" id="{D0543F9E-FC19-DCE7-A644-C0DD62EAF43A}"/>
              </a:ext>
            </a:extLst>
          </p:cNvPr>
          <p:cNvSpPr txBox="1"/>
          <p:nvPr/>
        </p:nvSpPr>
        <p:spPr>
          <a:xfrm>
            <a:off x="3982312" y="6191982"/>
            <a:ext cx="1244755" cy="400110"/>
          </a:xfrm>
          <a:prstGeom prst="rect">
            <a:avLst/>
          </a:prstGeom>
          <a:noFill/>
        </p:spPr>
        <p:txBody>
          <a:bodyPr wrap="square" rtlCol="0">
            <a:spAutoFit/>
          </a:bodyPr>
          <a:lstStyle/>
          <a:p>
            <a:r>
              <a:rPr kumimoji="1" lang="ja-JP" altLang="en-US" sz="2000" b="1" dirty="0">
                <a:solidFill>
                  <a:srgbClr val="4D4D4D"/>
                </a:solidFill>
              </a:rPr>
              <a:t>データ数</a:t>
            </a:r>
          </a:p>
        </p:txBody>
      </p:sp>
      <p:sp>
        <p:nvSpPr>
          <p:cNvPr id="112" name="フローチャート: 結合子 111">
            <a:extLst>
              <a:ext uri="{FF2B5EF4-FFF2-40B4-BE49-F238E27FC236}">
                <a16:creationId xmlns:a16="http://schemas.microsoft.com/office/drawing/2014/main" id="{B1E49C98-D0F4-F272-6563-07A35D3F274F}"/>
              </a:ext>
            </a:extLst>
          </p:cNvPr>
          <p:cNvSpPr/>
          <p:nvPr/>
        </p:nvSpPr>
        <p:spPr>
          <a:xfrm>
            <a:off x="2989441" y="48094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3" name="フローチャート: 結合子 112">
            <a:extLst>
              <a:ext uri="{FF2B5EF4-FFF2-40B4-BE49-F238E27FC236}">
                <a16:creationId xmlns:a16="http://schemas.microsoft.com/office/drawing/2014/main" id="{159FA8EA-6410-333C-594E-245503CC9BF9}"/>
              </a:ext>
            </a:extLst>
          </p:cNvPr>
          <p:cNvSpPr/>
          <p:nvPr/>
        </p:nvSpPr>
        <p:spPr>
          <a:xfrm>
            <a:off x="2679445" y="473511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4" name="フローチャート: 結合子 113">
            <a:extLst>
              <a:ext uri="{FF2B5EF4-FFF2-40B4-BE49-F238E27FC236}">
                <a16:creationId xmlns:a16="http://schemas.microsoft.com/office/drawing/2014/main" id="{EFFE3FDD-8B45-9840-0AC9-70A9B7BD0F72}"/>
              </a:ext>
            </a:extLst>
          </p:cNvPr>
          <p:cNvSpPr/>
          <p:nvPr/>
        </p:nvSpPr>
        <p:spPr>
          <a:xfrm>
            <a:off x="5111681" y="477242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5" name="フローチャート: 結合子 114">
            <a:extLst>
              <a:ext uri="{FF2B5EF4-FFF2-40B4-BE49-F238E27FC236}">
                <a16:creationId xmlns:a16="http://schemas.microsoft.com/office/drawing/2014/main" id="{A8E911DE-E53A-A1F9-4252-A9724267D02A}"/>
              </a:ext>
            </a:extLst>
          </p:cNvPr>
          <p:cNvSpPr/>
          <p:nvPr/>
        </p:nvSpPr>
        <p:spPr>
          <a:xfrm>
            <a:off x="3593655" y="475609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6" name="フローチャート: 結合子 115">
            <a:extLst>
              <a:ext uri="{FF2B5EF4-FFF2-40B4-BE49-F238E27FC236}">
                <a16:creationId xmlns:a16="http://schemas.microsoft.com/office/drawing/2014/main" id="{7AF8F8F3-4497-2AF1-C4ED-9B6829DB0C4F}"/>
              </a:ext>
            </a:extLst>
          </p:cNvPr>
          <p:cNvSpPr/>
          <p:nvPr/>
        </p:nvSpPr>
        <p:spPr>
          <a:xfrm>
            <a:off x="3301095" y="48372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7" name="フローチャート: 結合子 116">
            <a:extLst>
              <a:ext uri="{FF2B5EF4-FFF2-40B4-BE49-F238E27FC236}">
                <a16:creationId xmlns:a16="http://schemas.microsoft.com/office/drawing/2014/main" id="{A360DF81-D9B9-B655-1591-F18C209B031A}"/>
              </a:ext>
            </a:extLst>
          </p:cNvPr>
          <p:cNvSpPr/>
          <p:nvPr/>
        </p:nvSpPr>
        <p:spPr>
          <a:xfrm>
            <a:off x="3237451" y="471038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8" name="フローチャート: 結合子 117">
            <a:extLst>
              <a:ext uri="{FF2B5EF4-FFF2-40B4-BE49-F238E27FC236}">
                <a16:creationId xmlns:a16="http://schemas.microsoft.com/office/drawing/2014/main" id="{5A044808-F451-DC2E-84F3-C8D41BE4BE6C}"/>
              </a:ext>
            </a:extLst>
          </p:cNvPr>
          <p:cNvSpPr/>
          <p:nvPr/>
        </p:nvSpPr>
        <p:spPr>
          <a:xfrm>
            <a:off x="2426891" y="49044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19" name="フローチャート: 結合子 118">
            <a:extLst>
              <a:ext uri="{FF2B5EF4-FFF2-40B4-BE49-F238E27FC236}">
                <a16:creationId xmlns:a16="http://schemas.microsoft.com/office/drawing/2014/main" id="{4340BC32-64B6-6828-BC02-1F99F20823BE}"/>
              </a:ext>
            </a:extLst>
          </p:cNvPr>
          <p:cNvSpPr/>
          <p:nvPr/>
        </p:nvSpPr>
        <p:spPr>
          <a:xfrm>
            <a:off x="2298577" y="470275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2ECC0EDD-9EA5-F8E5-E5EC-294468FF640A}"/>
              </a:ext>
            </a:extLst>
          </p:cNvPr>
          <p:cNvSpPr/>
          <p:nvPr/>
        </p:nvSpPr>
        <p:spPr>
          <a:xfrm>
            <a:off x="3886216" y="478764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1" name="フローチャート: 結合子 120">
            <a:extLst>
              <a:ext uri="{FF2B5EF4-FFF2-40B4-BE49-F238E27FC236}">
                <a16:creationId xmlns:a16="http://schemas.microsoft.com/office/drawing/2014/main" id="{F583269C-FFD4-1169-B2A7-0F8B46BA1CDF}"/>
              </a:ext>
            </a:extLst>
          </p:cNvPr>
          <p:cNvSpPr/>
          <p:nvPr/>
        </p:nvSpPr>
        <p:spPr>
          <a:xfrm>
            <a:off x="4584868" y="48094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2" name="フローチャート: 結合子 121">
            <a:extLst>
              <a:ext uri="{FF2B5EF4-FFF2-40B4-BE49-F238E27FC236}">
                <a16:creationId xmlns:a16="http://schemas.microsoft.com/office/drawing/2014/main" id="{39895398-1355-770D-69BF-4D43A6121F0B}"/>
              </a:ext>
            </a:extLst>
          </p:cNvPr>
          <p:cNvSpPr/>
          <p:nvPr/>
        </p:nvSpPr>
        <p:spPr>
          <a:xfrm>
            <a:off x="4725127" y="488146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フローチャート: 結合子 122">
            <a:extLst>
              <a:ext uri="{FF2B5EF4-FFF2-40B4-BE49-F238E27FC236}">
                <a16:creationId xmlns:a16="http://schemas.microsoft.com/office/drawing/2014/main" id="{9F335DEA-41B9-CBD5-22E7-F88548A7BDD3}"/>
              </a:ext>
            </a:extLst>
          </p:cNvPr>
          <p:cNvSpPr/>
          <p:nvPr/>
        </p:nvSpPr>
        <p:spPr>
          <a:xfrm>
            <a:off x="4274872" y="4735117"/>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4" name="フローチャート: 結合子 123">
            <a:extLst>
              <a:ext uri="{FF2B5EF4-FFF2-40B4-BE49-F238E27FC236}">
                <a16:creationId xmlns:a16="http://schemas.microsoft.com/office/drawing/2014/main" id="{E1A699EA-BACE-CE2F-E0B8-DB152E2635AB}"/>
              </a:ext>
            </a:extLst>
          </p:cNvPr>
          <p:cNvSpPr/>
          <p:nvPr/>
        </p:nvSpPr>
        <p:spPr>
          <a:xfrm>
            <a:off x="4077668" y="486278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EF4A6BE-C7F2-971F-35E2-EEADE61D20A9}"/>
              </a:ext>
            </a:extLst>
          </p:cNvPr>
          <p:cNvSpPr/>
          <p:nvPr/>
        </p:nvSpPr>
        <p:spPr>
          <a:xfrm>
            <a:off x="4896522" y="483729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6" name="フローチャート: 結合子 125">
            <a:extLst>
              <a:ext uri="{FF2B5EF4-FFF2-40B4-BE49-F238E27FC236}">
                <a16:creationId xmlns:a16="http://schemas.microsoft.com/office/drawing/2014/main" id="{38863416-8413-0814-8E41-67F06C5C671F}"/>
              </a:ext>
            </a:extLst>
          </p:cNvPr>
          <p:cNvSpPr/>
          <p:nvPr/>
        </p:nvSpPr>
        <p:spPr>
          <a:xfrm>
            <a:off x="5331630" y="45548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7" name="フローチャート: 結合子 126">
            <a:extLst>
              <a:ext uri="{FF2B5EF4-FFF2-40B4-BE49-F238E27FC236}">
                <a16:creationId xmlns:a16="http://schemas.microsoft.com/office/drawing/2014/main" id="{BF9EE9DA-D734-E1B0-6273-80FA58697AFB}"/>
              </a:ext>
            </a:extLst>
          </p:cNvPr>
          <p:cNvSpPr/>
          <p:nvPr/>
        </p:nvSpPr>
        <p:spPr>
          <a:xfrm>
            <a:off x="5673371" y="474795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1EE88374-FC53-0141-B1F5-C2B12E09D632}"/>
              </a:ext>
            </a:extLst>
          </p:cNvPr>
          <p:cNvSpPr/>
          <p:nvPr/>
        </p:nvSpPr>
        <p:spPr>
          <a:xfrm>
            <a:off x="5317167" y="470224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21626873-186F-6EC1-3C4F-5F65E4342DE1}"/>
              </a:ext>
            </a:extLst>
          </p:cNvPr>
          <p:cNvSpPr/>
          <p:nvPr/>
        </p:nvSpPr>
        <p:spPr>
          <a:xfrm>
            <a:off x="5965932" y="47795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0" name="フローチャート: 結合子 129">
            <a:extLst>
              <a:ext uri="{FF2B5EF4-FFF2-40B4-BE49-F238E27FC236}">
                <a16:creationId xmlns:a16="http://schemas.microsoft.com/office/drawing/2014/main" id="{A06717D5-4EDB-496F-6987-6AFFC5708874}"/>
              </a:ext>
            </a:extLst>
          </p:cNvPr>
          <p:cNvSpPr/>
          <p:nvPr/>
        </p:nvSpPr>
        <p:spPr>
          <a:xfrm>
            <a:off x="6523277"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1" name="フローチャート: 結合子 130">
            <a:extLst>
              <a:ext uri="{FF2B5EF4-FFF2-40B4-BE49-F238E27FC236}">
                <a16:creationId xmlns:a16="http://schemas.microsoft.com/office/drawing/2014/main" id="{FA18CA43-0EFE-9F05-5EDF-7D8A9EBC6AC5}"/>
              </a:ext>
            </a:extLst>
          </p:cNvPr>
          <p:cNvSpPr/>
          <p:nvPr/>
        </p:nvSpPr>
        <p:spPr>
          <a:xfrm>
            <a:off x="6213281" y="47958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2" name="フローチャート: 結合子 131">
            <a:extLst>
              <a:ext uri="{FF2B5EF4-FFF2-40B4-BE49-F238E27FC236}">
                <a16:creationId xmlns:a16="http://schemas.microsoft.com/office/drawing/2014/main" id="{B0EF48B2-685B-084A-35C9-239B0AB24BDA}"/>
              </a:ext>
            </a:extLst>
          </p:cNvPr>
          <p:cNvSpPr/>
          <p:nvPr/>
        </p:nvSpPr>
        <p:spPr>
          <a:xfrm>
            <a:off x="6741808"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98C49AC8-3948-8EDB-64A6-539C5C3798C6}"/>
              </a:ext>
            </a:extLst>
          </p:cNvPr>
          <p:cNvSpPr/>
          <p:nvPr/>
        </p:nvSpPr>
        <p:spPr>
          <a:xfrm>
            <a:off x="5479676" y="477950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CB86EB6E-6328-78AD-B0DB-991DFB5F0930}"/>
              </a:ext>
            </a:extLst>
          </p:cNvPr>
          <p:cNvSpPr/>
          <p:nvPr/>
        </p:nvSpPr>
        <p:spPr>
          <a:xfrm>
            <a:off x="5377539" y="489290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フローチャート: 結合子 134">
            <a:extLst>
              <a:ext uri="{FF2B5EF4-FFF2-40B4-BE49-F238E27FC236}">
                <a16:creationId xmlns:a16="http://schemas.microsoft.com/office/drawing/2014/main" id="{9A366ADB-6359-222E-C9C3-FA06B9C7CBED}"/>
              </a:ext>
            </a:extLst>
          </p:cNvPr>
          <p:cNvSpPr/>
          <p:nvPr/>
        </p:nvSpPr>
        <p:spPr>
          <a:xfrm>
            <a:off x="6360734" y="455151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6" name="フローチャート: 結合子 135">
            <a:extLst>
              <a:ext uri="{FF2B5EF4-FFF2-40B4-BE49-F238E27FC236}">
                <a16:creationId xmlns:a16="http://schemas.microsoft.com/office/drawing/2014/main" id="{FB0C00F5-F71A-3233-8C39-96162A1BF22B}"/>
              </a:ext>
            </a:extLst>
          </p:cNvPr>
          <p:cNvSpPr/>
          <p:nvPr/>
        </p:nvSpPr>
        <p:spPr>
          <a:xfrm>
            <a:off x="5843593" y="493761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7" name="フローチャート: 結合子 136">
            <a:extLst>
              <a:ext uri="{FF2B5EF4-FFF2-40B4-BE49-F238E27FC236}">
                <a16:creationId xmlns:a16="http://schemas.microsoft.com/office/drawing/2014/main" id="{FC43856E-094A-9E36-7892-C89600299610}"/>
              </a:ext>
            </a:extLst>
          </p:cNvPr>
          <p:cNvSpPr/>
          <p:nvPr/>
        </p:nvSpPr>
        <p:spPr>
          <a:xfrm>
            <a:off x="6573277" y="457637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8" name="フローチャート: 結合子 187">
            <a:extLst>
              <a:ext uri="{FF2B5EF4-FFF2-40B4-BE49-F238E27FC236}">
                <a16:creationId xmlns:a16="http://schemas.microsoft.com/office/drawing/2014/main" id="{0ED4901E-356E-4A9E-6D9D-C4555D1FCFFC}"/>
              </a:ext>
            </a:extLst>
          </p:cNvPr>
          <p:cNvSpPr/>
          <p:nvPr/>
        </p:nvSpPr>
        <p:spPr>
          <a:xfrm>
            <a:off x="4013318" y="4729683"/>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89" name="フローチャート: 結合子 188">
            <a:extLst>
              <a:ext uri="{FF2B5EF4-FFF2-40B4-BE49-F238E27FC236}">
                <a16:creationId xmlns:a16="http://schemas.microsoft.com/office/drawing/2014/main" id="{BE757CB9-D9F8-8D86-EEE9-BE637A5BE80E}"/>
              </a:ext>
            </a:extLst>
          </p:cNvPr>
          <p:cNvSpPr/>
          <p:nvPr/>
        </p:nvSpPr>
        <p:spPr>
          <a:xfrm>
            <a:off x="3129700" y="492185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0" name="フローチャート: 結合子 189">
            <a:extLst>
              <a:ext uri="{FF2B5EF4-FFF2-40B4-BE49-F238E27FC236}">
                <a16:creationId xmlns:a16="http://schemas.microsoft.com/office/drawing/2014/main" id="{F3E02BB0-0148-B0A9-98F4-8031E107FD6D}"/>
              </a:ext>
            </a:extLst>
          </p:cNvPr>
          <p:cNvSpPr/>
          <p:nvPr/>
        </p:nvSpPr>
        <p:spPr>
          <a:xfrm>
            <a:off x="3443369"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1" name="フローチャート: 結合子 190">
            <a:extLst>
              <a:ext uri="{FF2B5EF4-FFF2-40B4-BE49-F238E27FC236}">
                <a16:creationId xmlns:a16="http://schemas.microsoft.com/office/drawing/2014/main" id="{8A55CCD2-67F6-0C43-D34B-53EB0DDEA2AC}"/>
              </a:ext>
            </a:extLst>
          </p:cNvPr>
          <p:cNvSpPr/>
          <p:nvPr/>
        </p:nvSpPr>
        <p:spPr>
          <a:xfrm>
            <a:off x="2595403" y="4879800"/>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2" name="フローチャート: 結合子 191">
            <a:extLst>
              <a:ext uri="{FF2B5EF4-FFF2-40B4-BE49-F238E27FC236}">
                <a16:creationId xmlns:a16="http://schemas.microsoft.com/office/drawing/2014/main" id="{CF3E3BCE-3AF7-E7C8-ADB2-C770EDDA5CAB}"/>
              </a:ext>
            </a:extLst>
          </p:cNvPr>
          <p:cNvSpPr/>
          <p:nvPr/>
        </p:nvSpPr>
        <p:spPr>
          <a:xfrm>
            <a:off x="4365700" y="487022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3" name="フローチャート: 結合子 192">
            <a:extLst>
              <a:ext uri="{FF2B5EF4-FFF2-40B4-BE49-F238E27FC236}">
                <a16:creationId xmlns:a16="http://schemas.microsoft.com/office/drawing/2014/main" id="{29645681-BE8D-A009-057C-CD8508E6317C}"/>
              </a:ext>
            </a:extLst>
          </p:cNvPr>
          <p:cNvSpPr/>
          <p:nvPr/>
        </p:nvSpPr>
        <p:spPr>
          <a:xfrm>
            <a:off x="5082403" y="492181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4" name="フローチャート: 結合子 193">
            <a:extLst>
              <a:ext uri="{FF2B5EF4-FFF2-40B4-BE49-F238E27FC236}">
                <a16:creationId xmlns:a16="http://schemas.microsoft.com/office/drawing/2014/main" id="{7A948738-F8AE-9094-525D-A4C5A7C5B083}"/>
              </a:ext>
            </a:extLst>
          </p:cNvPr>
          <p:cNvSpPr/>
          <p:nvPr/>
        </p:nvSpPr>
        <p:spPr>
          <a:xfrm>
            <a:off x="5604736" y="4897345"/>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95" name="フローチャート: 結合子 194">
            <a:extLst>
              <a:ext uri="{FF2B5EF4-FFF2-40B4-BE49-F238E27FC236}">
                <a16:creationId xmlns:a16="http://schemas.microsoft.com/office/drawing/2014/main" id="{BC1EF2F1-F6BD-D052-165C-9B67C1177AC4}"/>
              </a:ext>
            </a:extLst>
          </p:cNvPr>
          <p:cNvSpPr/>
          <p:nvPr/>
        </p:nvSpPr>
        <p:spPr>
          <a:xfrm>
            <a:off x="2485057" y="4699796"/>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33" name="フローチャート: 結合子 232">
            <a:extLst>
              <a:ext uri="{FF2B5EF4-FFF2-40B4-BE49-F238E27FC236}">
                <a16:creationId xmlns:a16="http://schemas.microsoft.com/office/drawing/2014/main" id="{8ACDF0BA-7513-3F32-7252-2587F6168334}"/>
              </a:ext>
            </a:extLst>
          </p:cNvPr>
          <p:cNvSpPr/>
          <p:nvPr/>
        </p:nvSpPr>
        <p:spPr>
          <a:xfrm>
            <a:off x="5704612" y="5641953"/>
            <a:ext cx="109254" cy="106690"/>
          </a:xfrm>
          <a:prstGeom prst="flowChartConnector">
            <a:avLst/>
          </a:prstGeom>
          <a:solidFill>
            <a:schemeClr val="accent6"/>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45" name="フローチャート: 結合子 244">
            <a:extLst>
              <a:ext uri="{FF2B5EF4-FFF2-40B4-BE49-F238E27FC236}">
                <a16:creationId xmlns:a16="http://schemas.microsoft.com/office/drawing/2014/main" id="{8710A9EC-20E0-3B99-7F4D-31778531381C}"/>
              </a:ext>
            </a:extLst>
          </p:cNvPr>
          <p:cNvSpPr/>
          <p:nvPr/>
        </p:nvSpPr>
        <p:spPr>
          <a:xfrm>
            <a:off x="4413940" y="4692857"/>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247" name="直線矢印コネクタ 246">
            <a:extLst>
              <a:ext uri="{FF2B5EF4-FFF2-40B4-BE49-F238E27FC236}">
                <a16:creationId xmlns:a16="http://schemas.microsoft.com/office/drawing/2014/main" id="{11E8B57D-1849-7D94-06D0-BB99F61BD2C6}"/>
              </a:ext>
            </a:extLst>
          </p:cNvPr>
          <p:cNvCxnSpPr>
            <a:cxnSpLocks/>
          </p:cNvCxnSpPr>
          <p:nvPr/>
        </p:nvCxnSpPr>
        <p:spPr>
          <a:xfrm>
            <a:off x="4487145" y="4810595"/>
            <a:ext cx="56104" cy="715349"/>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7" name="フッター プレースホルダー 2">
            <a:extLst>
              <a:ext uri="{FF2B5EF4-FFF2-40B4-BE49-F238E27FC236}">
                <a16:creationId xmlns:a16="http://schemas.microsoft.com/office/drawing/2014/main" id="{059C8DF6-0CA8-93A1-D758-3E4AFDDF4149}"/>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93209372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lstStyle/>
          <a:p>
            <a:r>
              <a:rPr kumimoji="1" lang="ja-JP" altLang="en-US" dirty="0"/>
              <a:t>検知方法（</a:t>
            </a:r>
            <a:r>
              <a:rPr kumimoji="1" lang="en-US" altLang="ja-JP" dirty="0"/>
              <a:t>2</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35169" y="974779"/>
            <a:ext cx="8291214" cy="5514575"/>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dirty="0"/>
              <a:t>通常</a:t>
            </a:r>
            <a:r>
              <a:rPr lang="ja-JP" altLang="en-US"/>
              <a:t>時データの内，訓練データから</a:t>
            </a:r>
            <a:br>
              <a:rPr lang="en-US" altLang="ja-JP" dirty="0"/>
            </a:br>
            <a:r>
              <a:rPr lang="en-US" altLang="ja-JP" dirty="0"/>
              <a:t>2</a:t>
            </a:r>
            <a:r>
              <a:rPr lang="ja-JP" altLang="en-US"/>
              <a:t>点の重心点</a:t>
            </a:r>
            <a:r>
              <a:rPr lang="ja-JP" altLang="en-US" dirty="0"/>
              <a:t>の</a:t>
            </a:r>
            <a:r>
              <a:rPr lang="en-US" altLang="ja-JP" dirty="0"/>
              <a:t>y</a:t>
            </a:r>
            <a:r>
              <a:rPr lang="ja-JP" altLang="en-US" dirty="0"/>
              <a:t>軸比を算出 </a:t>
            </a:r>
            <a:br>
              <a:rPr lang="en-US" altLang="ja-JP" dirty="0"/>
            </a:br>
            <a:r>
              <a:rPr lang="ja-JP" altLang="en-US"/>
              <a:t>➡ </a:t>
            </a:r>
            <a:r>
              <a:rPr lang="ja-JP" altLang="en-US" b="1"/>
              <a:t>閾値</a:t>
            </a:r>
            <a:r>
              <a:rPr lang="ja-JP" altLang="en-US"/>
              <a:t>と</a:t>
            </a:r>
            <a:r>
              <a:rPr lang="ja-JP" altLang="en-US" dirty="0"/>
              <a:t>する</a:t>
            </a:r>
            <a:endParaRPr lang="en-US" altLang="ja-JP" dirty="0"/>
          </a:p>
          <a:p>
            <a:pPr lvl="1"/>
            <a:endParaRPr lang="en-US" altLang="ja-JP" sz="1800" dirty="0"/>
          </a:p>
          <a:p>
            <a:r>
              <a:rPr lang="ja-JP" altLang="en-US" b="1" dirty="0"/>
              <a:t>正規</a:t>
            </a:r>
            <a:r>
              <a:rPr lang="en-US" altLang="ja-JP" b="1" dirty="0"/>
              <a:t>AP</a:t>
            </a:r>
            <a:r>
              <a:rPr lang="ja-JP" altLang="en-US" b="1" dirty="0"/>
              <a:t>のみ</a:t>
            </a:r>
            <a:r>
              <a:rPr lang="ja-JP" altLang="en-US" dirty="0"/>
              <a:t>の場合</a:t>
            </a:r>
            <a:endParaRPr lang="en-US" altLang="ja-JP" dirty="0"/>
          </a:p>
          <a:p>
            <a:pPr lvl="1"/>
            <a:r>
              <a:rPr lang="ja-JP" altLang="en-US" b="1" dirty="0"/>
              <a:t>通常</a:t>
            </a:r>
            <a:r>
              <a:rPr lang="ja-JP" altLang="en-US" b="1"/>
              <a:t>時</a:t>
            </a:r>
            <a:r>
              <a:rPr lang="ja-JP" altLang="en-US"/>
              <a:t>データの内，</a:t>
            </a:r>
            <a:br>
              <a:rPr lang="en-US" altLang="ja-JP" dirty="0"/>
            </a:br>
            <a:r>
              <a:rPr lang="ja-JP" altLang="en-US"/>
              <a:t>テストデータから</a:t>
            </a:r>
            <a:br>
              <a:rPr lang="en-US" altLang="ja-JP" dirty="0"/>
            </a:br>
            <a:r>
              <a:rPr lang="ja-JP" altLang="en-US"/>
              <a:t>算出した</a:t>
            </a:r>
            <a:r>
              <a:rPr lang="en-US" altLang="ja-JP" b="1" dirty="0"/>
              <a:t>y</a:t>
            </a:r>
            <a:r>
              <a:rPr lang="ja-JP" altLang="en-US" b="1"/>
              <a:t>軸比</a:t>
            </a:r>
            <a:endParaRPr lang="en-US" altLang="ja-JP" b="1" dirty="0"/>
          </a:p>
          <a:p>
            <a:pPr lvl="1"/>
            <a:endParaRPr lang="en-US" altLang="ja-JP" sz="1050" dirty="0"/>
          </a:p>
          <a:p>
            <a:r>
              <a:rPr lang="ja-JP" altLang="en-US" b="1" dirty="0"/>
              <a:t>不正</a:t>
            </a:r>
            <a:r>
              <a:rPr lang="en-US" altLang="ja-JP" b="1" dirty="0"/>
              <a:t>AP</a:t>
            </a:r>
            <a:r>
              <a:rPr lang="ja-JP" altLang="en-US" b="1" dirty="0"/>
              <a:t>あり</a:t>
            </a:r>
            <a:r>
              <a:rPr lang="ja-JP" altLang="en-US" dirty="0"/>
              <a:t>の場合</a:t>
            </a:r>
            <a:endParaRPr lang="en-US" altLang="ja-JP" dirty="0"/>
          </a:p>
          <a:p>
            <a:pPr lvl="1"/>
            <a:r>
              <a:rPr lang="ja-JP" altLang="en-US" b="1"/>
              <a:t>攻撃時</a:t>
            </a:r>
            <a:r>
              <a:rPr lang="ja-JP" altLang="en-US"/>
              <a:t>データから</a:t>
            </a:r>
            <a:br>
              <a:rPr lang="en-US" altLang="ja-JP" dirty="0"/>
            </a:br>
            <a:r>
              <a:rPr lang="ja-JP" altLang="en-US"/>
              <a:t>算出した</a:t>
            </a:r>
            <a:r>
              <a:rPr lang="en-US" altLang="ja-JP" b="1" dirty="0"/>
              <a:t>y</a:t>
            </a:r>
            <a:r>
              <a:rPr lang="ja-JP" altLang="en-US" b="1"/>
              <a:t>軸比</a:t>
            </a:r>
            <a:endParaRPr lang="ja-JP" altLang="en-US" b="1" dirty="0"/>
          </a:p>
        </p:txBody>
      </p:sp>
      <p:cxnSp>
        <p:nvCxnSpPr>
          <p:cNvPr id="18" name="直線矢印コネクタ 17">
            <a:extLst>
              <a:ext uri="{FF2B5EF4-FFF2-40B4-BE49-F238E27FC236}">
                <a16:creationId xmlns:a16="http://schemas.microsoft.com/office/drawing/2014/main" id="{FC0A835F-5B25-C42D-0A84-F35EF6BB5CD2}"/>
              </a:ext>
            </a:extLst>
          </p:cNvPr>
          <p:cNvCxnSpPr>
            <a:cxnSpLocks/>
          </p:cNvCxnSpPr>
          <p:nvPr/>
        </p:nvCxnSpPr>
        <p:spPr>
          <a:xfrm>
            <a:off x="6419247" y="6200354"/>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815A955D-997A-854F-39FB-3B51E24C9291}"/>
              </a:ext>
            </a:extLst>
          </p:cNvPr>
          <p:cNvCxnSpPr>
            <a:cxnSpLocks/>
          </p:cNvCxnSpPr>
          <p:nvPr/>
        </p:nvCxnSpPr>
        <p:spPr>
          <a:xfrm flipV="1">
            <a:off x="6419247" y="4349395"/>
            <a:ext cx="0" cy="1836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1521F570-3658-0DBC-20E8-44D491D6EA57}"/>
              </a:ext>
            </a:extLst>
          </p:cNvPr>
          <p:cNvSpPr txBox="1"/>
          <p:nvPr/>
        </p:nvSpPr>
        <p:spPr>
          <a:xfrm rot="16200000">
            <a:off x="5406764" y="501617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52" name="テキスト ボックス 51">
            <a:extLst>
              <a:ext uri="{FF2B5EF4-FFF2-40B4-BE49-F238E27FC236}">
                <a16:creationId xmlns:a16="http://schemas.microsoft.com/office/drawing/2014/main" id="{E3DDB0B4-6BBC-9236-605C-FB021EAC1C37}"/>
              </a:ext>
            </a:extLst>
          </p:cNvPr>
          <p:cNvSpPr txBox="1"/>
          <p:nvPr/>
        </p:nvSpPr>
        <p:spPr>
          <a:xfrm>
            <a:off x="6812207" y="6237312"/>
            <a:ext cx="1244755" cy="369332"/>
          </a:xfrm>
          <a:prstGeom prst="rect">
            <a:avLst/>
          </a:prstGeom>
          <a:noFill/>
        </p:spPr>
        <p:txBody>
          <a:bodyPr wrap="square" rtlCol="0">
            <a:spAutoFit/>
          </a:bodyPr>
          <a:lstStyle/>
          <a:p>
            <a:r>
              <a:rPr kumimoji="1" lang="ja-JP" altLang="en-US" b="1" dirty="0">
                <a:solidFill>
                  <a:srgbClr val="4D4D4D"/>
                </a:solidFill>
              </a:rPr>
              <a:t>データ数</a:t>
            </a:r>
          </a:p>
        </p:txBody>
      </p:sp>
      <p:cxnSp>
        <p:nvCxnSpPr>
          <p:cNvPr id="118" name="直線矢印コネクタ 117">
            <a:extLst>
              <a:ext uri="{FF2B5EF4-FFF2-40B4-BE49-F238E27FC236}">
                <a16:creationId xmlns:a16="http://schemas.microsoft.com/office/drawing/2014/main" id="{40103614-5F67-68A3-AB95-DAB5177BFEB0}"/>
              </a:ext>
            </a:extLst>
          </p:cNvPr>
          <p:cNvCxnSpPr>
            <a:cxnSpLocks/>
          </p:cNvCxnSpPr>
          <p:nvPr/>
        </p:nvCxnSpPr>
        <p:spPr>
          <a:xfrm>
            <a:off x="6444468" y="345501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9" name="フローチャート: 結合子 118">
            <a:extLst>
              <a:ext uri="{FF2B5EF4-FFF2-40B4-BE49-F238E27FC236}">
                <a16:creationId xmlns:a16="http://schemas.microsoft.com/office/drawing/2014/main" id="{7C5CDAC0-C1D1-CD24-86A8-6F669B7828F0}"/>
              </a:ext>
            </a:extLst>
          </p:cNvPr>
          <p:cNvSpPr/>
          <p:nvPr/>
        </p:nvSpPr>
        <p:spPr>
          <a:xfrm>
            <a:off x="7151393" y="2699536"/>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0" name="フローチャート: 結合子 119">
            <a:extLst>
              <a:ext uri="{FF2B5EF4-FFF2-40B4-BE49-F238E27FC236}">
                <a16:creationId xmlns:a16="http://schemas.microsoft.com/office/drawing/2014/main" id="{01F25C3C-3572-D7C3-1775-17B87358BF9F}"/>
              </a:ext>
            </a:extLst>
          </p:cNvPr>
          <p:cNvSpPr/>
          <p:nvPr/>
        </p:nvSpPr>
        <p:spPr>
          <a:xfrm>
            <a:off x="6846593" y="263985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1" name="フローチャート: 結合子 120">
            <a:extLst>
              <a:ext uri="{FF2B5EF4-FFF2-40B4-BE49-F238E27FC236}">
                <a16:creationId xmlns:a16="http://schemas.microsoft.com/office/drawing/2014/main" id="{6ED71804-926B-EE12-60CC-C32BB063C278}"/>
              </a:ext>
            </a:extLst>
          </p:cNvPr>
          <p:cNvSpPr/>
          <p:nvPr/>
        </p:nvSpPr>
        <p:spPr>
          <a:xfrm>
            <a:off x="7665447" y="2614354"/>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2" name="フローチャート: 結合子 121">
            <a:extLst>
              <a:ext uri="{FF2B5EF4-FFF2-40B4-BE49-F238E27FC236}">
                <a16:creationId xmlns:a16="http://schemas.microsoft.com/office/drawing/2014/main" id="{30D72397-7FA7-20C4-1308-A5BD3497FC6C}"/>
              </a:ext>
            </a:extLst>
          </p:cNvPr>
          <p:cNvSpPr/>
          <p:nvPr/>
        </p:nvSpPr>
        <p:spPr>
          <a:xfrm>
            <a:off x="6703093" y="2530808"/>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3" name="フローチャート: 結合子 122">
            <a:extLst>
              <a:ext uri="{FF2B5EF4-FFF2-40B4-BE49-F238E27FC236}">
                <a16:creationId xmlns:a16="http://schemas.microsoft.com/office/drawing/2014/main" id="{9E9E94E3-E481-C14F-9A46-57A0F2E86D7E}"/>
              </a:ext>
            </a:extLst>
          </p:cNvPr>
          <p:cNvSpPr/>
          <p:nvPr/>
        </p:nvSpPr>
        <p:spPr>
          <a:xfrm>
            <a:off x="7913105" y="262036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4" name="フローチャート: 結合子 123">
            <a:extLst>
              <a:ext uri="{FF2B5EF4-FFF2-40B4-BE49-F238E27FC236}">
                <a16:creationId xmlns:a16="http://schemas.microsoft.com/office/drawing/2014/main" id="{E70B9F3C-0C80-59C4-5063-D35CE5F507B7}"/>
              </a:ext>
            </a:extLst>
          </p:cNvPr>
          <p:cNvSpPr/>
          <p:nvPr/>
        </p:nvSpPr>
        <p:spPr>
          <a:xfrm>
            <a:off x="8053364" y="269238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61" name="フローチャート: 結合子 160">
            <a:extLst>
              <a:ext uri="{FF2B5EF4-FFF2-40B4-BE49-F238E27FC236}">
                <a16:creationId xmlns:a16="http://schemas.microsoft.com/office/drawing/2014/main" id="{A0D8CF59-21EE-DE9C-2E99-A7413EFFE45F}"/>
              </a:ext>
            </a:extLst>
          </p:cNvPr>
          <p:cNvSpPr/>
          <p:nvPr/>
        </p:nvSpPr>
        <p:spPr>
          <a:xfrm>
            <a:off x="7274104" y="283419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5" name="フローチャート: 結合子 124">
            <a:extLst>
              <a:ext uri="{FF2B5EF4-FFF2-40B4-BE49-F238E27FC236}">
                <a16:creationId xmlns:a16="http://schemas.microsoft.com/office/drawing/2014/main" id="{7376D298-A3E2-C1E0-E78F-C60FBB6AD25C}"/>
              </a:ext>
            </a:extLst>
          </p:cNvPr>
          <p:cNvSpPr/>
          <p:nvPr/>
        </p:nvSpPr>
        <p:spPr>
          <a:xfrm>
            <a:off x="7102894" y="252623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6" name="フローチャート: 結合子 125">
            <a:extLst>
              <a:ext uri="{FF2B5EF4-FFF2-40B4-BE49-F238E27FC236}">
                <a16:creationId xmlns:a16="http://schemas.microsoft.com/office/drawing/2014/main" id="{773B95A9-2A32-990A-FA4D-F203F6F597F2}"/>
              </a:ext>
            </a:extLst>
          </p:cNvPr>
          <p:cNvSpPr/>
          <p:nvPr/>
        </p:nvSpPr>
        <p:spPr>
          <a:xfrm>
            <a:off x="7506193" y="2738906"/>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8" name="フローチャート: 結合子 127">
            <a:extLst>
              <a:ext uri="{FF2B5EF4-FFF2-40B4-BE49-F238E27FC236}">
                <a16:creationId xmlns:a16="http://schemas.microsoft.com/office/drawing/2014/main" id="{C1B9712C-C138-A49B-4D3E-453956998656}"/>
              </a:ext>
            </a:extLst>
          </p:cNvPr>
          <p:cNvSpPr>
            <a:spLocks noChangeAspect="1"/>
          </p:cNvSpPr>
          <p:nvPr/>
        </p:nvSpPr>
        <p:spPr>
          <a:xfrm>
            <a:off x="6583357" y="279859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29" name="フローチャート: 結合子 128">
            <a:extLst>
              <a:ext uri="{FF2B5EF4-FFF2-40B4-BE49-F238E27FC236}">
                <a16:creationId xmlns:a16="http://schemas.microsoft.com/office/drawing/2014/main" id="{A729060C-8C01-3AF3-EB89-80BC86CD0FD5}"/>
              </a:ext>
            </a:extLst>
          </p:cNvPr>
          <p:cNvSpPr/>
          <p:nvPr/>
        </p:nvSpPr>
        <p:spPr>
          <a:xfrm>
            <a:off x="7787832" y="2826439"/>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0" name="フローチャート: 結合子 129">
            <a:extLst>
              <a:ext uri="{FF2B5EF4-FFF2-40B4-BE49-F238E27FC236}">
                <a16:creationId xmlns:a16="http://schemas.microsoft.com/office/drawing/2014/main" id="{08881D29-B081-6DC6-17CD-276B0B718848}"/>
              </a:ext>
            </a:extLst>
          </p:cNvPr>
          <p:cNvSpPr/>
          <p:nvPr/>
        </p:nvSpPr>
        <p:spPr>
          <a:xfrm>
            <a:off x="8012861" y="2887929"/>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2" name="フローチャート: 結合子 131">
            <a:extLst>
              <a:ext uri="{FF2B5EF4-FFF2-40B4-BE49-F238E27FC236}">
                <a16:creationId xmlns:a16="http://schemas.microsoft.com/office/drawing/2014/main" id="{5BE83F1C-2D4F-46B0-A650-3B6EDA10B4EB}"/>
              </a:ext>
            </a:extLst>
          </p:cNvPr>
          <p:cNvSpPr/>
          <p:nvPr/>
        </p:nvSpPr>
        <p:spPr>
          <a:xfrm>
            <a:off x="6760490" y="2883772"/>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3" name="フローチャート: 結合子 132">
            <a:extLst>
              <a:ext uri="{FF2B5EF4-FFF2-40B4-BE49-F238E27FC236}">
                <a16:creationId xmlns:a16="http://schemas.microsoft.com/office/drawing/2014/main" id="{466C0ACA-6E3E-A7FB-D9EA-194B3956ACDB}"/>
              </a:ext>
            </a:extLst>
          </p:cNvPr>
          <p:cNvSpPr/>
          <p:nvPr/>
        </p:nvSpPr>
        <p:spPr>
          <a:xfrm>
            <a:off x="6998993" y="279225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4" name="フローチャート: 結合子 133">
            <a:extLst>
              <a:ext uri="{FF2B5EF4-FFF2-40B4-BE49-F238E27FC236}">
                <a16:creationId xmlns:a16="http://schemas.microsoft.com/office/drawing/2014/main" id="{6043ED69-BD26-C944-70EC-57653AAF699B}"/>
              </a:ext>
            </a:extLst>
          </p:cNvPr>
          <p:cNvSpPr/>
          <p:nvPr/>
        </p:nvSpPr>
        <p:spPr>
          <a:xfrm>
            <a:off x="7615447" y="2879784"/>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5" name="フローチャート: 結合子 134">
            <a:extLst>
              <a:ext uri="{FF2B5EF4-FFF2-40B4-BE49-F238E27FC236}">
                <a16:creationId xmlns:a16="http://schemas.microsoft.com/office/drawing/2014/main" id="{0D4D52FF-F58A-539D-951D-65DF0504A93C}"/>
              </a:ext>
            </a:extLst>
          </p:cNvPr>
          <p:cNvSpPr/>
          <p:nvPr/>
        </p:nvSpPr>
        <p:spPr>
          <a:xfrm>
            <a:off x="6524645" y="2595679"/>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6" name="フローチャート: 結合子 135">
            <a:extLst>
              <a:ext uri="{FF2B5EF4-FFF2-40B4-BE49-F238E27FC236}">
                <a16:creationId xmlns:a16="http://schemas.microsoft.com/office/drawing/2014/main" id="{2A26948D-67DF-7EDE-96A1-A45407F14534}"/>
              </a:ext>
            </a:extLst>
          </p:cNvPr>
          <p:cNvSpPr/>
          <p:nvPr/>
        </p:nvSpPr>
        <p:spPr>
          <a:xfrm>
            <a:off x="8110309" y="2492691"/>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137" name="フローチャート: 結合子 136">
            <a:extLst>
              <a:ext uri="{FF2B5EF4-FFF2-40B4-BE49-F238E27FC236}">
                <a16:creationId xmlns:a16="http://schemas.microsoft.com/office/drawing/2014/main" id="{AD38D455-9B00-60C7-72FB-422932593E9B}"/>
              </a:ext>
            </a:extLst>
          </p:cNvPr>
          <p:cNvSpPr/>
          <p:nvPr/>
        </p:nvSpPr>
        <p:spPr>
          <a:xfrm>
            <a:off x="7467135" y="2603324"/>
            <a:ext cx="109254" cy="106690"/>
          </a:xfrm>
          <a:prstGeom prst="flowChartConnector">
            <a:avLst/>
          </a:prstGeom>
          <a:solidFill>
            <a:srgbClr val="7030A0"/>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38" name="直線矢印コネクタ 137">
            <a:extLst>
              <a:ext uri="{FF2B5EF4-FFF2-40B4-BE49-F238E27FC236}">
                <a16:creationId xmlns:a16="http://schemas.microsoft.com/office/drawing/2014/main" id="{D0B0965D-A447-4D61-6B86-526A571086E9}"/>
              </a:ext>
            </a:extLst>
          </p:cNvPr>
          <p:cNvCxnSpPr>
            <a:cxnSpLocks/>
          </p:cNvCxnSpPr>
          <p:nvPr/>
        </p:nvCxnSpPr>
        <p:spPr>
          <a:xfrm flipV="1">
            <a:off x="6444468" y="185702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7" name="テキスト ボックス 146">
            <a:extLst>
              <a:ext uri="{FF2B5EF4-FFF2-40B4-BE49-F238E27FC236}">
                <a16:creationId xmlns:a16="http://schemas.microsoft.com/office/drawing/2014/main" id="{40FA5E82-2504-C1EB-B18C-5DDFEF12AE0F}"/>
              </a:ext>
            </a:extLst>
          </p:cNvPr>
          <p:cNvSpPr txBox="1"/>
          <p:nvPr/>
        </p:nvSpPr>
        <p:spPr>
          <a:xfrm rot="16200000">
            <a:off x="5430544" y="243623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148" name="テキスト ボックス 147">
            <a:extLst>
              <a:ext uri="{FF2B5EF4-FFF2-40B4-BE49-F238E27FC236}">
                <a16:creationId xmlns:a16="http://schemas.microsoft.com/office/drawing/2014/main" id="{D08A6D0D-C5F6-36FF-AC38-76C1850F7079}"/>
              </a:ext>
            </a:extLst>
          </p:cNvPr>
          <p:cNvSpPr txBox="1"/>
          <p:nvPr/>
        </p:nvSpPr>
        <p:spPr>
          <a:xfrm>
            <a:off x="6837428" y="3491977"/>
            <a:ext cx="1244755" cy="369332"/>
          </a:xfrm>
          <a:prstGeom prst="rect">
            <a:avLst/>
          </a:prstGeom>
          <a:noFill/>
        </p:spPr>
        <p:txBody>
          <a:bodyPr wrap="square" rtlCol="0">
            <a:spAutoFit/>
          </a:bodyPr>
          <a:lstStyle/>
          <a:p>
            <a:r>
              <a:rPr kumimoji="1" lang="ja-JP" altLang="en-US" b="1" dirty="0">
                <a:solidFill>
                  <a:srgbClr val="4D4D4D"/>
                </a:solidFill>
              </a:rPr>
              <a:t>データ数</a:t>
            </a:r>
          </a:p>
        </p:txBody>
      </p:sp>
      <p:sp>
        <p:nvSpPr>
          <p:cNvPr id="162" name="フローチャート: 結合子 161">
            <a:extLst>
              <a:ext uri="{FF2B5EF4-FFF2-40B4-BE49-F238E27FC236}">
                <a16:creationId xmlns:a16="http://schemas.microsoft.com/office/drawing/2014/main" id="{A4D78736-CEE1-25F6-B489-B897F51C7A20}"/>
              </a:ext>
            </a:extLst>
          </p:cNvPr>
          <p:cNvSpPr/>
          <p:nvPr/>
        </p:nvSpPr>
        <p:spPr>
          <a:xfrm>
            <a:off x="7328731" y="253023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163" name="直線矢印コネクタ 162">
            <a:extLst>
              <a:ext uri="{FF2B5EF4-FFF2-40B4-BE49-F238E27FC236}">
                <a16:creationId xmlns:a16="http://schemas.microsoft.com/office/drawing/2014/main" id="{51B4A96B-5142-E1AC-0D5B-B17F38AF8C92}"/>
              </a:ext>
            </a:extLst>
          </p:cNvPr>
          <p:cNvCxnSpPr>
            <a:cxnSpLocks/>
          </p:cNvCxnSpPr>
          <p:nvPr/>
        </p:nvCxnSpPr>
        <p:spPr>
          <a:xfrm flipH="1">
            <a:off x="7342526" y="264211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172" name="吹き出し: 円形 171">
            <a:extLst>
              <a:ext uri="{FF2B5EF4-FFF2-40B4-BE49-F238E27FC236}">
                <a16:creationId xmlns:a16="http://schemas.microsoft.com/office/drawing/2014/main" id="{F23E04AA-0CA5-E25E-E897-709E6023A3AF}"/>
              </a:ext>
            </a:extLst>
          </p:cNvPr>
          <p:cNvSpPr>
            <a:spLocks/>
          </p:cNvSpPr>
          <p:nvPr/>
        </p:nvSpPr>
        <p:spPr>
          <a:xfrm>
            <a:off x="5707927" y="1620747"/>
            <a:ext cx="3285249" cy="2252599"/>
          </a:xfrm>
          <a:prstGeom prst="wedgeEllipseCallout">
            <a:avLst>
              <a:gd name="adj1" fmla="val -77330"/>
              <a:gd name="adj2" fmla="val 31518"/>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97" name="吹き出し: 円形 196">
            <a:extLst>
              <a:ext uri="{FF2B5EF4-FFF2-40B4-BE49-F238E27FC236}">
                <a16:creationId xmlns:a16="http://schemas.microsoft.com/office/drawing/2014/main" id="{DD371AB0-FDAF-DA37-0547-F6C5B419683A}"/>
              </a:ext>
            </a:extLst>
          </p:cNvPr>
          <p:cNvSpPr>
            <a:spLocks/>
          </p:cNvSpPr>
          <p:nvPr/>
        </p:nvSpPr>
        <p:spPr>
          <a:xfrm>
            <a:off x="5745250" y="4063050"/>
            <a:ext cx="3398750" cy="2543594"/>
          </a:xfrm>
          <a:prstGeom prst="wedgeEllipseCallout">
            <a:avLst>
              <a:gd name="adj1" fmla="val -79648"/>
              <a:gd name="adj2" fmla="val 17730"/>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7" name="フッター プレースホルダー 2">
            <a:extLst>
              <a:ext uri="{FF2B5EF4-FFF2-40B4-BE49-F238E27FC236}">
                <a16:creationId xmlns:a16="http://schemas.microsoft.com/office/drawing/2014/main" id="{938D545F-7377-8632-5F6B-5BC55EB32C40}"/>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
        <p:nvSpPr>
          <p:cNvPr id="3" name="Google Shape;375;p11">
            <a:extLst>
              <a:ext uri="{FF2B5EF4-FFF2-40B4-BE49-F238E27FC236}">
                <a16:creationId xmlns:a16="http://schemas.microsoft.com/office/drawing/2014/main" id="{24F8F9D7-5F89-DB1A-7917-1E2226CCFAE1}"/>
              </a:ext>
            </a:extLst>
          </p:cNvPr>
          <p:cNvSpPr/>
          <p:nvPr/>
        </p:nvSpPr>
        <p:spPr>
          <a:xfrm>
            <a:off x="7206020" y="571892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 name="Google Shape;376;p11">
            <a:extLst>
              <a:ext uri="{FF2B5EF4-FFF2-40B4-BE49-F238E27FC236}">
                <a16:creationId xmlns:a16="http://schemas.microsoft.com/office/drawing/2014/main" id="{A421A28F-ABF5-F26F-11D0-67D90CA3727F}"/>
              </a:ext>
            </a:extLst>
          </p:cNvPr>
          <p:cNvSpPr/>
          <p:nvPr/>
        </p:nvSpPr>
        <p:spPr>
          <a:xfrm>
            <a:off x="6901220" y="565924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 name="Google Shape;377;p11">
            <a:extLst>
              <a:ext uri="{FF2B5EF4-FFF2-40B4-BE49-F238E27FC236}">
                <a16:creationId xmlns:a16="http://schemas.microsoft.com/office/drawing/2014/main" id="{B2549A06-E2E0-366F-176B-A38746AB344A}"/>
              </a:ext>
            </a:extLst>
          </p:cNvPr>
          <p:cNvSpPr/>
          <p:nvPr/>
        </p:nvSpPr>
        <p:spPr>
          <a:xfrm>
            <a:off x="7720074" y="5633744"/>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0" name="Google Shape;378;p11">
            <a:extLst>
              <a:ext uri="{FF2B5EF4-FFF2-40B4-BE49-F238E27FC236}">
                <a16:creationId xmlns:a16="http://schemas.microsoft.com/office/drawing/2014/main" id="{A742090B-8D0A-424B-BB72-39AC1993B763}"/>
              </a:ext>
            </a:extLst>
          </p:cNvPr>
          <p:cNvSpPr/>
          <p:nvPr/>
        </p:nvSpPr>
        <p:spPr>
          <a:xfrm>
            <a:off x="6757720" y="5550198"/>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1" name="Google Shape;379;p11">
            <a:extLst>
              <a:ext uri="{FF2B5EF4-FFF2-40B4-BE49-F238E27FC236}">
                <a16:creationId xmlns:a16="http://schemas.microsoft.com/office/drawing/2014/main" id="{30698023-AF31-A65D-5881-0825D024C72F}"/>
              </a:ext>
            </a:extLst>
          </p:cNvPr>
          <p:cNvSpPr/>
          <p:nvPr/>
        </p:nvSpPr>
        <p:spPr>
          <a:xfrm>
            <a:off x="7967732" y="563975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2" name="Google Shape;380;p11">
            <a:extLst>
              <a:ext uri="{FF2B5EF4-FFF2-40B4-BE49-F238E27FC236}">
                <a16:creationId xmlns:a16="http://schemas.microsoft.com/office/drawing/2014/main" id="{72E09C7E-016F-DBEA-C518-3BBE7A704C7E}"/>
              </a:ext>
            </a:extLst>
          </p:cNvPr>
          <p:cNvSpPr/>
          <p:nvPr/>
        </p:nvSpPr>
        <p:spPr>
          <a:xfrm>
            <a:off x="8107991" y="571177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3" name="Google Shape;381;p11">
            <a:extLst>
              <a:ext uri="{FF2B5EF4-FFF2-40B4-BE49-F238E27FC236}">
                <a16:creationId xmlns:a16="http://schemas.microsoft.com/office/drawing/2014/main" id="{64168FDA-78D5-62AF-2005-D7235FEC5181}"/>
              </a:ext>
            </a:extLst>
          </p:cNvPr>
          <p:cNvSpPr/>
          <p:nvPr/>
        </p:nvSpPr>
        <p:spPr>
          <a:xfrm>
            <a:off x="7157521" y="554562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4" name="Google Shape;382;p11">
            <a:extLst>
              <a:ext uri="{FF2B5EF4-FFF2-40B4-BE49-F238E27FC236}">
                <a16:creationId xmlns:a16="http://schemas.microsoft.com/office/drawing/2014/main" id="{533F8EC5-CBAD-DD48-BAE5-6C8734F74157}"/>
              </a:ext>
            </a:extLst>
          </p:cNvPr>
          <p:cNvSpPr/>
          <p:nvPr/>
        </p:nvSpPr>
        <p:spPr>
          <a:xfrm>
            <a:off x="7560820" y="575829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5" name="Google Shape;383;p11">
            <a:extLst>
              <a:ext uri="{FF2B5EF4-FFF2-40B4-BE49-F238E27FC236}">
                <a16:creationId xmlns:a16="http://schemas.microsoft.com/office/drawing/2014/main" id="{8E3AED0E-1F94-80D3-0CFD-CA434F7411BB}"/>
              </a:ext>
            </a:extLst>
          </p:cNvPr>
          <p:cNvSpPr/>
          <p:nvPr/>
        </p:nvSpPr>
        <p:spPr>
          <a:xfrm>
            <a:off x="7358420" y="587132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6" name="Google Shape;384;p11">
            <a:extLst>
              <a:ext uri="{FF2B5EF4-FFF2-40B4-BE49-F238E27FC236}">
                <a16:creationId xmlns:a16="http://schemas.microsoft.com/office/drawing/2014/main" id="{2CC39258-0850-4FEF-835A-E2D23CF3D511}"/>
              </a:ext>
            </a:extLst>
          </p:cNvPr>
          <p:cNvSpPr/>
          <p:nvPr/>
        </p:nvSpPr>
        <p:spPr>
          <a:xfrm>
            <a:off x="6637984" y="581798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17" name="Google Shape;385;p11">
            <a:extLst>
              <a:ext uri="{FF2B5EF4-FFF2-40B4-BE49-F238E27FC236}">
                <a16:creationId xmlns:a16="http://schemas.microsoft.com/office/drawing/2014/main" id="{8FEA34C7-90DA-53BE-FB0F-B051029B3BD5}"/>
              </a:ext>
            </a:extLst>
          </p:cNvPr>
          <p:cNvSpPr/>
          <p:nvPr/>
        </p:nvSpPr>
        <p:spPr>
          <a:xfrm>
            <a:off x="7842459" y="584582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dirty="0">
              <a:solidFill>
                <a:schemeClr val="accent1"/>
              </a:solidFill>
              <a:latin typeface="Quattrocento Sans"/>
              <a:ea typeface="Quattrocento Sans"/>
              <a:cs typeface="Quattrocento Sans"/>
              <a:sym typeface="Quattrocento Sans"/>
            </a:endParaRPr>
          </a:p>
        </p:txBody>
      </p:sp>
      <p:sp>
        <p:nvSpPr>
          <p:cNvPr id="25" name="Google Shape;386;p11">
            <a:extLst>
              <a:ext uri="{FF2B5EF4-FFF2-40B4-BE49-F238E27FC236}">
                <a16:creationId xmlns:a16="http://schemas.microsoft.com/office/drawing/2014/main" id="{EADC03AD-8BBC-60D2-1DEC-754B6FD3A520}"/>
              </a:ext>
            </a:extLst>
          </p:cNvPr>
          <p:cNvSpPr/>
          <p:nvPr/>
        </p:nvSpPr>
        <p:spPr>
          <a:xfrm>
            <a:off x="8067488" y="590731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26" name="Google Shape;387;p11">
            <a:extLst>
              <a:ext uri="{FF2B5EF4-FFF2-40B4-BE49-F238E27FC236}">
                <a16:creationId xmlns:a16="http://schemas.microsoft.com/office/drawing/2014/main" id="{5548B5EC-7CDF-2619-E725-ED2E1261F6E7}"/>
              </a:ext>
            </a:extLst>
          </p:cNvPr>
          <p:cNvSpPr/>
          <p:nvPr/>
        </p:nvSpPr>
        <p:spPr>
          <a:xfrm>
            <a:off x="6815117" y="590316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33" name="Google Shape;388;p11">
            <a:extLst>
              <a:ext uri="{FF2B5EF4-FFF2-40B4-BE49-F238E27FC236}">
                <a16:creationId xmlns:a16="http://schemas.microsoft.com/office/drawing/2014/main" id="{14C4DAE4-7A4D-0274-690C-4ACFB87A5C81}"/>
              </a:ext>
            </a:extLst>
          </p:cNvPr>
          <p:cNvSpPr/>
          <p:nvPr/>
        </p:nvSpPr>
        <p:spPr>
          <a:xfrm>
            <a:off x="7053620" y="581164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34" name="Google Shape;389;p11">
            <a:extLst>
              <a:ext uri="{FF2B5EF4-FFF2-40B4-BE49-F238E27FC236}">
                <a16:creationId xmlns:a16="http://schemas.microsoft.com/office/drawing/2014/main" id="{3117B95C-AD2B-7B28-D33A-F301212F47AE}"/>
              </a:ext>
            </a:extLst>
          </p:cNvPr>
          <p:cNvSpPr/>
          <p:nvPr/>
        </p:nvSpPr>
        <p:spPr>
          <a:xfrm>
            <a:off x="7670074" y="5899174"/>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47" name="Google Shape;390;p11">
            <a:extLst>
              <a:ext uri="{FF2B5EF4-FFF2-40B4-BE49-F238E27FC236}">
                <a16:creationId xmlns:a16="http://schemas.microsoft.com/office/drawing/2014/main" id="{72C01EAD-FEE1-63A8-2A57-340D384812E1}"/>
              </a:ext>
            </a:extLst>
          </p:cNvPr>
          <p:cNvSpPr/>
          <p:nvPr/>
        </p:nvSpPr>
        <p:spPr>
          <a:xfrm>
            <a:off x="6579272" y="561506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57" name="Google Shape;391;p11">
            <a:extLst>
              <a:ext uri="{FF2B5EF4-FFF2-40B4-BE49-F238E27FC236}">
                <a16:creationId xmlns:a16="http://schemas.microsoft.com/office/drawing/2014/main" id="{3F5A842C-0893-B43D-868C-0DE2DAAA550B}"/>
              </a:ext>
            </a:extLst>
          </p:cNvPr>
          <p:cNvSpPr/>
          <p:nvPr/>
        </p:nvSpPr>
        <p:spPr>
          <a:xfrm>
            <a:off x="8164936" y="551208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1" name="Google Shape;392;p11">
            <a:extLst>
              <a:ext uri="{FF2B5EF4-FFF2-40B4-BE49-F238E27FC236}">
                <a16:creationId xmlns:a16="http://schemas.microsoft.com/office/drawing/2014/main" id="{4A9D9BCD-4C79-D906-23B0-E5A24DC75F4E}"/>
              </a:ext>
            </a:extLst>
          </p:cNvPr>
          <p:cNvSpPr/>
          <p:nvPr/>
        </p:nvSpPr>
        <p:spPr>
          <a:xfrm>
            <a:off x="7521149" y="5557712"/>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2" name="Google Shape;394;p11">
            <a:extLst>
              <a:ext uri="{FF2B5EF4-FFF2-40B4-BE49-F238E27FC236}">
                <a16:creationId xmlns:a16="http://schemas.microsoft.com/office/drawing/2014/main" id="{4A443EEC-5695-83F7-BC7A-2ADA397AF8C3}"/>
              </a:ext>
            </a:extLst>
          </p:cNvPr>
          <p:cNvSpPr/>
          <p:nvPr/>
        </p:nvSpPr>
        <p:spPr>
          <a:xfrm>
            <a:off x="6996341" y="4730141"/>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3" name="Google Shape;395;p11">
            <a:extLst>
              <a:ext uri="{FF2B5EF4-FFF2-40B4-BE49-F238E27FC236}">
                <a16:creationId xmlns:a16="http://schemas.microsoft.com/office/drawing/2014/main" id="{C9689E9D-6008-05A4-0392-8FD3528E35B8}"/>
              </a:ext>
            </a:extLst>
          </p:cNvPr>
          <p:cNvSpPr/>
          <p:nvPr/>
        </p:nvSpPr>
        <p:spPr>
          <a:xfrm>
            <a:off x="7210882" y="481421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8" name="Google Shape;396;p11">
            <a:extLst>
              <a:ext uri="{FF2B5EF4-FFF2-40B4-BE49-F238E27FC236}">
                <a16:creationId xmlns:a16="http://schemas.microsoft.com/office/drawing/2014/main" id="{8638BB8A-3B85-1608-3847-6A4BDD6901CB}"/>
              </a:ext>
            </a:extLst>
          </p:cNvPr>
          <p:cNvSpPr/>
          <p:nvPr/>
        </p:nvSpPr>
        <p:spPr>
          <a:xfrm>
            <a:off x="7997561" y="481421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69" name="Google Shape;397;p11">
            <a:extLst>
              <a:ext uri="{FF2B5EF4-FFF2-40B4-BE49-F238E27FC236}">
                <a16:creationId xmlns:a16="http://schemas.microsoft.com/office/drawing/2014/main" id="{C661F296-8111-9C19-9869-BF0E1D1FAB78}"/>
              </a:ext>
            </a:extLst>
          </p:cNvPr>
          <p:cNvSpPr/>
          <p:nvPr/>
        </p:nvSpPr>
        <p:spPr>
          <a:xfrm>
            <a:off x="7768888" y="4789487"/>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0" name="Google Shape;398;p11">
            <a:extLst>
              <a:ext uri="{FF2B5EF4-FFF2-40B4-BE49-F238E27FC236}">
                <a16:creationId xmlns:a16="http://schemas.microsoft.com/office/drawing/2014/main" id="{4CBE20CA-4C22-D353-F08B-61C11F837110}"/>
              </a:ext>
            </a:extLst>
          </p:cNvPr>
          <p:cNvSpPr/>
          <p:nvPr/>
        </p:nvSpPr>
        <p:spPr>
          <a:xfrm>
            <a:off x="6644752" y="4709362"/>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1" name="Google Shape;399;p11">
            <a:extLst>
              <a:ext uri="{FF2B5EF4-FFF2-40B4-BE49-F238E27FC236}">
                <a16:creationId xmlns:a16="http://schemas.microsoft.com/office/drawing/2014/main" id="{D9AF5298-6E2C-505F-E5A9-BC951BFD2339}"/>
              </a:ext>
            </a:extLst>
          </p:cNvPr>
          <p:cNvSpPr/>
          <p:nvPr/>
        </p:nvSpPr>
        <p:spPr>
          <a:xfrm>
            <a:off x="7095689" y="512580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2" name="Google Shape;400;p11">
            <a:extLst>
              <a:ext uri="{FF2B5EF4-FFF2-40B4-BE49-F238E27FC236}">
                <a16:creationId xmlns:a16="http://schemas.microsoft.com/office/drawing/2014/main" id="{192AD2D4-F2AE-3688-D3A9-3F02E5602FB1}"/>
              </a:ext>
            </a:extLst>
          </p:cNvPr>
          <p:cNvSpPr/>
          <p:nvPr/>
        </p:nvSpPr>
        <p:spPr>
          <a:xfrm>
            <a:off x="7953679" y="5079195"/>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3" name="Google Shape;401;p11">
            <a:extLst>
              <a:ext uri="{FF2B5EF4-FFF2-40B4-BE49-F238E27FC236}">
                <a16:creationId xmlns:a16="http://schemas.microsoft.com/office/drawing/2014/main" id="{447B19EB-9E3F-3D79-173D-927BA8BFA98A}"/>
              </a:ext>
            </a:extLst>
          </p:cNvPr>
          <p:cNvSpPr/>
          <p:nvPr/>
        </p:nvSpPr>
        <p:spPr>
          <a:xfrm>
            <a:off x="7417490" y="477219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4" name="Google Shape;403;p11">
            <a:extLst>
              <a:ext uri="{FF2B5EF4-FFF2-40B4-BE49-F238E27FC236}">
                <a16:creationId xmlns:a16="http://schemas.microsoft.com/office/drawing/2014/main" id="{9A1D79DB-9EA5-596D-815E-31ACF563FDC7}"/>
              </a:ext>
            </a:extLst>
          </p:cNvPr>
          <p:cNvSpPr/>
          <p:nvPr/>
        </p:nvSpPr>
        <p:spPr>
          <a:xfrm>
            <a:off x="7270136" y="4984147"/>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5" name="Google Shape;404;p11">
            <a:extLst>
              <a:ext uri="{FF2B5EF4-FFF2-40B4-BE49-F238E27FC236}">
                <a16:creationId xmlns:a16="http://schemas.microsoft.com/office/drawing/2014/main" id="{E2F09B33-7D06-700B-6B2D-336D41F8DB38}"/>
              </a:ext>
            </a:extLst>
          </p:cNvPr>
          <p:cNvSpPr/>
          <p:nvPr/>
        </p:nvSpPr>
        <p:spPr>
          <a:xfrm>
            <a:off x="6960140" y="4909821"/>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6" name="Google Shape;405;p11">
            <a:extLst>
              <a:ext uri="{FF2B5EF4-FFF2-40B4-BE49-F238E27FC236}">
                <a16:creationId xmlns:a16="http://schemas.microsoft.com/office/drawing/2014/main" id="{328DF0BF-3CF3-B80D-3C0F-4D14E165C63A}"/>
              </a:ext>
            </a:extLst>
          </p:cNvPr>
          <p:cNvSpPr/>
          <p:nvPr/>
        </p:nvSpPr>
        <p:spPr>
          <a:xfrm>
            <a:off x="7874350" y="4930802"/>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7" name="Google Shape;406;p11">
            <a:extLst>
              <a:ext uri="{FF2B5EF4-FFF2-40B4-BE49-F238E27FC236}">
                <a16:creationId xmlns:a16="http://schemas.microsoft.com/office/drawing/2014/main" id="{39F9E72D-866A-53DE-C0D6-E68349320F94}"/>
              </a:ext>
            </a:extLst>
          </p:cNvPr>
          <p:cNvSpPr/>
          <p:nvPr/>
        </p:nvSpPr>
        <p:spPr>
          <a:xfrm>
            <a:off x="7581790" y="5011995"/>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8" name="Google Shape;407;p11">
            <a:extLst>
              <a:ext uri="{FF2B5EF4-FFF2-40B4-BE49-F238E27FC236}">
                <a16:creationId xmlns:a16="http://schemas.microsoft.com/office/drawing/2014/main" id="{115E36F7-6A40-5668-BFE2-D75ABE65775C}"/>
              </a:ext>
            </a:extLst>
          </p:cNvPr>
          <p:cNvSpPr/>
          <p:nvPr/>
        </p:nvSpPr>
        <p:spPr>
          <a:xfrm>
            <a:off x="6707586" y="5079195"/>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79" name="Google Shape;408;p11">
            <a:extLst>
              <a:ext uri="{FF2B5EF4-FFF2-40B4-BE49-F238E27FC236}">
                <a16:creationId xmlns:a16="http://schemas.microsoft.com/office/drawing/2014/main" id="{7CF0A0A2-2DB7-82D7-CBAF-028DCF156854}"/>
              </a:ext>
            </a:extLst>
          </p:cNvPr>
          <p:cNvSpPr/>
          <p:nvPr/>
        </p:nvSpPr>
        <p:spPr>
          <a:xfrm>
            <a:off x="6579272" y="4877457"/>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0" name="Google Shape;409;p11">
            <a:extLst>
              <a:ext uri="{FF2B5EF4-FFF2-40B4-BE49-F238E27FC236}">
                <a16:creationId xmlns:a16="http://schemas.microsoft.com/office/drawing/2014/main" id="{F5398975-3BA4-6F4C-54BF-AFE35094A2C4}"/>
              </a:ext>
            </a:extLst>
          </p:cNvPr>
          <p:cNvSpPr/>
          <p:nvPr/>
        </p:nvSpPr>
        <p:spPr>
          <a:xfrm>
            <a:off x="8166911" y="4962352"/>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1" name="Google Shape;410;p11">
            <a:extLst>
              <a:ext uri="{FF2B5EF4-FFF2-40B4-BE49-F238E27FC236}">
                <a16:creationId xmlns:a16="http://schemas.microsoft.com/office/drawing/2014/main" id="{619E6A7E-DC35-54D0-2AF8-A18C2B469E7E}"/>
              </a:ext>
            </a:extLst>
          </p:cNvPr>
          <p:cNvSpPr/>
          <p:nvPr/>
        </p:nvSpPr>
        <p:spPr>
          <a:xfrm>
            <a:off x="7410395" y="5096560"/>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2" name="Google Shape;411;p11">
            <a:extLst>
              <a:ext uri="{FF2B5EF4-FFF2-40B4-BE49-F238E27FC236}">
                <a16:creationId xmlns:a16="http://schemas.microsoft.com/office/drawing/2014/main" id="{246F01E6-CB3E-9FC0-878A-A5AC2B4B5D3F}"/>
              </a:ext>
            </a:extLst>
          </p:cNvPr>
          <p:cNvSpPr/>
          <p:nvPr/>
        </p:nvSpPr>
        <p:spPr>
          <a:xfrm>
            <a:off x="7724064" y="5044926"/>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3" name="Google Shape;412;p11">
            <a:extLst>
              <a:ext uri="{FF2B5EF4-FFF2-40B4-BE49-F238E27FC236}">
                <a16:creationId xmlns:a16="http://schemas.microsoft.com/office/drawing/2014/main" id="{8121DB61-D1DF-10B7-7BE7-38116C97BA61}"/>
              </a:ext>
            </a:extLst>
          </p:cNvPr>
          <p:cNvSpPr/>
          <p:nvPr/>
        </p:nvSpPr>
        <p:spPr>
          <a:xfrm>
            <a:off x="6876098" y="5054504"/>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4" name="Google Shape;413;p11">
            <a:extLst>
              <a:ext uri="{FF2B5EF4-FFF2-40B4-BE49-F238E27FC236}">
                <a16:creationId xmlns:a16="http://schemas.microsoft.com/office/drawing/2014/main" id="{E1AC87DE-DB2A-4428-C3FC-4C6DC7ED8C5B}"/>
              </a:ext>
            </a:extLst>
          </p:cNvPr>
          <p:cNvSpPr/>
          <p:nvPr/>
        </p:nvSpPr>
        <p:spPr>
          <a:xfrm>
            <a:off x="6765752" y="4874500"/>
            <a:ext cx="109254" cy="106690"/>
          </a:xfrm>
          <a:prstGeom prst="flowChartConnector">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5" name="Google Shape;438;p11">
            <a:extLst>
              <a:ext uri="{FF2B5EF4-FFF2-40B4-BE49-F238E27FC236}">
                <a16:creationId xmlns:a16="http://schemas.microsoft.com/office/drawing/2014/main" id="{69F0439D-479D-6179-A620-9A9C4D5BA78B}"/>
              </a:ext>
            </a:extLst>
          </p:cNvPr>
          <p:cNvSpPr/>
          <p:nvPr/>
        </p:nvSpPr>
        <p:spPr>
          <a:xfrm>
            <a:off x="7559557" y="4865411"/>
            <a:ext cx="109254" cy="106690"/>
          </a:xfrm>
          <a:prstGeom prst="flowChartConnector">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6" name="Google Shape;439;p11">
            <a:extLst>
              <a:ext uri="{FF2B5EF4-FFF2-40B4-BE49-F238E27FC236}">
                <a16:creationId xmlns:a16="http://schemas.microsoft.com/office/drawing/2014/main" id="{78FEA86D-2DE0-9CD5-1311-59C05B2F0464}"/>
              </a:ext>
            </a:extLst>
          </p:cNvPr>
          <p:cNvSpPr/>
          <p:nvPr/>
        </p:nvSpPr>
        <p:spPr>
          <a:xfrm>
            <a:off x="7375898" y="5708838"/>
            <a:ext cx="109254" cy="106690"/>
          </a:xfrm>
          <a:prstGeom prst="flowChartConnector">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cxnSp>
        <p:nvCxnSpPr>
          <p:cNvPr id="87" name="Google Shape;440;p11">
            <a:extLst>
              <a:ext uri="{FF2B5EF4-FFF2-40B4-BE49-F238E27FC236}">
                <a16:creationId xmlns:a16="http://schemas.microsoft.com/office/drawing/2014/main" id="{D0607785-5355-6EC6-AB25-103DC37AADDC}"/>
              </a:ext>
            </a:extLst>
          </p:cNvPr>
          <p:cNvCxnSpPr/>
          <p:nvPr/>
        </p:nvCxnSpPr>
        <p:spPr>
          <a:xfrm flipH="1">
            <a:off x="7447718" y="4993755"/>
            <a:ext cx="145974" cy="657736"/>
          </a:xfrm>
          <a:prstGeom prst="straightConnector1">
            <a:avLst/>
          </a:prstGeom>
          <a:noFill/>
          <a:ln w="19050" cap="flat" cmpd="sng">
            <a:solidFill>
              <a:srgbClr val="FD3939"/>
            </a:solidFill>
            <a:prstDash val="solid"/>
            <a:round/>
            <a:headEnd type="triangle" w="med" len="med"/>
            <a:tailEnd type="triangle" w="med" len="med"/>
          </a:ln>
        </p:spPr>
      </p:cxnSp>
      <p:sp>
        <p:nvSpPr>
          <p:cNvPr id="88" name="Google Shape;446;p11">
            <a:extLst>
              <a:ext uri="{FF2B5EF4-FFF2-40B4-BE49-F238E27FC236}">
                <a16:creationId xmlns:a16="http://schemas.microsoft.com/office/drawing/2014/main" id="{DBE2F155-F376-FEED-317F-F16072CEB21B}"/>
              </a:ext>
            </a:extLst>
          </p:cNvPr>
          <p:cNvSpPr/>
          <p:nvPr/>
        </p:nvSpPr>
        <p:spPr>
          <a:xfrm>
            <a:off x="7550335" y="5368123"/>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89" name="Google Shape;447;p11">
            <a:extLst>
              <a:ext uri="{FF2B5EF4-FFF2-40B4-BE49-F238E27FC236}">
                <a16:creationId xmlns:a16="http://schemas.microsoft.com/office/drawing/2014/main" id="{21B98598-C451-10A5-FA17-20B14864D6F8}"/>
              </a:ext>
            </a:extLst>
          </p:cNvPr>
          <p:cNvSpPr/>
          <p:nvPr/>
        </p:nvSpPr>
        <p:spPr>
          <a:xfrm>
            <a:off x="8259403" y="540411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0" name="Google Shape;448;p11">
            <a:extLst>
              <a:ext uri="{FF2B5EF4-FFF2-40B4-BE49-F238E27FC236}">
                <a16:creationId xmlns:a16="http://schemas.microsoft.com/office/drawing/2014/main" id="{992743EB-3119-B1C8-F935-7BD8FC42209C}"/>
              </a:ext>
            </a:extLst>
          </p:cNvPr>
          <p:cNvSpPr/>
          <p:nvPr/>
        </p:nvSpPr>
        <p:spPr>
          <a:xfrm>
            <a:off x="7007032" y="539995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1" name="Google Shape;449;p11">
            <a:extLst>
              <a:ext uri="{FF2B5EF4-FFF2-40B4-BE49-F238E27FC236}">
                <a16:creationId xmlns:a16="http://schemas.microsoft.com/office/drawing/2014/main" id="{405C77C4-0C73-624C-62E2-281934F5E9B6}"/>
              </a:ext>
            </a:extLst>
          </p:cNvPr>
          <p:cNvSpPr/>
          <p:nvPr/>
        </p:nvSpPr>
        <p:spPr>
          <a:xfrm>
            <a:off x="7861989" y="539597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2" name="Google Shape;450;p11">
            <a:extLst>
              <a:ext uri="{FF2B5EF4-FFF2-40B4-BE49-F238E27FC236}">
                <a16:creationId xmlns:a16="http://schemas.microsoft.com/office/drawing/2014/main" id="{23E348F7-2BC4-9701-8173-259FCBF4620B}"/>
              </a:ext>
            </a:extLst>
          </p:cNvPr>
          <p:cNvSpPr/>
          <p:nvPr/>
        </p:nvSpPr>
        <p:spPr>
          <a:xfrm>
            <a:off x="7244661" y="5299261"/>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3" name="Google Shape;451;p11">
            <a:extLst>
              <a:ext uri="{FF2B5EF4-FFF2-40B4-BE49-F238E27FC236}">
                <a16:creationId xmlns:a16="http://schemas.microsoft.com/office/drawing/2014/main" id="{08BA4A8C-98AE-9739-E47C-979C5455E2C3}"/>
              </a:ext>
            </a:extLst>
          </p:cNvPr>
          <p:cNvSpPr/>
          <p:nvPr/>
        </p:nvSpPr>
        <p:spPr>
          <a:xfrm>
            <a:off x="8072704" y="5256203"/>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4" name="Google Shape;452;p11">
            <a:extLst>
              <a:ext uri="{FF2B5EF4-FFF2-40B4-BE49-F238E27FC236}">
                <a16:creationId xmlns:a16="http://schemas.microsoft.com/office/drawing/2014/main" id="{899CB325-209C-5157-8D70-3CD201BEEE94}"/>
              </a:ext>
            </a:extLst>
          </p:cNvPr>
          <p:cNvSpPr/>
          <p:nvPr/>
        </p:nvSpPr>
        <p:spPr>
          <a:xfrm>
            <a:off x="6851809" y="5291529"/>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5" name="Google Shape;453;p11">
            <a:extLst>
              <a:ext uri="{FF2B5EF4-FFF2-40B4-BE49-F238E27FC236}">
                <a16:creationId xmlns:a16="http://schemas.microsoft.com/office/drawing/2014/main" id="{E8DA056B-6322-1A6C-8AF7-464E5797B5C2}"/>
              </a:ext>
            </a:extLst>
          </p:cNvPr>
          <p:cNvSpPr/>
          <p:nvPr/>
        </p:nvSpPr>
        <p:spPr>
          <a:xfrm>
            <a:off x="7686770" y="5256817"/>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6" name="Google Shape;454;p11">
            <a:extLst>
              <a:ext uri="{FF2B5EF4-FFF2-40B4-BE49-F238E27FC236}">
                <a16:creationId xmlns:a16="http://schemas.microsoft.com/office/drawing/2014/main" id="{38159B06-BED9-34FB-166E-4953153FE945}"/>
              </a:ext>
            </a:extLst>
          </p:cNvPr>
          <p:cNvSpPr/>
          <p:nvPr/>
        </p:nvSpPr>
        <p:spPr>
          <a:xfrm>
            <a:off x="6623603" y="5342626"/>
            <a:ext cx="109254" cy="106690"/>
          </a:xfrm>
          <a:prstGeom prst="flowChartConnector">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chemeClr val="accent1"/>
              </a:solidFill>
              <a:latin typeface="Quattrocento Sans"/>
              <a:ea typeface="Quattrocento Sans"/>
              <a:cs typeface="Quattrocento Sans"/>
              <a:sym typeface="Quattrocento Sans"/>
            </a:endParaRPr>
          </a:p>
        </p:txBody>
      </p:sp>
      <p:sp>
        <p:nvSpPr>
          <p:cNvPr id="97" name="テキスト ボックス 96">
            <a:extLst>
              <a:ext uri="{FF2B5EF4-FFF2-40B4-BE49-F238E27FC236}">
                <a16:creationId xmlns:a16="http://schemas.microsoft.com/office/drawing/2014/main" id="{3B18B700-7DA7-5428-44FB-65D522448738}"/>
              </a:ext>
            </a:extLst>
          </p:cNvPr>
          <p:cNvSpPr txBox="1"/>
          <p:nvPr/>
        </p:nvSpPr>
        <p:spPr>
          <a:xfrm>
            <a:off x="4508383" y="3809002"/>
            <a:ext cx="3949734" cy="1380794"/>
          </a:xfrm>
          <a:prstGeom prst="rect">
            <a:avLst/>
          </a:prstGeom>
          <a:solidFill>
            <a:schemeClr val="bg1"/>
          </a:solidFill>
          <a:ln w="19050">
            <a:solidFill>
              <a:schemeClr val="accent6"/>
            </a:solidFill>
          </a:ln>
        </p:spPr>
        <p:txBody>
          <a:bodyPr wrap="square" rtlCol="0" anchor="ctr">
            <a:noAutofit/>
          </a:bodyPr>
          <a:lstStyle/>
          <a:p>
            <a:pPr algn="ctr">
              <a:lnSpc>
                <a:spcPct val="150000"/>
              </a:lnSpc>
            </a:pPr>
            <a:r>
              <a:rPr lang="en-US" altLang="ja-JP" sz="3200" b="1" dirty="0">
                <a:solidFill>
                  <a:srgbClr val="FF0000"/>
                </a:solidFill>
              </a:rPr>
              <a:t>y</a:t>
            </a:r>
            <a:r>
              <a:rPr lang="ja-JP" altLang="en-US" sz="3200" b="1">
                <a:solidFill>
                  <a:srgbClr val="FF0000"/>
                </a:solidFill>
              </a:rPr>
              <a:t>軸比</a:t>
            </a:r>
            <a:r>
              <a:rPr lang="en-US" altLang="ja-JP" sz="3200" b="1" dirty="0">
                <a:solidFill>
                  <a:srgbClr val="FF0000"/>
                </a:solidFill>
              </a:rPr>
              <a:t> &gt; </a:t>
            </a:r>
            <a:r>
              <a:rPr lang="ja-JP" altLang="en-US" sz="3200" b="1">
                <a:solidFill>
                  <a:srgbClr val="FF0000"/>
                </a:solidFill>
              </a:rPr>
              <a:t>閾値</a:t>
            </a:r>
            <a:endParaRPr lang="en-US" altLang="ja-JP" sz="3200" b="1" dirty="0">
              <a:solidFill>
                <a:srgbClr val="FF0000"/>
              </a:solidFill>
            </a:endParaRPr>
          </a:p>
          <a:p>
            <a:pPr algn="ctr">
              <a:lnSpc>
                <a:spcPct val="150000"/>
              </a:lnSpc>
            </a:pPr>
            <a:r>
              <a:rPr lang="ja-JP" altLang="en-US" sz="3200" b="1">
                <a:solidFill>
                  <a:srgbClr val="FF0000"/>
                </a:solidFill>
              </a:rPr>
              <a:t>➡</a:t>
            </a:r>
            <a:r>
              <a:rPr lang="ja-JP" altLang="en-US" sz="3200" b="1" dirty="0">
                <a:solidFill>
                  <a:srgbClr val="FF0000"/>
                </a:solidFill>
              </a:rPr>
              <a:t>不正</a:t>
            </a:r>
            <a:r>
              <a:rPr lang="en-US" altLang="ja-JP" sz="3200" b="1" dirty="0">
                <a:solidFill>
                  <a:srgbClr val="FF0000"/>
                </a:solidFill>
              </a:rPr>
              <a:t>AP</a:t>
            </a:r>
            <a:r>
              <a:rPr lang="ja-JP" altLang="en-US" sz="3200" b="1" dirty="0">
                <a:solidFill>
                  <a:srgbClr val="FF0000"/>
                </a:solidFill>
              </a:rPr>
              <a:t>あり</a:t>
            </a:r>
            <a:endParaRPr kumimoji="1" lang="ja-JP" altLang="en-US" sz="3200" b="1" dirty="0">
              <a:solidFill>
                <a:srgbClr val="FF0000"/>
              </a:solidFill>
            </a:endParaRPr>
          </a:p>
        </p:txBody>
      </p:sp>
    </p:spTree>
    <p:extLst>
      <p:ext uri="{BB962C8B-B14F-4D97-AF65-F5344CB8AC3E}">
        <p14:creationId xmlns:p14="http://schemas.microsoft.com/office/powerpoint/2010/main" val="1404824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BFA2B-5484-9BC6-70CD-230F2E5EBA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625E250-8702-27A4-9CA0-65DA4283B83D}"/>
              </a:ext>
            </a:extLst>
          </p:cNvPr>
          <p:cNvSpPr>
            <a:spLocks noGrp="1"/>
          </p:cNvSpPr>
          <p:nvPr>
            <p:ph type="title"/>
          </p:nvPr>
        </p:nvSpPr>
        <p:spPr/>
        <p:txBody>
          <a:bodyPr/>
          <a:lstStyle/>
          <a:p>
            <a:r>
              <a:rPr kumimoji="1" lang="ja-JP" altLang="en-US"/>
              <a:t>実験の流れ</a:t>
            </a:r>
          </a:p>
        </p:txBody>
      </p:sp>
      <p:sp>
        <p:nvSpPr>
          <p:cNvPr id="4" name="フッター プレースホルダー 3">
            <a:extLst>
              <a:ext uri="{FF2B5EF4-FFF2-40B4-BE49-F238E27FC236}">
                <a16:creationId xmlns:a16="http://schemas.microsoft.com/office/drawing/2014/main" id="{094EDD9C-11B0-1A62-381B-CBDBEBDE85D3}"/>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EFEF5715-9164-6F57-8C7C-5330706B95F8}"/>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dirty="0"/>
          </a:p>
        </p:txBody>
      </p:sp>
      <p:sp>
        <p:nvSpPr>
          <p:cNvPr id="6" name="フローチャート: 処理 5">
            <a:extLst>
              <a:ext uri="{FF2B5EF4-FFF2-40B4-BE49-F238E27FC236}">
                <a16:creationId xmlns:a16="http://schemas.microsoft.com/office/drawing/2014/main" id="{1833939B-F95C-4012-85E6-A0E8A5BAD613}"/>
              </a:ext>
            </a:extLst>
          </p:cNvPr>
          <p:cNvSpPr/>
          <p:nvPr/>
        </p:nvSpPr>
        <p:spPr>
          <a:xfrm>
            <a:off x="1811567" y="813192"/>
            <a:ext cx="2491630" cy="815146"/>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accent1">
                    <a:lumMod val="75000"/>
                  </a:schemeClr>
                </a:solidFill>
              </a:rPr>
              <a:t>RTT</a:t>
            </a:r>
            <a:r>
              <a:rPr lang="ja-JP" altLang="en-US" sz="2200" b="1">
                <a:solidFill>
                  <a:schemeClr val="accent1">
                    <a:lumMod val="75000"/>
                  </a:schemeClr>
                </a:solidFill>
              </a:rPr>
              <a:t>，トラヒックを測定</a:t>
            </a:r>
            <a:endParaRPr kumimoji="1" lang="ja-JP" altLang="en-US" sz="2200" b="1" dirty="0">
              <a:solidFill>
                <a:schemeClr val="accent1">
                  <a:lumMod val="75000"/>
                </a:schemeClr>
              </a:solidFill>
            </a:endParaRPr>
          </a:p>
        </p:txBody>
      </p:sp>
      <p:sp>
        <p:nvSpPr>
          <p:cNvPr id="7" name="Google Shape;124;p2">
            <a:extLst>
              <a:ext uri="{FF2B5EF4-FFF2-40B4-BE49-F238E27FC236}">
                <a16:creationId xmlns:a16="http://schemas.microsoft.com/office/drawing/2014/main" id="{6F312245-811B-EF0C-FB50-824EAD77A2DD}"/>
              </a:ext>
            </a:extLst>
          </p:cNvPr>
          <p:cNvSpPr/>
          <p:nvPr/>
        </p:nvSpPr>
        <p:spPr>
          <a:xfrm>
            <a:off x="2772986" y="162833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75D30FF0-D8EB-2E25-B285-AA9ACEFF32DA}"/>
              </a:ext>
            </a:extLst>
          </p:cNvPr>
          <p:cNvSpPr/>
          <p:nvPr/>
        </p:nvSpPr>
        <p:spPr>
          <a:xfrm>
            <a:off x="1154618" y="3513130"/>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accent1">
                    <a:lumMod val="75000"/>
                  </a:schemeClr>
                </a:solidFill>
              </a:rPr>
              <a:t>k-means</a:t>
            </a:r>
            <a:r>
              <a:rPr kumimoji="1" lang="ja-JP" altLang="en-US" sz="2200" b="1">
                <a:solidFill>
                  <a:schemeClr val="accent1">
                    <a:lumMod val="75000"/>
                  </a:schemeClr>
                </a:solidFill>
              </a:rPr>
              <a:t>を用いた検知</a:t>
            </a:r>
            <a:endParaRPr kumimoji="1" lang="ja-JP" altLang="en-US" sz="2200" b="1" dirty="0">
              <a:solidFill>
                <a:schemeClr val="accent1">
                  <a:lumMod val="75000"/>
                </a:schemeClr>
              </a:solidFill>
            </a:endParaRPr>
          </a:p>
        </p:txBody>
      </p:sp>
      <p:sp>
        <p:nvSpPr>
          <p:cNvPr id="10" name="フローチャート: 判断 9">
            <a:extLst>
              <a:ext uri="{FF2B5EF4-FFF2-40B4-BE49-F238E27FC236}">
                <a16:creationId xmlns:a16="http://schemas.microsoft.com/office/drawing/2014/main" id="{1BDE6529-416B-C799-5220-1D8088983AED}"/>
              </a:ext>
            </a:extLst>
          </p:cNvPr>
          <p:cNvSpPr/>
          <p:nvPr/>
        </p:nvSpPr>
        <p:spPr>
          <a:xfrm>
            <a:off x="837049" y="4588136"/>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「不正</a:t>
            </a:r>
            <a:r>
              <a:rPr lang="en-US" altLang="ja-JP" sz="2200" b="1" dirty="0">
                <a:solidFill>
                  <a:schemeClr val="bg1"/>
                </a:solidFill>
              </a:rPr>
              <a:t>AP</a:t>
            </a:r>
            <a:r>
              <a:rPr lang="ja-JP" altLang="en-US" sz="2200" b="1">
                <a:solidFill>
                  <a:schemeClr val="bg1"/>
                </a:solidFill>
              </a:rPr>
              <a:t>あり」</a:t>
            </a:r>
            <a:endParaRPr kumimoji="1" lang="ja-JP" altLang="en-US" sz="2200" b="1" dirty="0">
              <a:solidFill>
                <a:schemeClr val="bg1"/>
              </a:solidFill>
            </a:endParaRPr>
          </a:p>
        </p:txBody>
      </p:sp>
      <p:sp>
        <p:nvSpPr>
          <p:cNvPr id="11" name="Google Shape;124;p2">
            <a:extLst>
              <a:ext uri="{FF2B5EF4-FFF2-40B4-BE49-F238E27FC236}">
                <a16:creationId xmlns:a16="http://schemas.microsoft.com/office/drawing/2014/main" id="{8C71A8AF-57CB-925D-A8C0-44E3A4EE6B3E}"/>
              </a:ext>
            </a:extLst>
          </p:cNvPr>
          <p:cNvSpPr/>
          <p:nvPr/>
        </p:nvSpPr>
        <p:spPr>
          <a:xfrm>
            <a:off x="2782617" y="4064318"/>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EDB456D0-CA03-D578-C59D-CF23274F6213}"/>
              </a:ext>
            </a:extLst>
          </p:cNvPr>
          <p:cNvSpPr/>
          <p:nvPr/>
        </p:nvSpPr>
        <p:spPr>
          <a:xfrm rot="740940">
            <a:off x="1503239" y="5337278"/>
            <a:ext cx="576000" cy="619449"/>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0D1962F0-537F-BD9F-5274-1079122CA274}"/>
              </a:ext>
            </a:extLst>
          </p:cNvPr>
          <p:cNvSpPr/>
          <p:nvPr/>
        </p:nvSpPr>
        <p:spPr>
          <a:xfrm rot="20880000">
            <a:off x="4027761" y="5350015"/>
            <a:ext cx="576000" cy="6019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D6D348FB-6C7A-31D4-B931-00897AF29B0C}"/>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D0F65408-7E70-9D13-0BD5-9E8C686EC48F}"/>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1967EAE1-5A87-0275-4E08-3CA7A5BB2136}"/>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200" b="1">
                <a:solidFill>
                  <a:schemeClr val="accent1">
                    <a:lumMod val="75000"/>
                  </a:schemeClr>
                </a:solidFill>
              </a:rPr>
              <a:t>終了</a:t>
            </a:r>
            <a:endParaRPr kumimoji="1" lang="ja-JP" altLang="en-US" sz="2200" b="1" dirty="0">
              <a:solidFill>
                <a:schemeClr val="accent1">
                  <a:lumMod val="75000"/>
                </a:schemeClr>
              </a:solidFill>
            </a:endParaRPr>
          </a:p>
        </p:txBody>
      </p:sp>
      <p:sp>
        <p:nvSpPr>
          <p:cNvPr id="18" name="フローチャート: 処理 17">
            <a:extLst>
              <a:ext uri="{FF2B5EF4-FFF2-40B4-BE49-F238E27FC236}">
                <a16:creationId xmlns:a16="http://schemas.microsoft.com/office/drawing/2014/main" id="{9A035FA7-9CF5-BE2D-4388-38ACFA4D8DE0}"/>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CDF</a:t>
            </a:r>
            <a:r>
              <a:rPr kumimoji="1" lang="ja-JP" altLang="en-US" sz="2200" b="1">
                <a:solidFill>
                  <a:schemeClr val="bg1"/>
                </a:solidFill>
              </a:rPr>
              <a:t>の追加検知</a:t>
            </a:r>
            <a:endParaRPr kumimoji="1" lang="ja-JP" altLang="en-US" sz="2200" b="1" dirty="0">
              <a:solidFill>
                <a:schemeClr val="bg1"/>
              </a:solidFill>
            </a:endParaRPr>
          </a:p>
        </p:txBody>
      </p:sp>
      <p:cxnSp>
        <p:nvCxnSpPr>
          <p:cNvPr id="19" name="直線矢印コネクタ 18">
            <a:extLst>
              <a:ext uri="{FF2B5EF4-FFF2-40B4-BE49-F238E27FC236}">
                <a16:creationId xmlns:a16="http://schemas.microsoft.com/office/drawing/2014/main" id="{171D2418-5567-1E7D-19D3-AE85044525BB}"/>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B24ABC3B-0690-CB68-AC0C-4B068BF2F96C}"/>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9AB0743B-781F-C836-ECFB-018FEE3C39B1}"/>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CF97DA70-8880-665C-BE9C-12C611AEE490}"/>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A80E00BA-0DAA-7461-C5F3-EBB4A7BF4935}"/>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4690AE50-74D5-ABED-AB7C-B78DE0E96600}"/>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6EE8DE45-EE2F-D0D1-55ED-959F37DEB9D9}"/>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F98FDD07-1D42-20D9-A10B-6E0059A3F39D}"/>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F6F310F9-D1D1-B539-A837-4006D70D99BC}"/>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E400224C-142D-DDAE-BB8C-D6132386BE46}"/>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82A9C180-44A4-1F53-D28E-0AA5BA04627C}"/>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52C8E9DD-9674-9E6F-660C-AA59B4065635}"/>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ABA432F6-8AC7-9786-5192-7741440A9FC6}"/>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92B0EB82-FFD6-81AE-480F-15DB49ED1C4C}"/>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E9C00F21-3695-C6CD-6062-9880C6164684}"/>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EA042F36-D7EC-A7E5-E44E-2E07EEA32C17}"/>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A69BB5CE-7BC8-3777-623E-8A1B154F5576}"/>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AC1F229B-CEAB-7067-AD6C-60BA77EDB3F8}"/>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048CCF74-EACB-78B5-A188-7AE26150700A}"/>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A43727D2-5287-34BE-6CCC-E45FB52E21E6}"/>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55992FEF-29B9-CA37-7AF5-51BA7E06AE6B}"/>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02A05CA7-6B86-1640-EF40-CD3061B0C93D}"/>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A91F2201-7110-49F3-2A9C-6AE85A86FC49}"/>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DBD8FF18-2541-3C74-EAC0-069D60CA2A29}"/>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3D2638A4-8CBD-A80D-5E45-B77B6A286E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149" y="967337"/>
            <a:ext cx="785150" cy="785150"/>
          </a:xfrm>
          <a:prstGeom prst="rect">
            <a:avLst/>
          </a:prstGeom>
        </p:spPr>
      </p:pic>
      <p:pic>
        <p:nvPicPr>
          <p:cNvPr id="54" name="グラフィックス 53" descr="ユーザー 枠線">
            <a:extLst>
              <a:ext uri="{FF2B5EF4-FFF2-40B4-BE49-F238E27FC236}">
                <a16:creationId xmlns:a16="http://schemas.microsoft.com/office/drawing/2014/main" id="{600569F7-A736-F29A-12DF-34B20EBBE4C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3440" y="2068414"/>
            <a:ext cx="784598" cy="784598"/>
          </a:xfrm>
          <a:prstGeom prst="rect">
            <a:avLst/>
          </a:prstGeom>
        </p:spPr>
      </p:pic>
      <p:sp>
        <p:nvSpPr>
          <p:cNvPr id="56" name="テキスト ボックス 55">
            <a:extLst>
              <a:ext uri="{FF2B5EF4-FFF2-40B4-BE49-F238E27FC236}">
                <a16:creationId xmlns:a16="http://schemas.microsoft.com/office/drawing/2014/main" id="{00C2B195-CC3C-7CBA-7B34-96FE71CAC8F0}"/>
              </a:ext>
            </a:extLst>
          </p:cNvPr>
          <p:cNvSpPr txBox="1"/>
          <p:nvPr/>
        </p:nvSpPr>
        <p:spPr>
          <a:xfrm>
            <a:off x="8009547" y="1576135"/>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0102521D-B14A-1708-2DBB-93350CF1CA6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7191690" y="2372325"/>
            <a:ext cx="565821" cy="565821"/>
          </a:xfrm>
          <a:prstGeom prst="rect">
            <a:avLst/>
          </a:prstGeom>
        </p:spPr>
      </p:pic>
      <p:cxnSp>
        <p:nvCxnSpPr>
          <p:cNvPr id="58" name="直線矢印コネクタ 57">
            <a:extLst>
              <a:ext uri="{FF2B5EF4-FFF2-40B4-BE49-F238E27FC236}">
                <a16:creationId xmlns:a16="http://schemas.microsoft.com/office/drawing/2014/main" id="{BC0F8479-4BE9-4D78-C1BA-EF833C467EFA}"/>
              </a:ext>
            </a:extLst>
          </p:cNvPr>
          <p:cNvCxnSpPr>
            <a:cxnSpLocks/>
          </p:cNvCxnSpPr>
          <p:nvPr/>
        </p:nvCxnSpPr>
        <p:spPr>
          <a:xfrm flipV="1">
            <a:off x="7428872" y="16328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781206B-07D0-D803-702B-0195045011E1}"/>
              </a:ext>
            </a:extLst>
          </p:cNvPr>
          <p:cNvCxnSpPr>
            <a:cxnSpLocks/>
          </p:cNvCxnSpPr>
          <p:nvPr/>
        </p:nvCxnSpPr>
        <p:spPr>
          <a:xfrm rot="10800000" flipV="1">
            <a:off x="7581272" y="17852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CBE63B92-9F35-8197-2AF8-79A05ED44B79}"/>
              </a:ext>
            </a:extLst>
          </p:cNvPr>
          <p:cNvSpPr>
            <a:spLocks/>
          </p:cNvSpPr>
          <p:nvPr/>
        </p:nvSpPr>
        <p:spPr>
          <a:xfrm>
            <a:off x="5723001" y="762327"/>
            <a:ext cx="2296252" cy="875047"/>
          </a:xfrm>
          <a:prstGeom prst="wedgeEllipseCallout">
            <a:avLst>
              <a:gd name="adj1" fmla="val 36782"/>
              <a:gd name="adj2" fmla="val 61085"/>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090DDB19-4E34-4E1D-4236-50E82691FBCE}"/>
              </a:ext>
            </a:extLst>
          </p:cNvPr>
          <p:cNvSpPr>
            <a:spLocks/>
          </p:cNvSpPr>
          <p:nvPr/>
        </p:nvSpPr>
        <p:spPr>
          <a:xfrm>
            <a:off x="5472794" y="302608"/>
            <a:ext cx="3347419" cy="296484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2F12A02A-3652-F814-88C1-9E0096F5DD88}"/>
              </a:ext>
            </a:extLst>
          </p:cNvPr>
          <p:cNvSpPr/>
          <p:nvPr/>
        </p:nvSpPr>
        <p:spPr>
          <a:xfrm>
            <a:off x="1038044" y="2167087"/>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accent1">
                    <a:lumMod val="75000"/>
                  </a:schemeClr>
                </a:solidFill>
              </a:rPr>
              <a:t>トラフィック負荷ごとに</a:t>
            </a:r>
            <a:br>
              <a:rPr lang="en-US" altLang="ja-JP" sz="2200" b="1" dirty="0">
                <a:solidFill>
                  <a:schemeClr val="accent1">
                    <a:lumMod val="75000"/>
                  </a:schemeClr>
                </a:solidFill>
              </a:rPr>
            </a:br>
            <a:r>
              <a:rPr lang="ja-JP" altLang="en-US" sz="2200" b="1">
                <a:solidFill>
                  <a:schemeClr val="accent1">
                    <a:lumMod val="75000"/>
                  </a:schemeClr>
                </a:solidFill>
              </a:rPr>
              <a:t>閾値を設定</a:t>
            </a:r>
            <a:endParaRPr kumimoji="1" lang="ja-JP" altLang="en-US" sz="2200" b="1" dirty="0">
              <a:solidFill>
                <a:schemeClr val="accent1">
                  <a:lumMod val="75000"/>
                </a:schemeClr>
              </a:solidFill>
            </a:endParaRPr>
          </a:p>
        </p:txBody>
      </p:sp>
      <p:sp>
        <p:nvSpPr>
          <p:cNvPr id="9" name="Google Shape;124;p2">
            <a:extLst>
              <a:ext uri="{FF2B5EF4-FFF2-40B4-BE49-F238E27FC236}">
                <a16:creationId xmlns:a16="http://schemas.microsoft.com/office/drawing/2014/main" id="{86C8B721-E5AD-3184-F947-4C7537932666}"/>
              </a:ext>
            </a:extLst>
          </p:cNvPr>
          <p:cNvSpPr/>
          <p:nvPr/>
        </p:nvSpPr>
        <p:spPr>
          <a:xfrm>
            <a:off x="2776902" y="296734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1E40E067-48F3-DC93-521F-856F79D966CE}"/>
              </a:ext>
            </a:extLst>
          </p:cNvPr>
          <p:cNvSpPr txBox="1"/>
          <p:nvPr/>
        </p:nvSpPr>
        <p:spPr>
          <a:xfrm>
            <a:off x="6851849" y="5829764"/>
            <a:ext cx="1662936" cy="369332"/>
          </a:xfrm>
          <a:prstGeom prst="rect">
            <a:avLst/>
          </a:prstGeom>
          <a:noFill/>
        </p:spPr>
        <p:txBody>
          <a:bodyPr wrap="square" rtlCol="0">
            <a:spAutoFit/>
          </a:bodyPr>
          <a:lstStyle/>
          <a:p>
            <a:pPr algn="ctr"/>
            <a:r>
              <a:rPr lang="ja-JP" altLang="en-US" b="1">
                <a:solidFill>
                  <a:srgbClr val="4D4D4D"/>
                </a:solidFill>
              </a:rPr>
              <a:t>パケット数</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9B6F4C34-93E7-BA04-D158-1D46A031065E}"/>
              </a:ext>
            </a:extLst>
          </p:cNvPr>
          <p:cNvSpPr txBox="1"/>
          <p:nvPr/>
        </p:nvSpPr>
        <p:spPr>
          <a:xfrm>
            <a:off x="6529892" y="2895813"/>
            <a:ext cx="1256107" cy="400110"/>
          </a:xfrm>
          <a:prstGeom prst="rect">
            <a:avLst/>
          </a:prstGeom>
          <a:noFill/>
        </p:spPr>
        <p:txBody>
          <a:bodyPr wrap="square" rtlCol="0">
            <a:spAutoFit/>
          </a:bodyPr>
          <a:lstStyle/>
          <a:p>
            <a:pPr algn="ctr"/>
            <a:r>
              <a:rPr kumimoji="1" lang="ja-JP" altLang="en-US" sz="2000">
                <a:solidFill>
                  <a:srgbClr val="4D4D4D"/>
                </a:solidFill>
              </a:rPr>
              <a:t>ユーザ</a:t>
            </a:r>
            <a:endParaRPr kumimoji="1" lang="ja-JP" altLang="en-US" sz="2000" dirty="0">
              <a:solidFill>
                <a:srgbClr val="4D4D4D"/>
              </a:solidFill>
            </a:endParaRPr>
          </a:p>
        </p:txBody>
      </p:sp>
      <p:sp>
        <p:nvSpPr>
          <p:cNvPr id="45" name="テキスト ボックス 44">
            <a:extLst>
              <a:ext uri="{FF2B5EF4-FFF2-40B4-BE49-F238E27FC236}">
                <a16:creationId xmlns:a16="http://schemas.microsoft.com/office/drawing/2014/main" id="{EF6F0861-06E2-8B33-DFFA-8F79976DBD7E}"/>
              </a:ext>
            </a:extLst>
          </p:cNvPr>
          <p:cNvSpPr txBox="1"/>
          <p:nvPr/>
        </p:nvSpPr>
        <p:spPr>
          <a:xfrm>
            <a:off x="5756036" y="973451"/>
            <a:ext cx="2191626" cy="707886"/>
          </a:xfrm>
          <a:prstGeom prst="rect">
            <a:avLst/>
          </a:prstGeom>
          <a:noFill/>
        </p:spPr>
        <p:txBody>
          <a:bodyPr wrap="square" rtlCol="0">
            <a:spAutoFit/>
          </a:bodyPr>
          <a:lstStyle/>
          <a:p>
            <a:pPr algn="ctr"/>
            <a:r>
              <a:rPr kumimoji="1" lang="en-US" altLang="ja-JP" sz="2000" b="1" dirty="0">
                <a:solidFill>
                  <a:srgbClr val="4D4D4D"/>
                </a:solidFill>
              </a:rPr>
              <a:t>RTT</a:t>
            </a:r>
            <a:r>
              <a:rPr kumimoji="1" lang="ja-JP" altLang="en-US" sz="2000" b="1">
                <a:solidFill>
                  <a:srgbClr val="4D4D4D"/>
                </a:solidFill>
              </a:rPr>
              <a:t>，トラヒック</a:t>
            </a:r>
            <a:br>
              <a:rPr kumimoji="1" lang="en-US" altLang="ja-JP" sz="2000" b="1" dirty="0">
                <a:solidFill>
                  <a:srgbClr val="4D4D4D"/>
                </a:solidFill>
              </a:rPr>
            </a:br>
            <a:r>
              <a:rPr lang="ja-JP" altLang="en-US" sz="2000" b="1">
                <a:solidFill>
                  <a:srgbClr val="4D4D4D"/>
                </a:solidFill>
              </a:rPr>
              <a:t>取得</a:t>
            </a:r>
            <a:endParaRPr kumimoji="1" lang="ja-JP" altLang="en-US" sz="2000" b="1" dirty="0">
              <a:solidFill>
                <a:srgbClr val="4D4D4D"/>
              </a:solidFill>
            </a:endParaRPr>
          </a:p>
        </p:txBody>
      </p:sp>
    </p:spTree>
    <p:extLst>
      <p:ext uri="{BB962C8B-B14F-4D97-AF65-F5344CB8AC3E}">
        <p14:creationId xmlns:p14="http://schemas.microsoft.com/office/powerpoint/2010/main" val="408793743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EEFE5F-E2C4-79EA-2E4C-BD23456B051E}"/>
              </a:ext>
            </a:extLst>
          </p:cNvPr>
          <p:cNvSpPr>
            <a:spLocks noGrp="1"/>
          </p:cNvSpPr>
          <p:nvPr>
            <p:ph type="title"/>
          </p:nvPr>
        </p:nvSpPr>
        <p:spPr/>
        <p:txBody>
          <a:bodyPr>
            <a:normAutofit fontScale="90000"/>
          </a:bodyPr>
          <a:lstStyle/>
          <a:p>
            <a:r>
              <a:rPr kumimoji="1" lang="en-US" altLang="ja-JP" dirty="0"/>
              <a:t>CDF(</a:t>
            </a:r>
            <a:r>
              <a:rPr kumimoji="1" lang="ja-JP" altLang="en-US"/>
              <a:t>累積分布関数</a:t>
            </a:r>
            <a:r>
              <a:rPr kumimoji="1" lang="en-US" altLang="ja-JP" dirty="0"/>
              <a:t>)</a:t>
            </a:r>
            <a:r>
              <a:rPr kumimoji="1" lang="ja-JP" altLang="en-US"/>
              <a:t>を用いた追加の検知</a:t>
            </a:r>
          </a:p>
        </p:txBody>
      </p:sp>
      <p:sp>
        <p:nvSpPr>
          <p:cNvPr id="3" name="コンテンツ プレースホルダー 2">
            <a:extLst>
              <a:ext uri="{FF2B5EF4-FFF2-40B4-BE49-F238E27FC236}">
                <a16:creationId xmlns:a16="http://schemas.microsoft.com/office/drawing/2014/main" id="{9492E5D5-528A-3A04-BD43-887869505093}"/>
              </a:ext>
            </a:extLst>
          </p:cNvPr>
          <p:cNvSpPr>
            <a:spLocks noGrp="1"/>
          </p:cNvSpPr>
          <p:nvPr>
            <p:ph idx="1"/>
          </p:nvPr>
        </p:nvSpPr>
        <p:spPr>
          <a:xfrm>
            <a:off x="653778" y="1027348"/>
            <a:ext cx="8363222" cy="4752528"/>
          </a:xfrm>
        </p:spPr>
        <p:txBody>
          <a:bodyPr>
            <a:normAutofit/>
          </a:bodyPr>
          <a:lstStyle/>
          <a:p>
            <a:r>
              <a:rPr kumimoji="1" lang="ja-JP" altLang="en-US" sz="2800"/>
              <a:t>閾値で検知がされなかった場合に使用</a:t>
            </a:r>
            <a:endParaRPr kumimoji="1" lang="en-US" altLang="ja-JP" sz="2800" dirty="0"/>
          </a:p>
          <a:p>
            <a:r>
              <a:rPr kumimoji="1" lang="en-US" altLang="ja-JP" sz="2800" dirty="0"/>
              <a:t>RTT</a:t>
            </a:r>
            <a:r>
              <a:rPr lang="ja-JP" altLang="en-US" sz="2800"/>
              <a:t>と</a:t>
            </a:r>
            <a:r>
              <a:rPr kumimoji="1" lang="ja-JP" altLang="en-US" sz="2800"/>
              <a:t>信頼区間を比較，超過時に不正</a:t>
            </a:r>
            <a:r>
              <a:rPr kumimoji="1" lang="en-US" altLang="ja-JP" sz="2800" dirty="0"/>
              <a:t>AP</a:t>
            </a:r>
            <a:r>
              <a:rPr kumimoji="1" lang="ja-JP" altLang="en-US" sz="2800"/>
              <a:t>あり</a:t>
            </a:r>
          </a:p>
        </p:txBody>
      </p:sp>
      <p:sp>
        <p:nvSpPr>
          <p:cNvPr id="4" name="フッター プレースホルダー 3">
            <a:extLst>
              <a:ext uri="{FF2B5EF4-FFF2-40B4-BE49-F238E27FC236}">
                <a16:creationId xmlns:a16="http://schemas.microsoft.com/office/drawing/2014/main" id="{868B76D6-9AF2-FDFE-774A-A71D23295B0D}"/>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331B57CB-BBC5-E343-F882-E0AD35C2D139}"/>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pic>
        <p:nvPicPr>
          <p:cNvPr id="26" name="図 25" descr="グラフ, 折れ線グラフ&#10;&#10;自動的に生成された説明">
            <a:extLst>
              <a:ext uri="{FF2B5EF4-FFF2-40B4-BE49-F238E27FC236}">
                <a16:creationId xmlns:a16="http://schemas.microsoft.com/office/drawing/2014/main" id="{0CAAAF4D-3F70-4741-75DD-EB6CC2450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697" y="2045147"/>
            <a:ext cx="5904656" cy="4428492"/>
          </a:xfrm>
          <a:prstGeom prst="rect">
            <a:avLst/>
          </a:prstGeom>
        </p:spPr>
      </p:pic>
      <p:sp>
        <p:nvSpPr>
          <p:cNvPr id="27" name="Google Shape;467;p12">
            <a:extLst>
              <a:ext uri="{FF2B5EF4-FFF2-40B4-BE49-F238E27FC236}">
                <a16:creationId xmlns:a16="http://schemas.microsoft.com/office/drawing/2014/main" id="{2B6919F2-01AF-507D-5191-E6F16E69846A}"/>
              </a:ext>
            </a:extLst>
          </p:cNvPr>
          <p:cNvSpPr/>
          <p:nvPr/>
        </p:nvSpPr>
        <p:spPr>
          <a:xfrm>
            <a:off x="6031691" y="2315177"/>
            <a:ext cx="2376263" cy="1944216"/>
          </a:xfrm>
          <a:prstGeom prst="wedgeRoundRectCallout">
            <a:avLst>
              <a:gd name="adj1" fmla="val -74592"/>
              <a:gd name="adj2" fmla="val 77315"/>
              <a:gd name="adj3" fmla="val 16667"/>
            </a:avLst>
          </a:prstGeom>
          <a:solidFill>
            <a:schemeClr val="bg1"/>
          </a:solidFill>
          <a:ln w="19050" cap="sq"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4D4D4D"/>
              </a:buClr>
              <a:buSzPts val="2000"/>
              <a:buFont typeface="Quattrocento Sans"/>
              <a:buNone/>
            </a:pPr>
            <a:r>
              <a:rPr lang="en-US" sz="2200" b="0" i="0" u="none" strike="noStrike" cap="none" dirty="0">
                <a:solidFill>
                  <a:srgbClr val="4D4D4D"/>
                </a:solidFill>
                <a:latin typeface="Quattrocento Sans"/>
                <a:ea typeface="Quattrocento Sans"/>
                <a:cs typeface="Quattrocento Sans"/>
                <a:sym typeface="Quattrocento Sans"/>
              </a:rPr>
              <a:t>・</a:t>
            </a:r>
            <a:r>
              <a:rPr lang="en-US" sz="2200" b="0" i="0" u="none" strike="noStrike" cap="none" dirty="0" err="1">
                <a:solidFill>
                  <a:srgbClr val="4D4D4D"/>
                </a:solidFill>
                <a:latin typeface="Quattrocento Sans"/>
                <a:ea typeface="Quattrocento Sans"/>
                <a:cs typeface="Quattrocento Sans"/>
                <a:sym typeface="Quattrocento Sans"/>
              </a:rPr>
              <a:t>CDFの例</a:t>
            </a:r>
            <a:endParaRPr lang="en-US" sz="2200" b="0" i="0" u="none" strike="noStrike" cap="none" dirty="0">
              <a:solidFill>
                <a:srgbClr val="4D4D4D"/>
              </a:solidFill>
              <a:latin typeface="Quattrocento Sans"/>
              <a:ea typeface="Quattrocento Sans"/>
              <a:cs typeface="Quattrocento Sans"/>
              <a:sym typeface="Quattrocento Sans"/>
            </a:endParaRPr>
          </a:p>
          <a:p>
            <a:pPr marL="0" marR="0" lvl="0" indent="0" algn="l" rtl="0">
              <a:lnSpc>
                <a:spcPct val="150000"/>
              </a:lnSpc>
              <a:spcBef>
                <a:spcPts val="0"/>
              </a:spcBef>
              <a:spcAft>
                <a:spcPts val="0"/>
              </a:spcAft>
              <a:buClr>
                <a:srgbClr val="4D4D4D"/>
              </a:buClr>
              <a:buSzPts val="2000"/>
              <a:buFont typeface="Quattrocento Sans"/>
              <a:buNone/>
            </a:pPr>
            <a:r>
              <a:rPr lang="en-US" sz="2200" b="0" i="0" u="none" strike="noStrike" cap="none" dirty="0">
                <a:solidFill>
                  <a:srgbClr val="4D4D4D"/>
                </a:solidFill>
                <a:latin typeface="Quattrocento Sans"/>
                <a:ea typeface="Quattrocento Sans"/>
                <a:cs typeface="Quattrocento Sans"/>
                <a:sym typeface="Quattrocento Sans"/>
              </a:rPr>
              <a:t>・信頼区間90%</a:t>
            </a:r>
          </a:p>
          <a:p>
            <a:pPr marL="0" marR="0" lvl="0" indent="0" algn="l" rtl="0">
              <a:lnSpc>
                <a:spcPct val="150000"/>
              </a:lnSpc>
              <a:spcBef>
                <a:spcPts val="0"/>
              </a:spcBef>
              <a:spcAft>
                <a:spcPts val="0"/>
              </a:spcAft>
              <a:buClr>
                <a:srgbClr val="4D4D4D"/>
              </a:buClr>
              <a:buSzPts val="2000"/>
              <a:buFont typeface="Quattrocento Sans"/>
              <a:buNone/>
            </a:pPr>
            <a:r>
              <a:rPr lang="ja-JP" altLang="en-US" sz="2200">
                <a:solidFill>
                  <a:srgbClr val="4D4D4D"/>
                </a:solidFill>
                <a:latin typeface="Quattrocento Sans"/>
                <a:ea typeface="Quattrocento Sans"/>
                <a:cs typeface="Quattrocento Sans"/>
                <a:sym typeface="Quattrocento Sans"/>
              </a:rPr>
              <a:t>　</a:t>
            </a:r>
            <a:r>
              <a:rPr lang="ja-JP" altLang="en-US" sz="2200">
                <a:solidFill>
                  <a:schemeClr val="accent2"/>
                </a:solidFill>
                <a:latin typeface="Quattrocento Sans"/>
                <a:ea typeface="Quattrocento Sans"/>
                <a:cs typeface="Quattrocento Sans"/>
                <a:sym typeface="Quattrocento Sans"/>
              </a:rPr>
              <a:t>赤</a:t>
            </a:r>
            <a:r>
              <a:rPr lang="en-US" altLang="ja-JP" sz="2200" dirty="0">
                <a:solidFill>
                  <a:srgbClr val="4D4D4D"/>
                </a:solidFill>
                <a:latin typeface="Quattrocento Sans"/>
                <a:ea typeface="Quattrocento Sans"/>
                <a:cs typeface="Quattrocento Sans"/>
                <a:sym typeface="Quattrocento Sans"/>
              </a:rPr>
              <a:t> :</a:t>
            </a:r>
            <a:r>
              <a:rPr lang="ja-JP" altLang="en-US" sz="2200">
                <a:solidFill>
                  <a:srgbClr val="4D4D4D"/>
                </a:solidFill>
                <a:latin typeface="Quattrocento Sans"/>
                <a:ea typeface="Quattrocento Sans"/>
                <a:cs typeface="Quattrocento Sans"/>
                <a:sym typeface="Quattrocento Sans"/>
              </a:rPr>
              <a:t>上限値</a:t>
            </a:r>
            <a:br>
              <a:rPr lang="en-US" altLang="ja-JP" sz="2200" dirty="0">
                <a:solidFill>
                  <a:srgbClr val="4D4D4D"/>
                </a:solidFill>
                <a:latin typeface="Quattrocento Sans"/>
                <a:ea typeface="Quattrocento Sans"/>
                <a:cs typeface="Quattrocento Sans"/>
                <a:sym typeface="Quattrocento Sans"/>
              </a:rPr>
            </a:br>
            <a:r>
              <a:rPr lang="ja-JP" altLang="en-US" sz="2200">
                <a:solidFill>
                  <a:srgbClr val="4D4D4D"/>
                </a:solidFill>
                <a:latin typeface="Quattrocento Sans"/>
                <a:ea typeface="Quattrocento Sans"/>
                <a:cs typeface="Quattrocento Sans"/>
                <a:sym typeface="Quattrocento Sans"/>
              </a:rPr>
              <a:t>　</a:t>
            </a:r>
            <a:r>
              <a:rPr lang="ja-JP" altLang="en-US" sz="2200">
                <a:solidFill>
                  <a:schemeClr val="accent5"/>
                </a:solidFill>
                <a:latin typeface="Quattrocento Sans"/>
                <a:ea typeface="Quattrocento Sans"/>
                <a:cs typeface="Quattrocento Sans"/>
                <a:sym typeface="Quattrocento Sans"/>
              </a:rPr>
              <a:t>緑</a:t>
            </a:r>
            <a:r>
              <a:rPr lang="en-US" altLang="ja-JP" sz="2200" dirty="0">
                <a:solidFill>
                  <a:srgbClr val="4D4D4D"/>
                </a:solidFill>
                <a:latin typeface="Quattrocento Sans"/>
                <a:ea typeface="Quattrocento Sans"/>
                <a:cs typeface="Quattrocento Sans"/>
                <a:sym typeface="Quattrocento Sans"/>
              </a:rPr>
              <a:t> :</a:t>
            </a:r>
            <a:r>
              <a:rPr lang="ja-JP" altLang="en-US" sz="2200">
                <a:solidFill>
                  <a:srgbClr val="4D4D4D"/>
                </a:solidFill>
                <a:latin typeface="Quattrocento Sans"/>
                <a:ea typeface="Quattrocento Sans"/>
                <a:cs typeface="Quattrocento Sans"/>
                <a:sym typeface="Quattrocento Sans"/>
              </a:rPr>
              <a:t>下限値</a:t>
            </a:r>
            <a:endParaRPr sz="2200" b="0" i="0" u="none" strike="noStrike" cap="none" dirty="0">
              <a:solidFill>
                <a:srgbClr val="4D4D4D"/>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59493718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18768-8DE7-2843-EE47-7027A787D9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D66B21-558D-F766-AE78-AC7E095D1028}"/>
              </a:ext>
            </a:extLst>
          </p:cNvPr>
          <p:cNvSpPr>
            <a:spLocks noGrp="1"/>
          </p:cNvSpPr>
          <p:nvPr>
            <p:ph type="title"/>
          </p:nvPr>
        </p:nvSpPr>
        <p:spPr/>
        <p:txBody>
          <a:bodyPr>
            <a:normAutofit/>
          </a:bodyPr>
          <a:lstStyle/>
          <a:p>
            <a:r>
              <a:rPr lang="ja-JP" altLang="en-US"/>
              <a:t>実験方法</a:t>
            </a:r>
            <a:endParaRPr kumimoji="1" lang="ja-JP" altLang="en-US" dirty="0"/>
          </a:p>
        </p:txBody>
      </p:sp>
      <p:sp>
        <p:nvSpPr>
          <p:cNvPr id="3" name="コンテンツ プレースホルダー 2">
            <a:extLst>
              <a:ext uri="{FF2B5EF4-FFF2-40B4-BE49-F238E27FC236}">
                <a16:creationId xmlns:a16="http://schemas.microsoft.com/office/drawing/2014/main" id="{3A5A2626-61A5-4E57-4F68-CEAA10D1DCB5}"/>
              </a:ext>
            </a:extLst>
          </p:cNvPr>
          <p:cNvSpPr>
            <a:spLocks noGrp="1"/>
          </p:cNvSpPr>
          <p:nvPr>
            <p:ph idx="1"/>
          </p:nvPr>
        </p:nvSpPr>
        <p:spPr>
          <a:xfrm>
            <a:off x="538568" y="1140940"/>
            <a:ext cx="8363222" cy="4899386"/>
          </a:xfrm>
        </p:spPr>
        <p:txBody>
          <a:bodyPr/>
          <a:lstStyle/>
          <a:p>
            <a:r>
              <a:rPr kumimoji="1" lang="ja-JP" altLang="en-US">
                <a:solidFill>
                  <a:srgbClr val="525252"/>
                </a:solidFill>
              </a:rPr>
              <a:t>仮想環境で環境構築</a:t>
            </a:r>
            <a:endParaRPr kumimoji="1" lang="en-US" altLang="ja-JP" dirty="0">
              <a:solidFill>
                <a:srgbClr val="525252"/>
              </a:solidFill>
            </a:endParaRPr>
          </a:p>
          <a:p>
            <a:r>
              <a:rPr lang="en-US" altLang="ja-JP" dirty="0" err="1">
                <a:solidFill>
                  <a:srgbClr val="525252"/>
                </a:solidFill>
              </a:rPr>
              <a:t>iperf</a:t>
            </a:r>
            <a:r>
              <a:rPr lang="ja-JP" altLang="en-US">
                <a:solidFill>
                  <a:srgbClr val="525252"/>
                </a:solidFill>
              </a:rPr>
              <a:t>で負荷を負荷をかけながら</a:t>
            </a:r>
            <a:r>
              <a:rPr lang="en-US" altLang="ja-JP" dirty="0">
                <a:solidFill>
                  <a:srgbClr val="525252"/>
                </a:solidFill>
              </a:rPr>
              <a:t>RTT</a:t>
            </a:r>
            <a:r>
              <a:rPr lang="ja-JP" altLang="en-US">
                <a:solidFill>
                  <a:srgbClr val="525252"/>
                </a:solidFill>
              </a:rPr>
              <a:t>測定</a:t>
            </a:r>
            <a:endParaRPr lang="en-US" altLang="ja-JP" dirty="0">
              <a:solidFill>
                <a:srgbClr val="525252"/>
              </a:solidFill>
            </a:endParaRPr>
          </a:p>
          <a:p>
            <a:r>
              <a:rPr kumimoji="1" lang="en-US" altLang="ja-JP" b="1" dirty="0" err="1">
                <a:solidFill>
                  <a:srgbClr val="525252"/>
                </a:solidFill>
              </a:rPr>
              <a:t>iftop</a:t>
            </a:r>
            <a:r>
              <a:rPr kumimoji="1" lang="ja-JP" altLang="en-US">
                <a:solidFill>
                  <a:srgbClr val="525252"/>
                </a:solidFill>
              </a:rPr>
              <a:t>コマンドで</a:t>
            </a:r>
            <a:r>
              <a:rPr lang="ja-JP" altLang="en-US" b="1">
                <a:solidFill>
                  <a:srgbClr val="525252"/>
                </a:solidFill>
              </a:rPr>
              <a:t>トラヒック測定</a:t>
            </a:r>
            <a:endParaRPr lang="en-US" altLang="ja-JP" b="1" dirty="0">
              <a:solidFill>
                <a:srgbClr val="525252"/>
              </a:solidFill>
            </a:endParaRPr>
          </a:p>
          <a:p>
            <a:r>
              <a:rPr lang="en-US" altLang="ja-JP" b="1" dirty="0">
                <a:solidFill>
                  <a:srgbClr val="525252"/>
                </a:solidFill>
              </a:rPr>
              <a:t>ping</a:t>
            </a:r>
            <a:r>
              <a:rPr lang="ja-JP" altLang="en-US">
                <a:solidFill>
                  <a:srgbClr val="525252"/>
                </a:solidFill>
              </a:rPr>
              <a:t>を</a:t>
            </a:r>
            <a:r>
              <a:rPr lang="en-US" altLang="ja-JP" dirty="0">
                <a:solidFill>
                  <a:srgbClr val="525252"/>
                </a:solidFill>
              </a:rPr>
              <a:t>PC</a:t>
            </a:r>
            <a:r>
              <a:rPr lang="ja-JP" altLang="en-US">
                <a:solidFill>
                  <a:srgbClr val="525252"/>
                </a:solidFill>
              </a:rPr>
              <a:t>から</a:t>
            </a:r>
            <a:r>
              <a:rPr lang="en-US" altLang="ja-JP" dirty="0">
                <a:solidFill>
                  <a:srgbClr val="525252"/>
                </a:solidFill>
              </a:rPr>
              <a:t>AP</a:t>
            </a:r>
            <a:r>
              <a:rPr lang="ja-JP" altLang="en-US">
                <a:solidFill>
                  <a:srgbClr val="525252"/>
                </a:solidFill>
              </a:rPr>
              <a:t>に送信し</a:t>
            </a:r>
            <a:r>
              <a:rPr lang="en-US" altLang="ja-JP" b="1" dirty="0">
                <a:solidFill>
                  <a:srgbClr val="525252"/>
                </a:solidFill>
              </a:rPr>
              <a:t>RTT</a:t>
            </a:r>
            <a:r>
              <a:rPr lang="ja-JP" altLang="en-US" b="1">
                <a:solidFill>
                  <a:srgbClr val="525252"/>
                </a:solidFill>
              </a:rPr>
              <a:t>測定</a:t>
            </a:r>
            <a:endParaRPr lang="en-US" altLang="ja-JP" b="1" dirty="0"/>
          </a:p>
        </p:txBody>
      </p:sp>
      <p:sp>
        <p:nvSpPr>
          <p:cNvPr id="4" name="フッター プレースホルダー 3">
            <a:extLst>
              <a:ext uri="{FF2B5EF4-FFF2-40B4-BE49-F238E27FC236}">
                <a16:creationId xmlns:a16="http://schemas.microsoft.com/office/drawing/2014/main" id="{D954FCEE-4CFC-DFB4-BF1C-9FFA63616175}"/>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dirty="0"/>
          </a:p>
        </p:txBody>
      </p:sp>
      <p:sp>
        <p:nvSpPr>
          <p:cNvPr id="5" name="スライド番号プレースホルダー 4">
            <a:extLst>
              <a:ext uri="{FF2B5EF4-FFF2-40B4-BE49-F238E27FC236}">
                <a16:creationId xmlns:a16="http://schemas.microsoft.com/office/drawing/2014/main" id="{C56BDF35-C4CA-3D85-993E-47FC5C9E6C91}"/>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dirty="0"/>
          </a:p>
        </p:txBody>
      </p:sp>
      <p:cxnSp>
        <p:nvCxnSpPr>
          <p:cNvPr id="10" name="直線コネクタ 9">
            <a:extLst>
              <a:ext uri="{FF2B5EF4-FFF2-40B4-BE49-F238E27FC236}">
                <a16:creationId xmlns:a16="http://schemas.microsoft.com/office/drawing/2014/main" id="{E1E9FCCC-2C04-9472-4507-9F900A39915C}"/>
              </a:ext>
            </a:extLst>
          </p:cNvPr>
          <p:cNvCxnSpPr>
            <a:cxnSpLocks/>
          </p:cNvCxnSpPr>
          <p:nvPr/>
        </p:nvCxnSpPr>
        <p:spPr>
          <a:xfrm>
            <a:off x="2386753" y="4675512"/>
            <a:ext cx="1944216"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6883FC53-E422-2B9C-F83A-E7B14C4AF1E3}"/>
              </a:ext>
            </a:extLst>
          </p:cNvPr>
          <p:cNvSpPr txBox="1"/>
          <p:nvPr/>
        </p:nvSpPr>
        <p:spPr>
          <a:xfrm>
            <a:off x="7005649" y="5096459"/>
            <a:ext cx="1599783" cy="646331"/>
          </a:xfrm>
          <a:prstGeom prst="rect">
            <a:avLst/>
          </a:prstGeom>
          <a:noFill/>
          <a:ln w="12700">
            <a:solidFill>
              <a:schemeClr val="tx1"/>
            </a:solidFill>
          </a:ln>
        </p:spPr>
        <p:txBody>
          <a:bodyPr wrap="square" rtlCol="0">
            <a:spAutoFit/>
          </a:bodyPr>
          <a:lstStyle/>
          <a:p>
            <a:pPr algn="ctr"/>
            <a:r>
              <a:rPr lang="ja-JP" altLang="en-US" b="1">
                <a:solidFill>
                  <a:srgbClr val="FF0000"/>
                </a:solidFill>
              </a:rPr>
              <a:t>正規</a:t>
            </a:r>
            <a:r>
              <a:rPr kumimoji="1" lang="en-US" altLang="ja-JP" b="1" dirty="0">
                <a:solidFill>
                  <a:srgbClr val="FF0000"/>
                </a:solidFill>
              </a:rPr>
              <a:t>AP</a:t>
            </a:r>
          </a:p>
          <a:p>
            <a:pPr algn="ctr"/>
            <a:r>
              <a:rPr lang="en-US" altLang="ja-JP" b="1" dirty="0">
                <a:solidFill>
                  <a:srgbClr val="FF0000"/>
                </a:solidFill>
              </a:rPr>
              <a:t>(host3)</a:t>
            </a:r>
            <a:endParaRPr kumimoji="1" lang="ja-JP" altLang="en-US" b="1" dirty="0">
              <a:solidFill>
                <a:srgbClr val="FF0000"/>
              </a:solidFill>
            </a:endParaRPr>
          </a:p>
        </p:txBody>
      </p:sp>
      <p:sp>
        <p:nvSpPr>
          <p:cNvPr id="12" name="テキスト ボックス 11">
            <a:extLst>
              <a:ext uri="{FF2B5EF4-FFF2-40B4-BE49-F238E27FC236}">
                <a16:creationId xmlns:a16="http://schemas.microsoft.com/office/drawing/2014/main" id="{52210FD8-1A9D-AD58-7E66-0D369AA40F8E}"/>
              </a:ext>
            </a:extLst>
          </p:cNvPr>
          <p:cNvSpPr txBox="1"/>
          <p:nvPr/>
        </p:nvSpPr>
        <p:spPr>
          <a:xfrm>
            <a:off x="991455" y="5097183"/>
            <a:ext cx="1599783" cy="646331"/>
          </a:xfrm>
          <a:prstGeom prst="rect">
            <a:avLst/>
          </a:prstGeom>
          <a:noFill/>
          <a:ln w="12700">
            <a:solidFill>
              <a:schemeClr val="tx1"/>
            </a:solidFill>
          </a:ln>
        </p:spPr>
        <p:txBody>
          <a:bodyPr wrap="square" rtlCol="0">
            <a:spAutoFit/>
          </a:bodyPr>
          <a:lstStyle/>
          <a:p>
            <a:pPr algn="ctr"/>
            <a:r>
              <a:rPr lang="ja-JP" altLang="en-US" b="1">
                <a:solidFill>
                  <a:srgbClr val="FF0000"/>
                </a:solidFill>
              </a:rPr>
              <a:t>測定</a:t>
            </a:r>
            <a:r>
              <a:rPr lang="en-US" altLang="ja-JP" b="1" dirty="0">
                <a:solidFill>
                  <a:srgbClr val="FF0000"/>
                </a:solidFill>
              </a:rPr>
              <a:t>PC </a:t>
            </a:r>
          </a:p>
          <a:p>
            <a:pPr algn="ctr"/>
            <a:r>
              <a:rPr lang="en-US" altLang="ja-JP" b="1" dirty="0">
                <a:solidFill>
                  <a:srgbClr val="FF0000"/>
                </a:solidFill>
              </a:rPr>
              <a:t>(host1</a:t>
            </a:r>
            <a:r>
              <a:rPr kumimoji="1" lang="en-US" altLang="ja-JP" b="1" dirty="0">
                <a:solidFill>
                  <a:srgbClr val="FF0000"/>
                </a:solidFill>
              </a:rPr>
              <a:t>) </a:t>
            </a:r>
            <a:endParaRPr kumimoji="1" lang="ja-JP" altLang="en-US" b="1" dirty="0">
              <a:solidFill>
                <a:srgbClr val="FF0000"/>
              </a:solidFill>
            </a:endParaRPr>
          </a:p>
        </p:txBody>
      </p:sp>
      <p:cxnSp>
        <p:nvCxnSpPr>
          <p:cNvPr id="13" name="直線コネクタ 12">
            <a:extLst>
              <a:ext uri="{FF2B5EF4-FFF2-40B4-BE49-F238E27FC236}">
                <a16:creationId xmlns:a16="http://schemas.microsoft.com/office/drawing/2014/main" id="{EE7F3EA6-7C7C-3DDB-43EF-E2C6F7995662}"/>
              </a:ext>
            </a:extLst>
          </p:cNvPr>
          <p:cNvCxnSpPr>
            <a:cxnSpLocks/>
          </p:cNvCxnSpPr>
          <p:nvPr/>
        </p:nvCxnSpPr>
        <p:spPr>
          <a:xfrm flipH="1">
            <a:off x="2351139" y="4852000"/>
            <a:ext cx="197983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5" name="角丸四角形吹き出し 14">
            <a:extLst>
              <a:ext uri="{FF2B5EF4-FFF2-40B4-BE49-F238E27FC236}">
                <a16:creationId xmlns:a16="http://schemas.microsoft.com/office/drawing/2014/main" id="{246EB889-A40E-E6C5-56F1-08C984C67D49}"/>
              </a:ext>
            </a:extLst>
          </p:cNvPr>
          <p:cNvSpPr/>
          <p:nvPr/>
        </p:nvSpPr>
        <p:spPr>
          <a:xfrm>
            <a:off x="5353144" y="3774572"/>
            <a:ext cx="2056540" cy="544786"/>
          </a:xfrm>
          <a:prstGeom prst="wedgeRoundRectCallout">
            <a:avLst>
              <a:gd name="adj1" fmla="val -892"/>
              <a:gd name="adj2" fmla="val 8912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0098D1"/>
                </a:solidFill>
              </a:rPr>
              <a:t>PC</a:t>
            </a:r>
            <a:r>
              <a:rPr lang="ja-JP" altLang="en-US" sz="1600" b="1">
                <a:solidFill>
                  <a:srgbClr val="0098D1"/>
                </a:solidFill>
              </a:rPr>
              <a:t>，</a:t>
            </a:r>
            <a:r>
              <a:rPr lang="en-US" altLang="ja-JP" sz="1600" b="1" dirty="0">
                <a:solidFill>
                  <a:srgbClr val="0098D1"/>
                </a:solidFill>
              </a:rPr>
              <a:t>AP</a:t>
            </a:r>
            <a:r>
              <a:rPr lang="ja-JP" altLang="en-US" sz="1600" b="1" dirty="0">
                <a:solidFill>
                  <a:srgbClr val="0098D1"/>
                </a:solidFill>
              </a:rPr>
              <a:t>間に</a:t>
            </a:r>
            <a:br>
              <a:rPr lang="en-US" altLang="ja-JP" sz="1600" b="1" dirty="0">
                <a:solidFill>
                  <a:srgbClr val="0098D1"/>
                </a:solidFill>
              </a:rPr>
            </a:br>
            <a:r>
              <a:rPr lang="en-US" altLang="ja-JP" sz="1600" b="1" dirty="0" err="1">
                <a:solidFill>
                  <a:srgbClr val="0098D1"/>
                </a:solidFill>
              </a:rPr>
              <a:t>iperf</a:t>
            </a:r>
            <a:r>
              <a:rPr lang="ja-JP" altLang="en-US" sz="1600" b="1">
                <a:solidFill>
                  <a:srgbClr val="0098D1"/>
                </a:solidFill>
              </a:rPr>
              <a:t>で負荷を付与</a:t>
            </a:r>
            <a:endParaRPr kumimoji="1" lang="en-US" altLang="ja-JP" sz="1600" b="1" dirty="0">
              <a:solidFill>
                <a:srgbClr val="0098D1"/>
              </a:solidFill>
            </a:endParaRPr>
          </a:p>
        </p:txBody>
      </p:sp>
      <p:pic>
        <p:nvPicPr>
          <p:cNvPr id="16" name="グラフィックス 15" descr="ノート PC 単色塗りつぶし">
            <a:extLst>
              <a:ext uri="{FF2B5EF4-FFF2-40B4-BE49-F238E27FC236}">
                <a16:creationId xmlns:a16="http://schemas.microsoft.com/office/drawing/2014/main" id="{93F085DF-964C-2BFB-A6B5-FB70F335BE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31966" y="4269691"/>
            <a:ext cx="906536" cy="906536"/>
          </a:xfrm>
          <a:prstGeom prst="rect">
            <a:avLst/>
          </a:prstGeom>
        </p:spPr>
      </p:pic>
      <p:pic>
        <p:nvPicPr>
          <p:cNvPr id="17" name="グラフィックス 16" descr="無線ルーター 枠線">
            <a:extLst>
              <a:ext uri="{FF2B5EF4-FFF2-40B4-BE49-F238E27FC236}">
                <a16:creationId xmlns:a16="http://schemas.microsoft.com/office/drawing/2014/main" id="{E211199A-3A5E-760D-70B9-F70AD7A39C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48341" y="4156329"/>
            <a:ext cx="914400" cy="914400"/>
          </a:xfrm>
          <a:prstGeom prst="rect">
            <a:avLst/>
          </a:prstGeom>
        </p:spPr>
      </p:pic>
      <p:cxnSp>
        <p:nvCxnSpPr>
          <p:cNvPr id="18" name="直線コネクタ 17">
            <a:extLst>
              <a:ext uri="{FF2B5EF4-FFF2-40B4-BE49-F238E27FC236}">
                <a16:creationId xmlns:a16="http://schemas.microsoft.com/office/drawing/2014/main" id="{DC72E010-0BEC-03EA-48DB-0ADB44CDA4B7}"/>
              </a:ext>
            </a:extLst>
          </p:cNvPr>
          <p:cNvCxnSpPr>
            <a:cxnSpLocks/>
          </p:cNvCxnSpPr>
          <p:nvPr/>
        </p:nvCxnSpPr>
        <p:spPr>
          <a:xfrm>
            <a:off x="5357572" y="4675512"/>
            <a:ext cx="1944216"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23751D97-106C-E8B1-4F7B-5E9D36C57B2D}"/>
              </a:ext>
            </a:extLst>
          </p:cNvPr>
          <p:cNvCxnSpPr>
            <a:cxnSpLocks/>
          </p:cNvCxnSpPr>
          <p:nvPr/>
        </p:nvCxnSpPr>
        <p:spPr>
          <a:xfrm flipH="1">
            <a:off x="5321958" y="4852000"/>
            <a:ext cx="1979830" cy="0"/>
          </a:xfrm>
          <a:prstGeom prst="line">
            <a:avLst/>
          </a:prstGeom>
          <a:ln w="3810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20" name="グラフィックス 19" descr="無線ルーター 単色塗りつぶし">
            <a:extLst>
              <a:ext uri="{FF2B5EF4-FFF2-40B4-BE49-F238E27FC236}">
                <a16:creationId xmlns:a16="http://schemas.microsoft.com/office/drawing/2014/main" id="{4CA00F19-A2B0-8575-4512-25FC9BC117C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78655" y="4211236"/>
            <a:ext cx="927936" cy="927936"/>
          </a:xfrm>
          <a:prstGeom prst="rect">
            <a:avLst/>
          </a:prstGeom>
        </p:spPr>
      </p:pic>
      <p:sp>
        <p:nvSpPr>
          <p:cNvPr id="21" name="テキスト ボックス 20">
            <a:extLst>
              <a:ext uri="{FF2B5EF4-FFF2-40B4-BE49-F238E27FC236}">
                <a16:creationId xmlns:a16="http://schemas.microsoft.com/office/drawing/2014/main" id="{5CFE0E70-E082-ED21-6D32-7809B1A7198B}"/>
              </a:ext>
            </a:extLst>
          </p:cNvPr>
          <p:cNvSpPr txBox="1"/>
          <p:nvPr/>
        </p:nvSpPr>
        <p:spPr>
          <a:xfrm>
            <a:off x="4042731" y="5070729"/>
            <a:ext cx="1599783" cy="646331"/>
          </a:xfrm>
          <a:prstGeom prst="rect">
            <a:avLst/>
          </a:prstGeom>
          <a:noFill/>
          <a:ln w="12700">
            <a:solidFill>
              <a:schemeClr val="tx1"/>
            </a:solidFill>
          </a:ln>
        </p:spPr>
        <p:txBody>
          <a:bodyPr wrap="square" rtlCol="0">
            <a:spAutoFit/>
          </a:bodyPr>
          <a:lstStyle/>
          <a:p>
            <a:pPr algn="ctr"/>
            <a:r>
              <a:rPr kumimoji="1" lang="ja-JP" altLang="en-US" b="1">
                <a:solidFill>
                  <a:srgbClr val="FF0000"/>
                </a:solidFill>
              </a:rPr>
              <a:t>不正</a:t>
            </a:r>
            <a:r>
              <a:rPr kumimoji="1" lang="en-US" altLang="ja-JP" b="1" dirty="0">
                <a:solidFill>
                  <a:srgbClr val="FF0000"/>
                </a:solidFill>
              </a:rPr>
              <a:t>AP</a:t>
            </a:r>
          </a:p>
          <a:p>
            <a:pPr algn="ctr"/>
            <a:r>
              <a:rPr lang="en-US" altLang="ja-JP" b="1" dirty="0">
                <a:solidFill>
                  <a:srgbClr val="FF0000"/>
                </a:solidFill>
              </a:rPr>
              <a:t>(host2)</a:t>
            </a:r>
            <a:endParaRPr kumimoji="1" lang="ja-JP" altLang="en-US" b="1" dirty="0">
              <a:solidFill>
                <a:srgbClr val="FF0000"/>
              </a:solidFill>
            </a:endParaRPr>
          </a:p>
        </p:txBody>
      </p:sp>
      <p:sp>
        <p:nvSpPr>
          <p:cNvPr id="22" name="角丸四角形吹き出し 21">
            <a:extLst>
              <a:ext uri="{FF2B5EF4-FFF2-40B4-BE49-F238E27FC236}">
                <a16:creationId xmlns:a16="http://schemas.microsoft.com/office/drawing/2014/main" id="{327BD9BF-6631-6D29-CE9D-14DFB0F898D3}"/>
              </a:ext>
            </a:extLst>
          </p:cNvPr>
          <p:cNvSpPr/>
          <p:nvPr/>
        </p:nvSpPr>
        <p:spPr>
          <a:xfrm>
            <a:off x="439466" y="3737667"/>
            <a:ext cx="2692373" cy="504531"/>
          </a:xfrm>
          <a:prstGeom prst="wedgeRoundRectCallout">
            <a:avLst>
              <a:gd name="adj1" fmla="val -892"/>
              <a:gd name="adj2" fmla="val 8912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a:solidFill>
                  <a:srgbClr val="0098D1"/>
                </a:solidFill>
              </a:rPr>
              <a:t>トラヒック</a:t>
            </a:r>
            <a:r>
              <a:rPr kumimoji="1" lang="en-US" altLang="ja-JP" b="1" dirty="0">
                <a:solidFill>
                  <a:srgbClr val="0098D1"/>
                </a:solidFill>
              </a:rPr>
              <a:t> &amp; RTT</a:t>
            </a:r>
            <a:r>
              <a:rPr kumimoji="1" lang="ja-JP" altLang="en-US" b="1">
                <a:solidFill>
                  <a:srgbClr val="0098D1"/>
                </a:solidFill>
              </a:rPr>
              <a:t>測定</a:t>
            </a:r>
            <a:endParaRPr kumimoji="1" lang="en-US" altLang="ja-JP" b="1" dirty="0">
              <a:solidFill>
                <a:srgbClr val="0098D1"/>
              </a:solidFill>
            </a:endParaRPr>
          </a:p>
        </p:txBody>
      </p:sp>
      <p:sp>
        <p:nvSpPr>
          <p:cNvPr id="27" name="上カーブ矢印 26">
            <a:extLst>
              <a:ext uri="{FF2B5EF4-FFF2-40B4-BE49-F238E27FC236}">
                <a16:creationId xmlns:a16="http://schemas.microsoft.com/office/drawing/2014/main" id="{8E0D5EF1-E0DC-79AA-1372-E9FAAFD6C6D4}"/>
              </a:ext>
            </a:extLst>
          </p:cNvPr>
          <p:cNvSpPr/>
          <p:nvPr/>
        </p:nvSpPr>
        <p:spPr>
          <a:xfrm>
            <a:off x="1774797" y="5742791"/>
            <a:ext cx="6142892" cy="730848"/>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角丸四角形吹き出し 28">
            <a:extLst>
              <a:ext uri="{FF2B5EF4-FFF2-40B4-BE49-F238E27FC236}">
                <a16:creationId xmlns:a16="http://schemas.microsoft.com/office/drawing/2014/main" id="{206758C4-EAAB-47EE-E1DC-4D2EA2363764}"/>
              </a:ext>
            </a:extLst>
          </p:cNvPr>
          <p:cNvSpPr/>
          <p:nvPr/>
        </p:nvSpPr>
        <p:spPr>
          <a:xfrm>
            <a:off x="3770387" y="5853251"/>
            <a:ext cx="1847987" cy="404371"/>
          </a:xfrm>
          <a:prstGeom prst="wedgeRoundRectCallout">
            <a:avLst>
              <a:gd name="adj1" fmla="val -892"/>
              <a:gd name="adj2" fmla="val 89123"/>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98D1"/>
                </a:solidFill>
              </a:rPr>
              <a:t>ping</a:t>
            </a:r>
            <a:r>
              <a:rPr kumimoji="1" lang="ja-JP" altLang="en-US" b="1">
                <a:solidFill>
                  <a:srgbClr val="0098D1"/>
                </a:solidFill>
              </a:rPr>
              <a:t>送信</a:t>
            </a:r>
            <a:endParaRPr kumimoji="1" lang="en-US" altLang="ja-JP" b="1" dirty="0">
              <a:solidFill>
                <a:srgbClr val="0098D1"/>
              </a:solidFill>
            </a:endParaRPr>
          </a:p>
        </p:txBody>
      </p:sp>
    </p:spTree>
    <p:extLst>
      <p:ext uri="{BB962C8B-B14F-4D97-AF65-F5344CB8AC3E}">
        <p14:creationId xmlns:p14="http://schemas.microsoft.com/office/powerpoint/2010/main" val="26934483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7549A-1734-9FFA-4FCA-5E18AF012B23}"/>
              </a:ext>
            </a:extLst>
          </p:cNvPr>
          <p:cNvSpPr>
            <a:spLocks noGrp="1"/>
          </p:cNvSpPr>
          <p:nvPr>
            <p:ph type="title"/>
          </p:nvPr>
        </p:nvSpPr>
        <p:spPr/>
        <p:txBody>
          <a:bodyPr/>
          <a:lstStyle/>
          <a:p>
            <a:r>
              <a:rPr lang="ja-JP" altLang="en-US"/>
              <a:t>実験方法</a:t>
            </a:r>
            <a:r>
              <a:rPr lang="en-US" altLang="ja-JP" dirty="0"/>
              <a:t>(</a:t>
            </a:r>
            <a:r>
              <a:rPr lang="ja-JP" altLang="en-US"/>
              <a:t>負荷のパターン</a:t>
            </a:r>
            <a:r>
              <a:rPr lang="en-US" altLang="ja-JP" dirty="0"/>
              <a:t>)</a:t>
            </a:r>
            <a:endParaRPr kumimoji="1" lang="ja-JP" altLang="en-US"/>
          </a:p>
        </p:txBody>
      </p:sp>
      <p:sp>
        <p:nvSpPr>
          <p:cNvPr id="3" name="フッター プレースホルダー 2">
            <a:extLst>
              <a:ext uri="{FF2B5EF4-FFF2-40B4-BE49-F238E27FC236}">
                <a16:creationId xmlns:a16="http://schemas.microsoft.com/office/drawing/2014/main" id="{AA406E0D-0625-FEE9-A10D-335222134162}"/>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442CA593-6F7E-C4BA-666D-600D13321AD2}"/>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a:p>
        </p:txBody>
      </p:sp>
      <p:sp>
        <p:nvSpPr>
          <p:cNvPr id="5" name="コンテンツ プレースホルダー 2">
            <a:extLst>
              <a:ext uri="{FF2B5EF4-FFF2-40B4-BE49-F238E27FC236}">
                <a16:creationId xmlns:a16="http://schemas.microsoft.com/office/drawing/2014/main" id="{AF7E434C-A667-81CC-FA02-0AF3C63CBA39}"/>
              </a:ext>
            </a:extLst>
          </p:cNvPr>
          <p:cNvSpPr txBox="1">
            <a:spLocks/>
          </p:cNvSpPr>
          <p:nvPr/>
        </p:nvSpPr>
        <p:spPr>
          <a:xfrm>
            <a:off x="683618" y="1311994"/>
            <a:ext cx="8363222" cy="4896544"/>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kumimoji="1" lang="ja-JP" altLang="en-US" b="1"/>
              <a:t>トラヒック負荷</a:t>
            </a:r>
            <a:r>
              <a:rPr lang="ja-JP" altLang="en-US"/>
              <a:t>の種類は</a:t>
            </a:r>
            <a:r>
              <a:rPr lang="en-US" altLang="ja-JP" dirty="0"/>
              <a:t>4</a:t>
            </a:r>
            <a:r>
              <a:rPr lang="ja-JP" altLang="en-US"/>
              <a:t>種類とし，</a:t>
            </a:r>
            <a:br>
              <a:rPr lang="en-US" altLang="ja-JP" dirty="0"/>
            </a:br>
            <a:r>
              <a:rPr lang="ja-JP" altLang="en-US"/>
              <a:t>各負荷は以下の通り</a:t>
            </a:r>
            <a:endParaRPr lang="en-US" altLang="ja-JP" dirty="0"/>
          </a:p>
          <a:p>
            <a:endParaRPr lang="en-US" altLang="ja-JP" sz="1200" dirty="0"/>
          </a:p>
          <a:p>
            <a:pPr marL="971550" lvl="1" indent="-514350">
              <a:buFont typeface="+mj-lt"/>
              <a:buAutoNum type="arabicPeriod"/>
            </a:pPr>
            <a:r>
              <a:rPr lang="en-US" altLang="ja-JP" b="1" dirty="0"/>
              <a:t>96Mbps</a:t>
            </a:r>
          </a:p>
          <a:p>
            <a:pPr marL="971550" lvl="1" indent="-514350">
              <a:buFont typeface="+mj-lt"/>
              <a:buAutoNum type="arabicPeriod"/>
            </a:pPr>
            <a:r>
              <a:rPr lang="en-US" altLang="ja-JP" b="1" dirty="0"/>
              <a:t>482Mbps</a:t>
            </a:r>
          </a:p>
          <a:p>
            <a:pPr marL="971550" lvl="1" indent="-514350">
              <a:buFont typeface="+mj-lt"/>
              <a:buAutoNum type="arabicPeriod"/>
            </a:pPr>
            <a:r>
              <a:rPr lang="en-US" altLang="ja-JP" b="1" dirty="0"/>
              <a:t>944Mbps</a:t>
            </a:r>
            <a:endParaRPr lang="ja-JP" altLang="en-US" b="1"/>
          </a:p>
          <a:p>
            <a:pPr marL="971550" lvl="1" indent="-514350">
              <a:buFont typeface="+mj-lt"/>
              <a:buAutoNum type="arabicPeriod"/>
            </a:pPr>
            <a:r>
              <a:rPr lang="en-US" altLang="ja-JP" b="1" dirty="0"/>
              <a:t>1304Mbps</a:t>
            </a:r>
          </a:p>
          <a:p>
            <a:endParaRPr lang="en-US" altLang="ja-JP" sz="1200" b="1" dirty="0"/>
          </a:p>
          <a:p>
            <a:pPr marL="0" indent="0">
              <a:buNone/>
            </a:pPr>
            <a:r>
              <a:rPr lang="en-US" altLang="ja-JP" dirty="0"/>
              <a:t>※</a:t>
            </a:r>
            <a:r>
              <a:rPr lang="en-US" altLang="ja-JP" dirty="0" err="1"/>
              <a:t>iperf</a:t>
            </a:r>
            <a:r>
              <a:rPr lang="ja-JP" altLang="en-US"/>
              <a:t>では</a:t>
            </a:r>
            <a:r>
              <a:rPr lang="en-US" altLang="ja-JP" dirty="0"/>
              <a:t>UDP</a:t>
            </a:r>
            <a:r>
              <a:rPr lang="ja-JP" altLang="en-US"/>
              <a:t>を使用</a:t>
            </a:r>
            <a:endParaRPr lang="en-US" altLang="ja-JP" dirty="0"/>
          </a:p>
          <a:p>
            <a:pPr lvl="1"/>
            <a:r>
              <a:rPr lang="ja-JP" altLang="en-US"/>
              <a:t>実際に測定される値は少し不規則な値</a:t>
            </a:r>
          </a:p>
        </p:txBody>
      </p:sp>
    </p:spTree>
    <p:extLst>
      <p:ext uri="{BB962C8B-B14F-4D97-AF65-F5344CB8AC3E}">
        <p14:creationId xmlns:p14="http://schemas.microsoft.com/office/powerpoint/2010/main" val="595323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E013DD-201B-804D-11A0-E1C3323E1547}"/>
              </a:ext>
            </a:extLst>
          </p:cNvPr>
          <p:cNvSpPr>
            <a:spLocks noGrp="1"/>
          </p:cNvSpPr>
          <p:nvPr>
            <p:ph type="title"/>
          </p:nvPr>
        </p:nvSpPr>
        <p:spPr/>
        <p:txBody>
          <a:bodyPr/>
          <a:lstStyle/>
          <a:p>
            <a:r>
              <a:rPr kumimoji="1" lang="ja-JP" altLang="en-US" dirty="0"/>
              <a:t>評価方法</a:t>
            </a:r>
          </a:p>
        </p:txBody>
      </p:sp>
      <p:sp>
        <p:nvSpPr>
          <p:cNvPr id="4" name="スライド番号プレースホルダー 3">
            <a:extLst>
              <a:ext uri="{FF2B5EF4-FFF2-40B4-BE49-F238E27FC236}">
                <a16:creationId xmlns:a16="http://schemas.microsoft.com/office/drawing/2014/main" id="{29627E07-67FC-69C1-B64A-03D50DBC7AB0}"/>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4F11DDB9-E986-6C23-314D-CEC99268FFB6}"/>
                  </a:ext>
                </a:extLst>
              </p:cNvPr>
              <p:cNvSpPr txBox="1">
                <a:spLocks/>
              </p:cNvSpPr>
              <p:nvPr/>
            </p:nvSpPr>
            <p:spPr>
              <a:xfrm>
                <a:off x="665858" y="1235196"/>
                <a:ext cx="8363222" cy="5254157"/>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en-US" altLang="ja-JP" b="1" dirty="0"/>
                  <a:t>F</a:t>
                </a:r>
                <a:r>
                  <a:rPr lang="ja-JP" altLang="en-US" b="1" dirty="0"/>
                  <a:t>値 </a:t>
                </a:r>
                <a:r>
                  <a:rPr lang="en-US" altLang="ja-JP" dirty="0"/>
                  <a:t>(F-measure/F-score)</a:t>
                </a:r>
              </a:p>
              <a:p>
                <a:pPr lvl="1"/>
                <a:r>
                  <a:rPr lang="ja-JP" altLang="en-US" b="1"/>
                  <a:t>適合率</a:t>
                </a:r>
                <a:r>
                  <a:rPr lang="en-US" altLang="ja-JP" b="1" dirty="0"/>
                  <a:t>(P)</a:t>
                </a:r>
                <a:r>
                  <a:rPr lang="ja-JP" altLang="en-US" b="1" dirty="0"/>
                  <a:t>と再現率</a:t>
                </a:r>
                <a:r>
                  <a:rPr lang="en-US" altLang="ja-JP" b="1" dirty="0"/>
                  <a:t>(R)</a:t>
                </a:r>
                <a:r>
                  <a:rPr lang="ja-JP" altLang="en-US" b="1" dirty="0"/>
                  <a:t>の調和平均 </a:t>
                </a:r>
                <a:r>
                  <a:rPr lang="en-US" altLang="ja-JP" b="1" dirty="0"/>
                  <a:t>( </a:t>
                </a:r>
                <a14:m>
                  <m:oMath xmlns:m="http://schemas.openxmlformats.org/officeDocument/2006/math">
                    <m:f>
                      <m:fPr>
                        <m:ctrlPr>
                          <a:rPr lang="en-US" altLang="ja-JP" b="1" i="1" smtClean="0">
                            <a:latin typeface="Cambria Math" panose="02040503050406030204" pitchFamily="18" charset="0"/>
                          </a:rPr>
                        </m:ctrlPr>
                      </m:fPr>
                      <m:num>
                        <m:r>
                          <a:rPr lang="en-US" altLang="ja-JP" b="1" i="1" smtClean="0">
                            <a:latin typeface="Cambria Math" panose="02040503050406030204" pitchFamily="18" charset="0"/>
                          </a:rPr>
                          <m:t>𝟐</m:t>
                        </m:r>
                        <m:r>
                          <a:rPr lang="en-US" altLang="ja-JP" b="1" i="1" smtClean="0">
                            <a:latin typeface="Cambria Math" panose="02040503050406030204" pitchFamily="18" charset="0"/>
                            <a:ea typeface="Cambria Math" panose="02040503050406030204" pitchFamily="18" charset="0"/>
                          </a:rPr>
                          <m:t>𝑷𝑹</m:t>
                        </m:r>
                      </m:num>
                      <m:den>
                        <m:r>
                          <a:rPr lang="en-US" altLang="ja-JP" b="1" i="1" smtClean="0">
                            <a:latin typeface="Cambria Math" panose="02040503050406030204" pitchFamily="18" charset="0"/>
                          </a:rPr>
                          <m:t>𝑷</m:t>
                        </m:r>
                        <m:r>
                          <a:rPr lang="en-US" altLang="ja-JP" b="1" i="1" smtClean="0">
                            <a:latin typeface="Cambria Math" panose="02040503050406030204" pitchFamily="18" charset="0"/>
                          </a:rPr>
                          <m:t>+</m:t>
                        </m:r>
                        <m:r>
                          <a:rPr lang="en-US" altLang="ja-JP" b="1" i="1" smtClean="0">
                            <a:latin typeface="Cambria Math" panose="02040503050406030204" pitchFamily="18" charset="0"/>
                          </a:rPr>
                          <m:t>𝑹</m:t>
                        </m:r>
                      </m:den>
                    </m:f>
                  </m:oMath>
                </a14:m>
                <a:r>
                  <a:rPr lang="en-US" altLang="ja-JP" b="1" dirty="0"/>
                  <a:t> )</a:t>
                </a:r>
                <a:endParaRPr lang="en-US" altLang="ja-JP" dirty="0"/>
              </a:p>
              <a:p>
                <a:pPr lvl="2"/>
                <a:r>
                  <a:rPr lang="ja-JP" altLang="en-US" b="1"/>
                  <a:t>適合率</a:t>
                </a:r>
                <a:r>
                  <a:rPr lang="en-US" altLang="ja-JP" b="1" dirty="0"/>
                  <a:t>(P)</a:t>
                </a:r>
              </a:p>
              <a:p>
                <a:pPr marL="914400" lvl="2" indent="0">
                  <a:buNone/>
                </a:pPr>
                <a:r>
                  <a:rPr lang="ja-JP" altLang="en-US"/>
                  <a:t>　不正</a:t>
                </a:r>
                <a:r>
                  <a:rPr lang="en-US" altLang="ja-JP" dirty="0"/>
                  <a:t>AP</a:t>
                </a:r>
                <a:r>
                  <a:rPr lang="ja-JP" altLang="en-US"/>
                  <a:t>ありと予測した内実際に不正</a:t>
                </a:r>
                <a:r>
                  <a:rPr lang="en-US" altLang="ja-JP" dirty="0"/>
                  <a:t>AP</a:t>
                </a:r>
                <a:r>
                  <a:rPr lang="ja-JP" altLang="en-US"/>
                  <a:t>だった割合</a:t>
                </a:r>
                <a:endParaRPr lang="en-US" altLang="ja-JP" b="1" dirty="0"/>
              </a:p>
              <a:p>
                <a:pPr lvl="2"/>
                <a:r>
                  <a:rPr lang="ja-JP" altLang="en-US" b="1"/>
                  <a:t>再現率</a:t>
                </a:r>
                <a:r>
                  <a:rPr lang="en-US" altLang="ja-JP" b="1" dirty="0"/>
                  <a:t>(R)</a:t>
                </a:r>
              </a:p>
              <a:p>
                <a:pPr marL="914400" lvl="2" indent="0">
                  <a:buNone/>
                </a:pPr>
                <a:r>
                  <a:rPr lang="ja-JP" altLang="en-US"/>
                  <a:t>　実際に不正</a:t>
                </a:r>
                <a:r>
                  <a:rPr lang="en-US" altLang="ja-JP" dirty="0"/>
                  <a:t>AP</a:t>
                </a:r>
                <a:r>
                  <a:rPr lang="ja-JP" altLang="en-US"/>
                  <a:t>の中で不正</a:t>
                </a:r>
                <a:r>
                  <a:rPr lang="en-US" altLang="ja-JP" dirty="0"/>
                  <a:t>AP</a:t>
                </a:r>
                <a:r>
                  <a:rPr lang="ja-JP" altLang="en-US"/>
                  <a:t>と予測できた割合</a:t>
                </a:r>
                <a:endParaRPr lang="en-US" altLang="ja-JP" dirty="0"/>
              </a:p>
              <a:p>
                <a:pPr marL="914400" lvl="2" indent="0">
                  <a:buNone/>
                </a:pPr>
                <a:endParaRPr lang="en-US" altLang="ja-JP" b="1" dirty="0"/>
              </a:p>
              <a:p>
                <a:r>
                  <a:rPr lang="ja-JP" altLang="en-US" b="1"/>
                  <a:t>正解率</a:t>
                </a:r>
                <a:endParaRPr lang="en-US" altLang="ja-JP" b="1" dirty="0"/>
              </a:p>
              <a:p>
                <a:pPr lvl="1"/>
                <a:r>
                  <a:rPr lang="ja-JP" altLang="en-US"/>
                  <a:t>全データに対して正しく予測された割合</a:t>
                </a:r>
                <a:endParaRPr lang="ja-JP" altLang="en-US" dirty="0"/>
              </a:p>
            </p:txBody>
          </p:sp>
        </mc:Choice>
        <mc:Fallback xmlns="">
          <p:sp>
            <p:nvSpPr>
              <p:cNvPr id="5" name="コンテンツ プレースホルダー 2">
                <a:extLst>
                  <a:ext uri="{FF2B5EF4-FFF2-40B4-BE49-F238E27FC236}">
                    <a16:creationId xmlns:a16="http://schemas.microsoft.com/office/drawing/2014/main" id="{4F11DDB9-E986-6C23-314D-CEC99268FFB6}"/>
                  </a:ext>
                </a:extLst>
              </p:cNvPr>
              <p:cNvSpPr txBox="1">
                <a:spLocks noRot="1" noChangeAspect="1" noMove="1" noResize="1" noEditPoints="1" noAdjustHandles="1" noChangeArrowheads="1" noChangeShapeType="1" noTextEdit="1"/>
              </p:cNvSpPr>
              <p:nvPr/>
            </p:nvSpPr>
            <p:spPr>
              <a:xfrm>
                <a:off x="665858" y="1235196"/>
                <a:ext cx="8363222" cy="5254157"/>
              </a:xfrm>
              <a:prstGeom prst="rect">
                <a:avLst/>
              </a:prstGeom>
              <a:blipFill>
                <a:blip r:embed="rId3"/>
                <a:stretch>
                  <a:fillRect l="-1669" t="-2169"/>
                </a:stretch>
              </a:blipFill>
            </p:spPr>
            <p:txBody>
              <a:bodyPr/>
              <a:lstStyle/>
              <a:p>
                <a:r>
                  <a:rPr lang="ja-JP" altLang="en-US">
                    <a:noFill/>
                  </a:rPr>
                  <a:t> </a:t>
                </a:r>
              </a:p>
            </p:txBody>
          </p:sp>
        </mc:Fallback>
      </mc:AlternateContent>
      <p:sp>
        <p:nvSpPr>
          <p:cNvPr id="7" name="フッター プレースホルダー 2">
            <a:extLst>
              <a:ext uri="{FF2B5EF4-FFF2-40B4-BE49-F238E27FC236}">
                <a16:creationId xmlns:a16="http://schemas.microsoft.com/office/drawing/2014/main" id="{573ED773-8116-3D2C-A943-E439537FD881}"/>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27667430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CCC1-6A48-676A-78B9-FC43576D4F22}"/>
              </a:ext>
            </a:extLst>
          </p:cNvPr>
          <p:cNvSpPr>
            <a:spLocks noGrp="1"/>
          </p:cNvSpPr>
          <p:nvPr>
            <p:ph type="title"/>
          </p:nvPr>
        </p:nvSpPr>
        <p:spPr/>
        <p:txBody>
          <a:bodyPr/>
          <a:lstStyle/>
          <a:p>
            <a:r>
              <a:rPr kumimoji="1" lang="ja-JP" altLang="en-US" dirty="0"/>
              <a:t>提案手法と</a:t>
            </a:r>
            <a:r>
              <a:rPr lang="ja-JP" altLang="en-US" dirty="0"/>
              <a:t>対抗</a:t>
            </a:r>
            <a:r>
              <a:rPr kumimoji="1" lang="ja-JP" altLang="en-US" dirty="0"/>
              <a:t>手法</a:t>
            </a:r>
          </a:p>
        </p:txBody>
      </p:sp>
      <p:sp>
        <p:nvSpPr>
          <p:cNvPr id="4" name="スライド番号プレースホルダー 3">
            <a:extLst>
              <a:ext uri="{FF2B5EF4-FFF2-40B4-BE49-F238E27FC236}">
                <a16:creationId xmlns:a16="http://schemas.microsoft.com/office/drawing/2014/main" id="{02FBECF9-64C9-E59B-F177-E90F4F4C38B5}"/>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a:p>
        </p:txBody>
      </p:sp>
      <p:sp>
        <p:nvSpPr>
          <p:cNvPr id="5" name="コンテンツ プレースホルダー 2">
            <a:extLst>
              <a:ext uri="{FF2B5EF4-FFF2-40B4-BE49-F238E27FC236}">
                <a16:creationId xmlns:a16="http://schemas.microsoft.com/office/drawing/2014/main" id="{49B9802F-5BC4-26D5-3A46-802FA6728DB3}"/>
              </a:ext>
            </a:extLst>
          </p:cNvPr>
          <p:cNvSpPr txBox="1">
            <a:spLocks/>
          </p:cNvSpPr>
          <p:nvPr/>
        </p:nvSpPr>
        <p:spPr>
          <a:xfrm>
            <a:off x="539552" y="1300002"/>
            <a:ext cx="8363222" cy="4752528"/>
          </a:xfrm>
          <a:prstGeom prst="rect">
            <a:avLst/>
          </a:prstGeom>
        </p:spPr>
        <p:txBody>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dirty="0"/>
              <a:t>提案手法</a:t>
            </a:r>
            <a:endParaRPr lang="en-US" altLang="ja-JP" dirty="0"/>
          </a:p>
          <a:p>
            <a:pPr lvl="1"/>
            <a:r>
              <a:rPr lang="ja-JP" altLang="en-US" b="1" dirty="0"/>
              <a:t>トラヒック負荷別</a:t>
            </a:r>
            <a:r>
              <a:rPr lang="ja-JP" altLang="en-US"/>
              <a:t>に閾値を</a:t>
            </a:r>
            <a:r>
              <a:rPr lang="ja-JP" altLang="en-US" dirty="0"/>
              <a:t>算出</a:t>
            </a:r>
            <a:endParaRPr lang="en-US" altLang="ja-JP" dirty="0"/>
          </a:p>
          <a:p>
            <a:pPr lvl="1"/>
            <a:r>
              <a:rPr lang="en-US" altLang="ja-JP" dirty="0"/>
              <a:t>4</a:t>
            </a:r>
            <a:r>
              <a:rPr lang="ja-JP" altLang="en-US"/>
              <a:t>種類のパターンの閾値を用意</a:t>
            </a:r>
            <a:endParaRPr lang="en-US" altLang="ja-JP" dirty="0"/>
          </a:p>
          <a:p>
            <a:pPr lvl="1"/>
            <a:endParaRPr lang="en-US" altLang="ja-JP" dirty="0"/>
          </a:p>
          <a:p>
            <a:r>
              <a:rPr lang="ja-JP" altLang="en-US" dirty="0"/>
              <a:t>対抗手法</a:t>
            </a:r>
            <a:endParaRPr lang="en-US" altLang="ja-JP" dirty="0"/>
          </a:p>
          <a:p>
            <a:pPr lvl="1"/>
            <a:r>
              <a:rPr lang="en-US" altLang="ja-JP" b="1" dirty="0"/>
              <a:t>1</a:t>
            </a:r>
            <a:r>
              <a:rPr lang="ja-JP" altLang="en-US" b="1"/>
              <a:t>種類の閾値</a:t>
            </a:r>
            <a:r>
              <a:rPr lang="ja-JP" altLang="en-US"/>
              <a:t>で固定</a:t>
            </a:r>
            <a:endParaRPr lang="en-US" altLang="ja-JP" dirty="0"/>
          </a:p>
          <a:p>
            <a:pPr lvl="1"/>
            <a:r>
              <a:rPr lang="ja-JP" altLang="en-US"/>
              <a:t>最も低負荷の</a:t>
            </a:r>
            <a:r>
              <a:rPr lang="en-US" altLang="ja-JP" dirty="0"/>
              <a:t>RTT</a:t>
            </a:r>
            <a:r>
              <a:rPr lang="ja-JP" altLang="en-US"/>
              <a:t>から閾値を算出</a:t>
            </a:r>
            <a:endParaRPr lang="en-US" altLang="ja-JP" dirty="0"/>
          </a:p>
          <a:p>
            <a:pPr lvl="1"/>
            <a:r>
              <a:rPr lang="en-US" altLang="ja-JP" dirty="0"/>
              <a:t>CDF </a:t>
            </a:r>
            <a:r>
              <a:rPr lang="ja-JP" altLang="en-US"/>
              <a:t>不使用</a:t>
            </a:r>
            <a:endParaRPr lang="en-US" altLang="ja-JP" dirty="0"/>
          </a:p>
          <a:p>
            <a:endParaRPr lang="ja-JP" altLang="en-US" dirty="0"/>
          </a:p>
        </p:txBody>
      </p:sp>
      <p:sp>
        <p:nvSpPr>
          <p:cNvPr id="7" name="フッター プレースホルダー 2">
            <a:extLst>
              <a:ext uri="{FF2B5EF4-FFF2-40B4-BE49-F238E27FC236}">
                <a16:creationId xmlns:a16="http://schemas.microsoft.com/office/drawing/2014/main" id="{FDB461DB-12F5-4799-CB44-FD7B51FA3846}"/>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329285674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1694-55E4-579B-15EC-54D7DFDF7F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018751-A692-BDDA-D2B6-599A16E8A3A9}"/>
              </a:ext>
            </a:extLst>
          </p:cNvPr>
          <p:cNvSpPr>
            <a:spLocks noGrp="1"/>
          </p:cNvSpPr>
          <p:nvPr>
            <p:ph type="title"/>
          </p:nvPr>
        </p:nvSpPr>
        <p:spPr/>
        <p:txBody>
          <a:bodyPr/>
          <a:lstStyle/>
          <a:p>
            <a:r>
              <a:rPr lang="ja-JP" altLang="en-US"/>
              <a:t>トラヒック負荷と</a:t>
            </a:r>
            <a:r>
              <a:rPr lang="en-US" altLang="ja-JP" dirty="0"/>
              <a:t>RTT</a:t>
            </a:r>
            <a:r>
              <a:rPr lang="ja-JP" altLang="en-US"/>
              <a:t>の関係</a:t>
            </a:r>
            <a:endParaRPr kumimoji="1" lang="ja-JP" altLang="en-US"/>
          </a:p>
        </p:txBody>
      </p:sp>
      <p:sp>
        <p:nvSpPr>
          <p:cNvPr id="3" name="フッター プレースホルダー 2">
            <a:extLst>
              <a:ext uri="{FF2B5EF4-FFF2-40B4-BE49-F238E27FC236}">
                <a16:creationId xmlns:a16="http://schemas.microsoft.com/office/drawing/2014/main" id="{7A0C7AC6-1C5B-CF58-44AC-F8081D13C0F7}"/>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8FFB6DA0-BD92-A120-8869-3BD620125A04}"/>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a:p>
        </p:txBody>
      </p:sp>
      <p:sp>
        <p:nvSpPr>
          <p:cNvPr id="8" name="Google Shape;532;p16">
            <a:extLst>
              <a:ext uri="{FF2B5EF4-FFF2-40B4-BE49-F238E27FC236}">
                <a16:creationId xmlns:a16="http://schemas.microsoft.com/office/drawing/2014/main" id="{56998841-36A5-8003-BA38-63E66ACB5CB6}"/>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各平均トラヒックに対する</a:t>
            </a:r>
            <a:r>
              <a:rPr lang="en-US" altLang="ja-JP" dirty="0"/>
              <a:t>RTT</a:t>
            </a:r>
            <a:r>
              <a:rPr lang="ja-JP" altLang="en-US"/>
              <a:t>の変化</a:t>
            </a:r>
            <a:endParaRPr lang="en-US" altLang="ja-JP" dirty="0"/>
          </a:p>
        </p:txBody>
      </p:sp>
      <p:pic>
        <p:nvPicPr>
          <p:cNvPr id="10" name="図 9" descr="グラフ, 折れ線グラフ&#10;&#10;自動的に生成された説明">
            <a:extLst>
              <a:ext uri="{FF2B5EF4-FFF2-40B4-BE49-F238E27FC236}">
                <a16:creationId xmlns:a16="http://schemas.microsoft.com/office/drawing/2014/main" id="{B74FB0FD-5587-FFDB-1048-F899693B4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348" y="1905056"/>
            <a:ext cx="6035650" cy="4587818"/>
          </a:xfrm>
          <a:prstGeom prst="rect">
            <a:avLst/>
          </a:prstGeom>
        </p:spPr>
      </p:pic>
      <p:pic>
        <p:nvPicPr>
          <p:cNvPr id="6" name="図 5" descr="グラフ, 折れ線グラフ&#10;&#10;自動的に生成された説明">
            <a:extLst>
              <a:ext uri="{FF2B5EF4-FFF2-40B4-BE49-F238E27FC236}">
                <a16:creationId xmlns:a16="http://schemas.microsoft.com/office/drawing/2014/main" id="{B5210C30-4C39-8AD6-5312-AEF33F23F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348" y="1667576"/>
            <a:ext cx="6078482" cy="4857768"/>
          </a:xfrm>
          <a:prstGeom prst="rect">
            <a:avLst/>
          </a:prstGeom>
        </p:spPr>
      </p:pic>
    </p:spTree>
    <p:extLst>
      <p:ext uri="{BB962C8B-B14F-4D97-AF65-F5344CB8AC3E}">
        <p14:creationId xmlns:p14="http://schemas.microsoft.com/office/powerpoint/2010/main" val="280781275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研究の背景と目的</a:t>
            </a:r>
            <a:endParaRPr dirty="0"/>
          </a:p>
        </p:txBody>
      </p:sp>
      <p:sp>
        <p:nvSpPr>
          <p:cNvPr id="121" name="Google Shape;121;p2"/>
          <p:cNvSpPr txBox="1">
            <a:spLocks noGrp="1"/>
          </p:cNvSpPr>
          <p:nvPr>
            <p:ph type="body" idx="1"/>
          </p:nvPr>
        </p:nvSpPr>
        <p:spPr>
          <a:xfrm>
            <a:off x="413817" y="1187737"/>
            <a:ext cx="846038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altLang="en-US" dirty="0"/>
              <a:t>コロナ禍により</a:t>
            </a:r>
            <a:r>
              <a:rPr lang="en-US" altLang="ja-JP" dirty="0"/>
              <a:t>, </a:t>
            </a:r>
            <a:r>
              <a:rPr lang="ja-JP" dirty="0"/>
              <a:t>無線LANにおける</a:t>
            </a:r>
            <a:endParaRPr lang="en-US" altLang="ja-JP" dirty="0"/>
          </a:p>
          <a:p>
            <a:pPr marL="0" lvl="0" indent="0" algn="l" rtl="0">
              <a:spcBef>
                <a:spcPts val="0"/>
              </a:spcBef>
              <a:spcAft>
                <a:spcPts val="0"/>
              </a:spcAft>
              <a:buClr>
                <a:schemeClr val="accent1"/>
              </a:buClr>
              <a:buSzPts val="3200"/>
              <a:buNone/>
            </a:pPr>
            <a:r>
              <a:rPr lang="ja-JP" altLang="en-US" dirty="0"/>
              <a:t>　アクセスポイント（</a:t>
            </a:r>
            <a:r>
              <a:rPr lang="ja-JP" dirty="0"/>
              <a:t>AP</a:t>
            </a:r>
            <a:r>
              <a:rPr lang="ja-JP" altLang="en-US" dirty="0"/>
              <a:t>）</a:t>
            </a:r>
            <a:r>
              <a:rPr lang="ja-JP" dirty="0"/>
              <a:t>の増加</a:t>
            </a:r>
            <a:endParaRPr lang="en-US" altLang="ja-JP" dirty="0"/>
          </a:p>
          <a:p>
            <a:pPr marL="449263" lvl="0" indent="-449263" algn="l" rtl="0">
              <a:spcBef>
                <a:spcPts val="0"/>
              </a:spcBef>
              <a:spcAft>
                <a:spcPts val="0"/>
              </a:spcAft>
              <a:buClr>
                <a:schemeClr val="accent1"/>
              </a:buClr>
              <a:buSzPts val="3200"/>
              <a:buFont typeface="Noto Sans Symbols"/>
              <a:buChar char="●"/>
            </a:pPr>
            <a:endParaRPr lang="ja-JP" altLang="en-US" sz="1050" dirty="0"/>
          </a:p>
          <a:p>
            <a:pPr marL="449263" lvl="0" indent="-449263" algn="l" rtl="0">
              <a:spcBef>
                <a:spcPts val="1200"/>
              </a:spcBef>
              <a:spcAft>
                <a:spcPts val="0"/>
              </a:spcAft>
              <a:buClr>
                <a:schemeClr val="accent1"/>
              </a:buClr>
              <a:buSzPts val="3200"/>
              <a:buFont typeface="Noto Sans Symbols"/>
              <a:buChar char="●"/>
            </a:pPr>
            <a:r>
              <a:rPr lang="ja-JP" dirty="0"/>
              <a:t>不正APによる被害の増大</a:t>
            </a:r>
            <a:endParaRPr lang="en-US" altLang="ja-JP" dirty="0"/>
          </a:p>
          <a:p>
            <a:pPr marL="0" lvl="0" indent="0" algn="l" rtl="0">
              <a:spcBef>
                <a:spcPts val="1200"/>
              </a:spcBef>
              <a:spcAft>
                <a:spcPts val="0"/>
              </a:spcAft>
              <a:buClr>
                <a:schemeClr val="accent1"/>
              </a:buClr>
              <a:buSzPts val="3200"/>
              <a:buNone/>
            </a:pPr>
            <a:r>
              <a:rPr lang="ja-JP" altLang="en-US" dirty="0"/>
              <a:t>　➡ </a:t>
            </a:r>
            <a:r>
              <a:rPr lang="en-US" altLang="ja-JP" dirty="0"/>
              <a:t>Evil Twin Attack</a:t>
            </a:r>
          </a:p>
          <a:p>
            <a:pPr marL="0" lvl="0" indent="0" algn="l" rtl="0">
              <a:spcBef>
                <a:spcPts val="1200"/>
              </a:spcBef>
              <a:spcAft>
                <a:spcPts val="0"/>
              </a:spcAft>
              <a:buClr>
                <a:schemeClr val="accent1"/>
              </a:buClr>
              <a:buSzPts val="3200"/>
              <a:buNone/>
            </a:pPr>
            <a:r>
              <a:rPr lang="en-US" altLang="ja-JP" sz="1800" dirty="0"/>
              <a:t>[S. </a:t>
            </a:r>
            <a:r>
              <a:rPr lang="en-US" altLang="ja-JP" sz="1800" dirty="0" err="1"/>
              <a:t>Kitisriworapan</a:t>
            </a:r>
            <a:r>
              <a:rPr lang="en-US" altLang="ja-JP" sz="1800" dirty="0"/>
              <a:t> +, EURASIP Journal on Wireless Communications and Networking, 2020]</a:t>
            </a:r>
          </a:p>
          <a:p>
            <a:pPr marL="0" lvl="0" indent="0" algn="l" rtl="0">
              <a:spcBef>
                <a:spcPts val="1200"/>
              </a:spcBef>
              <a:spcAft>
                <a:spcPts val="0"/>
              </a:spcAft>
              <a:buClr>
                <a:schemeClr val="accent1"/>
              </a:buClr>
              <a:buSzPts val="3200"/>
              <a:buNone/>
            </a:pPr>
            <a:r>
              <a:rPr lang="en-US" sz="1800" dirty="0"/>
              <a:t>[K. C. Patel+, </a:t>
            </a:r>
            <a:r>
              <a:rPr lang="en-US" sz="1800" dirty="0" err="1"/>
              <a:t>INDIACom</a:t>
            </a:r>
            <a:r>
              <a:rPr lang="en-US" sz="1800" dirty="0"/>
              <a:t>, 2022]</a:t>
            </a:r>
          </a:p>
        </p:txBody>
      </p:sp>
      <p:sp>
        <p:nvSpPr>
          <p:cNvPr id="123" name="Google Shape;123;p2"/>
          <p:cNvSpPr/>
          <p:nvPr/>
        </p:nvSpPr>
        <p:spPr>
          <a:xfrm>
            <a:off x="863588" y="5479097"/>
            <a:ext cx="7416824" cy="91767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sz="2800" b="0" i="0" u="none" strike="noStrike" cap="none" dirty="0">
                <a:solidFill>
                  <a:schemeClr val="lt1"/>
                </a:solidFill>
                <a:latin typeface="Quattrocento Sans"/>
                <a:ea typeface="Quattrocento Sans"/>
                <a:cs typeface="Quattrocento Sans"/>
                <a:sym typeface="Quattrocento Sans"/>
              </a:rPr>
              <a:t>不正AP検知</a:t>
            </a:r>
            <a:r>
              <a:rPr lang="ja-JP" altLang="en-US" sz="2800" b="0" i="0" u="none" strike="noStrike" cap="none" dirty="0">
                <a:solidFill>
                  <a:schemeClr val="lt1"/>
                </a:solidFill>
                <a:latin typeface="Quattrocento Sans"/>
                <a:ea typeface="Quattrocento Sans"/>
                <a:cs typeface="Quattrocento Sans"/>
                <a:sym typeface="Quattrocento Sans"/>
              </a:rPr>
              <a:t>の精度の向上</a:t>
            </a:r>
            <a:endParaRPr sz="2800" b="0" i="0" u="none" strike="noStrike" cap="none" dirty="0">
              <a:solidFill>
                <a:schemeClr val="lt1"/>
              </a:solidFill>
              <a:latin typeface="Quattrocento Sans"/>
              <a:ea typeface="Quattrocento Sans"/>
              <a:cs typeface="Quattrocento Sans"/>
              <a:sym typeface="Quattrocento Sans"/>
            </a:endParaRPr>
          </a:p>
        </p:txBody>
      </p:sp>
      <p:sp>
        <p:nvSpPr>
          <p:cNvPr id="124" name="Google Shape;124;p2"/>
          <p:cNvSpPr/>
          <p:nvPr/>
        </p:nvSpPr>
        <p:spPr>
          <a:xfrm>
            <a:off x="4067944" y="4738438"/>
            <a:ext cx="576064" cy="6480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2" name="スライド番号プレースホルダー 1">
            <a:extLst>
              <a:ext uri="{FF2B5EF4-FFF2-40B4-BE49-F238E27FC236}">
                <a16:creationId xmlns:a16="http://schemas.microsoft.com/office/drawing/2014/main" id="{D2DC15A3-8673-A3E1-B171-C287839E9D2B}"/>
              </a:ext>
            </a:extLst>
          </p:cNvPr>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3" name="フッター プレースホルダー 2">
            <a:extLst>
              <a:ext uri="{FF2B5EF4-FFF2-40B4-BE49-F238E27FC236}">
                <a16:creationId xmlns:a16="http://schemas.microsoft.com/office/drawing/2014/main" id="{A6D84492-F0E0-0C33-FF08-896482263F64}"/>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BE35E-684E-A122-B42A-00917F2883DE}"/>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204FC65A-D899-5776-87DC-F90CCB1413BD}"/>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A85297EC-4A5E-C8DC-5C74-725A8E49A2D1}"/>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a:p>
        </p:txBody>
      </p:sp>
      <p:sp>
        <p:nvSpPr>
          <p:cNvPr id="12" name="Google Shape;532;p16">
            <a:extLst>
              <a:ext uri="{FF2B5EF4-FFF2-40B4-BE49-F238E27FC236}">
                <a16:creationId xmlns:a16="http://schemas.microsoft.com/office/drawing/2014/main" id="{31CE1269-8E4A-4459-CDAF-48E3A74E7BAD}"/>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96Mbps</a:t>
            </a:r>
            <a:r>
              <a:rPr lang="ja-JP" altLang="en-US"/>
              <a:t>の</a:t>
            </a:r>
            <a:r>
              <a:rPr lang="en-US" altLang="ja-JP" dirty="0"/>
              <a:t>RTT</a:t>
            </a:r>
            <a:r>
              <a:rPr lang="ja-JP" altLang="en-US"/>
              <a:t>の変化</a:t>
            </a:r>
          </a:p>
        </p:txBody>
      </p:sp>
      <p:pic>
        <p:nvPicPr>
          <p:cNvPr id="14" name="図 13" descr="グラフ, 散布図&#10;&#10;自動的に生成された説明">
            <a:extLst>
              <a:ext uri="{FF2B5EF4-FFF2-40B4-BE49-F238E27FC236}">
                <a16:creationId xmlns:a16="http://schemas.microsoft.com/office/drawing/2014/main" id="{B6FB9DC9-679D-2927-FC7F-3A60095D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3" y="1749175"/>
            <a:ext cx="7454349" cy="4320480"/>
          </a:xfrm>
          <a:prstGeom prst="rect">
            <a:avLst/>
          </a:prstGeom>
          <a:ln>
            <a:noFill/>
          </a:ln>
        </p:spPr>
      </p:pic>
      <p:sp>
        <p:nvSpPr>
          <p:cNvPr id="15" name="テキスト ボックス 14">
            <a:extLst>
              <a:ext uri="{FF2B5EF4-FFF2-40B4-BE49-F238E27FC236}">
                <a16:creationId xmlns:a16="http://schemas.microsoft.com/office/drawing/2014/main" id="{9EEE052C-4369-E61E-9F54-F462096F25B5}"/>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17" name="円/楕円 16">
            <a:extLst>
              <a:ext uri="{FF2B5EF4-FFF2-40B4-BE49-F238E27FC236}">
                <a16:creationId xmlns:a16="http://schemas.microsoft.com/office/drawing/2014/main" id="{18B6C780-171B-F592-F4A3-45F90D5800CF}"/>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円/楕円 17">
            <a:extLst>
              <a:ext uri="{FF2B5EF4-FFF2-40B4-BE49-F238E27FC236}">
                <a16:creationId xmlns:a16="http://schemas.microsoft.com/office/drawing/2014/main" id="{D2EDAA53-F8CE-B804-5AD0-C2F3786C419C}"/>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35230308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7D4A7-EC9A-D465-A75F-080FE649890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4F06A2-33A4-6CA1-3941-108370E45F7B}"/>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DB6EB38C-792E-9C9C-9717-BB944FB51FB0}"/>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57CD0DD9-8D52-7D0D-BA6F-A65ED0EAB9CC}"/>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a:p>
        </p:txBody>
      </p:sp>
      <p:sp>
        <p:nvSpPr>
          <p:cNvPr id="12" name="Google Shape;532;p16">
            <a:extLst>
              <a:ext uri="{FF2B5EF4-FFF2-40B4-BE49-F238E27FC236}">
                <a16:creationId xmlns:a16="http://schemas.microsoft.com/office/drawing/2014/main" id="{5F6D85AF-24BC-0AFA-B3A5-B0635333556F}"/>
              </a:ext>
            </a:extLst>
          </p:cNvPr>
          <p:cNvSpPr txBox="1">
            <a:spLocks/>
          </p:cNvSpPr>
          <p:nvPr/>
        </p:nvSpPr>
        <p:spPr>
          <a:xfrm>
            <a:off x="683618" y="1077461"/>
            <a:ext cx="8363222" cy="4752000"/>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482Mbps</a:t>
            </a:r>
            <a:r>
              <a:rPr lang="ja-JP" altLang="en-US"/>
              <a:t>の</a:t>
            </a:r>
            <a:r>
              <a:rPr lang="en-US" altLang="ja-JP" dirty="0"/>
              <a:t>RTT</a:t>
            </a:r>
            <a:r>
              <a:rPr lang="ja-JP" altLang="en-US"/>
              <a:t>の変化</a:t>
            </a:r>
          </a:p>
        </p:txBody>
      </p:sp>
      <p:pic>
        <p:nvPicPr>
          <p:cNvPr id="10" name="図 9" descr="グラフ, 散布図&#10;&#10;自動的に生成された説明">
            <a:extLst>
              <a:ext uri="{FF2B5EF4-FFF2-40B4-BE49-F238E27FC236}">
                <a16:creationId xmlns:a16="http://schemas.microsoft.com/office/drawing/2014/main" id="{877A4A87-B620-7BE3-2227-325A751A6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3" y="1749176"/>
            <a:ext cx="7454349" cy="4320479"/>
          </a:xfrm>
          <a:prstGeom prst="rect">
            <a:avLst/>
          </a:prstGeom>
        </p:spPr>
      </p:pic>
      <p:sp>
        <p:nvSpPr>
          <p:cNvPr id="6" name="テキスト ボックス 5">
            <a:extLst>
              <a:ext uri="{FF2B5EF4-FFF2-40B4-BE49-F238E27FC236}">
                <a16:creationId xmlns:a16="http://schemas.microsoft.com/office/drawing/2014/main" id="{0F9F5CE9-B4F3-71FF-6CD7-6974C7B3801B}"/>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7" name="円/楕円 6">
            <a:extLst>
              <a:ext uri="{FF2B5EF4-FFF2-40B4-BE49-F238E27FC236}">
                <a16:creationId xmlns:a16="http://schemas.microsoft.com/office/drawing/2014/main" id="{EAA040E0-BA72-F77B-AA50-B8F6DD53C365}"/>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楕円 7">
            <a:extLst>
              <a:ext uri="{FF2B5EF4-FFF2-40B4-BE49-F238E27FC236}">
                <a16:creationId xmlns:a16="http://schemas.microsoft.com/office/drawing/2014/main" id="{3C674169-AEDA-AE9F-9BC8-748DF33A83BB}"/>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42846332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E1900-5ED1-C47C-5DB0-07E63B6A2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49CB37-3A12-C8A7-02DE-962F6A72448A}"/>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0609D219-838D-DE87-88DA-A74B2452AC6B}"/>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0233E585-9418-CB2A-7B36-1221425C8648}"/>
              </a:ext>
            </a:extLst>
          </p:cNvPr>
          <p:cNvSpPr>
            <a:spLocks noGrp="1"/>
          </p:cNvSpPr>
          <p:nvPr>
            <p:ph type="sldNum" sz="quarter" idx="12"/>
          </p:nvPr>
        </p:nvSpPr>
        <p:spPr/>
        <p:txBody>
          <a:bodyPr/>
          <a:lstStyle/>
          <a:p>
            <a:fld id="{8B45D110-FD8E-48BD-8825-CDFBF9D22CA3}" type="slidenum">
              <a:rPr kumimoji="1" lang="ja-JP" altLang="en-US" smtClean="0"/>
              <a:pPr/>
              <a:t>21</a:t>
            </a:fld>
            <a:endParaRPr kumimoji="1" lang="ja-JP" altLang="en-US"/>
          </a:p>
        </p:txBody>
      </p:sp>
      <p:sp>
        <p:nvSpPr>
          <p:cNvPr id="12" name="Google Shape;532;p16">
            <a:extLst>
              <a:ext uri="{FF2B5EF4-FFF2-40B4-BE49-F238E27FC236}">
                <a16:creationId xmlns:a16="http://schemas.microsoft.com/office/drawing/2014/main" id="{55F55EBD-7D94-CB4D-F00D-D73A030F7A03}"/>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944Mbps</a:t>
            </a:r>
            <a:r>
              <a:rPr lang="ja-JP" altLang="en-US"/>
              <a:t>の</a:t>
            </a:r>
            <a:r>
              <a:rPr lang="en-US" altLang="ja-JP" dirty="0"/>
              <a:t>RTT</a:t>
            </a:r>
            <a:r>
              <a:rPr lang="ja-JP" altLang="en-US"/>
              <a:t>の変化</a:t>
            </a:r>
          </a:p>
        </p:txBody>
      </p:sp>
      <p:pic>
        <p:nvPicPr>
          <p:cNvPr id="10" name="図 9" descr="グラフ, 散布図&#10;&#10;自動的に生成された説明">
            <a:extLst>
              <a:ext uri="{FF2B5EF4-FFF2-40B4-BE49-F238E27FC236}">
                <a16:creationId xmlns:a16="http://schemas.microsoft.com/office/drawing/2014/main" id="{D52377DF-B4B4-5B80-8D07-810DF34BCB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61" y="1749655"/>
            <a:ext cx="7453521" cy="4320000"/>
          </a:xfrm>
          <a:prstGeom prst="rect">
            <a:avLst/>
          </a:prstGeom>
        </p:spPr>
      </p:pic>
      <p:sp>
        <p:nvSpPr>
          <p:cNvPr id="6" name="テキスト ボックス 5">
            <a:extLst>
              <a:ext uri="{FF2B5EF4-FFF2-40B4-BE49-F238E27FC236}">
                <a16:creationId xmlns:a16="http://schemas.microsoft.com/office/drawing/2014/main" id="{FC3A359F-0AB9-2109-84FF-469854BB47A7}"/>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7" name="円/楕円 6">
            <a:extLst>
              <a:ext uri="{FF2B5EF4-FFF2-40B4-BE49-F238E27FC236}">
                <a16:creationId xmlns:a16="http://schemas.microsoft.com/office/drawing/2014/main" id="{38D69313-5877-099E-7979-3084FA211A02}"/>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楕円 7">
            <a:extLst>
              <a:ext uri="{FF2B5EF4-FFF2-40B4-BE49-F238E27FC236}">
                <a16:creationId xmlns:a16="http://schemas.microsoft.com/office/drawing/2014/main" id="{9F04D27F-539B-464A-9AD8-CC84B6B7152A}"/>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7781744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63CA7-306B-DCB8-C7F2-FD125AAF407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C2D1FFF-9660-EE06-2D56-44D6A77950CA}"/>
              </a:ext>
            </a:extLst>
          </p:cNvPr>
          <p:cNvSpPr>
            <a:spLocks noGrp="1"/>
          </p:cNvSpPr>
          <p:nvPr>
            <p:ph type="title"/>
          </p:nvPr>
        </p:nvSpPr>
        <p:spPr/>
        <p:txBody>
          <a:bodyPr/>
          <a:lstStyle/>
          <a:p>
            <a:r>
              <a:rPr kumimoji="1" lang="ja-JP" altLang="en-US"/>
              <a:t>取得結果</a:t>
            </a:r>
          </a:p>
        </p:txBody>
      </p:sp>
      <p:sp>
        <p:nvSpPr>
          <p:cNvPr id="3" name="フッター プレースホルダー 2">
            <a:extLst>
              <a:ext uri="{FF2B5EF4-FFF2-40B4-BE49-F238E27FC236}">
                <a16:creationId xmlns:a16="http://schemas.microsoft.com/office/drawing/2014/main" id="{CCEDD6E7-81A7-FDC3-DC29-FBD12A1B5AA8}"/>
              </a:ext>
            </a:extLst>
          </p:cNvPr>
          <p:cNvSpPr>
            <a:spLocks noGrp="1"/>
          </p:cNvSpPr>
          <p:nvPr>
            <p:ph type="ftr" sz="quarter" idx="11"/>
          </p:nvPr>
        </p:nvSpPr>
        <p:spPr/>
        <p:txBody>
          <a:bodyPr/>
          <a:lstStyle/>
          <a:p>
            <a:r>
              <a:rPr kumimoji="1" lang="en" altLang="ja-JP"/>
              <a:t>MA23025 </a:t>
            </a:r>
            <a:r>
              <a:rPr kumimoji="1" lang="ja-JP" altLang="en-US"/>
              <a:t>上田智之</a:t>
            </a:r>
          </a:p>
        </p:txBody>
      </p:sp>
      <p:sp>
        <p:nvSpPr>
          <p:cNvPr id="4" name="スライド番号プレースホルダー 3">
            <a:extLst>
              <a:ext uri="{FF2B5EF4-FFF2-40B4-BE49-F238E27FC236}">
                <a16:creationId xmlns:a16="http://schemas.microsoft.com/office/drawing/2014/main" id="{A5BAE082-C54D-2561-A4BB-49360D844FB4}"/>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a:p>
        </p:txBody>
      </p:sp>
      <p:sp>
        <p:nvSpPr>
          <p:cNvPr id="12" name="Google Shape;532;p16">
            <a:extLst>
              <a:ext uri="{FF2B5EF4-FFF2-40B4-BE49-F238E27FC236}">
                <a16:creationId xmlns:a16="http://schemas.microsoft.com/office/drawing/2014/main" id="{5A18F257-761C-B248-9A95-D8B66E5305DA}"/>
              </a:ext>
            </a:extLst>
          </p:cNvPr>
          <p:cNvSpPr txBox="1">
            <a:spLocks/>
          </p:cNvSpPr>
          <p:nvPr/>
        </p:nvSpPr>
        <p:spPr>
          <a:xfrm>
            <a:off x="683618" y="1077461"/>
            <a:ext cx="8363222" cy="4752528"/>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a:t>トラヒック負荷</a:t>
            </a:r>
            <a:r>
              <a:rPr lang="en-US" altLang="ja-JP" b="1" dirty="0"/>
              <a:t>1304Mbps</a:t>
            </a:r>
            <a:r>
              <a:rPr lang="ja-JP" altLang="en-US"/>
              <a:t>の</a:t>
            </a:r>
            <a:r>
              <a:rPr lang="en-US" altLang="ja-JP" dirty="0"/>
              <a:t>RTT</a:t>
            </a:r>
            <a:r>
              <a:rPr lang="ja-JP" altLang="en-US"/>
              <a:t>の変化</a:t>
            </a:r>
          </a:p>
        </p:txBody>
      </p:sp>
      <p:pic>
        <p:nvPicPr>
          <p:cNvPr id="10" name="図 9" descr="グラフ, 散布図&#10;&#10;自動的に生成された説明">
            <a:extLst>
              <a:ext uri="{FF2B5EF4-FFF2-40B4-BE49-F238E27FC236}">
                <a16:creationId xmlns:a16="http://schemas.microsoft.com/office/drawing/2014/main" id="{76228EAE-9628-6227-8754-9DD680D8C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033" y="1749655"/>
            <a:ext cx="7468732" cy="4320000"/>
          </a:xfrm>
          <a:prstGeom prst="rect">
            <a:avLst/>
          </a:prstGeom>
        </p:spPr>
      </p:pic>
      <p:sp>
        <p:nvSpPr>
          <p:cNvPr id="6" name="テキスト ボックス 5">
            <a:extLst>
              <a:ext uri="{FF2B5EF4-FFF2-40B4-BE49-F238E27FC236}">
                <a16:creationId xmlns:a16="http://schemas.microsoft.com/office/drawing/2014/main" id="{EEE67F06-883B-FC9D-4481-204976EA0FD2}"/>
              </a:ext>
            </a:extLst>
          </p:cNvPr>
          <p:cNvSpPr txBox="1"/>
          <p:nvPr/>
        </p:nvSpPr>
        <p:spPr>
          <a:xfrm>
            <a:off x="5326788" y="6031209"/>
            <a:ext cx="3114956" cy="461665"/>
          </a:xfrm>
          <a:prstGeom prst="rect">
            <a:avLst/>
          </a:prstGeom>
          <a:solidFill>
            <a:schemeClr val="bg1"/>
          </a:solidFill>
        </p:spPr>
        <p:txBody>
          <a:bodyPr wrap="none" rtlCol="0">
            <a:spAutoFit/>
          </a:bodyPr>
          <a:lstStyle/>
          <a:p>
            <a:pPr algn="r"/>
            <a:r>
              <a:rPr lang="en-US" altLang="ja-JP" sz="2400" dirty="0"/>
              <a:t>    </a:t>
            </a:r>
            <a:r>
              <a:rPr lang="ja-JP" altLang="en-US" sz="2400"/>
              <a:t>正規</a:t>
            </a:r>
            <a:r>
              <a:rPr lang="en-US" altLang="ja-JP" sz="2400" dirty="0"/>
              <a:t>AP</a:t>
            </a:r>
            <a:r>
              <a:rPr lang="ja-JP" altLang="en-US" sz="2400"/>
              <a:t>　　</a:t>
            </a:r>
            <a:r>
              <a:rPr kumimoji="1" lang="ja-JP" altLang="en-US" sz="2400"/>
              <a:t>不正</a:t>
            </a:r>
            <a:r>
              <a:rPr kumimoji="1" lang="en-US" altLang="ja-JP" sz="2400" dirty="0"/>
              <a:t>AP</a:t>
            </a:r>
            <a:endParaRPr kumimoji="1" lang="ja-JP" altLang="en-US" sz="2400" dirty="0"/>
          </a:p>
        </p:txBody>
      </p:sp>
      <p:sp>
        <p:nvSpPr>
          <p:cNvPr id="7" name="円/楕円 6">
            <a:extLst>
              <a:ext uri="{FF2B5EF4-FFF2-40B4-BE49-F238E27FC236}">
                <a16:creationId xmlns:a16="http://schemas.microsoft.com/office/drawing/2014/main" id="{E1C103E0-B59F-4710-65FE-72B7B6346D74}"/>
              </a:ext>
            </a:extLst>
          </p:cNvPr>
          <p:cNvSpPr>
            <a:spLocks noChangeAspect="1"/>
          </p:cNvSpPr>
          <p:nvPr/>
        </p:nvSpPr>
        <p:spPr>
          <a:xfrm>
            <a:off x="7038604" y="6132620"/>
            <a:ext cx="216048" cy="216023"/>
          </a:xfrm>
          <a:prstGeom prst="ellipse">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8" name="円/楕円 7">
            <a:extLst>
              <a:ext uri="{FF2B5EF4-FFF2-40B4-BE49-F238E27FC236}">
                <a16:creationId xmlns:a16="http://schemas.microsoft.com/office/drawing/2014/main" id="{1776165E-B653-541F-4412-174FDBCB7712}"/>
              </a:ext>
            </a:extLst>
          </p:cNvPr>
          <p:cNvSpPr>
            <a:spLocks noChangeAspect="1"/>
          </p:cNvSpPr>
          <p:nvPr/>
        </p:nvSpPr>
        <p:spPr>
          <a:xfrm>
            <a:off x="5464050" y="6130492"/>
            <a:ext cx="216048" cy="216023"/>
          </a:xfrm>
          <a:prstGeom prst="ellipse">
            <a:avLst/>
          </a:prstGeom>
          <a:solidFill>
            <a:srgbClr val="0E9ED5"/>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390251133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7">
          <a:extLst>
            <a:ext uri="{FF2B5EF4-FFF2-40B4-BE49-F238E27FC236}">
              <a16:creationId xmlns:a16="http://schemas.microsoft.com/office/drawing/2014/main" id="{25FA87D3-C7F3-84DD-6628-380F8940609A}"/>
            </a:ext>
          </a:extLst>
        </p:cNvPr>
        <p:cNvGrpSpPr/>
        <p:nvPr/>
      </p:nvGrpSpPr>
      <p:grpSpPr>
        <a:xfrm>
          <a:off x="0" y="0"/>
          <a:ext cx="0" cy="0"/>
          <a:chOff x="0" y="0"/>
          <a:chExt cx="0" cy="0"/>
        </a:xfrm>
      </p:grpSpPr>
      <p:sp>
        <p:nvSpPr>
          <p:cNvPr id="578" name="Google Shape;578;p20">
            <a:extLst>
              <a:ext uri="{FF2B5EF4-FFF2-40B4-BE49-F238E27FC236}">
                <a16:creationId xmlns:a16="http://schemas.microsoft.com/office/drawing/2014/main" id="{16575714-7BEE-68E4-E641-2895ACB9D35B}"/>
              </a:ext>
            </a:extLst>
          </p:cNvPr>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ct val="100000"/>
              <a:buFont typeface="Quattrocento Sans"/>
              <a:buNone/>
            </a:pPr>
            <a:r>
              <a:rPr lang="ja-JP" altLang="en-US"/>
              <a:t>検知結果（固定閾値手法）</a:t>
            </a:r>
            <a:endParaRPr dirty="0"/>
          </a:p>
        </p:txBody>
      </p:sp>
      <p:sp>
        <p:nvSpPr>
          <p:cNvPr id="579" name="Google Shape;579;p20">
            <a:extLst>
              <a:ext uri="{FF2B5EF4-FFF2-40B4-BE49-F238E27FC236}">
                <a16:creationId xmlns:a16="http://schemas.microsoft.com/office/drawing/2014/main" id="{C4605371-C80A-3B88-0318-FC4472B061A6}"/>
              </a:ext>
            </a:extLst>
          </p:cNvPr>
          <p:cNvSpPr txBox="1">
            <a:spLocks noGrp="1"/>
          </p:cNvSpPr>
          <p:nvPr>
            <p:ph type="body" idx="1"/>
          </p:nvPr>
        </p:nvSpPr>
        <p:spPr>
          <a:xfrm>
            <a:off x="695450" y="1273414"/>
            <a:ext cx="8363222" cy="5209026"/>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en-US" sz="3600" b="1" dirty="0">
                <a:solidFill>
                  <a:srgbClr val="525252"/>
                </a:solidFill>
              </a:rPr>
              <a:t>F</a:t>
            </a:r>
            <a:r>
              <a:rPr lang="ja-JP" altLang="en-US" sz="3600" b="1" dirty="0" err="1">
                <a:solidFill>
                  <a:srgbClr val="525252"/>
                </a:solidFill>
              </a:rPr>
              <a:t>値</a:t>
            </a:r>
            <a:r>
              <a:rPr lang="ja-JP" altLang="en-US" sz="3600" b="1" dirty="0">
                <a:solidFill>
                  <a:srgbClr val="525252"/>
                </a:solidFill>
              </a:rPr>
              <a:t> </a:t>
            </a:r>
            <a:r>
              <a:rPr lang="en-US" altLang="ja-JP" sz="3600" b="1" dirty="0">
                <a:solidFill>
                  <a:srgbClr val="525252"/>
                </a:solidFill>
              </a:rPr>
              <a:t>: 0.74</a:t>
            </a:r>
            <a:r>
              <a:rPr lang="ja-JP" altLang="en-US" sz="3600" b="1" dirty="0">
                <a:solidFill>
                  <a:srgbClr val="525252"/>
                </a:solidFill>
              </a:rPr>
              <a:t>，正解率 </a:t>
            </a:r>
            <a:r>
              <a:rPr lang="en-US" altLang="ja-JP" sz="3600" b="1" dirty="0">
                <a:solidFill>
                  <a:srgbClr val="525252"/>
                </a:solidFill>
              </a:rPr>
              <a:t>: 0.79</a:t>
            </a:r>
            <a:endParaRPr lang="ja-JP" altLang="en-US" sz="3600" dirty="0"/>
          </a:p>
          <a:p>
            <a:pPr marL="449263" lvl="0" indent="-246062" algn="l" rtl="0">
              <a:spcBef>
                <a:spcPts val="1200"/>
              </a:spcBef>
              <a:spcAft>
                <a:spcPts val="0"/>
              </a:spcAft>
              <a:buClr>
                <a:schemeClr val="accent1"/>
              </a:buClr>
              <a:buSzPts val="3200"/>
              <a:buFont typeface="Noto Sans Symbols"/>
              <a:buNone/>
            </a:pPr>
            <a:endParaRPr lang="ja-JP" altLang="en-US" dirty="0"/>
          </a:p>
          <a:p>
            <a:pPr marL="0" lvl="0" indent="0" algn="l" rtl="0">
              <a:spcBef>
                <a:spcPts val="1200"/>
              </a:spcBef>
              <a:spcAft>
                <a:spcPts val="0"/>
              </a:spcAft>
              <a:buSzPts val="2400"/>
              <a:buNone/>
            </a:pPr>
            <a:endParaRPr lang="ja-JP" altLang="en-US" sz="2400" dirty="0"/>
          </a:p>
          <a:p>
            <a:pPr marL="0" lvl="0" indent="0" algn="l" rtl="0">
              <a:spcBef>
                <a:spcPts val="1200"/>
              </a:spcBef>
              <a:spcAft>
                <a:spcPts val="0"/>
              </a:spcAft>
              <a:buSzPts val="2400"/>
              <a:buNone/>
            </a:pPr>
            <a:endParaRPr lang="ja-JP" altLang="en-US" sz="2400" dirty="0"/>
          </a:p>
          <a:p>
            <a:pPr marL="0" lvl="0" indent="0" algn="l" rtl="0">
              <a:spcBef>
                <a:spcPts val="1200"/>
              </a:spcBef>
              <a:spcAft>
                <a:spcPts val="0"/>
              </a:spcAft>
              <a:buSzPts val="2400"/>
              <a:buNone/>
            </a:pPr>
            <a:endParaRPr lang="ja-JP" altLang="en-US" sz="2400" dirty="0"/>
          </a:p>
          <a:p>
            <a:pPr marL="449263" lvl="0" indent="-449263" algn="l" rtl="0">
              <a:spcBef>
                <a:spcPts val="1200"/>
              </a:spcBef>
              <a:spcAft>
                <a:spcPts val="0"/>
              </a:spcAft>
              <a:buClr>
                <a:schemeClr val="accent1"/>
              </a:buClr>
              <a:buSzPts val="3200"/>
              <a:buFont typeface="Noto Sans Symbols"/>
              <a:buChar char="●"/>
            </a:pPr>
            <a:r>
              <a:rPr lang="en-US" altLang="ja-JP" sz="3200" dirty="0">
                <a:solidFill>
                  <a:srgbClr val="525252"/>
                </a:solidFill>
              </a:rPr>
              <a:t>1</a:t>
            </a:r>
            <a:r>
              <a:rPr lang="ja-JP" altLang="en-US" sz="3200">
                <a:solidFill>
                  <a:srgbClr val="525252"/>
                </a:solidFill>
              </a:rPr>
              <a:t>種類の閾値のみ使用</a:t>
            </a:r>
            <a:endParaRPr lang="ja-JP" altLang="en-US" sz="3200" dirty="0">
              <a:solidFill>
                <a:srgbClr val="525252"/>
              </a:solidFill>
            </a:endParaRPr>
          </a:p>
          <a:p>
            <a:pPr marL="742950" lvl="1" indent="-285750" algn="l" rtl="0">
              <a:spcBef>
                <a:spcPts val="1200"/>
              </a:spcBef>
              <a:spcAft>
                <a:spcPts val="0"/>
              </a:spcAft>
              <a:buClr>
                <a:srgbClr val="525252"/>
              </a:buClr>
              <a:buSzPts val="2800"/>
              <a:buChar char="–"/>
            </a:pPr>
            <a:r>
              <a:rPr lang="ja-JP" altLang="en-US">
                <a:solidFill>
                  <a:srgbClr val="525252"/>
                </a:solidFill>
              </a:rPr>
              <a:t>最も低負荷</a:t>
            </a:r>
            <a:r>
              <a:rPr lang="en-US" altLang="ja-JP" dirty="0">
                <a:solidFill>
                  <a:srgbClr val="525252"/>
                </a:solidFill>
              </a:rPr>
              <a:t>(96Mbps)</a:t>
            </a:r>
            <a:r>
              <a:rPr lang="ja-JP" altLang="en-US" sz="2800">
                <a:solidFill>
                  <a:srgbClr val="525252"/>
                </a:solidFill>
              </a:rPr>
              <a:t>の</a:t>
            </a:r>
            <a:r>
              <a:rPr lang="en-US" altLang="ja-JP" sz="2800" dirty="0">
                <a:solidFill>
                  <a:srgbClr val="525252"/>
                </a:solidFill>
              </a:rPr>
              <a:t>RTT</a:t>
            </a:r>
            <a:r>
              <a:rPr lang="ja-JP" altLang="en-US" sz="2800">
                <a:solidFill>
                  <a:srgbClr val="525252"/>
                </a:solidFill>
              </a:rPr>
              <a:t>から作られた閾値</a:t>
            </a:r>
            <a:endParaRPr lang="en-US" altLang="ja-JP" dirty="0">
              <a:solidFill>
                <a:srgbClr val="525252"/>
              </a:solidFill>
            </a:endParaRPr>
          </a:p>
          <a:p>
            <a:pPr marL="449263" lvl="0" indent="-449263" algn="l" rtl="0">
              <a:spcBef>
                <a:spcPts val="1200"/>
              </a:spcBef>
              <a:spcAft>
                <a:spcPts val="0"/>
              </a:spcAft>
              <a:buClr>
                <a:schemeClr val="accent1"/>
              </a:buClr>
              <a:buSzPts val="3200"/>
              <a:buFont typeface="Noto Sans Symbols"/>
              <a:buChar char="●"/>
            </a:pPr>
            <a:r>
              <a:rPr lang="en-US" altLang="ja-JP" dirty="0">
                <a:solidFill>
                  <a:srgbClr val="525252"/>
                </a:solidFill>
              </a:rPr>
              <a:t>CDF </a:t>
            </a:r>
            <a:r>
              <a:rPr lang="ja-JP" altLang="en-US">
                <a:solidFill>
                  <a:srgbClr val="525252"/>
                </a:solidFill>
              </a:rPr>
              <a:t>不使用</a:t>
            </a:r>
            <a:endParaRPr lang="en-US" altLang="ja-JP" dirty="0">
              <a:solidFill>
                <a:srgbClr val="525252"/>
              </a:solidFill>
            </a:endParaRPr>
          </a:p>
        </p:txBody>
      </p:sp>
      <p:sp>
        <p:nvSpPr>
          <p:cNvPr id="580" name="Google Shape;580;p20">
            <a:extLst>
              <a:ext uri="{FF2B5EF4-FFF2-40B4-BE49-F238E27FC236}">
                <a16:creationId xmlns:a16="http://schemas.microsoft.com/office/drawing/2014/main" id="{3E1A65E4-6AAC-A440-0E7A-CA22A287F701}"/>
              </a:ext>
            </a:extLst>
          </p:cNvPr>
          <p:cNvSpPr txBox="1">
            <a:spLocks noGrp="1"/>
          </p:cNvSpPr>
          <p:nvPr>
            <p:ph type="ftr" idx="11"/>
          </p:nvPr>
        </p:nvSpPr>
        <p:spPr>
          <a:xfrm>
            <a:off x="323528" y="6473639"/>
            <a:ext cx="822099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MA23025 </a:t>
            </a:r>
            <a:r>
              <a:rPr lang="ja-JP" altLang="en-US">
                <a:latin typeface="Quattrocento Sans"/>
                <a:ea typeface="Quattrocento Sans"/>
                <a:cs typeface="Quattrocento Sans"/>
                <a:sym typeface="Quattrocento Sans"/>
              </a:rPr>
              <a:t>上田智之</a:t>
            </a:r>
            <a:endParaRPr/>
          </a:p>
        </p:txBody>
      </p:sp>
      <p:sp>
        <p:nvSpPr>
          <p:cNvPr id="581" name="Google Shape;581;p20">
            <a:extLst>
              <a:ext uri="{FF2B5EF4-FFF2-40B4-BE49-F238E27FC236}">
                <a16:creationId xmlns:a16="http://schemas.microsoft.com/office/drawing/2014/main" id="{CA523165-B942-AB83-1F8D-92E450137174}"/>
              </a:ext>
            </a:extLst>
          </p:cNvPr>
          <p:cNvSpPr txBox="1">
            <a:spLocks noGrp="1"/>
          </p:cNvSpPr>
          <p:nvPr>
            <p:ph type="sldNum" idx="12"/>
          </p:nvPr>
        </p:nvSpPr>
        <p:spPr>
          <a:xfrm>
            <a:off x="8605926" y="6309320"/>
            <a:ext cx="440914" cy="432049"/>
          </a:xfrm>
          <a:prstGeom prst="rect">
            <a:avLst/>
          </a:prstGeom>
          <a:solidFill>
            <a:srgbClr val="51515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graphicFrame>
        <p:nvGraphicFramePr>
          <p:cNvPr id="582" name="Google Shape;582;p20">
            <a:extLst>
              <a:ext uri="{FF2B5EF4-FFF2-40B4-BE49-F238E27FC236}">
                <a16:creationId xmlns:a16="http://schemas.microsoft.com/office/drawing/2014/main" id="{AD8E1499-3DCB-03A3-2467-B4F674792D3A}"/>
              </a:ext>
            </a:extLst>
          </p:cNvPr>
          <p:cNvGraphicFramePr/>
          <p:nvPr>
            <p:extLst>
              <p:ext uri="{D42A27DB-BD31-4B8C-83A1-F6EECF244321}">
                <p14:modId xmlns:p14="http://schemas.microsoft.com/office/powerpoint/2010/main" val="2982722484"/>
              </p:ext>
            </p:extLst>
          </p:nvPr>
        </p:nvGraphicFramePr>
        <p:xfrm>
          <a:off x="209531" y="1871360"/>
          <a:ext cx="8724975" cy="1920025"/>
        </p:xfrm>
        <a:graphic>
          <a:graphicData uri="http://schemas.openxmlformats.org/drawingml/2006/table">
            <a:tbl>
              <a:tblPr firstRow="1" bandRow="1">
                <a:tableStyleId>{5C22544A-7EE6-4342-B048-85BDC9FD1C3A}</a:tableStyleId>
              </a:tblPr>
              <a:tblGrid>
                <a:gridCol w="955275">
                  <a:extLst>
                    <a:ext uri="{9D8B030D-6E8A-4147-A177-3AD203B41FA5}">
                      <a16:colId xmlns:a16="http://schemas.microsoft.com/office/drawing/2014/main" val="20000"/>
                    </a:ext>
                  </a:extLst>
                </a:gridCol>
                <a:gridCol w="647475">
                  <a:extLst>
                    <a:ext uri="{9D8B030D-6E8A-4147-A177-3AD203B41FA5}">
                      <a16:colId xmlns:a16="http://schemas.microsoft.com/office/drawing/2014/main" val="20001"/>
                    </a:ext>
                  </a:extLst>
                </a:gridCol>
                <a:gridCol w="647475">
                  <a:extLst>
                    <a:ext uri="{9D8B030D-6E8A-4147-A177-3AD203B41FA5}">
                      <a16:colId xmlns:a16="http://schemas.microsoft.com/office/drawing/2014/main" val="20002"/>
                    </a:ext>
                  </a:extLst>
                </a:gridCol>
                <a:gridCol w="647475">
                  <a:extLst>
                    <a:ext uri="{9D8B030D-6E8A-4147-A177-3AD203B41FA5}">
                      <a16:colId xmlns:a16="http://schemas.microsoft.com/office/drawing/2014/main" val="20003"/>
                    </a:ext>
                  </a:extLst>
                </a:gridCol>
                <a:gridCol w="647475">
                  <a:extLst>
                    <a:ext uri="{9D8B030D-6E8A-4147-A177-3AD203B41FA5}">
                      <a16:colId xmlns:a16="http://schemas.microsoft.com/office/drawing/2014/main" val="20004"/>
                    </a:ext>
                  </a:extLst>
                </a:gridCol>
                <a:gridCol w="647475">
                  <a:extLst>
                    <a:ext uri="{9D8B030D-6E8A-4147-A177-3AD203B41FA5}">
                      <a16:colId xmlns:a16="http://schemas.microsoft.com/office/drawing/2014/main" val="20005"/>
                    </a:ext>
                  </a:extLst>
                </a:gridCol>
                <a:gridCol w="647475">
                  <a:extLst>
                    <a:ext uri="{9D8B030D-6E8A-4147-A177-3AD203B41FA5}">
                      <a16:colId xmlns:a16="http://schemas.microsoft.com/office/drawing/2014/main" val="20006"/>
                    </a:ext>
                  </a:extLst>
                </a:gridCol>
                <a:gridCol w="647475">
                  <a:extLst>
                    <a:ext uri="{9D8B030D-6E8A-4147-A177-3AD203B41FA5}">
                      <a16:colId xmlns:a16="http://schemas.microsoft.com/office/drawing/2014/main" val="20007"/>
                    </a:ext>
                  </a:extLst>
                </a:gridCol>
                <a:gridCol w="647475">
                  <a:extLst>
                    <a:ext uri="{9D8B030D-6E8A-4147-A177-3AD203B41FA5}">
                      <a16:colId xmlns:a16="http://schemas.microsoft.com/office/drawing/2014/main" val="20008"/>
                    </a:ext>
                  </a:extLst>
                </a:gridCol>
                <a:gridCol w="647475">
                  <a:extLst>
                    <a:ext uri="{9D8B030D-6E8A-4147-A177-3AD203B41FA5}">
                      <a16:colId xmlns:a16="http://schemas.microsoft.com/office/drawing/2014/main" val="20009"/>
                    </a:ext>
                  </a:extLst>
                </a:gridCol>
                <a:gridCol w="647475">
                  <a:extLst>
                    <a:ext uri="{9D8B030D-6E8A-4147-A177-3AD203B41FA5}">
                      <a16:colId xmlns:a16="http://schemas.microsoft.com/office/drawing/2014/main" val="20010"/>
                    </a:ext>
                  </a:extLst>
                </a:gridCol>
                <a:gridCol w="647475">
                  <a:extLst>
                    <a:ext uri="{9D8B030D-6E8A-4147-A177-3AD203B41FA5}">
                      <a16:colId xmlns:a16="http://schemas.microsoft.com/office/drawing/2014/main" val="20011"/>
                    </a:ext>
                  </a:extLst>
                </a:gridCol>
                <a:gridCol w="647475">
                  <a:extLst>
                    <a:ext uri="{9D8B030D-6E8A-4147-A177-3AD203B41FA5}">
                      <a16:colId xmlns:a16="http://schemas.microsoft.com/office/drawing/2014/main" val="20012"/>
                    </a:ext>
                  </a:extLst>
                </a:gridCol>
              </a:tblGrid>
              <a:tr h="664275">
                <a:tc>
                  <a:txBody>
                    <a:bodyPr/>
                    <a:lstStyle/>
                    <a:p>
                      <a:pPr marL="0" marR="0" lvl="0" indent="0" algn="l" rtl="0">
                        <a:spcBef>
                          <a:spcPts val="0"/>
                        </a:spcBef>
                        <a:spcAft>
                          <a:spcPts val="0"/>
                        </a:spcAft>
                        <a:buNone/>
                      </a:pPr>
                      <a:endParaRPr sz="1800" dirty="0"/>
                    </a:p>
                  </a:txBody>
                  <a:tcPr marL="91450" marR="91450" marT="45725" marB="45725">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marL="0" marR="0" lvl="0" indent="0" algn="ctr" rtl="0">
                        <a:spcBef>
                          <a:spcPts val="0"/>
                        </a:spcBef>
                        <a:spcAft>
                          <a:spcPts val="0"/>
                        </a:spcAft>
                        <a:buNone/>
                      </a:pPr>
                      <a:r>
                        <a:rPr lang="en-US" sz="2000" b="1" i="0" dirty="0">
                          <a:solidFill>
                            <a:schemeClr val="lt1"/>
                          </a:solidFill>
                          <a:latin typeface="+mj-lt"/>
                        </a:rPr>
                        <a:t>96Mbps</a:t>
                      </a:r>
                      <a:endParaRPr sz="2000" b="1" dirty="0">
                        <a:solidFill>
                          <a:schemeClr val="lt1"/>
                        </a:solidFill>
                      </a:endParaRPr>
                    </a:p>
                  </a:txBody>
                  <a:tcPr marL="91450" marR="91450" marT="45725" marB="45725" anchor="ctr">
                    <a:lnL w="12700" cmpd="sng">
                      <a:noFill/>
                    </a:lnL>
                  </a:tcP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482Mbps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944Mbps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1304Mbps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Legal</a:t>
                      </a:r>
                      <a:endParaRPr sz="1800" b="1" dirty="0">
                        <a:solidFill>
                          <a:schemeClr val="lt1"/>
                        </a:solidFill>
                      </a:endParaRPr>
                    </a:p>
                  </a:txBody>
                  <a:tcPr marL="91450" marR="91450" marT="45725" marB="45725" anchor="ctr">
                    <a:lnT w="38100" cmpd="sng">
                      <a:noFill/>
                    </a:lnT>
                    <a:solidFill>
                      <a:schemeClr val="accent1"/>
                    </a:solidFill>
                  </a:tcPr>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altLang="ja-JP" sz="2400" b="1" dirty="0">
                          <a:solidFill>
                            <a:schemeClr val="accent2"/>
                          </a:solidFill>
                        </a:rPr>
                        <a:t>×</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altLang="ja-JP" sz="2400" b="1" dirty="0">
                          <a:solidFill>
                            <a:schemeClr val="accent2"/>
                          </a:solidFill>
                        </a:rPr>
                        <a:t>×</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sz="2400" b="1" dirty="0">
                          <a:solidFill>
                            <a:schemeClr val="accent2"/>
                          </a:solidFill>
                        </a:rPr>
                        <a:t>×</a:t>
                      </a:r>
                      <a:endParaRPr sz="2400" b="1" dirty="0">
                        <a:solidFill>
                          <a:schemeClr val="accent2"/>
                        </a:solidFill>
                      </a:endParaRPr>
                    </a:p>
                  </a:txBody>
                  <a:tcPr marL="91450" marR="91450" marT="45725" marB="45725"/>
                </a:tc>
                <a:tc>
                  <a:txBody>
                    <a:bodyPr/>
                    <a:lstStyle/>
                    <a:p>
                      <a:pPr marL="0" marR="0" lvl="0" indent="0" algn="ctr" rtl="0">
                        <a:lnSpc>
                          <a:spcPct val="150000"/>
                        </a:lnSpc>
                        <a:spcBef>
                          <a:spcPts val="0"/>
                        </a:spcBef>
                        <a:spcAft>
                          <a:spcPts val="0"/>
                        </a:spcAft>
                        <a:buNone/>
                      </a:pPr>
                      <a:r>
                        <a:rPr lang="en-US" altLang="ja-JP" sz="2400" b="1" dirty="0">
                          <a:solidFill>
                            <a:schemeClr val="accent2"/>
                          </a:solidFill>
                        </a:rPr>
                        <a:t>×</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altLang="ja-JP" sz="2400" b="1" dirty="0">
                          <a:solidFill>
                            <a:schemeClr val="accent2"/>
                          </a:solidFill>
                        </a:rPr>
                        <a:t>×</a:t>
                      </a:r>
                      <a:endParaRPr sz="2400" b="1" dirty="0">
                        <a:solidFill>
                          <a:schemeClr val="accent2"/>
                        </a:solidFill>
                      </a:endParaRPr>
                    </a:p>
                  </a:txBody>
                  <a:tcPr marL="91450" marR="91450" marT="45725" marB="45725"/>
                </a:tc>
                <a:extLst>
                  <a:ext uri="{0D108BD9-81ED-4DB2-BD59-A6C34878D82A}">
                    <a16:rowId xmlns:a16="http://schemas.microsoft.com/office/drawing/2014/main" val="10001"/>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Rogue</a:t>
                      </a:r>
                      <a:endParaRPr dirty="0"/>
                    </a:p>
                  </a:txBody>
                  <a:tcPr marL="91450" marR="91450" marT="45725" marB="45725" anchor="ctr">
                    <a:solidFill>
                      <a:schemeClr val="accent1"/>
                    </a:solidFill>
                  </a:tcPr>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154212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20"/>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ct val="100000"/>
              <a:buFont typeface="Quattrocento Sans"/>
              <a:buNone/>
            </a:pPr>
            <a:r>
              <a:rPr lang="ja-JP" altLang="en-US"/>
              <a:t>検知結果（提案手法）</a:t>
            </a:r>
            <a:endParaRPr dirty="0"/>
          </a:p>
        </p:txBody>
      </p:sp>
      <p:sp>
        <p:nvSpPr>
          <p:cNvPr id="579" name="Google Shape;579;p20"/>
          <p:cNvSpPr txBox="1">
            <a:spLocks noGrp="1"/>
          </p:cNvSpPr>
          <p:nvPr>
            <p:ph type="body" idx="1"/>
          </p:nvPr>
        </p:nvSpPr>
        <p:spPr>
          <a:xfrm>
            <a:off x="695450" y="1273414"/>
            <a:ext cx="8363222" cy="5209026"/>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en-US" sz="3600" b="1" dirty="0" err="1">
                <a:solidFill>
                  <a:srgbClr val="525252"/>
                </a:solidFill>
              </a:rPr>
              <a:t>F値</a:t>
            </a:r>
            <a:r>
              <a:rPr lang="en-US" sz="3600" b="1" dirty="0">
                <a:solidFill>
                  <a:srgbClr val="525252"/>
                </a:solidFill>
              </a:rPr>
              <a:t> : 0.96，正解率 : 0.96</a:t>
            </a:r>
            <a:endParaRPr sz="3600" dirty="0"/>
          </a:p>
          <a:p>
            <a:pPr marL="449263" lvl="0" indent="-246062" algn="l" rtl="0">
              <a:spcBef>
                <a:spcPts val="1200"/>
              </a:spcBef>
              <a:spcAft>
                <a:spcPts val="0"/>
              </a:spcAft>
              <a:buClr>
                <a:schemeClr val="accent1"/>
              </a:buClr>
              <a:buSzPts val="3200"/>
              <a:buFont typeface="Noto Sans Symbols"/>
              <a:buNone/>
            </a:pPr>
            <a:endParaRPr dirty="0"/>
          </a:p>
          <a:p>
            <a:pPr marL="0" lvl="0" indent="0" algn="l" rtl="0">
              <a:spcBef>
                <a:spcPts val="1200"/>
              </a:spcBef>
              <a:spcAft>
                <a:spcPts val="0"/>
              </a:spcAft>
              <a:buSzPts val="2400"/>
              <a:buNone/>
            </a:pPr>
            <a:endParaRPr sz="2400" dirty="0"/>
          </a:p>
          <a:p>
            <a:pPr marL="0" lvl="0" indent="0" algn="l" rtl="0">
              <a:spcBef>
                <a:spcPts val="1200"/>
              </a:spcBef>
              <a:spcAft>
                <a:spcPts val="0"/>
              </a:spcAft>
              <a:buSzPts val="2400"/>
              <a:buNone/>
            </a:pPr>
            <a:endParaRPr sz="2400" dirty="0"/>
          </a:p>
          <a:p>
            <a:pPr marL="0" lvl="0" indent="0" algn="l" rtl="0">
              <a:spcBef>
                <a:spcPts val="1200"/>
              </a:spcBef>
              <a:spcAft>
                <a:spcPts val="0"/>
              </a:spcAft>
              <a:buSzPts val="2400"/>
              <a:buNone/>
            </a:pPr>
            <a:endParaRPr sz="2400" dirty="0"/>
          </a:p>
          <a:p>
            <a:pPr marL="449263" lvl="0" indent="-449263" algn="l" rtl="0">
              <a:spcBef>
                <a:spcPts val="1200"/>
              </a:spcBef>
              <a:spcAft>
                <a:spcPts val="0"/>
              </a:spcAft>
              <a:buClr>
                <a:schemeClr val="accent1"/>
              </a:buClr>
              <a:buSzPts val="3200"/>
              <a:buFont typeface="Noto Sans Symbols"/>
              <a:buChar char="●"/>
            </a:pPr>
            <a:r>
              <a:rPr lang="en-US" dirty="0">
                <a:solidFill>
                  <a:srgbClr val="525252"/>
                </a:solidFill>
              </a:rPr>
              <a:t>1回の測定で300パケット，10セット実行</a:t>
            </a:r>
          </a:p>
          <a:p>
            <a:pPr marL="742950" lvl="1" indent="-285750" algn="l" rtl="0">
              <a:lnSpc>
                <a:spcPct val="150000"/>
              </a:lnSpc>
              <a:spcBef>
                <a:spcPts val="1200"/>
              </a:spcBef>
              <a:spcAft>
                <a:spcPts val="0"/>
              </a:spcAft>
              <a:buClr>
                <a:srgbClr val="525252"/>
              </a:buClr>
              <a:buSzPts val="2800"/>
              <a:buChar char="–"/>
            </a:pPr>
            <a:r>
              <a:rPr lang="en-US" dirty="0">
                <a:solidFill>
                  <a:srgbClr val="525252"/>
                </a:solidFill>
              </a:rPr>
              <a:t>7セットを訓練データ，3セットを</a:t>
            </a:r>
            <a:br>
              <a:rPr lang="en-US" dirty="0">
                <a:solidFill>
                  <a:srgbClr val="525252"/>
                </a:solidFill>
              </a:rPr>
            </a:br>
            <a:r>
              <a:rPr lang="en-US" dirty="0" err="1">
                <a:solidFill>
                  <a:srgbClr val="525252"/>
                </a:solidFill>
              </a:rPr>
              <a:t>テストデータにあてた</a:t>
            </a:r>
            <a:endParaRPr dirty="0">
              <a:solidFill>
                <a:srgbClr val="525252"/>
              </a:solidFill>
            </a:endParaRPr>
          </a:p>
        </p:txBody>
      </p:sp>
      <p:sp>
        <p:nvSpPr>
          <p:cNvPr id="580" name="Google Shape;580;p20"/>
          <p:cNvSpPr txBox="1">
            <a:spLocks noGrp="1"/>
          </p:cNvSpPr>
          <p:nvPr>
            <p:ph type="ftr" idx="11"/>
          </p:nvPr>
        </p:nvSpPr>
        <p:spPr>
          <a:xfrm>
            <a:off x="323528" y="6473639"/>
            <a:ext cx="8220995"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MA23025 </a:t>
            </a:r>
            <a:r>
              <a:rPr lang="ja-JP" altLang="en-US">
                <a:latin typeface="Quattrocento Sans"/>
                <a:ea typeface="Quattrocento Sans"/>
                <a:cs typeface="Quattrocento Sans"/>
                <a:sym typeface="Quattrocento Sans"/>
              </a:rPr>
              <a:t>上田智之</a:t>
            </a:r>
            <a:endParaRPr/>
          </a:p>
        </p:txBody>
      </p:sp>
      <p:sp>
        <p:nvSpPr>
          <p:cNvPr id="581" name="Google Shape;581;p20"/>
          <p:cNvSpPr txBox="1">
            <a:spLocks noGrp="1"/>
          </p:cNvSpPr>
          <p:nvPr>
            <p:ph type="sldNum" idx="12"/>
          </p:nvPr>
        </p:nvSpPr>
        <p:spPr>
          <a:xfrm>
            <a:off x="8605926" y="6309320"/>
            <a:ext cx="440914" cy="432049"/>
          </a:xfrm>
          <a:prstGeom prst="rect">
            <a:avLst/>
          </a:prstGeom>
          <a:solidFill>
            <a:srgbClr val="51515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graphicFrame>
        <p:nvGraphicFramePr>
          <p:cNvPr id="582" name="Google Shape;582;p20"/>
          <p:cNvGraphicFramePr/>
          <p:nvPr>
            <p:extLst>
              <p:ext uri="{D42A27DB-BD31-4B8C-83A1-F6EECF244321}">
                <p14:modId xmlns:p14="http://schemas.microsoft.com/office/powerpoint/2010/main" val="3667662703"/>
              </p:ext>
            </p:extLst>
          </p:nvPr>
        </p:nvGraphicFramePr>
        <p:xfrm>
          <a:off x="209531" y="1871360"/>
          <a:ext cx="8724975" cy="1920025"/>
        </p:xfrm>
        <a:graphic>
          <a:graphicData uri="http://schemas.openxmlformats.org/drawingml/2006/table">
            <a:tbl>
              <a:tblPr firstRow="1" bandRow="1">
                <a:tableStyleId>{5C22544A-7EE6-4342-B048-85BDC9FD1C3A}</a:tableStyleId>
              </a:tblPr>
              <a:tblGrid>
                <a:gridCol w="955275">
                  <a:extLst>
                    <a:ext uri="{9D8B030D-6E8A-4147-A177-3AD203B41FA5}">
                      <a16:colId xmlns:a16="http://schemas.microsoft.com/office/drawing/2014/main" val="20000"/>
                    </a:ext>
                  </a:extLst>
                </a:gridCol>
                <a:gridCol w="647475">
                  <a:extLst>
                    <a:ext uri="{9D8B030D-6E8A-4147-A177-3AD203B41FA5}">
                      <a16:colId xmlns:a16="http://schemas.microsoft.com/office/drawing/2014/main" val="20001"/>
                    </a:ext>
                  </a:extLst>
                </a:gridCol>
                <a:gridCol w="647475">
                  <a:extLst>
                    <a:ext uri="{9D8B030D-6E8A-4147-A177-3AD203B41FA5}">
                      <a16:colId xmlns:a16="http://schemas.microsoft.com/office/drawing/2014/main" val="20002"/>
                    </a:ext>
                  </a:extLst>
                </a:gridCol>
                <a:gridCol w="647475">
                  <a:extLst>
                    <a:ext uri="{9D8B030D-6E8A-4147-A177-3AD203B41FA5}">
                      <a16:colId xmlns:a16="http://schemas.microsoft.com/office/drawing/2014/main" val="20003"/>
                    </a:ext>
                  </a:extLst>
                </a:gridCol>
                <a:gridCol w="647475">
                  <a:extLst>
                    <a:ext uri="{9D8B030D-6E8A-4147-A177-3AD203B41FA5}">
                      <a16:colId xmlns:a16="http://schemas.microsoft.com/office/drawing/2014/main" val="20004"/>
                    </a:ext>
                  </a:extLst>
                </a:gridCol>
                <a:gridCol w="647475">
                  <a:extLst>
                    <a:ext uri="{9D8B030D-6E8A-4147-A177-3AD203B41FA5}">
                      <a16:colId xmlns:a16="http://schemas.microsoft.com/office/drawing/2014/main" val="20005"/>
                    </a:ext>
                  </a:extLst>
                </a:gridCol>
                <a:gridCol w="647475">
                  <a:extLst>
                    <a:ext uri="{9D8B030D-6E8A-4147-A177-3AD203B41FA5}">
                      <a16:colId xmlns:a16="http://schemas.microsoft.com/office/drawing/2014/main" val="20006"/>
                    </a:ext>
                  </a:extLst>
                </a:gridCol>
                <a:gridCol w="647475">
                  <a:extLst>
                    <a:ext uri="{9D8B030D-6E8A-4147-A177-3AD203B41FA5}">
                      <a16:colId xmlns:a16="http://schemas.microsoft.com/office/drawing/2014/main" val="20007"/>
                    </a:ext>
                  </a:extLst>
                </a:gridCol>
                <a:gridCol w="647475">
                  <a:extLst>
                    <a:ext uri="{9D8B030D-6E8A-4147-A177-3AD203B41FA5}">
                      <a16:colId xmlns:a16="http://schemas.microsoft.com/office/drawing/2014/main" val="20008"/>
                    </a:ext>
                  </a:extLst>
                </a:gridCol>
                <a:gridCol w="647475">
                  <a:extLst>
                    <a:ext uri="{9D8B030D-6E8A-4147-A177-3AD203B41FA5}">
                      <a16:colId xmlns:a16="http://schemas.microsoft.com/office/drawing/2014/main" val="20009"/>
                    </a:ext>
                  </a:extLst>
                </a:gridCol>
                <a:gridCol w="647475">
                  <a:extLst>
                    <a:ext uri="{9D8B030D-6E8A-4147-A177-3AD203B41FA5}">
                      <a16:colId xmlns:a16="http://schemas.microsoft.com/office/drawing/2014/main" val="20010"/>
                    </a:ext>
                  </a:extLst>
                </a:gridCol>
                <a:gridCol w="647475">
                  <a:extLst>
                    <a:ext uri="{9D8B030D-6E8A-4147-A177-3AD203B41FA5}">
                      <a16:colId xmlns:a16="http://schemas.microsoft.com/office/drawing/2014/main" val="20011"/>
                    </a:ext>
                  </a:extLst>
                </a:gridCol>
                <a:gridCol w="647475">
                  <a:extLst>
                    <a:ext uri="{9D8B030D-6E8A-4147-A177-3AD203B41FA5}">
                      <a16:colId xmlns:a16="http://schemas.microsoft.com/office/drawing/2014/main" val="20012"/>
                    </a:ext>
                  </a:extLst>
                </a:gridCol>
              </a:tblGrid>
              <a:tr h="664275">
                <a:tc>
                  <a:txBody>
                    <a:bodyPr/>
                    <a:lstStyle/>
                    <a:p>
                      <a:pPr marL="0" marR="0" lvl="0" indent="0" algn="l" rtl="0">
                        <a:spcBef>
                          <a:spcPts val="0"/>
                        </a:spcBef>
                        <a:spcAft>
                          <a:spcPts val="0"/>
                        </a:spcAft>
                        <a:buNone/>
                      </a:pPr>
                      <a:endParaRPr sz="1800" dirty="0"/>
                    </a:p>
                  </a:txBody>
                  <a:tcPr marL="91450" marR="91450" marT="45725" marB="45725">
                    <a:lnL w="12700" cmpd="sng">
                      <a:noFill/>
                    </a:lnL>
                    <a:lnR w="12700" cmpd="sng">
                      <a:noFill/>
                    </a:lnR>
                    <a:lnT w="12700" cmpd="sng">
                      <a:noFill/>
                    </a:lnT>
                    <a:lnB w="38100" cmpd="sng">
                      <a:noFill/>
                    </a:lnB>
                    <a:lnTlToBr w="12700" cmpd="sng">
                      <a:noFill/>
                      <a:prstDash val="solid"/>
                    </a:lnTlToBr>
                    <a:lnBlToTr w="12700" cmpd="sng">
                      <a:noFill/>
                      <a:prstDash val="solid"/>
                    </a:lnBlToTr>
                    <a:noFill/>
                  </a:tcPr>
                </a:tc>
                <a:tc gridSpan="3">
                  <a:txBody>
                    <a:bodyPr/>
                    <a:lstStyle/>
                    <a:p>
                      <a:pPr marL="0" marR="0" lvl="0" indent="0" algn="ctr" rtl="0">
                        <a:spcBef>
                          <a:spcPts val="0"/>
                        </a:spcBef>
                        <a:spcAft>
                          <a:spcPts val="0"/>
                        </a:spcAft>
                        <a:buNone/>
                      </a:pPr>
                      <a:r>
                        <a:rPr lang="en-US" sz="2000" b="1" i="0" dirty="0">
                          <a:solidFill>
                            <a:schemeClr val="lt1"/>
                          </a:solidFill>
                          <a:latin typeface="+mj-lt"/>
                        </a:rPr>
                        <a:t>96Mbps</a:t>
                      </a:r>
                      <a:endParaRPr sz="2000" b="1" dirty="0">
                        <a:solidFill>
                          <a:schemeClr val="lt1"/>
                        </a:solidFill>
                      </a:endParaRPr>
                    </a:p>
                  </a:txBody>
                  <a:tcPr marL="91450" marR="91450" marT="45725" marB="45725" anchor="ctr">
                    <a:lnL w="12700" cmpd="sng">
                      <a:noFill/>
                    </a:lnL>
                  </a:tcP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482Mbps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944Mbps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tc gridSpan="3">
                  <a:txBody>
                    <a:bodyPr/>
                    <a:lstStyle/>
                    <a:p>
                      <a:pPr marL="0" marR="0" lvl="0" indent="0" algn="ctr" rtl="0">
                        <a:spcBef>
                          <a:spcPts val="0"/>
                        </a:spcBef>
                        <a:spcAft>
                          <a:spcPts val="0"/>
                        </a:spcAft>
                        <a:buNone/>
                      </a:pPr>
                      <a:r>
                        <a:rPr lang="en-US" altLang="ja-JP" sz="2000" b="1" i="0" dirty="0">
                          <a:solidFill>
                            <a:schemeClr val="lt1"/>
                          </a:solidFill>
                          <a:latin typeface="+mj-lt"/>
                        </a:rPr>
                        <a:t>1304Mbps</a:t>
                      </a:r>
                      <a:endParaRPr lang="en-US" altLang="ja-JP" sz="2000" b="1" dirty="0">
                        <a:solidFill>
                          <a:schemeClr val="lt1"/>
                        </a:solidFill>
                      </a:endParaRPr>
                    </a:p>
                  </a:txBody>
                  <a:tcPr marL="91450" marR="91450" marT="45725" marB="45725" anchor="ct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Legal</a:t>
                      </a:r>
                      <a:endParaRPr sz="1800" b="1" dirty="0">
                        <a:solidFill>
                          <a:schemeClr val="lt1"/>
                        </a:solidFill>
                      </a:endParaRPr>
                    </a:p>
                  </a:txBody>
                  <a:tcPr marL="91450" marR="91450" marT="45725" marB="45725" anchor="ctr">
                    <a:lnT w="38100" cmpd="sng">
                      <a:noFill/>
                    </a:lnT>
                    <a:solidFill>
                      <a:schemeClr val="accent1"/>
                    </a:solidFill>
                  </a:tcPr>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sz="2400" b="1" dirty="0">
                          <a:solidFill>
                            <a:schemeClr val="accent2"/>
                          </a:solidFill>
                        </a:rPr>
                        <a:t>×</a:t>
                      </a:r>
                      <a:endParaRPr sz="2400" b="1" dirty="0">
                        <a:solidFill>
                          <a:schemeClr val="accent2"/>
                        </a:solidFill>
                      </a:endParaRPr>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Clr>
                          <a:schemeClr val="accent2"/>
                        </a:buClr>
                        <a:buSzPts val="2400"/>
                        <a:buFont typeface="Quattrocento Sans"/>
                        <a:buNone/>
                      </a:pPr>
                      <a:r>
                        <a:rPr lang="en-US" altLang="ja-JP" sz="2400" dirty="0" err="1"/>
                        <a:t>〇</a:t>
                      </a:r>
                      <a:endParaRPr sz="2400" b="1" dirty="0">
                        <a:solidFill>
                          <a:schemeClr val="accent2"/>
                        </a:solidFill>
                      </a:endParaRPr>
                    </a:p>
                  </a:txBody>
                  <a:tcPr marL="91450" marR="91450" marT="45725" marB="45725"/>
                </a:tc>
                <a:extLst>
                  <a:ext uri="{0D108BD9-81ED-4DB2-BD59-A6C34878D82A}">
                    <a16:rowId xmlns:a16="http://schemas.microsoft.com/office/drawing/2014/main" val="10001"/>
                  </a:ext>
                </a:extLst>
              </a:tr>
              <a:tr h="627875">
                <a:tc>
                  <a:txBody>
                    <a:bodyPr/>
                    <a:lstStyle/>
                    <a:p>
                      <a:pPr marL="0" marR="0" lvl="0" indent="0" algn="ctr" rtl="0">
                        <a:lnSpc>
                          <a:spcPct val="100000"/>
                        </a:lnSpc>
                        <a:spcBef>
                          <a:spcPts val="0"/>
                        </a:spcBef>
                        <a:spcAft>
                          <a:spcPts val="0"/>
                        </a:spcAft>
                        <a:buClr>
                          <a:schemeClr val="lt1"/>
                        </a:buClr>
                        <a:buSzPts val="1800"/>
                        <a:buFont typeface="Quattrocento Sans"/>
                        <a:buNone/>
                      </a:pPr>
                      <a:r>
                        <a:rPr lang="en-US" sz="1800" b="1" dirty="0">
                          <a:solidFill>
                            <a:schemeClr val="lt1"/>
                          </a:solidFill>
                        </a:rPr>
                        <a:t>Rogue</a:t>
                      </a:r>
                      <a:endParaRPr dirty="0"/>
                    </a:p>
                  </a:txBody>
                  <a:tcPr marL="91450" marR="91450" marT="45725" marB="45725" anchor="ctr">
                    <a:solidFill>
                      <a:schemeClr val="accent1"/>
                    </a:solidFill>
                  </a:tcPr>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a:t>〇</a:t>
                      </a:r>
                      <a:endParaRPr sz="240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tc>
                  <a:txBody>
                    <a:bodyPr/>
                    <a:lstStyle/>
                    <a:p>
                      <a:pPr marL="0" marR="0" lvl="0" indent="0" algn="ctr" rtl="0">
                        <a:lnSpc>
                          <a:spcPct val="150000"/>
                        </a:lnSpc>
                        <a:spcBef>
                          <a:spcPts val="0"/>
                        </a:spcBef>
                        <a:spcAft>
                          <a:spcPts val="0"/>
                        </a:spcAft>
                        <a:buNone/>
                      </a:pPr>
                      <a:r>
                        <a:rPr lang="en-US" sz="2400" dirty="0" err="1"/>
                        <a:t>〇</a:t>
                      </a:r>
                      <a:endParaRPr sz="2400" dirty="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70255-0B88-7DC6-EDEC-6F0A0AAB1C66}"/>
              </a:ext>
            </a:extLst>
          </p:cNvPr>
          <p:cNvSpPr>
            <a:spLocks noGrp="1"/>
          </p:cNvSpPr>
          <p:nvPr>
            <p:ph type="title"/>
          </p:nvPr>
        </p:nvSpPr>
        <p:spPr/>
        <p:txBody>
          <a:bodyPr/>
          <a:lstStyle/>
          <a:p>
            <a:r>
              <a:rPr kumimoji="1" lang="ja-JP" altLang="en-US"/>
              <a:t>まとめ</a:t>
            </a:r>
            <a:r>
              <a:rPr lang="en-US" altLang="ja-JP" dirty="0"/>
              <a:t> / </a:t>
            </a:r>
            <a:r>
              <a:rPr lang="ja-JP" altLang="en-US"/>
              <a:t>課題</a:t>
            </a:r>
            <a:endParaRPr kumimoji="1" lang="ja-JP" altLang="en-US"/>
          </a:p>
        </p:txBody>
      </p:sp>
      <p:sp>
        <p:nvSpPr>
          <p:cNvPr id="3" name="コンテンツ プレースホルダー 2">
            <a:extLst>
              <a:ext uri="{FF2B5EF4-FFF2-40B4-BE49-F238E27FC236}">
                <a16:creationId xmlns:a16="http://schemas.microsoft.com/office/drawing/2014/main" id="{D7BB035F-4C9E-96EC-BB00-EFC1ADB90C41}"/>
              </a:ext>
            </a:extLst>
          </p:cNvPr>
          <p:cNvSpPr>
            <a:spLocks noGrp="1"/>
          </p:cNvSpPr>
          <p:nvPr>
            <p:ph idx="1"/>
          </p:nvPr>
        </p:nvSpPr>
        <p:spPr>
          <a:xfrm>
            <a:off x="457250" y="1004075"/>
            <a:ext cx="8363222" cy="5752107"/>
          </a:xfrm>
        </p:spPr>
        <p:txBody>
          <a:bodyPr>
            <a:normAutofit/>
          </a:bodyPr>
          <a:lstStyle/>
          <a:p>
            <a:pPr marL="0" indent="0">
              <a:buNone/>
            </a:pPr>
            <a:r>
              <a:rPr kumimoji="1" lang="ja-JP" altLang="en-US" b="1"/>
              <a:t>＜まとめ＞</a:t>
            </a:r>
            <a:endParaRPr kumimoji="1" lang="en-US" altLang="ja-JP" b="1" dirty="0"/>
          </a:p>
          <a:p>
            <a:r>
              <a:rPr kumimoji="1" lang="en-US" altLang="ja-JP" sz="2800" dirty="0"/>
              <a:t>RTT</a:t>
            </a:r>
            <a:r>
              <a:rPr kumimoji="1" lang="ja-JP" altLang="en-US" sz="2800"/>
              <a:t>を用いた</a:t>
            </a:r>
            <a:r>
              <a:rPr kumimoji="1" lang="en-US" altLang="ja-JP" sz="2800" dirty="0"/>
              <a:t>Evil-Twin</a:t>
            </a:r>
            <a:r>
              <a:rPr kumimoji="1" lang="ja-JP" altLang="en-US" sz="2800"/>
              <a:t>検知</a:t>
            </a:r>
            <a:endParaRPr kumimoji="1" lang="en-US" altLang="ja-JP" sz="2800" dirty="0"/>
          </a:p>
          <a:p>
            <a:pPr lvl="1"/>
            <a:r>
              <a:rPr kumimoji="1" lang="ja-JP" altLang="en-US" sz="2400"/>
              <a:t>トラヒック負荷によって</a:t>
            </a:r>
            <a:r>
              <a:rPr kumimoji="1" lang="en-US" altLang="ja-JP" sz="2400" dirty="0"/>
              <a:t>RTT</a:t>
            </a:r>
            <a:r>
              <a:rPr kumimoji="1" lang="ja-JP" altLang="en-US" sz="2400"/>
              <a:t>変化</a:t>
            </a:r>
            <a:endParaRPr kumimoji="1" lang="en-US" altLang="ja-JP" sz="2400" dirty="0"/>
          </a:p>
          <a:p>
            <a:pPr lvl="1"/>
            <a:r>
              <a:rPr kumimoji="1" lang="ja-JP" altLang="en-US" sz="2400"/>
              <a:t>従来の方式では検知ミスが生まれる可能性</a:t>
            </a:r>
            <a:endParaRPr kumimoji="1" lang="en-US" altLang="ja-JP" sz="2400" dirty="0"/>
          </a:p>
          <a:p>
            <a:r>
              <a:rPr kumimoji="1" lang="en-US" altLang="ja-JP" sz="2800" dirty="0"/>
              <a:t>k-means</a:t>
            </a:r>
            <a:r>
              <a:rPr kumimoji="1" lang="ja-JP" altLang="en-US" sz="2800"/>
              <a:t>法を用いたトラヒック負荷を</a:t>
            </a:r>
            <a:br>
              <a:rPr kumimoji="1" lang="en-US" altLang="ja-JP" sz="2800" dirty="0"/>
            </a:br>
            <a:r>
              <a:rPr kumimoji="1" lang="ja-JP" altLang="en-US" sz="2800"/>
              <a:t>考慮した検知方法の提案</a:t>
            </a:r>
            <a:endParaRPr lang="en-US" altLang="ja-JP" sz="2800" dirty="0"/>
          </a:p>
          <a:p>
            <a:r>
              <a:rPr kumimoji="1" lang="ja-JP" altLang="en-US" sz="2800"/>
              <a:t>考慮しない場合に比べ</a:t>
            </a:r>
            <a:r>
              <a:rPr kumimoji="1" lang="en-US" altLang="ja-JP" sz="2800" dirty="0"/>
              <a:t>F</a:t>
            </a:r>
            <a:r>
              <a:rPr kumimoji="1" lang="ja-JP" altLang="en-US" sz="2800"/>
              <a:t>値が向上</a:t>
            </a:r>
            <a:endParaRPr lang="en-US" altLang="ja-JP" sz="2800" dirty="0"/>
          </a:p>
          <a:p>
            <a:pPr marL="0" indent="0">
              <a:buNone/>
            </a:pPr>
            <a:r>
              <a:rPr lang="ja-JP" altLang="en-US" b="1"/>
              <a:t>＜課題＞</a:t>
            </a:r>
            <a:endParaRPr lang="en-US" altLang="ja-JP" b="1" dirty="0"/>
          </a:p>
          <a:p>
            <a:r>
              <a:rPr lang="ja-JP" altLang="en-US" sz="2800"/>
              <a:t>トラヒック負荷の種類および設定値の最適化</a:t>
            </a:r>
            <a:endParaRPr lang="en-US" altLang="ja-JP" sz="2800" dirty="0"/>
          </a:p>
          <a:p>
            <a:r>
              <a:rPr lang="ja-JP" altLang="en-US" sz="2800"/>
              <a:t>スマートシティおよび</a:t>
            </a:r>
            <a:r>
              <a:rPr lang="en-US" altLang="ja-JP" sz="2800" dirty="0"/>
              <a:t>IoT</a:t>
            </a:r>
            <a:r>
              <a:rPr lang="ja-JP" altLang="en-US" sz="2800"/>
              <a:t>環境への応用</a:t>
            </a:r>
            <a:endParaRPr lang="en-US" altLang="ja-JP" sz="2800" dirty="0"/>
          </a:p>
        </p:txBody>
      </p:sp>
      <p:sp>
        <p:nvSpPr>
          <p:cNvPr id="4" name="フッター プレースホルダー 3">
            <a:extLst>
              <a:ext uri="{FF2B5EF4-FFF2-40B4-BE49-F238E27FC236}">
                <a16:creationId xmlns:a16="http://schemas.microsoft.com/office/drawing/2014/main" id="{5A8C47D7-3A83-BF9A-9797-629B4D5A6654}"/>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95F5DAE4-D4AE-11FF-9F5A-D9E35E60C3CF}"/>
              </a:ext>
            </a:extLst>
          </p:cNvPr>
          <p:cNvSpPr>
            <a:spLocks noGrp="1"/>
          </p:cNvSpPr>
          <p:nvPr>
            <p:ph type="sldNum" sz="quarter" idx="12"/>
          </p:nvPr>
        </p:nvSpPr>
        <p:spPr/>
        <p:txBody>
          <a:bodyPr/>
          <a:lstStyle/>
          <a:p>
            <a:fld id="{8B45D110-FD8E-48BD-8825-CDFBF9D22CA3}" type="slidenum">
              <a:rPr kumimoji="1" lang="ja-JP" altLang="en-US" smtClean="0"/>
              <a:pPr/>
              <a:t>25</a:t>
            </a:fld>
            <a:endParaRPr kumimoji="1" lang="ja-JP" altLang="en-US" dirty="0"/>
          </a:p>
        </p:txBody>
      </p:sp>
    </p:spTree>
    <p:extLst>
      <p:ext uri="{BB962C8B-B14F-4D97-AF65-F5344CB8AC3E}">
        <p14:creationId xmlns:p14="http://schemas.microsoft.com/office/powerpoint/2010/main" val="202721381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899592" y="1844824"/>
            <a:ext cx="2852936" cy="2852936"/>
          </a:xfrm>
          <a:prstGeom prst="rect">
            <a:avLst/>
          </a:prstGeom>
        </p:spPr>
      </p:pic>
      <p:sp>
        <p:nvSpPr>
          <p:cNvPr id="5" name="テキスト ボックス 4"/>
          <p:cNvSpPr txBox="1"/>
          <p:nvPr/>
        </p:nvSpPr>
        <p:spPr>
          <a:xfrm>
            <a:off x="4139952" y="2147907"/>
            <a:ext cx="4176464" cy="2246769"/>
          </a:xfrm>
          <a:prstGeom prst="rect">
            <a:avLst/>
          </a:prstGeom>
          <a:noFill/>
        </p:spPr>
        <p:txBody>
          <a:bodyPr wrap="square" rtlCol="0">
            <a:spAutoFit/>
          </a:bodyPr>
          <a:lstStyle/>
          <a:p>
            <a:r>
              <a:rPr lang="ja-JP" altLang="en-US" sz="2800" dirty="0"/>
              <a:t>強靭（レジリエント）なインフラ構築，包括的かつ持続可能な産業化の促進及びイノベーションの推進を図る</a:t>
            </a:r>
            <a:endParaRPr kumimoji="1" lang="ja-JP" altLang="en-US" sz="2800" dirty="0">
              <a:solidFill>
                <a:srgbClr val="4D4D4D"/>
              </a:solidFill>
            </a:endParaRPr>
          </a:p>
        </p:txBody>
      </p:sp>
      <p:sp>
        <p:nvSpPr>
          <p:cNvPr id="2" name="フッター プレースホルダー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a:ln>
                  <a:noFill/>
                </a:ln>
                <a:solidFill>
                  <a:srgbClr val="333333">
                    <a:tint val="75000"/>
                  </a:srgbClr>
                </a:solidFill>
                <a:effectLst/>
                <a:uLnTx/>
                <a:uFillTx/>
                <a:latin typeface="Segoe UI"/>
                <a:ea typeface="メイリオ"/>
                <a:cs typeface="+mn-cs"/>
              </a:rPr>
              <a:t>MA23025 </a:t>
            </a:r>
            <a:r>
              <a:rPr kumimoji="1" lang="ja-JP" altLang="en-US" sz="1800" b="0" i="0" u="none" strike="noStrike" kern="1200" cap="none" spc="0" normalizeH="0" baseline="0" noProof="0">
                <a:ln>
                  <a:noFill/>
                </a:ln>
                <a:solidFill>
                  <a:srgbClr val="333333">
                    <a:tint val="75000"/>
                  </a:srgbClr>
                </a:solidFill>
                <a:effectLst/>
                <a:uLnTx/>
                <a:uFillTx/>
                <a:latin typeface="Segoe UI"/>
                <a:ea typeface="メイリオ"/>
                <a:cs typeface="+mn-cs"/>
              </a:rPr>
              <a:t>上田智之</a:t>
            </a:r>
          </a:p>
        </p:txBody>
      </p:sp>
      <p:sp>
        <p:nvSpPr>
          <p:cNvPr id="3" name="スライド番号プレースホルダー 2">
            <a:extLst>
              <a:ext uri="{FF2B5EF4-FFF2-40B4-BE49-F238E27FC236}">
                <a16:creationId xmlns:a16="http://schemas.microsoft.com/office/drawing/2014/main" id="{F6501426-03F0-706A-BCF0-8F1337E3DA9D}"/>
              </a:ext>
            </a:extLst>
          </p:cNvPr>
          <p:cNvSpPr>
            <a:spLocks noGrp="1"/>
          </p:cNvSpPr>
          <p:nvPr>
            <p:ph type="sldNum" sz="quarter" idx="12"/>
          </p:nvPr>
        </p:nvSpPr>
        <p:spPr/>
        <p:txBody>
          <a:bodyPr/>
          <a:lstStyle/>
          <a:p>
            <a:fld id="{8B45D110-FD8E-48BD-8825-CDFBF9D22CA3}" type="slidenum">
              <a:rPr kumimoji="1" lang="ja-JP" altLang="en-US" smtClean="0"/>
              <a:pPr/>
              <a:t>26</a:t>
            </a:fld>
            <a:endParaRPr kumimoji="1" lang="ja-JP" altLang="en-US"/>
          </a:p>
        </p:txBody>
      </p:sp>
    </p:spTree>
    <p:extLst>
      <p:ext uri="{BB962C8B-B14F-4D97-AF65-F5344CB8AC3E}">
        <p14:creationId xmlns:p14="http://schemas.microsoft.com/office/powerpoint/2010/main" val="10410359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
          <p:cNvSpPr txBox="1">
            <a:spLocks noGrp="1"/>
          </p:cNvSpPr>
          <p:nvPr>
            <p:ph type="title"/>
          </p:nvPr>
        </p:nvSpPr>
        <p:spPr>
          <a:xfrm>
            <a:off x="1115616" y="0"/>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altLang="en-US" dirty="0"/>
              <a:t>研究の背景と目的</a:t>
            </a:r>
            <a:endParaRPr dirty="0"/>
          </a:p>
        </p:txBody>
      </p:sp>
      <p:sp>
        <p:nvSpPr>
          <p:cNvPr id="132" name="Google Shape;132;p3"/>
          <p:cNvSpPr txBox="1">
            <a:spLocks noGrp="1"/>
          </p:cNvSpPr>
          <p:nvPr>
            <p:ph type="body" idx="1"/>
          </p:nvPr>
        </p:nvSpPr>
        <p:spPr>
          <a:xfrm>
            <a:off x="390389" y="1052736"/>
            <a:ext cx="8363222" cy="4752528"/>
          </a:xfrm>
          <a:prstGeom prst="rect">
            <a:avLst/>
          </a:prstGeom>
          <a:noFill/>
          <a:ln>
            <a:noFill/>
          </a:ln>
        </p:spPr>
        <p:txBody>
          <a:bodyPr spcFirstLastPara="1" wrap="square" lIns="91425" tIns="45700" rIns="91425" bIns="45700" anchor="t" anchorCtr="0">
            <a:normAutofit/>
          </a:bodyPr>
          <a:lstStyle/>
          <a:p>
            <a:pPr marL="449263" lvl="0" indent="-449263" algn="l" rtl="0">
              <a:spcBef>
                <a:spcPts val="0"/>
              </a:spcBef>
              <a:spcAft>
                <a:spcPts val="0"/>
              </a:spcAft>
              <a:buClr>
                <a:schemeClr val="accent1"/>
              </a:buClr>
              <a:buSzPts val="3200"/>
              <a:buFont typeface="Noto Sans Symbols"/>
              <a:buChar char="●"/>
            </a:pPr>
            <a:r>
              <a:rPr lang="ja-JP" dirty="0"/>
              <a:t>Evil Twin</a:t>
            </a:r>
            <a:r>
              <a:rPr lang="en-US" altLang="ja-JP" dirty="0"/>
              <a:t> Attack</a:t>
            </a:r>
            <a:endParaRPr dirty="0"/>
          </a:p>
          <a:p>
            <a:pPr marL="0" lvl="0" indent="0" algn="l" rtl="0">
              <a:spcBef>
                <a:spcPts val="1200"/>
              </a:spcBef>
              <a:spcAft>
                <a:spcPts val="0"/>
              </a:spcAft>
              <a:buSzPts val="3200"/>
              <a:buNone/>
            </a:pPr>
            <a:r>
              <a:rPr lang="ja-JP" dirty="0"/>
              <a:t>    </a:t>
            </a:r>
            <a:r>
              <a:rPr lang="ja-JP" sz="2800" dirty="0"/>
              <a:t>正規の無線LANアクセスポイントを偽装し、</a:t>
            </a:r>
            <a:endParaRPr sz="2800" dirty="0"/>
          </a:p>
          <a:p>
            <a:pPr marL="0" lvl="0" indent="0" algn="l" rtl="0">
              <a:spcBef>
                <a:spcPts val="1200"/>
              </a:spcBef>
              <a:spcAft>
                <a:spcPts val="0"/>
              </a:spcAft>
              <a:buSzPts val="2800"/>
              <a:buNone/>
            </a:pPr>
            <a:r>
              <a:rPr lang="ja-JP" sz="2800" dirty="0"/>
              <a:t>　 接続したユーザに対して様々な攻撃を行う</a:t>
            </a:r>
            <a:endParaRPr lang="en-US" altLang="ja-JP" sz="2800" dirty="0"/>
          </a:p>
          <a:p>
            <a:pPr marL="0" lvl="0" indent="0" algn="l" rtl="0">
              <a:spcBef>
                <a:spcPts val="1200"/>
              </a:spcBef>
              <a:spcAft>
                <a:spcPts val="0"/>
              </a:spcAft>
              <a:buSzPts val="2800"/>
              <a:buNone/>
            </a:pPr>
            <a:r>
              <a:rPr lang="en-US" altLang="ja-JP" sz="1800" dirty="0"/>
              <a:t>         [</a:t>
            </a:r>
            <a:r>
              <a:rPr lang="en-US" altLang="ja-JP" sz="1800" dirty="0" err="1"/>
              <a:t>En</a:t>
            </a:r>
            <a:r>
              <a:rPr lang="en-US" altLang="ja-JP" sz="1800" dirty="0"/>
              <a:t>-Chun </a:t>
            </a:r>
            <a:r>
              <a:rPr lang="en-US" altLang="ja-JP" sz="1800" dirty="0" err="1"/>
              <a:t>Kuo</a:t>
            </a:r>
            <a:r>
              <a:rPr lang="en-US" altLang="ja-JP" sz="1800" dirty="0"/>
              <a:t>+, IEEE ICACT, 2018]</a:t>
            </a:r>
            <a:endParaRPr sz="1800" dirty="0"/>
          </a:p>
        </p:txBody>
      </p:sp>
      <p:pic>
        <p:nvPicPr>
          <p:cNvPr id="9" name="グラフィックス 8" descr="無線ルーター 枠線">
            <a:extLst>
              <a:ext uri="{FF2B5EF4-FFF2-40B4-BE49-F238E27FC236}">
                <a16:creationId xmlns:a16="http://schemas.microsoft.com/office/drawing/2014/main" id="{96F584E7-D447-5076-5965-7750245E45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49857" y="3710548"/>
            <a:ext cx="1088610" cy="1088610"/>
          </a:xfrm>
          <a:prstGeom prst="rect">
            <a:avLst/>
          </a:prstGeom>
        </p:spPr>
      </p:pic>
      <p:pic>
        <p:nvPicPr>
          <p:cNvPr id="10" name="グラフィックス 9" descr="ユーザー 枠線">
            <a:extLst>
              <a:ext uri="{FF2B5EF4-FFF2-40B4-BE49-F238E27FC236}">
                <a16:creationId xmlns:a16="http://schemas.microsoft.com/office/drawing/2014/main" id="{25B77AF6-2BFE-1698-5863-565CEAF9667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38801" y="4799158"/>
            <a:ext cx="1088611" cy="1088611"/>
          </a:xfrm>
          <a:prstGeom prst="rect">
            <a:avLst/>
          </a:prstGeom>
        </p:spPr>
      </p:pic>
      <p:pic>
        <p:nvPicPr>
          <p:cNvPr id="11" name="グラフィックス 10" descr="無線ルーター 単色塗りつぶし">
            <a:extLst>
              <a:ext uri="{FF2B5EF4-FFF2-40B4-BE49-F238E27FC236}">
                <a16:creationId xmlns:a16="http://schemas.microsoft.com/office/drawing/2014/main" id="{6075551E-D065-8F4B-033F-C5C97300AB02}"/>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86087" y="3710548"/>
            <a:ext cx="1088610" cy="1088610"/>
          </a:xfrm>
          <a:prstGeom prst="rect">
            <a:avLst/>
          </a:prstGeom>
        </p:spPr>
      </p:pic>
      <p:sp>
        <p:nvSpPr>
          <p:cNvPr id="14" name="テキスト ボックス 13">
            <a:extLst>
              <a:ext uri="{FF2B5EF4-FFF2-40B4-BE49-F238E27FC236}">
                <a16:creationId xmlns:a16="http://schemas.microsoft.com/office/drawing/2014/main" id="{172BD727-610F-1123-4EE9-C95845D348DF}"/>
              </a:ext>
            </a:extLst>
          </p:cNvPr>
          <p:cNvSpPr txBox="1"/>
          <p:nvPr/>
        </p:nvSpPr>
        <p:spPr>
          <a:xfrm>
            <a:off x="2444334" y="4647319"/>
            <a:ext cx="1172116" cy="461665"/>
          </a:xfrm>
          <a:prstGeom prst="rect">
            <a:avLst/>
          </a:prstGeom>
        </p:spPr>
        <p:txBody>
          <a:bodyPr wrap="square" rtlCol="0">
            <a:spAutoFit/>
          </a:bodyPr>
          <a:lstStyle/>
          <a:p>
            <a:r>
              <a:rPr kumimoji="1" lang="ja-JP" altLang="en-US" sz="2400" dirty="0">
                <a:solidFill>
                  <a:srgbClr val="4D4D4D"/>
                </a:solidFill>
              </a:rPr>
              <a:t>不正</a:t>
            </a:r>
            <a:r>
              <a:rPr kumimoji="1" lang="en-US" altLang="ja-JP" sz="2400" dirty="0">
                <a:solidFill>
                  <a:srgbClr val="4D4D4D"/>
                </a:solidFill>
              </a:rPr>
              <a:t>AP</a:t>
            </a:r>
            <a:endParaRPr kumimoji="1" lang="ja-JP" altLang="en-US" sz="2400" dirty="0">
              <a:solidFill>
                <a:srgbClr val="4D4D4D"/>
              </a:solidFill>
            </a:endParaRPr>
          </a:p>
        </p:txBody>
      </p:sp>
      <p:sp>
        <p:nvSpPr>
          <p:cNvPr id="15" name="テキスト ボックス 14">
            <a:extLst>
              <a:ext uri="{FF2B5EF4-FFF2-40B4-BE49-F238E27FC236}">
                <a16:creationId xmlns:a16="http://schemas.microsoft.com/office/drawing/2014/main" id="{AF64A50F-D3C0-D70A-2CAB-B0B445B4714A}"/>
              </a:ext>
            </a:extLst>
          </p:cNvPr>
          <p:cNvSpPr txBox="1"/>
          <p:nvPr/>
        </p:nvSpPr>
        <p:spPr>
          <a:xfrm>
            <a:off x="5508104" y="4647319"/>
            <a:ext cx="1172116" cy="461665"/>
          </a:xfrm>
          <a:prstGeom prst="rect">
            <a:avLst/>
          </a:prstGeom>
          <a:noFill/>
        </p:spPr>
        <p:txBody>
          <a:bodyPr wrap="square" rtlCol="0">
            <a:spAutoFit/>
          </a:bodyPr>
          <a:lstStyle/>
          <a:p>
            <a:r>
              <a:rPr kumimoji="1" lang="ja-JP" altLang="en-US" sz="2400" dirty="0">
                <a:solidFill>
                  <a:srgbClr val="4D4D4D"/>
                </a:solidFill>
              </a:rPr>
              <a:t>正規</a:t>
            </a:r>
            <a:r>
              <a:rPr kumimoji="1" lang="en-US" altLang="ja-JP" sz="2400" dirty="0">
                <a:solidFill>
                  <a:srgbClr val="4D4D4D"/>
                </a:solidFill>
              </a:rPr>
              <a:t>AP</a:t>
            </a:r>
            <a:endParaRPr kumimoji="1" lang="ja-JP" altLang="en-US" sz="2400" dirty="0">
              <a:solidFill>
                <a:srgbClr val="4D4D4D"/>
              </a:solidFill>
            </a:endParaRPr>
          </a:p>
        </p:txBody>
      </p:sp>
      <p:cxnSp>
        <p:nvCxnSpPr>
          <p:cNvPr id="17" name="直線矢印コネクタ 16">
            <a:extLst>
              <a:ext uri="{FF2B5EF4-FFF2-40B4-BE49-F238E27FC236}">
                <a16:creationId xmlns:a16="http://schemas.microsoft.com/office/drawing/2014/main" id="{5939C2D1-AD8B-B02B-2CAE-B4A26FEFDED7}"/>
              </a:ext>
            </a:extLst>
          </p:cNvPr>
          <p:cNvCxnSpPr>
            <a:cxnSpLocks/>
            <a:stCxn id="10" idx="1"/>
            <a:endCxn id="14" idx="2"/>
          </p:cNvCxnSpPr>
          <p:nvPr/>
        </p:nvCxnSpPr>
        <p:spPr>
          <a:xfrm flipH="1" flipV="1">
            <a:off x="3030392" y="5108984"/>
            <a:ext cx="1008409" cy="234480"/>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E23CA08-7C5A-9550-2512-780F652DFB0D}"/>
              </a:ext>
            </a:extLst>
          </p:cNvPr>
          <p:cNvSpPr txBox="1"/>
          <p:nvPr/>
        </p:nvSpPr>
        <p:spPr>
          <a:xfrm>
            <a:off x="4029109" y="5787198"/>
            <a:ext cx="1107996" cy="461665"/>
          </a:xfrm>
          <a:prstGeom prst="rect">
            <a:avLst/>
          </a:prstGeom>
          <a:noFill/>
        </p:spPr>
        <p:txBody>
          <a:bodyPr wrap="square" rtlCol="0">
            <a:spAutoFit/>
          </a:bodyPr>
          <a:lstStyle/>
          <a:p>
            <a:r>
              <a:rPr kumimoji="1" lang="ja-JP" altLang="en-US" sz="2400" dirty="0">
                <a:solidFill>
                  <a:srgbClr val="4D4D4D"/>
                </a:solidFill>
              </a:rPr>
              <a:t>ユーザ</a:t>
            </a:r>
          </a:p>
        </p:txBody>
      </p:sp>
      <p:cxnSp>
        <p:nvCxnSpPr>
          <p:cNvPr id="24" name="直線矢印コネクタ 23">
            <a:extLst>
              <a:ext uri="{FF2B5EF4-FFF2-40B4-BE49-F238E27FC236}">
                <a16:creationId xmlns:a16="http://schemas.microsoft.com/office/drawing/2014/main" id="{F0DEF045-E5EC-56B2-462C-A9F0EF6E34CC}"/>
              </a:ext>
            </a:extLst>
          </p:cNvPr>
          <p:cNvCxnSpPr>
            <a:cxnSpLocks/>
            <a:stCxn id="10" idx="3"/>
            <a:endCxn id="15" idx="2"/>
          </p:cNvCxnSpPr>
          <p:nvPr/>
        </p:nvCxnSpPr>
        <p:spPr>
          <a:xfrm flipV="1">
            <a:off x="5127412" y="5108984"/>
            <a:ext cx="966750" cy="234480"/>
          </a:xfrm>
          <a:prstGeom prst="straightConnector1">
            <a:avLst/>
          </a:prstGeom>
          <a:ln w="762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吹き出し: 円形 24">
            <a:extLst>
              <a:ext uri="{FF2B5EF4-FFF2-40B4-BE49-F238E27FC236}">
                <a16:creationId xmlns:a16="http://schemas.microsoft.com/office/drawing/2014/main" id="{EF03545E-2341-EE11-F9F8-C28CFAA30099}"/>
              </a:ext>
            </a:extLst>
          </p:cNvPr>
          <p:cNvSpPr/>
          <p:nvPr/>
        </p:nvSpPr>
        <p:spPr>
          <a:xfrm>
            <a:off x="6724005" y="3990639"/>
            <a:ext cx="2278454" cy="528428"/>
          </a:xfrm>
          <a:prstGeom prst="wedgeEllipseCallout">
            <a:avLst>
              <a:gd name="adj1" fmla="val -52588"/>
              <a:gd name="adj2" fmla="val 63586"/>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48" name="テキスト ボックス 47">
            <a:extLst>
              <a:ext uri="{FF2B5EF4-FFF2-40B4-BE49-F238E27FC236}">
                <a16:creationId xmlns:a16="http://schemas.microsoft.com/office/drawing/2014/main" id="{C8EA77C9-6AA1-2ED5-D72C-332F653FC664}"/>
              </a:ext>
            </a:extLst>
          </p:cNvPr>
          <p:cNvSpPr txBox="1"/>
          <p:nvPr/>
        </p:nvSpPr>
        <p:spPr>
          <a:xfrm rot="1705442">
            <a:off x="4659214" y="4534099"/>
            <a:ext cx="661952" cy="584775"/>
          </a:xfrm>
          <a:prstGeom prst="rect">
            <a:avLst/>
          </a:prstGeom>
          <a:noFill/>
        </p:spPr>
        <p:txBody>
          <a:bodyPr wrap="square" rtlCol="0">
            <a:spAutoFit/>
          </a:bodyPr>
          <a:lstStyle/>
          <a:p>
            <a:r>
              <a:rPr kumimoji="1" lang="ja-JP" altLang="en-US" sz="3200" b="1">
                <a:solidFill>
                  <a:srgbClr val="4D4D4D"/>
                </a:solidFill>
              </a:rPr>
              <a:t>？</a:t>
            </a:r>
          </a:p>
        </p:txBody>
      </p:sp>
      <p:sp>
        <p:nvSpPr>
          <p:cNvPr id="54" name="吹き出し: 円形 53">
            <a:extLst>
              <a:ext uri="{FF2B5EF4-FFF2-40B4-BE49-F238E27FC236}">
                <a16:creationId xmlns:a16="http://schemas.microsoft.com/office/drawing/2014/main" id="{D4B5D1AA-056B-91F8-E4EC-233FC7D85C5A}"/>
              </a:ext>
            </a:extLst>
          </p:cNvPr>
          <p:cNvSpPr/>
          <p:nvPr/>
        </p:nvSpPr>
        <p:spPr>
          <a:xfrm>
            <a:off x="181987" y="3986961"/>
            <a:ext cx="2279613" cy="528428"/>
          </a:xfrm>
          <a:prstGeom prst="wedgeEllipseCallout">
            <a:avLst>
              <a:gd name="adj1" fmla="val 47227"/>
              <a:gd name="adj2" fmla="val 73199"/>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000">
                <a:solidFill>
                  <a:schemeClr val="accent1"/>
                </a:solidFill>
              </a:rPr>
              <a:t>SSID : Free-1</a:t>
            </a:r>
          </a:p>
        </p:txBody>
      </p:sp>
      <p:sp>
        <p:nvSpPr>
          <p:cNvPr id="2" name="スライド番号プレースホルダー 1">
            <a:extLst>
              <a:ext uri="{FF2B5EF4-FFF2-40B4-BE49-F238E27FC236}">
                <a16:creationId xmlns:a16="http://schemas.microsoft.com/office/drawing/2014/main" id="{EA2EC7CE-FB61-23B2-CA93-59A194E54387}"/>
              </a:ext>
            </a:extLst>
          </p:cNvPr>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5" name="フッター プレースホルダー 2">
            <a:extLst>
              <a:ext uri="{FF2B5EF4-FFF2-40B4-BE49-F238E27FC236}">
                <a16:creationId xmlns:a16="http://schemas.microsoft.com/office/drawing/2014/main" id="{00D6A929-F33D-2264-7FB7-E66B763B15E6}"/>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既存手法</a:t>
            </a:r>
          </a:p>
        </p:txBody>
      </p:sp>
      <p:sp>
        <p:nvSpPr>
          <p:cNvPr id="3" name="コンテンツ プレースホルダー 2"/>
          <p:cNvSpPr>
            <a:spLocks noGrp="1"/>
          </p:cNvSpPr>
          <p:nvPr>
            <p:ph idx="1"/>
          </p:nvPr>
        </p:nvSpPr>
        <p:spPr>
          <a:xfrm>
            <a:off x="243774" y="1127300"/>
            <a:ext cx="8656451" cy="5544616"/>
          </a:xfrm>
        </p:spPr>
        <p:txBody>
          <a:bodyPr>
            <a:normAutofit/>
          </a:bodyPr>
          <a:lstStyle/>
          <a:p>
            <a:r>
              <a:rPr kumimoji="1" lang="ja-JP" altLang="en-US" dirty="0"/>
              <a:t>既存手法の分類</a:t>
            </a:r>
            <a:endParaRPr lang="en-US" altLang="ja-JP" sz="1050" dirty="0"/>
          </a:p>
          <a:p>
            <a:pPr lvl="1"/>
            <a:r>
              <a:rPr lang="ja-JP" altLang="en-US" b="1" dirty="0"/>
              <a:t>フィンガープリント</a:t>
            </a:r>
            <a:r>
              <a:rPr lang="ja-JP" altLang="en-US" dirty="0"/>
              <a:t>を</a:t>
            </a:r>
            <a:r>
              <a:rPr lang="ja-JP" altLang="en-US"/>
              <a:t>用いた</a:t>
            </a:r>
            <a:r>
              <a:rPr kumimoji="1" lang="ja-JP" altLang="en-US"/>
              <a:t>手法</a:t>
            </a:r>
            <a:r>
              <a:rPr lang="ja-JP" altLang="en-US" b="1"/>
              <a:t>（管理者側）</a:t>
            </a:r>
            <a:endParaRPr kumimoji="1" lang="en-US" altLang="ja-JP" b="1" dirty="0"/>
          </a:p>
          <a:p>
            <a:pPr marL="457200" lvl="1" indent="0">
              <a:buNone/>
            </a:pPr>
            <a:r>
              <a:rPr lang="ja-JP" altLang="en-US" sz="2600" dirty="0"/>
              <a:t>　 ➡特徴：</a:t>
            </a:r>
            <a:r>
              <a:rPr lang="ja-JP" altLang="en-US" sz="2600" u="dbl" dirty="0"/>
              <a:t>安定した精度</a:t>
            </a:r>
            <a:r>
              <a:rPr lang="en-US" altLang="ja-JP" sz="2600" dirty="0"/>
              <a:t>, </a:t>
            </a:r>
            <a:r>
              <a:rPr lang="ja-JP" altLang="en-US" sz="2600" u="dbl" dirty="0"/>
              <a:t>高コスト</a:t>
            </a:r>
            <a:r>
              <a:rPr lang="en-US" altLang="ja-JP" sz="2600" dirty="0"/>
              <a:t>, </a:t>
            </a:r>
            <a:r>
              <a:rPr lang="ja-JP" altLang="en-US" sz="2600" u="dbl" dirty="0"/>
              <a:t>大きい手間</a:t>
            </a:r>
            <a:endParaRPr kumimoji="1" lang="en-US" altLang="ja-JP" sz="2600" dirty="0"/>
          </a:p>
          <a:p>
            <a:pPr marL="457200" lvl="1" indent="0">
              <a:buNone/>
            </a:pPr>
            <a:r>
              <a:rPr lang="ja-JP" altLang="en-US" sz="1800" dirty="0"/>
              <a:t>　</a:t>
            </a:r>
            <a:r>
              <a:rPr lang="en-US" altLang="ja-JP" sz="1800" dirty="0"/>
              <a:t> [</a:t>
            </a:r>
            <a:r>
              <a:rPr lang="en-US" altLang="ja-JP" sz="1800" dirty="0" err="1"/>
              <a:t>Qiaolin</a:t>
            </a:r>
            <a:r>
              <a:rPr lang="en-US" altLang="ja-JP" sz="1800" dirty="0"/>
              <a:t> Pu+, IEEE Transactions on Vehicular Technology, 2021]</a:t>
            </a:r>
          </a:p>
          <a:p>
            <a:pPr marL="457200" lvl="1" indent="0">
              <a:buNone/>
            </a:pPr>
            <a:endParaRPr lang="en-US" altLang="ja-JP" sz="2000" dirty="0"/>
          </a:p>
          <a:p>
            <a:pPr lvl="1"/>
            <a:r>
              <a:rPr lang="en-US" altLang="ja-JP" b="1" dirty="0"/>
              <a:t>RTT(</a:t>
            </a:r>
            <a:r>
              <a:rPr lang="ja-JP" altLang="en-US" b="1" dirty="0"/>
              <a:t>往復遅延時間</a:t>
            </a:r>
            <a:r>
              <a:rPr lang="en-US" altLang="ja-JP" b="1" dirty="0"/>
              <a:t>)</a:t>
            </a:r>
            <a:r>
              <a:rPr lang="ja-JP" altLang="en-US" dirty="0"/>
              <a:t>を</a:t>
            </a:r>
            <a:r>
              <a:rPr lang="ja-JP" altLang="en-US"/>
              <a:t>用いた手法</a:t>
            </a:r>
            <a:r>
              <a:rPr lang="ja-JP" altLang="en-US" b="1"/>
              <a:t>（ユーザ側）</a:t>
            </a:r>
            <a:endParaRPr lang="en-US" altLang="ja-JP" b="1" dirty="0"/>
          </a:p>
          <a:p>
            <a:pPr marL="457200" lvl="1" indent="0">
              <a:buNone/>
            </a:pPr>
            <a:r>
              <a:rPr lang="ja-JP" altLang="en-US" sz="2600" dirty="0"/>
              <a:t>　</a:t>
            </a:r>
            <a:r>
              <a:rPr kumimoji="1" lang="ja-JP" altLang="en-US" sz="2600" dirty="0"/>
              <a:t> ➡特徴：</a:t>
            </a:r>
            <a:r>
              <a:rPr kumimoji="1" lang="ja-JP" altLang="en-US" sz="2600" u="dbl" dirty="0"/>
              <a:t>低コスト</a:t>
            </a:r>
            <a:r>
              <a:rPr kumimoji="1" lang="en-US" altLang="ja-JP" sz="2600" dirty="0"/>
              <a:t>, </a:t>
            </a:r>
            <a:r>
              <a:rPr kumimoji="1" lang="ja-JP" altLang="en-US" sz="2600" u="dbl" dirty="0"/>
              <a:t>少ない手間</a:t>
            </a:r>
            <a:r>
              <a:rPr lang="en-US" altLang="ja-JP" sz="2600" dirty="0"/>
              <a:t>, </a:t>
            </a:r>
            <a:r>
              <a:rPr lang="ja-JP" altLang="en-US" sz="2600" u="dbl" dirty="0"/>
              <a:t>環境に影響を受ける</a:t>
            </a:r>
            <a:endParaRPr lang="en-US" altLang="ja-JP" sz="2600" dirty="0"/>
          </a:p>
          <a:p>
            <a:pPr marL="457200" lvl="1" indent="0">
              <a:buNone/>
            </a:pPr>
            <a:r>
              <a:rPr lang="ja-JP" altLang="en-US" sz="1800" dirty="0"/>
              <a:t>　</a:t>
            </a:r>
            <a:r>
              <a:rPr lang="en-US" altLang="ja-JP" sz="1800" dirty="0"/>
              <a:t> [</a:t>
            </a:r>
            <a:r>
              <a:rPr lang="en-US" altLang="ja-JP" sz="1800" dirty="0">
                <a:ea typeface="+mn-lt"/>
                <a:cs typeface="+mn-lt"/>
              </a:rPr>
              <a:t>S. </a:t>
            </a:r>
            <a:r>
              <a:rPr lang="en-US" altLang="ja-JP" sz="1800" dirty="0" err="1">
                <a:ea typeface="+mn-lt"/>
                <a:cs typeface="+mn-lt"/>
              </a:rPr>
              <a:t>Kitisriworapan</a:t>
            </a:r>
            <a:r>
              <a:rPr lang="en-US" altLang="ja-JP" sz="1800" dirty="0">
                <a:ea typeface="+mn-lt"/>
                <a:cs typeface="+mn-lt"/>
              </a:rPr>
              <a:t> </a:t>
            </a:r>
            <a:r>
              <a:rPr lang="en-US" altLang="ja-JP" sz="1800" dirty="0"/>
              <a:t>+, EURASIP Journal on Wireless Communications and Networking, 2020]</a:t>
            </a:r>
          </a:p>
        </p:txBody>
      </p:sp>
      <p:sp>
        <p:nvSpPr>
          <p:cNvPr id="4" name="スライド番号プレースホルダー 3">
            <a:extLst>
              <a:ext uri="{FF2B5EF4-FFF2-40B4-BE49-F238E27FC236}">
                <a16:creationId xmlns:a16="http://schemas.microsoft.com/office/drawing/2014/main" id="{2CA8033E-D25C-3AED-C491-DDC03411F88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B45D110-FD8E-48BD-8825-CDFBF9D22CA3}" type="slidenum">
              <a:rPr kumimoji="1" lang="ja-JP" altLang="en-US" sz="1800" b="0" i="0" u="none" strike="noStrike" kern="1200" cap="none" spc="0" normalizeH="0" baseline="0" noProof="0" smtClean="0">
                <a:ln>
                  <a:noFill/>
                </a:ln>
                <a:solidFill>
                  <a:prstClr val="white"/>
                </a:solidFill>
                <a:effectLst/>
                <a:uLnTx/>
                <a:uFillTx/>
                <a:latin typeface="Segoe UI"/>
                <a:ea typeface="メイリオ"/>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1" lang="ja-JP" altLang="en-US" sz="1800" b="0" i="0" u="none" strike="noStrike" kern="1200" cap="none" spc="0" normalizeH="0" baseline="0" noProof="0" dirty="0">
              <a:ln>
                <a:noFill/>
              </a:ln>
              <a:solidFill>
                <a:prstClr val="white"/>
              </a:solidFill>
              <a:effectLst/>
              <a:uLnTx/>
              <a:uFillTx/>
              <a:latin typeface="Segoe UI"/>
              <a:ea typeface="メイリオ"/>
              <a:cs typeface="+mn-cs"/>
            </a:endParaRPr>
          </a:p>
        </p:txBody>
      </p:sp>
      <p:sp>
        <p:nvSpPr>
          <p:cNvPr id="7" name="フッター プレースホルダー 2">
            <a:extLst>
              <a:ext uri="{FF2B5EF4-FFF2-40B4-BE49-F238E27FC236}">
                <a16:creationId xmlns:a16="http://schemas.microsoft.com/office/drawing/2014/main" id="{98243A0E-4DD4-A41B-114C-07E2AEBFC135}"/>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6834243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既存手法</a:t>
            </a:r>
          </a:p>
        </p:txBody>
      </p:sp>
      <p:sp>
        <p:nvSpPr>
          <p:cNvPr id="3" name="コンテンツ プレースホルダー 2"/>
          <p:cNvSpPr>
            <a:spLocks noGrp="1"/>
          </p:cNvSpPr>
          <p:nvPr>
            <p:ph idx="1"/>
          </p:nvPr>
        </p:nvSpPr>
        <p:spPr>
          <a:xfrm>
            <a:off x="243774" y="1127300"/>
            <a:ext cx="8656451" cy="5544616"/>
          </a:xfrm>
        </p:spPr>
        <p:txBody>
          <a:bodyPr>
            <a:normAutofit/>
          </a:bodyPr>
          <a:lstStyle/>
          <a:p>
            <a:r>
              <a:rPr kumimoji="1" lang="ja-JP" altLang="en-US" dirty="0"/>
              <a:t>既存手法の分類</a:t>
            </a:r>
            <a:endParaRPr lang="en-US" altLang="ja-JP" sz="1050" dirty="0"/>
          </a:p>
          <a:p>
            <a:pPr lvl="1"/>
            <a:r>
              <a:rPr lang="ja-JP" altLang="en-US" b="1" dirty="0"/>
              <a:t>フィンガープリント</a:t>
            </a:r>
            <a:r>
              <a:rPr lang="ja-JP" altLang="en-US" dirty="0"/>
              <a:t>を</a:t>
            </a:r>
            <a:r>
              <a:rPr lang="ja-JP" altLang="en-US"/>
              <a:t>用いた</a:t>
            </a:r>
            <a:r>
              <a:rPr kumimoji="1" lang="ja-JP" altLang="en-US"/>
              <a:t>手法</a:t>
            </a:r>
            <a:r>
              <a:rPr lang="ja-JP" altLang="en-US" b="1"/>
              <a:t>（管理者側）</a:t>
            </a:r>
            <a:endParaRPr kumimoji="1" lang="en-US" altLang="ja-JP" b="1" dirty="0"/>
          </a:p>
          <a:p>
            <a:pPr marL="457200" lvl="1" indent="0">
              <a:buNone/>
            </a:pPr>
            <a:r>
              <a:rPr lang="ja-JP" altLang="en-US" sz="2600" dirty="0"/>
              <a:t>　 ➡特徴：</a:t>
            </a:r>
            <a:r>
              <a:rPr lang="ja-JP" altLang="en-US" sz="2600" u="dbl" dirty="0"/>
              <a:t>安定した精度</a:t>
            </a:r>
            <a:r>
              <a:rPr lang="en-US" altLang="ja-JP" sz="2600" dirty="0"/>
              <a:t>, </a:t>
            </a:r>
            <a:r>
              <a:rPr lang="ja-JP" altLang="en-US" sz="2600" u="dbl" dirty="0"/>
              <a:t>高コスト</a:t>
            </a:r>
            <a:r>
              <a:rPr lang="en-US" altLang="ja-JP" sz="2600" dirty="0"/>
              <a:t>, </a:t>
            </a:r>
            <a:r>
              <a:rPr lang="ja-JP" altLang="en-US" sz="2600" u="dbl" dirty="0"/>
              <a:t>大きい手間</a:t>
            </a:r>
            <a:endParaRPr kumimoji="1" lang="en-US" altLang="ja-JP" sz="2600" dirty="0"/>
          </a:p>
          <a:p>
            <a:pPr marL="457200" lvl="1" indent="0">
              <a:buNone/>
            </a:pPr>
            <a:r>
              <a:rPr lang="ja-JP" altLang="en-US" sz="1800" dirty="0"/>
              <a:t>　</a:t>
            </a:r>
            <a:r>
              <a:rPr lang="en-US" altLang="ja-JP" sz="1800" dirty="0"/>
              <a:t> [</a:t>
            </a:r>
            <a:r>
              <a:rPr lang="en-US" altLang="ja-JP" sz="1800" dirty="0" err="1"/>
              <a:t>Qiaolin</a:t>
            </a:r>
            <a:r>
              <a:rPr lang="en-US" altLang="ja-JP" sz="1800" dirty="0"/>
              <a:t> Pu+, IEEE Transactions on Vehicular Technology, 2021]</a:t>
            </a:r>
          </a:p>
          <a:p>
            <a:pPr marL="457200" lvl="1" indent="0">
              <a:buNone/>
            </a:pPr>
            <a:endParaRPr lang="en-US" altLang="ja-JP" sz="2000" dirty="0"/>
          </a:p>
          <a:p>
            <a:pPr lvl="1"/>
            <a:r>
              <a:rPr lang="en-US" altLang="ja-JP" b="1" dirty="0">
                <a:solidFill>
                  <a:srgbClr val="FF0000"/>
                </a:solidFill>
              </a:rPr>
              <a:t>RTT(</a:t>
            </a:r>
            <a:r>
              <a:rPr lang="ja-JP" altLang="en-US" b="1" dirty="0">
                <a:solidFill>
                  <a:srgbClr val="FF0000"/>
                </a:solidFill>
              </a:rPr>
              <a:t>往復遅延時間</a:t>
            </a:r>
            <a:r>
              <a:rPr lang="en-US" altLang="ja-JP" b="1" dirty="0">
                <a:solidFill>
                  <a:srgbClr val="FF0000"/>
                </a:solidFill>
              </a:rPr>
              <a:t>)</a:t>
            </a:r>
            <a:r>
              <a:rPr lang="ja-JP" altLang="en-US" dirty="0">
                <a:solidFill>
                  <a:srgbClr val="FF0000"/>
                </a:solidFill>
              </a:rPr>
              <a:t>を</a:t>
            </a:r>
            <a:r>
              <a:rPr lang="ja-JP" altLang="en-US">
                <a:solidFill>
                  <a:srgbClr val="FF0000"/>
                </a:solidFill>
              </a:rPr>
              <a:t>用いた手法</a:t>
            </a:r>
            <a:r>
              <a:rPr lang="ja-JP" altLang="en-US" b="1">
                <a:solidFill>
                  <a:srgbClr val="FF0000"/>
                </a:solidFill>
              </a:rPr>
              <a:t>（ユーザ側）</a:t>
            </a:r>
            <a:endParaRPr lang="en-US" altLang="ja-JP" b="1" dirty="0">
              <a:solidFill>
                <a:srgbClr val="FF0000"/>
              </a:solidFill>
            </a:endParaRPr>
          </a:p>
          <a:p>
            <a:pPr marL="457200" lvl="1" indent="0">
              <a:buNone/>
            </a:pPr>
            <a:r>
              <a:rPr lang="ja-JP" altLang="en-US" sz="2600" dirty="0"/>
              <a:t>　</a:t>
            </a:r>
            <a:r>
              <a:rPr kumimoji="1" lang="ja-JP" altLang="en-US" sz="2600" dirty="0"/>
              <a:t> ➡特徴：</a:t>
            </a:r>
            <a:r>
              <a:rPr kumimoji="1" lang="ja-JP" altLang="en-US" sz="2600" u="dbl" dirty="0"/>
              <a:t>低コスト</a:t>
            </a:r>
            <a:r>
              <a:rPr kumimoji="1" lang="en-US" altLang="ja-JP" sz="2600" dirty="0"/>
              <a:t>, </a:t>
            </a:r>
            <a:r>
              <a:rPr kumimoji="1" lang="ja-JP" altLang="en-US" sz="2600" u="dbl" dirty="0"/>
              <a:t>少ない手間</a:t>
            </a:r>
            <a:r>
              <a:rPr lang="en-US" altLang="ja-JP" sz="2600" dirty="0"/>
              <a:t>, </a:t>
            </a:r>
            <a:r>
              <a:rPr lang="ja-JP" altLang="en-US" sz="2600" u="dbl" dirty="0"/>
              <a:t>環境に影響を受ける</a:t>
            </a:r>
            <a:endParaRPr lang="en-US" altLang="ja-JP" sz="2600" dirty="0"/>
          </a:p>
          <a:p>
            <a:pPr marL="457200" lvl="1" indent="0">
              <a:buNone/>
            </a:pPr>
            <a:r>
              <a:rPr lang="ja-JP" altLang="en-US" sz="1800" dirty="0"/>
              <a:t>　</a:t>
            </a:r>
            <a:r>
              <a:rPr lang="en-US" altLang="ja-JP" sz="1800" dirty="0"/>
              <a:t> [</a:t>
            </a:r>
            <a:r>
              <a:rPr lang="en-US" altLang="ja-JP" sz="1800" dirty="0">
                <a:ea typeface="+mn-lt"/>
                <a:cs typeface="+mn-lt"/>
              </a:rPr>
              <a:t>S. </a:t>
            </a:r>
            <a:r>
              <a:rPr lang="en-US" altLang="ja-JP" sz="1800" dirty="0" err="1">
                <a:ea typeface="+mn-lt"/>
                <a:cs typeface="+mn-lt"/>
              </a:rPr>
              <a:t>Kitisriworapan</a:t>
            </a:r>
            <a:r>
              <a:rPr lang="en-US" altLang="ja-JP" sz="1800" dirty="0">
                <a:ea typeface="+mn-lt"/>
                <a:cs typeface="+mn-lt"/>
              </a:rPr>
              <a:t> </a:t>
            </a:r>
            <a:r>
              <a:rPr lang="en-US" altLang="ja-JP" sz="1800" dirty="0"/>
              <a:t>+, EURASIP Journal on Wireless Communications and Networking, 2020]</a:t>
            </a:r>
          </a:p>
        </p:txBody>
      </p:sp>
      <p:sp>
        <p:nvSpPr>
          <p:cNvPr id="4" name="スライド番号プレースホルダー 3">
            <a:extLst>
              <a:ext uri="{FF2B5EF4-FFF2-40B4-BE49-F238E27FC236}">
                <a16:creationId xmlns:a16="http://schemas.microsoft.com/office/drawing/2014/main" id="{2CA8033E-D25C-3AED-C491-DDC03411F88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B45D110-FD8E-48BD-8825-CDFBF9D22CA3}" type="slidenum">
              <a:rPr kumimoji="1" lang="ja-JP" altLang="en-US" sz="1800" b="0" i="0" u="none" strike="noStrike" kern="1200" cap="none" spc="0" normalizeH="0" baseline="0" noProof="0" smtClean="0">
                <a:ln>
                  <a:noFill/>
                </a:ln>
                <a:solidFill>
                  <a:prstClr val="white"/>
                </a:solidFill>
                <a:effectLst/>
                <a:uLnTx/>
                <a:uFillTx/>
                <a:latin typeface="Segoe UI"/>
                <a:ea typeface="メイリオ"/>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1" lang="ja-JP" altLang="en-US" sz="1800" b="0" i="0" u="none" strike="noStrike" kern="1200" cap="none" spc="0" normalizeH="0" baseline="0" noProof="0" dirty="0">
              <a:ln>
                <a:noFill/>
              </a:ln>
              <a:solidFill>
                <a:prstClr val="white"/>
              </a:solidFill>
              <a:effectLst/>
              <a:uLnTx/>
              <a:uFillTx/>
              <a:latin typeface="Segoe UI"/>
              <a:ea typeface="メイリオ"/>
              <a:cs typeface="+mn-cs"/>
            </a:endParaRPr>
          </a:p>
        </p:txBody>
      </p:sp>
      <p:sp>
        <p:nvSpPr>
          <p:cNvPr id="7" name="フッター プレースホルダー 2">
            <a:extLst>
              <a:ext uri="{FF2B5EF4-FFF2-40B4-BE49-F238E27FC236}">
                <a16:creationId xmlns:a16="http://schemas.microsoft.com/office/drawing/2014/main" id="{2FDDDDCC-72A1-7366-3B1D-8AF023838B3B}"/>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2047309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35312-7415-6F4E-58F6-92092326A798}"/>
              </a:ext>
            </a:extLst>
          </p:cNvPr>
          <p:cNvSpPr>
            <a:spLocks noGrp="1"/>
          </p:cNvSpPr>
          <p:nvPr>
            <p:ph type="title"/>
          </p:nvPr>
        </p:nvSpPr>
        <p:spPr/>
        <p:txBody>
          <a:bodyPr/>
          <a:lstStyle/>
          <a:p>
            <a:r>
              <a:rPr kumimoji="1" lang="ja-JP" altLang="en-US"/>
              <a:t>想定環境</a:t>
            </a:r>
            <a:endParaRPr kumimoji="1" lang="ja-JP" altLang="en-US" dirty="0"/>
          </a:p>
        </p:txBody>
      </p:sp>
      <p:sp>
        <p:nvSpPr>
          <p:cNvPr id="3" name="コンテンツ プレースホルダー 2">
            <a:extLst>
              <a:ext uri="{FF2B5EF4-FFF2-40B4-BE49-F238E27FC236}">
                <a16:creationId xmlns:a16="http://schemas.microsoft.com/office/drawing/2014/main" id="{5D686FAB-93C1-FC76-42A9-A7E6FE175463}"/>
              </a:ext>
            </a:extLst>
          </p:cNvPr>
          <p:cNvSpPr>
            <a:spLocks noGrp="1"/>
          </p:cNvSpPr>
          <p:nvPr>
            <p:ph idx="1"/>
          </p:nvPr>
        </p:nvSpPr>
        <p:spPr>
          <a:xfrm>
            <a:off x="683618" y="1161143"/>
            <a:ext cx="8363222" cy="4724042"/>
          </a:xfrm>
        </p:spPr>
        <p:txBody>
          <a:bodyPr/>
          <a:lstStyle/>
          <a:p>
            <a:r>
              <a:rPr kumimoji="1" lang="en-US" altLang="ja-JP" dirty="0"/>
              <a:t>RTT</a:t>
            </a:r>
            <a:r>
              <a:rPr kumimoji="1" lang="ja-JP" altLang="en-US" dirty="0"/>
              <a:t>を用いた検知手法</a:t>
            </a:r>
            <a:endParaRPr kumimoji="1" lang="en-US" altLang="ja-JP" dirty="0"/>
          </a:p>
          <a:p>
            <a:pPr lvl="1"/>
            <a:r>
              <a:rPr kumimoji="1" lang="en-US" altLang="ja-JP" dirty="0"/>
              <a:t>1-hop</a:t>
            </a:r>
            <a:r>
              <a:rPr kumimoji="1" lang="ja-JP" altLang="en-US" dirty="0"/>
              <a:t>と</a:t>
            </a:r>
            <a:r>
              <a:rPr kumimoji="1" lang="en-US" altLang="ja-JP" dirty="0"/>
              <a:t>2-hop</a:t>
            </a:r>
            <a:r>
              <a:rPr lang="ja-JP" altLang="en-US" dirty="0"/>
              <a:t>の</a:t>
            </a:r>
            <a:r>
              <a:rPr lang="en-US" altLang="ja-JP" dirty="0"/>
              <a:t>RTT</a:t>
            </a:r>
            <a:r>
              <a:rPr lang="ja-JP" altLang="en-US" dirty="0"/>
              <a:t>の差の利用</a:t>
            </a:r>
            <a:endParaRPr lang="en-US" altLang="ja-JP" dirty="0"/>
          </a:p>
          <a:p>
            <a:pPr lvl="1"/>
            <a:r>
              <a:rPr lang="ja-JP" altLang="en-US" dirty="0"/>
              <a:t>閾値と</a:t>
            </a:r>
            <a:r>
              <a:rPr lang="en-US" altLang="ja-JP" dirty="0"/>
              <a:t>RTT</a:t>
            </a:r>
            <a:r>
              <a:rPr lang="ja-JP" altLang="en-US" dirty="0"/>
              <a:t>の差を比較して検知</a:t>
            </a:r>
            <a:endParaRPr kumimoji="1" lang="ja-JP" altLang="en-US" dirty="0"/>
          </a:p>
        </p:txBody>
      </p:sp>
      <p:pic>
        <p:nvPicPr>
          <p:cNvPr id="6" name="グラフィックス 5" descr="無線ルーター 枠線">
            <a:extLst>
              <a:ext uri="{FF2B5EF4-FFF2-40B4-BE49-F238E27FC236}">
                <a16:creationId xmlns:a16="http://schemas.microsoft.com/office/drawing/2014/main" id="{08507C81-EB61-25E3-02FA-D5D4D922E4B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6210" y="4699590"/>
            <a:ext cx="1171254" cy="1171254"/>
          </a:xfrm>
          <a:prstGeom prst="rect">
            <a:avLst/>
          </a:prstGeom>
        </p:spPr>
      </p:pic>
      <p:pic>
        <p:nvPicPr>
          <p:cNvPr id="7" name="グラフィックス 6" descr="ユーザー 枠線">
            <a:extLst>
              <a:ext uri="{FF2B5EF4-FFF2-40B4-BE49-F238E27FC236}">
                <a16:creationId xmlns:a16="http://schemas.microsoft.com/office/drawing/2014/main" id="{57EF85E9-934D-23BD-CA08-EF10A463762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0866" y="4549428"/>
            <a:ext cx="1175588" cy="1175588"/>
          </a:xfrm>
          <a:prstGeom prst="rect">
            <a:avLst/>
          </a:prstGeom>
        </p:spPr>
      </p:pic>
      <p:pic>
        <p:nvPicPr>
          <p:cNvPr id="8" name="グラフィックス 7" descr="無線ルーター 単色塗りつぶし">
            <a:extLst>
              <a:ext uri="{FF2B5EF4-FFF2-40B4-BE49-F238E27FC236}">
                <a16:creationId xmlns:a16="http://schemas.microsoft.com/office/drawing/2014/main" id="{498AC429-42B9-D2B0-0309-E8B3F582BCFF}"/>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411760" y="2924944"/>
            <a:ext cx="1175588" cy="1175588"/>
          </a:xfrm>
          <a:prstGeom prst="rect">
            <a:avLst/>
          </a:prstGeom>
        </p:spPr>
      </p:pic>
      <p:sp>
        <p:nvSpPr>
          <p:cNvPr id="9" name="テキスト ボックス 8">
            <a:extLst>
              <a:ext uri="{FF2B5EF4-FFF2-40B4-BE49-F238E27FC236}">
                <a16:creationId xmlns:a16="http://schemas.microsoft.com/office/drawing/2014/main" id="{50CFFE9E-EA92-E3CF-9BB3-56CFBBB900D2}"/>
              </a:ext>
            </a:extLst>
          </p:cNvPr>
          <p:cNvSpPr txBox="1"/>
          <p:nvPr/>
        </p:nvSpPr>
        <p:spPr>
          <a:xfrm>
            <a:off x="2025636" y="3986413"/>
            <a:ext cx="1940289" cy="830997"/>
          </a:xfrm>
          <a:prstGeom prst="rect">
            <a:avLst/>
          </a:prstGeom>
        </p:spPr>
        <p:txBody>
          <a:bodyPr wrap="square" rtlCol="0">
            <a:spAutoFit/>
          </a:bodyPr>
          <a:lstStyle/>
          <a:p>
            <a:pPr algn="ctr"/>
            <a:r>
              <a:rPr kumimoji="1" lang="ja-JP" altLang="en-US" sz="2400" dirty="0">
                <a:solidFill>
                  <a:srgbClr val="4D4D4D"/>
                </a:solidFill>
              </a:rPr>
              <a:t>不正</a:t>
            </a:r>
            <a:r>
              <a:rPr kumimoji="1" lang="en-US" altLang="ja-JP" sz="2400" dirty="0">
                <a:solidFill>
                  <a:srgbClr val="4D4D4D"/>
                </a:solidFill>
              </a:rPr>
              <a:t>AP</a:t>
            </a:r>
          </a:p>
          <a:p>
            <a:pPr algn="ctr"/>
            <a:r>
              <a:rPr lang="ja-JP" altLang="en-US" sz="2400" dirty="0">
                <a:solidFill>
                  <a:srgbClr val="4D4D4D"/>
                </a:solidFill>
              </a:rPr>
              <a:t>（</a:t>
            </a:r>
            <a:r>
              <a:rPr lang="en-US" altLang="ja-JP" sz="2400" dirty="0">
                <a:solidFill>
                  <a:srgbClr val="4D4D4D"/>
                </a:solidFill>
              </a:rPr>
              <a:t>evil-twin</a:t>
            </a:r>
            <a:r>
              <a:rPr lang="ja-JP" altLang="en-US" sz="2400" dirty="0">
                <a:solidFill>
                  <a:srgbClr val="4D4D4D"/>
                </a:solidFill>
              </a:rPr>
              <a:t>）</a:t>
            </a:r>
            <a:endParaRPr kumimoji="1" lang="ja-JP" altLang="en-US" sz="2400" dirty="0">
              <a:solidFill>
                <a:srgbClr val="4D4D4D"/>
              </a:solidFill>
            </a:endParaRPr>
          </a:p>
        </p:txBody>
      </p:sp>
      <p:sp>
        <p:nvSpPr>
          <p:cNvPr id="10" name="テキスト ボックス 9">
            <a:extLst>
              <a:ext uri="{FF2B5EF4-FFF2-40B4-BE49-F238E27FC236}">
                <a16:creationId xmlns:a16="http://schemas.microsoft.com/office/drawing/2014/main" id="{A348F18C-C82D-F30A-00E2-896F26CB4019}"/>
              </a:ext>
            </a:extLst>
          </p:cNvPr>
          <p:cNvSpPr txBox="1"/>
          <p:nvPr/>
        </p:nvSpPr>
        <p:spPr>
          <a:xfrm>
            <a:off x="230866" y="5593461"/>
            <a:ext cx="1172115" cy="461665"/>
          </a:xfrm>
          <a:prstGeom prst="rect">
            <a:avLst/>
          </a:prstGeom>
          <a:noFill/>
        </p:spPr>
        <p:txBody>
          <a:bodyPr wrap="square" rtlCol="0">
            <a:spAutoFit/>
          </a:bodyPr>
          <a:lstStyle/>
          <a:p>
            <a:r>
              <a:rPr kumimoji="1" lang="ja-JP" altLang="en-US" sz="2400" dirty="0">
                <a:solidFill>
                  <a:srgbClr val="4D4D4D"/>
                </a:solidFill>
              </a:rPr>
              <a:t>ユーザ</a:t>
            </a:r>
          </a:p>
        </p:txBody>
      </p:sp>
      <p:cxnSp>
        <p:nvCxnSpPr>
          <p:cNvPr id="11" name="直線矢印コネクタ 10">
            <a:extLst>
              <a:ext uri="{FF2B5EF4-FFF2-40B4-BE49-F238E27FC236}">
                <a16:creationId xmlns:a16="http://schemas.microsoft.com/office/drawing/2014/main" id="{B2581CB5-41FB-1291-CAFC-3D6ACADD076F}"/>
              </a:ext>
            </a:extLst>
          </p:cNvPr>
          <p:cNvCxnSpPr>
            <a:cxnSpLocks/>
            <a:stCxn id="7" idx="3"/>
            <a:endCxn id="8" idx="1"/>
          </p:cNvCxnSpPr>
          <p:nvPr/>
        </p:nvCxnSpPr>
        <p:spPr>
          <a:xfrm flipV="1">
            <a:off x="1406454" y="3512738"/>
            <a:ext cx="1005306" cy="1624484"/>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5E15937F-83CE-E1FF-268A-20F29AA95947}"/>
              </a:ext>
            </a:extLst>
          </p:cNvPr>
          <p:cNvCxnSpPr>
            <a:cxnSpLocks/>
            <a:stCxn id="8" idx="3"/>
            <a:endCxn id="6" idx="1"/>
          </p:cNvCxnSpPr>
          <p:nvPr/>
        </p:nvCxnSpPr>
        <p:spPr>
          <a:xfrm>
            <a:off x="3587348" y="3512738"/>
            <a:ext cx="1068862" cy="1772479"/>
          </a:xfrm>
          <a:prstGeom prst="straightConnector1">
            <a:avLst/>
          </a:prstGeom>
          <a:ln w="7620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81FCD8AA-4AE3-0EC5-ACEA-FD406D876DB7}"/>
              </a:ext>
            </a:extLst>
          </p:cNvPr>
          <p:cNvCxnSpPr>
            <a:cxnSpLocks/>
            <a:stCxn id="6" idx="3"/>
            <a:endCxn id="14" idx="1"/>
          </p:cNvCxnSpPr>
          <p:nvPr/>
        </p:nvCxnSpPr>
        <p:spPr>
          <a:xfrm flipV="1">
            <a:off x="5827464" y="5276383"/>
            <a:ext cx="1495946" cy="8834"/>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4" name="グラフィックス 13" descr="インターネット 単色塗りつぶし">
            <a:extLst>
              <a:ext uri="{FF2B5EF4-FFF2-40B4-BE49-F238E27FC236}">
                <a16:creationId xmlns:a16="http://schemas.microsoft.com/office/drawing/2014/main" id="{218F324F-3742-790F-4D3B-55D0E0B696E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23410" y="4690756"/>
            <a:ext cx="1171253" cy="1171253"/>
          </a:xfrm>
          <a:prstGeom prst="rect">
            <a:avLst/>
          </a:prstGeom>
        </p:spPr>
      </p:pic>
      <p:sp>
        <p:nvSpPr>
          <p:cNvPr id="15" name="テキスト ボックス 14">
            <a:extLst>
              <a:ext uri="{FF2B5EF4-FFF2-40B4-BE49-F238E27FC236}">
                <a16:creationId xmlns:a16="http://schemas.microsoft.com/office/drawing/2014/main" id="{408F6600-7B36-4B33-C9E9-180A3099D2D8}"/>
              </a:ext>
            </a:extLst>
          </p:cNvPr>
          <p:cNvSpPr txBox="1"/>
          <p:nvPr/>
        </p:nvSpPr>
        <p:spPr>
          <a:xfrm>
            <a:off x="6899625" y="5773078"/>
            <a:ext cx="2018821" cy="400110"/>
          </a:xfrm>
          <a:prstGeom prst="rect">
            <a:avLst/>
          </a:prstGeom>
          <a:noFill/>
        </p:spPr>
        <p:txBody>
          <a:bodyPr wrap="square" rtlCol="0">
            <a:spAutoFit/>
          </a:bodyPr>
          <a:lstStyle/>
          <a:p>
            <a:r>
              <a:rPr kumimoji="1" lang="ja-JP" altLang="en-US" sz="2000" dirty="0">
                <a:solidFill>
                  <a:srgbClr val="4D4D4D"/>
                </a:solidFill>
              </a:rPr>
              <a:t>インターネット</a:t>
            </a:r>
          </a:p>
        </p:txBody>
      </p:sp>
      <p:sp>
        <p:nvSpPr>
          <p:cNvPr id="19" name="テキスト ボックス 18">
            <a:extLst>
              <a:ext uri="{FF2B5EF4-FFF2-40B4-BE49-F238E27FC236}">
                <a16:creationId xmlns:a16="http://schemas.microsoft.com/office/drawing/2014/main" id="{0B78E632-5EFB-7691-967F-1BF466DBE102}"/>
              </a:ext>
            </a:extLst>
          </p:cNvPr>
          <p:cNvSpPr txBox="1"/>
          <p:nvPr/>
        </p:nvSpPr>
        <p:spPr>
          <a:xfrm>
            <a:off x="4343399" y="5700487"/>
            <a:ext cx="1796876" cy="461665"/>
          </a:xfrm>
          <a:prstGeom prst="rect">
            <a:avLst/>
          </a:prstGeom>
          <a:noFill/>
        </p:spPr>
        <p:txBody>
          <a:bodyPr wrap="square" rtlCol="0">
            <a:spAutoFit/>
          </a:bodyPr>
          <a:lstStyle/>
          <a:p>
            <a:pPr algn="ctr"/>
            <a:r>
              <a:rPr kumimoji="1" lang="ja-JP" altLang="en-US" sz="2400" dirty="0">
                <a:solidFill>
                  <a:srgbClr val="4D4D4D"/>
                </a:solidFill>
              </a:rPr>
              <a:t>正規</a:t>
            </a:r>
            <a:r>
              <a:rPr kumimoji="1" lang="en-US" altLang="ja-JP" sz="2400" dirty="0">
                <a:solidFill>
                  <a:srgbClr val="4D4D4D"/>
                </a:solidFill>
              </a:rPr>
              <a:t>AP</a:t>
            </a:r>
          </a:p>
        </p:txBody>
      </p:sp>
      <p:pic>
        <p:nvPicPr>
          <p:cNvPr id="21" name="グラフィックス 20" descr="スマート フォン 枠線">
            <a:extLst>
              <a:ext uri="{FF2B5EF4-FFF2-40B4-BE49-F238E27FC236}">
                <a16:creationId xmlns:a16="http://schemas.microsoft.com/office/drawing/2014/main" id="{C26B5BC7-9D5A-97F0-9CC8-4B3FFB5AAD79}"/>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876352">
            <a:off x="794691" y="4948038"/>
            <a:ext cx="666063" cy="666063"/>
          </a:xfrm>
          <a:prstGeom prst="rect">
            <a:avLst/>
          </a:prstGeom>
        </p:spPr>
      </p:pic>
      <p:cxnSp>
        <p:nvCxnSpPr>
          <p:cNvPr id="16" name="直線矢印コネクタ 15">
            <a:extLst>
              <a:ext uri="{FF2B5EF4-FFF2-40B4-BE49-F238E27FC236}">
                <a16:creationId xmlns:a16="http://schemas.microsoft.com/office/drawing/2014/main" id="{549955B8-85AC-9D7C-5CAA-9AA67D3785A2}"/>
              </a:ext>
            </a:extLst>
          </p:cNvPr>
          <p:cNvCxnSpPr>
            <a:cxnSpLocks/>
          </p:cNvCxnSpPr>
          <p:nvPr/>
        </p:nvCxnSpPr>
        <p:spPr>
          <a:xfrm flipV="1">
            <a:off x="1489452" y="5344872"/>
            <a:ext cx="3060995" cy="24886"/>
          </a:xfrm>
          <a:prstGeom prst="straightConnector1">
            <a:avLst/>
          </a:prstGeom>
          <a:ln w="762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吹き出し: 角を丸めた四角形 17">
            <a:extLst>
              <a:ext uri="{FF2B5EF4-FFF2-40B4-BE49-F238E27FC236}">
                <a16:creationId xmlns:a16="http://schemas.microsoft.com/office/drawing/2014/main" id="{518C5585-7214-D61E-D47A-16DB1FC296F5}"/>
              </a:ext>
            </a:extLst>
          </p:cNvPr>
          <p:cNvSpPr/>
          <p:nvPr/>
        </p:nvSpPr>
        <p:spPr>
          <a:xfrm>
            <a:off x="2342241" y="5675958"/>
            <a:ext cx="1271725" cy="486194"/>
          </a:xfrm>
          <a:prstGeom prst="wedgeRoundRectCallout">
            <a:avLst>
              <a:gd name="adj1" fmla="val -18710"/>
              <a:gd name="adj2" fmla="val -91243"/>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800" dirty="0">
                <a:solidFill>
                  <a:schemeClr val="accent1"/>
                </a:solidFill>
              </a:rPr>
              <a:t>1-hop</a:t>
            </a:r>
            <a:endParaRPr kumimoji="1" lang="ja-JP" altLang="en-US" sz="2800" dirty="0">
              <a:solidFill>
                <a:schemeClr val="accent1"/>
              </a:solidFill>
            </a:endParaRPr>
          </a:p>
        </p:txBody>
      </p:sp>
      <p:sp>
        <p:nvSpPr>
          <p:cNvPr id="20" name="吹き出し: 角を丸めた四角形 19">
            <a:extLst>
              <a:ext uri="{FF2B5EF4-FFF2-40B4-BE49-F238E27FC236}">
                <a16:creationId xmlns:a16="http://schemas.microsoft.com/office/drawing/2014/main" id="{821F9099-EEA6-401C-4276-6121C80C6278}"/>
              </a:ext>
            </a:extLst>
          </p:cNvPr>
          <p:cNvSpPr/>
          <p:nvPr/>
        </p:nvSpPr>
        <p:spPr>
          <a:xfrm>
            <a:off x="4430913" y="3512692"/>
            <a:ext cx="1271725" cy="486194"/>
          </a:xfrm>
          <a:prstGeom prst="wedgeRoundRectCallout">
            <a:avLst>
              <a:gd name="adj1" fmla="val -64933"/>
              <a:gd name="adj2" fmla="val 41602"/>
              <a:gd name="adj3" fmla="val 16667"/>
            </a:avLst>
          </a:prstGeom>
          <a:solidFill>
            <a:schemeClr val="bg1">
              <a:lumMod val="95000"/>
            </a:schemeClr>
          </a:solidFill>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800" dirty="0">
                <a:solidFill>
                  <a:schemeClr val="accent2"/>
                </a:solidFill>
              </a:rPr>
              <a:t>2</a:t>
            </a:r>
            <a:r>
              <a:rPr kumimoji="1" lang="en-US" altLang="ja-JP" sz="2800" dirty="0">
                <a:solidFill>
                  <a:schemeClr val="accent2"/>
                </a:solidFill>
              </a:rPr>
              <a:t>-hop</a:t>
            </a:r>
            <a:endParaRPr kumimoji="1" lang="ja-JP" altLang="en-US" sz="2800" dirty="0">
              <a:solidFill>
                <a:schemeClr val="accent2"/>
              </a:solidFill>
            </a:endParaRPr>
          </a:p>
        </p:txBody>
      </p:sp>
      <p:sp>
        <p:nvSpPr>
          <p:cNvPr id="5" name="スライド番号プレースホルダー 4">
            <a:extLst>
              <a:ext uri="{FF2B5EF4-FFF2-40B4-BE49-F238E27FC236}">
                <a16:creationId xmlns:a16="http://schemas.microsoft.com/office/drawing/2014/main" id="{68EC90BC-E297-4BFB-423A-DF7029DC292E}"/>
              </a:ext>
            </a:extLst>
          </p:cNvPr>
          <p:cNvSpPr>
            <a:spLocks noGrp="1"/>
          </p:cNvSpPr>
          <p:nvPr>
            <p:ph type="sldNum" sz="quarter" idx="12"/>
          </p:nvPr>
        </p:nvSpPr>
        <p:spPr/>
        <p:txBody>
          <a:bodyPr/>
          <a:lstStyle/>
          <a:p>
            <a:fld id="{8B45D110-FD8E-48BD-8825-CDFBF9D22CA3}" type="slidenum">
              <a:rPr kumimoji="1" lang="ja-JP" altLang="en-US" smtClean="0"/>
              <a:pPr/>
              <a:t>5</a:t>
            </a:fld>
            <a:endParaRPr kumimoji="1" lang="ja-JP" altLang="en-US" dirty="0"/>
          </a:p>
        </p:txBody>
      </p:sp>
      <p:sp>
        <p:nvSpPr>
          <p:cNvPr id="22" name="フッター プレースホルダー 2">
            <a:extLst>
              <a:ext uri="{FF2B5EF4-FFF2-40B4-BE49-F238E27FC236}">
                <a16:creationId xmlns:a16="http://schemas.microsoft.com/office/drawing/2014/main" id="{6C296B79-0796-069D-27D4-085F7A5B2DF2}"/>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40214109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50FF1-E297-05EA-465D-5F048981BF93}"/>
              </a:ext>
            </a:extLst>
          </p:cNvPr>
          <p:cNvSpPr>
            <a:spLocks noGrp="1"/>
          </p:cNvSpPr>
          <p:nvPr>
            <p:ph type="title"/>
          </p:nvPr>
        </p:nvSpPr>
        <p:spPr/>
        <p:txBody>
          <a:bodyPr>
            <a:normAutofit/>
          </a:bodyPr>
          <a:lstStyle/>
          <a:p>
            <a:r>
              <a:rPr lang="ja-JP" altLang="en-US" dirty="0"/>
              <a:t>従来の手法と問題点</a:t>
            </a:r>
            <a:endParaRPr kumimoji="1" lang="ja-JP" altLang="en-US" dirty="0"/>
          </a:p>
        </p:txBody>
      </p:sp>
      <p:sp>
        <p:nvSpPr>
          <p:cNvPr id="3" name="コンテンツ プレースホルダー 2">
            <a:extLst>
              <a:ext uri="{FF2B5EF4-FFF2-40B4-BE49-F238E27FC236}">
                <a16:creationId xmlns:a16="http://schemas.microsoft.com/office/drawing/2014/main" id="{38760D50-D762-5BF2-D9D9-D35D5D574F1E}"/>
              </a:ext>
            </a:extLst>
          </p:cNvPr>
          <p:cNvSpPr>
            <a:spLocks noGrp="1"/>
          </p:cNvSpPr>
          <p:nvPr>
            <p:ph idx="1"/>
          </p:nvPr>
        </p:nvSpPr>
        <p:spPr>
          <a:xfrm>
            <a:off x="683618" y="1097681"/>
            <a:ext cx="8363222" cy="4752528"/>
          </a:xfrm>
        </p:spPr>
        <p:txBody>
          <a:bodyPr/>
          <a:lstStyle/>
          <a:p>
            <a:r>
              <a:rPr kumimoji="1" lang="en-US" altLang="ja-JP" dirty="0"/>
              <a:t>RTT</a:t>
            </a:r>
            <a:r>
              <a:rPr kumimoji="1" lang="ja-JP" altLang="en-US" dirty="0"/>
              <a:t>を用いた手法</a:t>
            </a:r>
            <a:endParaRPr kumimoji="1" lang="en-US" altLang="ja-JP" dirty="0"/>
          </a:p>
          <a:p>
            <a:pPr lvl="1"/>
            <a:r>
              <a:rPr lang="ja-JP" altLang="en-US" dirty="0">
                <a:latin typeface="MS PGothic"/>
                <a:ea typeface="MS PGothic"/>
              </a:rPr>
              <a:t>トラヒック混雑</a:t>
            </a:r>
            <a:r>
              <a:rPr lang="ja-JP" altLang="en-US">
                <a:latin typeface="MS PGothic"/>
                <a:ea typeface="MS PGothic"/>
              </a:rPr>
              <a:t>時の</a:t>
            </a:r>
            <a:r>
              <a:rPr lang="en-US" altLang="ja-JP" dirty="0">
                <a:latin typeface="MS PGothic"/>
                <a:ea typeface="MS PGothic"/>
              </a:rPr>
              <a:t>RTT</a:t>
            </a:r>
            <a:r>
              <a:rPr lang="ja-JP" altLang="en-US">
                <a:latin typeface="MS PGothic"/>
                <a:ea typeface="MS PGothic"/>
              </a:rPr>
              <a:t>の分散の考慮が少ない</a:t>
            </a:r>
            <a:endParaRPr lang="en-US" altLang="ja-JP" dirty="0">
              <a:latin typeface="MS PGothic"/>
              <a:ea typeface="MS PGothic"/>
            </a:endParaRPr>
          </a:p>
          <a:p>
            <a:pPr lvl="2"/>
            <a:r>
              <a:rPr lang="ja-JP" altLang="en-US">
                <a:latin typeface="MS PGothic"/>
                <a:ea typeface="MS PGothic"/>
              </a:rPr>
              <a:t>考慮することによって検知精度の向上</a:t>
            </a:r>
            <a:endParaRPr lang="en-US" altLang="ja-JP" dirty="0">
              <a:latin typeface="MS PGothic"/>
              <a:ea typeface="MS PGothic"/>
            </a:endParaRPr>
          </a:p>
          <a:p>
            <a:pPr lvl="1"/>
            <a:r>
              <a:rPr lang="en-US" altLang="ja-JP" dirty="0">
                <a:latin typeface="MS PGothic"/>
                <a:ea typeface="MS PGothic"/>
              </a:rPr>
              <a:t>MCS</a:t>
            </a:r>
            <a:r>
              <a:rPr lang="ja-JP" altLang="en-US">
                <a:latin typeface="MS PGothic"/>
                <a:ea typeface="MS PGothic"/>
              </a:rPr>
              <a:t>（伝送レート）を</a:t>
            </a:r>
            <a:r>
              <a:rPr lang="ja-JP" altLang="en-US" dirty="0">
                <a:latin typeface="MS PGothic"/>
                <a:ea typeface="MS PGothic"/>
              </a:rPr>
              <a:t>利用した方法</a:t>
            </a:r>
            <a:endParaRPr lang="en-US" altLang="ja-JP" dirty="0">
              <a:latin typeface="MS PGothic"/>
              <a:ea typeface="MS PGothic"/>
            </a:endParaRPr>
          </a:p>
          <a:p>
            <a:pPr lvl="2"/>
            <a:r>
              <a:rPr lang="en-US" altLang="ja-JP" dirty="0">
                <a:latin typeface="MS PGothic"/>
                <a:ea typeface="MS PGothic"/>
              </a:rPr>
              <a:t>MCS</a:t>
            </a:r>
            <a:r>
              <a:rPr lang="ja-JP" altLang="en-US" dirty="0">
                <a:latin typeface="MS PGothic"/>
                <a:ea typeface="MS PGothic"/>
              </a:rPr>
              <a:t>：変調、符号化などの設定値を含むインデックス</a:t>
            </a:r>
          </a:p>
          <a:p>
            <a:pPr lvl="2"/>
            <a:r>
              <a:rPr lang="en-US" altLang="ja-JP" dirty="0">
                <a:latin typeface="MS PGothic"/>
                <a:ea typeface="MS PGothic"/>
              </a:rPr>
              <a:t>MCS</a:t>
            </a:r>
            <a:r>
              <a:rPr lang="ja-JP" altLang="en-US" dirty="0">
                <a:latin typeface="MS PGothic"/>
                <a:ea typeface="MS PGothic"/>
              </a:rPr>
              <a:t>の取得は容易で</a:t>
            </a:r>
            <a:r>
              <a:rPr lang="ja-JP" altLang="en-US">
                <a:latin typeface="MS PGothic"/>
                <a:ea typeface="MS PGothic"/>
              </a:rPr>
              <a:t>はない</a:t>
            </a:r>
            <a:endParaRPr lang="en-US" altLang="ja-JP" dirty="0">
              <a:latin typeface="MS PGothic"/>
              <a:ea typeface="MS PGothic"/>
            </a:endParaRPr>
          </a:p>
          <a:p>
            <a:pPr marL="914400" lvl="2" indent="0">
              <a:lnSpc>
                <a:spcPts val="70"/>
              </a:lnSpc>
              <a:buNone/>
            </a:pPr>
            <a:r>
              <a:rPr lang="ja-JP" altLang="en-US" dirty="0">
                <a:latin typeface="MS PGothic"/>
                <a:ea typeface="MS PGothic"/>
              </a:rPr>
              <a:t>　</a:t>
            </a:r>
            <a:r>
              <a:rPr lang="en-US" altLang="ja-JP" dirty="0">
                <a:latin typeface="MS PGothic"/>
                <a:ea typeface="MS PGothic"/>
              </a:rPr>
              <a:t>		      </a:t>
            </a:r>
            <a:r>
              <a:rPr lang="en-US" altLang="ja-JP" sz="1600" dirty="0">
                <a:latin typeface="MS PGothic"/>
                <a:ea typeface="MS PGothic"/>
              </a:rPr>
              <a:t>[</a:t>
            </a:r>
            <a:r>
              <a:rPr lang="en-US" altLang="ja-JP" sz="1600" dirty="0" err="1">
                <a:latin typeface="MS PGothic"/>
                <a:ea typeface="MS PGothic"/>
              </a:rPr>
              <a:t>Kitisriworapan</a:t>
            </a:r>
            <a:r>
              <a:rPr lang="en-US" altLang="ja-JP" sz="1600" dirty="0">
                <a:latin typeface="MS PGothic"/>
                <a:ea typeface="MS PGothic"/>
              </a:rPr>
              <a:t>+</a:t>
            </a:r>
            <a:r>
              <a:rPr lang="ja-JP" altLang="en-US" sz="1600">
                <a:latin typeface="MS PGothic"/>
                <a:ea typeface="MS PGothic"/>
              </a:rPr>
              <a:t>，</a:t>
            </a:r>
            <a:r>
              <a:rPr lang="en-US" altLang="ja-JP" sz="1600" dirty="0">
                <a:latin typeface="MS PGothic"/>
                <a:ea typeface="MS PGothic"/>
              </a:rPr>
              <a:t>J Wireless Com Network 2020</a:t>
            </a:r>
            <a:r>
              <a:rPr lang="ja-JP" altLang="en-US" sz="1600" dirty="0">
                <a:latin typeface="MS PGothic"/>
                <a:ea typeface="MS PGothic"/>
              </a:rPr>
              <a:t>，</a:t>
            </a:r>
            <a:r>
              <a:rPr lang="en-US" altLang="ja-JP" sz="1600" dirty="0">
                <a:latin typeface="MS PGothic"/>
                <a:ea typeface="MS PGothic"/>
              </a:rPr>
              <a:t>2020]</a:t>
            </a:r>
          </a:p>
        </p:txBody>
      </p:sp>
      <p:sp>
        <p:nvSpPr>
          <p:cNvPr id="15" name="テキスト ボックス 14">
            <a:extLst>
              <a:ext uri="{FF2B5EF4-FFF2-40B4-BE49-F238E27FC236}">
                <a16:creationId xmlns:a16="http://schemas.microsoft.com/office/drawing/2014/main" id="{106FE11F-DE09-199D-2C0B-2F1A03A431ED}"/>
              </a:ext>
            </a:extLst>
          </p:cNvPr>
          <p:cNvSpPr txBox="1"/>
          <p:nvPr/>
        </p:nvSpPr>
        <p:spPr>
          <a:xfrm>
            <a:off x="4172857" y="3022600"/>
            <a:ext cx="65" cy="430887"/>
          </a:xfrm>
          <a:prstGeom prst="rect">
            <a:avLst/>
          </a:prstGeom>
          <a:noFill/>
        </p:spPr>
        <p:txBody>
          <a:bodyPr wrap="none" lIns="0" tIns="0" rIns="0" bIns="0" rtlCol="0">
            <a:spAutoFit/>
          </a:bodyPr>
          <a:lstStyle/>
          <a:p>
            <a:endParaRPr kumimoji="1" lang="ja-JP" altLang="en-US" sz="2800" dirty="0">
              <a:solidFill>
                <a:srgbClr val="4D4D4D"/>
              </a:solidFill>
            </a:endParaRPr>
          </a:p>
        </p:txBody>
      </p:sp>
      <p:sp>
        <p:nvSpPr>
          <p:cNvPr id="18" name="正方形/長方形 17">
            <a:extLst>
              <a:ext uri="{FF2B5EF4-FFF2-40B4-BE49-F238E27FC236}">
                <a16:creationId xmlns:a16="http://schemas.microsoft.com/office/drawing/2014/main" id="{BFE2DE8B-A80B-C71C-82F7-9384153C42A0}"/>
              </a:ext>
            </a:extLst>
          </p:cNvPr>
          <p:cNvSpPr/>
          <p:nvPr/>
        </p:nvSpPr>
        <p:spPr>
          <a:xfrm>
            <a:off x="989602" y="5320625"/>
            <a:ext cx="7128792" cy="884595"/>
          </a:xfrm>
          <a:prstGeom prst="rect">
            <a:avLst/>
          </a:prstGeom>
          <a:solidFill>
            <a:schemeClr val="accent3">
              <a:lumMod val="75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bg1"/>
                </a:solidFill>
              </a:rPr>
              <a:t>トラヒック負荷を考慮した</a:t>
            </a:r>
            <a:r>
              <a:rPr lang="en-US" altLang="ja-JP" sz="2800" b="1" dirty="0">
                <a:solidFill>
                  <a:schemeClr val="bg1"/>
                </a:solidFill>
              </a:rPr>
              <a:t>Evil-Twin</a:t>
            </a:r>
            <a:r>
              <a:rPr lang="ja-JP" altLang="en-US" sz="2800" b="1" dirty="0">
                <a:solidFill>
                  <a:schemeClr val="bg1"/>
                </a:solidFill>
              </a:rPr>
              <a:t>検知</a:t>
            </a:r>
            <a:endParaRPr lang="en-US" altLang="ja-JP" sz="2800" b="1" dirty="0">
              <a:solidFill>
                <a:schemeClr val="bg1"/>
              </a:solidFill>
            </a:endParaRPr>
          </a:p>
        </p:txBody>
      </p:sp>
      <p:sp>
        <p:nvSpPr>
          <p:cNvPr id="20" name="下矢印 7">
            <a:extLst>
              <a:ext uri="{FF2B5EF4-FFF2-40B4-BE49-F238E27FC236}">
                <a16:creationId xmlns:a16="http://schemas.microsoft.com/office/drawing/2014/main" id="{3AA682C3-1CC0-2F1A-6AFD-300FC0F5DA58}"/>
              </a:ext>
            </a:extLst>
          </p:cNvPr>
          <p:cNvSpPr/>
          <p:nvPr/>
        </p:nvSpPr>
        <p:spPr>
          <a:xfrm>
            <a:off x="4088545" y="4686940"/>
            <a:ext cx="849570" cy="604962"/>
          </a:xfrm>
          <a:prstGeom prst="downArrow">
            <a:avLst/>
          </a:prstGeom>
          <a:solidFill>
            <a:schemeClr val="accent1">
              <a:alpha val="50000"/>
            </a:schemeClr>
          </a:solidFill>
          <a:ln w="7620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スライド番号プレースホルダー 4">
            <a:extLst>
              <a:ext uri="{FF2B5EF4-FFF2-40B4-BE49-F238E27FC236}">
                <a16:creationId xmlns:a16="http://schemas.microsoft.com/office/drawing/2014/main" id="{F7297125-182E-14D1-ED24-6E2F0F778B2C}"/>
              </a:ext>
            </a:extLst>
          </p:cNvPr>
          <p:cNvSpPr>
            <a:spLocks noGrp="1"/>
          </p:cNvSpPr>
          <p:nvPr>
            <p:ph type="sldNum" sz="quarter" idx="12"/>
          </p:nvPr>
        </p:nvSpPr>
        <p:spPr/>
        <p:txBody>
          <a:bodyPr/>
          <a:lstStyle/>
          <a:p>
            <a:fld id="{8B45D110-FD8E-48BD-8825-CDFBF9D22CA3}" type="slidenum">
              <a:rPr kumimoji="1" lang="ja-JP" altLang="en-US" smtClean="0"/>
              <a:pPr/>
              <a:t>6</a:t>
            </a:fld>
            <a:endParaRPr kumimoji="1" lang="ja-JP" altLang="en-US" dirty="0"/>
          </a:p>
        </p:txBody>
      </p:sp>
      <p:sp>
        <p:nvSpPr>
          <p:cNvPr id="7" name="フッター プレースホルダー 2">
            <a:extLst>
              <a:ext uri="{FF2B5EF4-FFF2-40B4-BE49-F238E27FC236}">
                <a16:creationId xmlns:a16="http://schemas.microsoft.com/office/drawing/2014/main" id="{1E73C118-0FA7-1B92-BBB3-9DFC1AD3A429}"/>
              </a:ext>
            </a:extLst>
          </p:cNvPr>
          <p:cNvSpPr>
            <a:spLocks noGrp="1"/>
          </p:cNvSpPr>
          <p:nvPr>
            <p:ph type="ftr" sz="quarter" idx="11"/>
          </p:nvPr>
        </p:nvSpPr>
        <p:spPr>
          <a:xfrm>
            <a:off x="457200" y="6489354"/>
            <a:ext cx="8229600" cy="365125"/>
          </a:xfrm>
        </p:spPr>
        <p:txBody>
          <a:bodyPr/>
          <a:lstStyle/>
          <a:p>
            <a:r>
              <a:rPr kumimoji="1" lang="en" altLang="ja-JP"/>
              <a:t>MA23025 </a:t>
            </a:r>
            <a:r>
              <a:rPr kumimoji="1" lang="ja-JP" altLang="en-US"/>
              <a:t>上田智之</a:t>
            </a:r>
          </a:p>
        </p:txBody>
      </p:sp>
    </p:spTree>
    <p:extLst>
      <p:ext uri="{BB962C8B-B14F-4D97-AF65-F5344CB8AC3E}">
        <p14:creationId xmlns:p14="http://schemas.microsoft.com/office/powerpoint/2010/main" val="1449870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9F451A-1260-D900-487B-BFACD5EBCD37}"/>
              </a:ext>
            </a:extLst>
          </p:cNvPr>
          <p:cNvSpPr>
            <a:spLocks noGrp="1"/>
          </p:cNvSpPr>
          <p:nvPr>
            <p:ph type="title"/>
          </p:nvPr>
        </p:nvSpPr>
        <p:spPr/>
        <p:txBody>
          <a:bodyPr>
            <a:normAutofit/>
          </a:bodyPr>
          <a:lstStyle/>
          <a:p>
            <a:r>
              <a:rPr kumimoji="1" lang="ja-JP" altLang="en-US"/>
              <a:t>キーアイデアと想定環境</a:t>
            </a:r>
            <a:endParaRPr kumimoji="1" lang="ja-JP" altLang="en-US" dirty="0"/>
          </a:p>
        </p:txBody>
      </p:sp>
      <p:sp>
        <p:nvSpPr>
          <p:cNvPr id="4" name="フッター プレースホルダー 3">
            <a:extLst>
              <a:ext uri="{FF2B5EF4-FFF2-40B4-BE49-F238E27FC236}">
                <a16:creationId xmlns:a16="http://schemas.microsoft.com/office/drawing/2014/main" id="{30378FD5-32BC-E59A-A5E3-14F3051B6647}"/>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dirty="0"/>
          </a:p>
        </p:txBody>
      </p:sp>
      <p:sp>
        <p:nvSpPr>
          <p:cNvPr id="5" name="スライド番号プレースホルダー 4">
            <a:extLst>
              <a:ext uri="{FF2B5EF4-FFF2-40B4-BE49-F238E27FC236}">
                <a16:creationId xmlns:a16="http://schemas.microsoft.com/office/drawing/2014/main" id="{D013C10B-2A15-4F8D-FED1-8A99C04CBF3A}"/>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dirty="0"/>
          </a:p>
        </p:txBody>
      </p:sp>
      <p:sp>
        <p:nvSpPr>
          <p:cNvPr id="11" name="テキスト ボックス 10">
            <a:extLst>
              <a:ext uri="{FF2B5EF4-FFF2-40B4-BE49-F238E27FC236}">
                <a16:creationId xmlns:a16="http://schemas.microsoft.com/office/drawing/2014/main" id="{50900224-278E-0275-724A-6A2D767EFA59}"/>
              </a:ext>
            </a:extLst>
          </p:cNvPr>
          <p:cNvSpPr txBox="1"/>
          <p:nvPr/>
        </p:nvSpPr>
        <p:spPr>
          <a:xfrm>
            <a:off x="7181765" y="3993620"/>
            <a:ext cx="1599783" cy="516443"/>
          </a:xfrm>
          <a:prstGeom prst="rect">
            <a:avLst/>
          </a:prstGeom>
          <a:noFill/>
          <a:ln w="12700">
            <a:solidFill>
              <a:schemeClr val="tx1"/>
            </a:solidFill>
          </a:ln>
        </p:spPr>
        <p:txBody>
          <a:bodyPr wrap="square" lIns="90000" rtlCol="0" anchor="ctr">
            <a:noAutofit/>
          </a:bodyPr>
          <a:lstStyle/>
          <a:p>
            <a:pPr algn="ctr"/>
            <a:r>
              <a:rPr lang="ja-JP" altLang="en-US" b="1">
                <a:solidFill>
                  <a:srgbClr val="FF0000"/>
                </a:solidFill>
              </a:rPr>
              <a:t>正規</a:t>
            </a:r>
            <a:r>
              <a:rPr kumimoji="1" lang="en-US" altLang="ja-JP" b="1" dirty="0">
                <a:solidFill>
                  <a:srgbClr val="FF0000"/>
                </a:solidFill>
              </a:rPr>
              <a:t>AP</a:t>
            </a:r>
          </a:p>
        </p:txBody>
      </p:sp>
      <p:sp>
        <p:nvSpPr>
          <p:cNvPr id="12" name="テキスト ボックス 11">
            <a:extLst>
              <a:ext uri="{FF2B5EF4-FFF2-40B4-BE49-F238E27FC236}">
                <a16:creationId xmlns:a16="http://schemas.microsoft.com/office/drawing/2014/main" id="{742C37C1-44B4-13F7-A5E3-C79CFFF0F5FB}"/>
              </a:ext>
            </a:extLst>
          </p:cNvPr>
          <p:cNvSpPr txBox="1"/>
          <p:nvPr/>
        </p:nvSpPr>
        <p:spPr>
          <a:xfrm>
            <a:off x="1837402" y="3958552"/>
            <a:ext cx="1522981" cy="516443"/>
          </a:xfrm>
          <a:prstGeom prst="rect">
            <a:avLst/>
          </a:prstGeom>
          <a:noFill/>
          <a:ln w="12700">
            <a:solidFill>
              <a:schemeClr val="tx1"/>
            </a:solidFill>
          </a:ln>
        </p:spPr>
        <p:txBody>
          <a:bodyPr wrap="square" lIns="90000" rtlCol="0" anchor="ctr">
            <a:noAutofit/>
          </a:bodyPr>
          <a:lstStyle/>
          <a:p>
            <a:pPr algn="ctr"/>
            <a:r>
              <a:rPr lang="ja-JP" altLang="en-US" b="1">
                <a:solidFill>
                  <a:srgbClr val="FF0000"/>
                </a:solidFill>
              </a:rPr>
              <a:t>測定</a:t>
            </a:r>
            <a:r>
              <a:rPr lang="en-US" altLang="ja-JP" b="1" dirty="0">
                <a:solidFill>
                  <a:srgbClr val="FF0000"/>
                </a:solidFill>
              </a:rPr>
              <a:t>PC </a:t>
            </a:r>
            <a:r>
              <a:rPr kumimoji="1" lang="en-US" altLang="ja-JP" b="1" dirty="0">
                <a:solidFill>
                  <a:srgbClr val="FF0000"/>
                </a:solidFill>
              </a:rPr>
              <a:t> </a:t>
            </a:r>
            <a:endParaRPr kumimoji="1" lang="ja-JP" altLang="en-US" b="1" dirty="0">
              <a:solidFill>
                <a:srgbClr val="FF0000"/>
              </a:solidFill>
            </a:endParaRPr>
          </a:p>
        </p:txBody>
      </p:sp>
      <p:pic>
        <p:nvPicPr>
          <p:cNvPr id="16" name="グラフィックス 15" descr="ノート PC 単色塗りつぶし">
            <a:extLst>
              <a:ext uri="{FF2B5EF4-FFF2-40B4-BE49-F238E27FC236}">
                <a16:creationId xmlns:a16="http://schemas.microsoft.com/office/drawing/2014/main" id="{F37A4837-24D2-CC97-1AAF-8624492D8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68226" y="2929420"/>
            <a:ext cx="906536" cy="906536"/>
          </a:xfrm>
          <a:prstGeom prst="rect">
            <a:avLst/>
          </a:prstGeom>
        </p:spPr>
      </p:pic>
      <p:pic>
        <p:nvPicPr>
          <p:cNvPr id="17" name="グラフィックス 16" descr="無線ルーター 枠線">
            <a:extLst>
              <a:ext uri="{FF2B5EF4-FFF2-40B4-BE49-F238E27FC236}">
                <a16:creationId xmlns:a16="http://schemas.microsoft.com/office/drawing/2014/main" id="{BBFFD7C0-6AB5-F9B8-D5C5-375830CB34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98398" y="2943088"/>
            <a:ext cx="914400" cy="914400"/>
          </a:xfrm>
          <a:prstGeom prst="rect">
            <a:avLst/>
          </a:prstGeom>
        </p:spPr>
      </p:pic>
      <p:pic>
        <p:nvPicPr>
          <p:cNvPr id="20" name="グラフィックス 19" descr="無線ルーター 単色塗りつぶし">
            <a:extLst>
              <a:ext uri="{FF2B5EF4-FFF2-40B4-BE49-F238E27FC236}">
                <a16:creationId xmlns:a16="http://schemas.microsoft.com/office/drawing/2014/main" id="{C48E3191-958F-83D7-67DF-4C344438B6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37416" y="2918819"/>
            <a:ext cx="927936" cy="927936"/>
          </a:xfrm>
          <a:prstGeom prst="rect">
            <a:avLst/>
          </a:prstGeom>
        </p:spPr>
      </p:pic>
      <p:sp>
        <p:nvSpPr>
          <p:cNvPr id="21" name="テキスト ボックス 20">
            <a:extLst>
              <a:ext uri="{FF2B5EF4-FFF2-40B4-BE49-F238E27FC236}">
                <a16:creationId xmlns:a16="http://schemas.microsoft.com/office/drawing/2014/main" id="{D93A8579-E6A4-C11A-26D4-E969DA171C62}"/>
              </a:ext>
            </a:extLst>
          </p:cNvPr>
          <p:cNvSpPr txBox="1"/>
          <p:nvPr/>
        </p:nvSpPr>
        <p:spPr>
          <a:xfrm>
            <a:off x="4511179" y="3979952"/>
            <a:ext cx="1599783" cy="516443"/>
          </a:xfrm>
          <a:prstGeom prst="rect">
            <a:avLst/>
          </a:prstGeom>
          <a:noFill/>
          <a:ln w="12700">
            <a:solidFill>
              <a:schemeClr val="tx1"/>
            </a:solidFill>
          </a:ln>
        </p:spPr>
        <p:txBody>
          <a:bodyPr wrap="square" lIns="90000" rtlCol="0" anchor="ctr">
            <a:noAutofit/>
          </a:bodyPr>
          <a:lstStyle/>
          <a:p>
            <a:pPr algn="ctr"/>
            <a:r>
              <a:rPr kumimoji="1" lang="ja-JP" altLang="en-US" b="1">
                <a:solidFill>
                  <a:srgbClr val="FF0000"/>
                </a:solidFill>
              </a:rPr>
              <a:t>不正</a:t>
            </a:r>
            <a:r>
              <a:rPr kumimoji="1" lang="en-US" altLang="ja-JP" b="1" dirty="0">
                <a:solidFill>
                  <a:srgbClr val="FF0000"/>
                </a:solidFill>
              </a:rPr>
              <a:t>AP</a:t>
            </a:r>
          </a:p>
        </p:txBody>
      </p:sp>
      <p:sp>
        <p:nvSpPr>
          <p:cNvPr id="14" name="コンテンツ プレースホルダー 2">
            <a:extLst>
              <a:ext uri="{FF2B5EF4-FFF2-40B4-BE49-F238E27FC236}">
                <a16:creationId xmlns:a16="http://schemas.microsoft.com/office/drawing/2014/main" id="{5F4A2F1C-C40B-D55C-C6FF-0B06784E57E9}"/>
              </a:ext>
            </a:extLst>
          </p:cNvPr>
          <p:cNvSpPr>
            <a:spLocks noGrp="1"/>
          </p:cNvSpPr>
          <p:nvPr>
            <p:ph idx="1"/>
          </p:nvPr>
        </p:nvSpPr>
        <p:spPr>
          <a:xfrm>
            <a:off x="402594" y="1055080"/>
            <a:ext cx="8363222" cy="4942002"/>
          </a:xfrm>
        </p:spPr>
        <p:txBody>
          <a:bodyPr>
            <a:normAutofit/>
          </a:bodyPr>
          <a:lstStyle/>
          <a:p>
            <a:r>
              <a:rPr kumimoji="1" lang="ja-JP" altLang="en-US" b="1"/>
              <a:t>トラヒック負荷</a:t>
            </a:r>
            <a:r>
              <a:rPr kumimoji="1" lang="ja-JP" altLang="en-US"/>
              <a:t>ご</a:t>
            </a:r>
            <a:r>
              <a:rPr lang="ja-JP" altLang="en-US"/>
              <a:t>とに</a:t>
            </a:r>
            <a:r>
              <a:rPr kumimoji="1" lang="ja-JP" altLang="en-US"/>
              <a:t>検知を行う</a:t>
            </a:r>
            <a:endParaRPr lang="en-US" altLang="ja-JP" dirty="0"/>
          </a:p>
          <a:p>
            <a:pPr lvl="1"/>
            <a:r>
              <a:rPr kumimoji="1" lang="ja-JP" altLang="en-US">
                <a:solidFill>
                  <a:srgbClr val="525252"/>
                </a:solidFill>
              </a:rPr>
              <a:t>いくつかの種類の負荷を設定</a:t>
            </a:r>
            <a:endParaRPr kumimoji="1" lang="en-US" altLang="ja-JP" dirty="0">
              <a:solidFill>
                <a:srgbClr val="525252"/>
              </a:solidFill>
            </a:endParaRPr>
          </a:p>
          <a:p>
            <a:pPr lvl="1"/>
            <a:r>
              <a:rPr kumimoji="1" lang="en-US" altLang="ja-JP" dirty="0">
                <a:solidFill>
                  <a:srgbClr val="525252"/>
                </a:solidFill>
              </a:rPr>
              <a:t>RTT</a:t>
            </a:r>
            <a:r>
              <a:rPr kumimoji="1" lang="ja-JP" altLang="en-US">
                <a:solidFill>
                  <a:srgbClr val="525252"/>
                </a:solidFill>
              </a:rPr>
              <a:t>から</a:t>
            </a:r>
            <a:r>
              <a:rPr kumimoji="1" lang="ja-JP" altLang="en-US" b="1">
                <a:solidFill>
                  <a:srgbClr val="525252"/>
                </a:solidFill>
              </a:rPr>
              <a:t>各負荷ごとの閾値</a:t>
            </a:r>
            <a:r>
              <a:rPr kumimoji="1" lang="ja-JP" altLang="en-US">
                <a:solidFill>
                  <a:srgbClr val="525252"/>
                </a:solidFill>
              </a:rPr>
              <a:t>を作成</a:t>
            </a:r>
            <a:endParaRPr kumimoji="1" lang="en-US" altLang="ja-JP" dirty="0">
              <a:solidFill>
                <a:srgbClr val="525252"/>
              </a:solidFill>
            </a:endParaRPr>
          </a:p>
        </p:txBody>
      </p:sp>
      <p:sp>
        <p:nvSpPr>
          <p:cNvPr id="24" name="Google Shape;123;p2">
            <a:extLst>
              <a:ext uri="{FF2B5EF4-FFF2-40B4-BE49-F238E27FC236}">
                <a16:creationId xmlns:a16="http://schemas.microsoft.com/office/drawing/2014/main" id="{3CF8D282-20D0-3DBA-046D-300A4F38C13F}"/>
              </a:ext>
            </a:extLst>
          </p:cNvPr>
          <p:cNvSpPr/>
          <p:nvPr/>
        </p:nvSpPr>
        <p:spPr>
          <a:xfrm>
            <a:off x="1017129" y="5654746"/>
            <a:ext cx="7163663" cy="784538"/>
          </a:xfrm>
          <a:prstGeom prst="rect">
            <a:avLst/>
          </a:prstGeom>
          <a:solidFill>
            <a:schemeClr val="accent1"/>
          </a:solidFill>
          <a:ln>
            <a:noFill/>
          </a:ln>
        </p:spPr>
        <p:txBody>
          <a:bodyPr spcFirstLastPara="1" wrap="square" lIns="91425" tIns="45700" rIns="91425" bIns="45700" anchor="ctr" anchorCtr="0">
            <a:noAutofit/>
          </a:bodyPr>
          <a:lstStyle/>
          <a:p>
            <a:pPr algn="ctr"/>
            <a:r>
              <a:rPr lang="ja-JP" altLang="en-US" sz="2800" b="1">
                <a:solidFill>
                  <a:schemeClr val="lt1"/>
                </a:solidFill>
                <a:latin typeface="Quattrocento Sans"/>
                <a:ea typeface="Quattrocento Sans"/>
                <a:cs typeface="Quattrocento Sans"/>
                <a:sym typeface="Quattrocento Sans"/>
              </a:rPr>
              <a:t>負荷ごとに</a:t>
            </a:r>
            <a:r>
              <a:rPr lang="ja-JP" altLang="en-US" sz="2800" b="1" dirty="0">
                <a:solidFill>
                  <a:schemeClr val="lt1"/>
                </a:solidFill>
                <a:latin typeface="Quattrocento Sans"/>
                <a:ea typeface="Quattrocento Sans"/>
                <a:cs typeface="Quattrocento Sans"/>
                <a:sym typeface="Quattrocento Sans"/>
              </a:rPr>
              <a:t>取得した</a:t>
            </a:r>
            <a:r>
              <a:rPr lang="en-US" altLang="ja-JP" sz="2800" b="1" dirty="0">
                <a:solidFill>
                  <a:schemeClr val="lt1"/>
                </a:solidFill>
                <a:latin typeface="Quattrocento Sans"/>
                <a:ea typeface="Quattrocento Sans"/>
                <a:cs typeface="Quattrocento Sans"/>
                <a:sym typeface="Quattrocento Sans"/>
              </a:rPr>
              <a:t>RTT</a:t>
            </a:r>
            <a:r>
              <a:rPr lang="ja-JP" altLang="en-US" sz="2800" b="1">
                <a:solidFill>
                  <a:schemeClr val="lt1"/>
                </a:solidFill>
                <a:latin typeface="Quattrocento Sans"/>
                <a:ea typeface="Quattrocento Sans"/>
                <a:cs typeface="Quattrocento Sans"/>
                <a:sym typeface="Quattrocento Sans"/>
              </a:rPr>
              <a:t>と閾値を</a:t>
            </a:r>
            <a:r>
              <a:rPr lang="ja-JP" altLang="en-US" sz="2800" b="1" dirty="0">
                <a:solidFill>
                  <a:schemeClr val="lt1"/>
                </a:solidFill>
                <a:latin typeface="Quattrocento Sans"/>
                <a:ea typeface="Quattrocento Sans"/>
                <a:cs typeface="Quattrocento Sans"/>
                <a:sym typeface="Quattrocento Sans"/>
              </a:rPr>
              <a:t>比較</a:t>
            </a:r>
            <a:endParaRPr lang="en-US" altLang="ja-JP" sz="2800" b="1" dirty="0">
              <a:solidFill>
                <a:schemeClr val="lt1"/>
              </a:solidFill>
              <a:latin typeface="Quattrocento Sans"/>
              <a:ea typeface="Quattrocento Sans"/>
              <a:cs typeface="Quattrocento Sans"/>
              <a:sym typeface="Quattrocento Sans"/>
            </a:endParaRPr>
          </a:p>
        </p:txBody>
      </p:sp>
      <p:pic>
        <p:nvPicPr>
          <p:cNvPr id="31" name="グラフィックス 30" descr="ノート PC 単色塗りつぶし">
            <a:extLst>
              <a:ext uri="{FF2B5EF4-FFF2-40B4-BE49-F238E27FC236}">
                <a16:creationId xmlns:a16="http://schemas.microsoft.com/office/drawing/2014/main" id="{D6474390-6751-8D59-A4EF-D36A253E59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2370" y="4641650"/>
            <a:ext cx="906536" cy="906536"/>
          </a:xfrm>
          <a:prstGeom prst="rect">
            <a:avLst/>
          </a:prstGeom>
        </p:spPr>
      </p:pic>
      <p:sp>
        <p:nvSpPr>
          <p:cNvPr id="32" name="フローチャート: 処理 31">
            <a:extLst>
              <a:ext uri="{FF2B5EF4-FFF2-40B4-BE49-F238E27FC236}">
                <a16:creationId xmlns:a16="http://schemas.microsoft.com/office/drawing/2014/main" id="{19EF8AA4-9848-3966-3892-4DF66E05D652}"/>
              </a:ext>
            </a:extLst>
          </p:cNvPr>
          <p:cNvSpPr/>
          <p:nvPr/>
        </p:nvSpPr>
        <p:spPr>
          <a:xfrm>
            <a:off x="3138356" y="3301756"/>
            <a:ext cx="1699059" cy="216750"/>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4" name="フローチャート: 処理 33">
            <a:extLst>
              <a:ext uri="{FF2B5EF4-FFF2-40B4-BE49-F238E27FC236}">
                <a16:creationId xmlns:a16="http://schemas.microsoft.com/office/drawing/2014/main" id="{07F440A9-5E46-6A6E-2736-C39CE6771563}"/>
              </a:ext>
            </a:extLst>
          </p:cNvPr>
          <p:cNvSpPr/>
          <p:nvPr/>
        </p:nvSpPr>
        <p:spPr>
          <a:xfrm>
            <a:off x="5786890" y="3301756"/>
            <a:ext cx="1699059" cy="216750"/>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5" name="角丸四角形吹き出し 34">
            <a:extLst>
              <a:ext uri="{FF2B5EF4-FFF2-40B4-BE49-F238E27FC236}">
                <a16:creationId xmlns:a16="http://schemas.microsoft.com/office/drawing/2014/main" id="{1BDDBC53-FA76-A10F-7164-0CF9748E02A0}"/>
              </a:ext>
            </a:extLst>
          </p:cNvPr>
          <p:cNvSpPr/>
          <p:nvPr/>
        </p:nvSpPr>
        <p:spPr>
          <a:xfrm>
            <a:off x="197881" y="2866458"/>
            <a:ext cx="1694411" cy="712576"/>
          </a:xfrm>
          <a:prstGeom prst="wedgeRoundRectCallout">
            <a:avLst>
              <a:gd name="adj1" fmla="val 66024"/>
              <a:gd name="adj2" fmla="val 37828"/>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0098D1"/>
                </a:solidFill>
              </a:rPr>
              <a:t>PC</a:t>
            </a:r>
            <a:r>
              <a:rPr lang="ja-JP" altLang="en-US" sz="1600" b="1">
                <a:solidFill>
                  <a:srgbClr val="0098D1"/>
                </a:solidFill>
              </a:rPr>
              <a:t>，</a:t>
            </a:r>
            <a:r>
              <a:rPr lang="en-US" altLang="ja-JP" sz="1600" b="1" dirty="0">
                <a:solidFill>
                  <a:srgbClr val="0098D1"/>
                </a:solidFill>
              </a:rPr>
              <a:t>AP</a:t>
            </a:r>
            <a:r>
              <a:rPr lang="ja-JP" altLang="en-US" sz="1600" b="1">
                <a:solidFill>
                  <a:srgbClr val="0098D1"/>
                </a:solidFill>
              </a:rPr>
              <a:t>間に</a:t>
            </a:r>
            <a:br>
              <a:rPr lang="en-US" altLang="ja-JP" sz="1600" b="1" dirty="0">
                <a:solidFill>
                  <a:srgbClr val="0098D1"/>
                </a:solidFill>
              </a:rPr>
            </a:br>
            <a:r>
              <a:rPr lang="ja-JP" altLang="en-US" sz="1600" b="1">
                <a:solidFill>
                  <a:srgbClr val="0098D1"/>
                </a:solidFill>
              </a:rPr>
              <a:t>低い負荷を付与</a:t>
            </a:r>
            <a:endParaRPr kumimoji="1" lang="en-US" altLang="ja-JP" sz="1600" b="1" dirty="0">
              <a:solidFill>
                <a:srgbClr val="0098D1"/>
              </a:solidFill>
            </a:endParaRPr>
          </a:p>
        </p:txBody>
      </p:sp>
      <p:sp>
        <p:nvSpPr>
          <p:cNvPr id="36" name="角丸四角形吹き出し 35">
            <a:extLst>
              <a:ext uri="{FF2B5EF4-FFF2-40B4-BE49-F238E27FC236}">
                <a16:creationId xmlns:a16="http://schemas.microsoft.com/office/drawing/2014/main" id="{60B3630A-CBDE-1413-5A9E-51DCE4978C13}"/>
              </a:ext>
            </a:extLst>
          </p:cNvPr>
          <p:cNvSpPr/>
          <p:nvPr/>
        </p:nvSpPr>
        <p:spPr>
          <a:xfrm>
            <a:off x="197881" y="4666777"/>
            <a:ext cx="1694411" cy="712576"/>
          </a:xfrm>
          <a:prstGeom prst="wedgeRoundRectCallout">
            <a:avLst>
              <a:gd name="adj1" fmla="val 66024"/>
              <a:gd name="adj2" fmla="val 37828"/>
              <a:gd name="adj3" fmla="val 16667"/>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600" b="1" dirty="0">
                <a:solidFill>
                  <a:srgbClr val="0098D1"/>
                </a:solidFill>
              </a:rPr>
              <a:t>PC</a:t>
            </a:r>
            <a:r>
              <a:rPr lang="ja-JP" altLang="en-US" sz="1600" b="1">
                <a:solidFill>
                  <a:srgbClr val="0098D1"/>
                </a:solidFill>
              </a:rPr>
              <a:t>，</a:t>
            </a:r>
            <a:r>
              <a:rPr lang="en-US" altLang="ja-JP" sz="1600" b="1" dirty="0">
                <a:solidFill>
                  <a:srgbClr val="0098D1"/>
                </a:solidFill>
              </a:rPr>
              <a:t>AP</a:t>
            </a:r>
            <a:r>
              <a:rPr lang="ja-JP" altLang="en-US" sz="1600" b="1">
                <a:solidFill>
                  <a:srgbClr val="0098D1"/>
                </a:solidFill>
              </a:rPr>
              <a:t>間に</a:t>
            </a:r>
            <a:br>
              <a:rPr lang="en-US" altLang="ja-JP" sz="1600" b="1" dirty="0">
                <a:solidFill>
                  <a:srgbClr val="0098D1"/>
                </a:solidFill>
              </a:rPr>
            </a:br>
            <a:r>
              <a:rPr lang="ja-JP" altLang="en-US" sz="1600" b="1">
                <a:solidFill>
                  <a:srgbClr val="0098D1"/>
                </a:solidFill>
              </a:rPr>
              <a:t>高い負荷を付与</a:t>
            </a:r>
            <a:endParaRPr kumimoji="1" lang="en-US" altLang="ja-JP" sz="1600" b="1" dirty="0">
              <a:solidFill>
                <a:srgbClr val="0098D1"/>
              </a:solidFill>
            </a:endParaRPr>
          </a:p>
        </p:txBody>
      </p:sp>
      <p:pic>
        <p:nvPicPr>
          <p:cNvPr id="37" name="グラフィックス 36" descr="無線ルーター 枠線">
            <a:extLst>
              <a:ext uri="{FF2B5EF4-FFF2-40B4-BE49-F238E27FC236}">
                <a16:creationId xmlns:a16="http://schemas.microsoft.com/office/drawing/2014/main" id="{A77DA787-C419-AC76-88E6-62DCC5F7920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12503" y="4666791"/>
            <a:ext cx="914400" cy="914400"/>
          </a:xfrm>
          <a:prstGeom prst="rect">
            <a:avLst/>
          </a:prstGeom>
        </p:spPr>
      </p:pic>
      <p:pic>
        <p:nvPicPr>
          <p:cNvPr id="38" name="グラフィックス 37" descr="無線ルーター 単色塗りつぶし">
            <a:extLst>
              <a:ext uri="{FF2B5EF4-FFF2-40B4-BE49-F238E27FC236}">
                <a16:creationId xmlns:a16="http://schemas.microsoft.com/office/drawing/2014/main" id="{9C74B039-6468-C3DF-9824-371463DEA90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51521" y="4642522"/>
            <a:ext cx="927936" cy="927936"/>
          </a:xfrm>
          <a:prstGeom prst="rect">
            <a:avLst/>
          </a:prstGeom>
        </p:spPr>
      </p:pic>
      <p:sp>
        <p:nvSpPr>
          <p:cNvPr id="40" name="フローチャート: 処理 39">
            <a:extLst>
              <a:ext uri="{FF2B5EF4-FFF2-40B4-BE49-F238E27FC236}">
                <a16:creationId xmlns:a16="http://schemas.microsoft.com/office/drawing/2014/main" id="{D1EAF8E8-6943-8A9A-9ACD-875BE6DB324A}"/>
              </a:ext>
            </a:extLst>
          </p:cNvPr>
          <p:cNvSpPr/>
          <p:nvPr/>
        </p:nvSpPr>
        <p:spPr>
          <a:xfrm>
            <a:off x="3151949" y="5052117"/>
            <a:ext cx="1699059" cy="115106"/>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1" name="稲妻 40">
            <a:extLst>
              <a:ext uri="{FF2B5EF4-FFF2-40B4-BE49-F238E27FC236}">
                <a16:creationId xmlns:a16="http://schemas.microsoft.com/office/drawing/2014/main" id="{08664628-5017-ECC9-05FB-A7F37253EB87}"/>
              </a:ext>
            </a:extLst>
          </p:cNvPr>
          <p:cNvSpPr/>
          <p:nvPr/>
        </p:nvSpPr>
        <p:spPr>
          <a:xfrm>
            <a:off x="3638201" y="4423622"/>
            <a:ext cx="417396" cy="556105"/>
          </a:xfrm>
          <a:prstGeom prst="lightningBol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2" name="フローチャート: 処理 41">
            <a:extLst>
              <a:ext uri="{FF2B5EF4-FFF2-40B4-BE49-F238E27FC236}">
                <a16:creationId xmlns:a16="http://schemas.microsoft.com/office/drawing/2014/main" id="{7FC92DBE-A241-AF77-BE5B-344B0C4F36CC}"/>
              </a:ext>
            </a:extLst>
          </p:cNvPr>
          <p:cNvSpPr/>
          <p:nvPr/>
        </p:nvSpPr>
        <p:spPr>
          <a:xfrm>
            <a:off x="5805502" y="5035811"/>
            <a:ext cx="1699059" cy="115106"/>
          </a:xfrm>
          <a:prstGeom prst="flowChartProcess">
            <a:avLst/>
          </a:prstGeom>
          <a:solidFill>
            <a:schemeClr val="accent6"/>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43" name="稲妻 42">
            <a:extLst>
              <a:ext uri="{FF2B5EF4-FFF2-40B4-BE49-F238E27FC236}">
                <a16:creationId xmlns:a16="http://schemas.microsoft.com/office/drawing/2014/main" id="{46F50231-4656-1719-53F0-7F2C8571ABCC}"/>
              </a:ext>
            </a:extLst>
          </p:cNvPr>
          <p:cNvSpPr/>
          <p:nvPr/>
        </p:nvSpPr>
        <p:spPr>
          <a:xfrm>
            <a:off x="6291754" y="4407316"/>
            <a:ext cx="417396" cy="556105"/>
          </a:xfrm>
          <a:prstGeom prst="lightningBol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Tree>
    <p:extLst>
      <p:ext uri="{BB962C8B-B14F-4D97-AF65-F5344CB8AC3E}">
        <p14:creationId xmlns:p14="http://schemas.microsoft.com/office/powerpoint/2010/main" val="13946960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2F3A-CD3F-0FE8-F6F2-FE7ABC3F4214}"/>
              </a:ext>
            </a:extLst>
          </p:cNvPr>
          <p:cNvSpPr>
            <a:spLocks noGrp="1"/>
          </p:cNvSpPr>
          <p:nvPr>
            <p:ph type="title"/>
          </p:nvPr>
        </p:nvSpPr>
        <p:spPr/>
        <p:txBody>
          <a:bodyPr/>
          <a:lstStyle/>
          <a:p>
            <a:r>
              <a:rPr kumimoji="1" lang="ja-JP" altLang="en-US"/>
              <a:t>実験の流れ</a:t>
            </a:r>
          </a:p>
        </p:txBody>
      </p:sp>
      <p:sp>
        <p:nvSpPr>
          <p:cNvPr id="4" name="フッター プレースホルダー 3">
            <a:extLst>
              <a:ext uri="{FF2B5EF4-FFF2-40B4-BE49-F238E27FC236}">
                <a16:creationId xmlns:a16="http://schemas.microsoft.com/office/drawing/2014/main" id="{C2F1EB23-5B07-152A-F978-4BCCEEB38185}"/>
              </a:ext>
            </a:extLst>
          </p:cNvPr>
          <p:cNvSpPr>
            <a:spLocks noGrp="1"/>
          </p:cNvSpPr>
          <p:nvPr>
            <p:ph type="ftr" sz="quarter" idx="11"/>
          </p:nvPr>
        </p:nvSpPr>
        <p:spPr/>
        <p:txBody>
          <a:bodyPr/>
          <a:lstStyle/>
          <a:p>
            <a:r>
              <a:rPr lang="en" altLang="ja-JP">
                <a:latin typeface="+mj-lt"/>
              </a:rPr>
              <a:t>MA23025 </a:t>
            </a:r>
            <a:r>
              <a:rPr lang="ja-JP" altLang="en-US">
                <a:latin typeface="+mj-lt"/>
              </a:rPr>
              <a:t>上田智之</a:t>
            </a:r>
            <a:endParaRPr kumimoji="1" lang="ja-JP" altLang="en-US"/>
          </a:p>
        </p:txBody>
      </p:sp>
      <p:sp>
        <p:nvSpPr>
          <p:cNvPr id="5" name="スライド番号プレースホルダー 4">
            <a:extLst>
              <a:ext uri="{FF2B5EF4-FFF2-40B4-BE49-F238E27FC236}">
                <a16:creationId xmlns:a16="http://schemas.microsoft.com/office/drawing/2014/main" id="{74678E44-5B03-E7CF-4ED1-E71C705EEF8C}"/>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dirty="0"/>
          </a:p>
        </p:txBody>
      </p:sp>
      <p:sp>
        <p:nvSpPr>
          <p:cNvPr id="6" name="フローチャート: 処理 5">
            <a:extLst>
              <a:ext uri="{FF2B5EF4-FFF2-40B4-BE49-F238E27FC236}">
                <a16:creationId xmlns:a16="http://schemas.microsoft.com/office/drawing/2014/main" id="{3DEB2A62-D703-1EA0-69A1-3AB33DCB08C9}"/>
              </a:ext>
            </a:extLst>
          </p:cNvPr>
          <p:cNvSpPr/>
          <p:nvPr/>
        </p:nvSpPr>
        <p:spPr>
          <a:xfrm>
            <a:off x="1811567" y="813192"/>
            <a:ext cx="2491630" cy="815146"/>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ja-JP" sz="2200" b="1" dirty="0">
                <a:solidFill>
                  <a:schemeClr val="bg1"/>
                </a:solidFill>
              </a:rPr>
              <a:t>RTT</a:t>
            </a:r>
            <a:r>
              <a:rPr lang="ja-JP" altLang="en-US" sz="2200" b="1">
                <a:solidFill>
                  <a:schemeClr val="bg1"/>
                </a:solidFill>
              </a:rPr>
              <a:t>，トラヒックを測定</a:t>
            </a:r>
            <a:endParaRPr kumimoji="1" lang="ja-JP" altLang="en-US" sz="2200" b="1" dirty="0">
              <a:solidFill>
                <a:schemeClr val="bg1"/>
              </a:solidFill>
            </a:endParaRPr>
          </a:p>
        </p:txBody>
      </p:sp>
      <p:sp>
        <p:nvSpPr>
          <p:cNvPr id="7" name="Google Shape;124;p2">
            <a:extLst>
              <a:ext uri="{FF2B5EF4-FFF2-40B4-BE49-F238E27FC236}">
                <a16:creationId xmlns:a16="http://schemas.microsoft.com/office/drawing/2014/main" id="{2DD5BDF7-0F00-7F1D-0D89-15323D13EF9E}"/>
              </a:ext>
            </a:extLst>
          </p:cNvPr>
          <p:cNvSpPr/>
          <p:nvPr/>
        </p:nvSpPr>
        <p:spPr>
          <a:xfrm>
            <a:off x="2772986" y="162833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8" name="フローチャート: 処理 7">
            <a:extLst>
              <a:ext uri="{FF2B5EF4-FFF2-40B4-BE49-F238E27FC236}">
                <a16:creationId xmlns:a16="http://schemas.microsoft.com/office/drawing/2014/main" id="{D169A650-56B6-357B-362D-9A9B05AA7EBF}"/>
              </a:ext>
            </a:extLst>
          </p:cNvPr>
          <p:cNvSpPr/>
          <p:nvPr/>
        </p:nvSpPr>
        <p:spPr>
          <a:xfrm>
            <a:off x="1154618" y="3513130"/>
            <a:ext cx="383040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k-means</a:t>
            </a:r>
            <a:r>
              <a:rPr kumimoji="1" lang="ja-JP" altLang="en-US" sz="2200" b="1">
                <a:solidFill>
                  <a:schemeClr val="bg1"/>
                </a:solidFill>
              </a:rPr>
              <a:t>を用いた検知</a:t>
            </a:r>
            <a:endParaRPr kumimoji="1" lang="ja-JP" altLang="en-US" sz="2200" b="1" dirty="0">
              <a:solidFill>
                <a:schemeClr val="bg1"/>
              </a:solidFill>
            </a:endParaRPr>
          </a:p>
        </p:txBody>
      </p:sp>
      <p:sp>
        <p:nvSpPr>
          <p:cNvPr id="10" name="フローチャート: 判断 9">
            <a:extLst>
              <a:ext uri="{FF2B5EF4-FFF2-40B4-BE49-F238E27FC236}">
                <a16:creationId xmlns:a16="http://schemas.microsoft.com/office/drawing/2014/main" id="{9120180A-10B8-F18E-B061-C7571088D79B}"/>
              </a:ext>
            </a:extLst>
          </p:cNvPr>
          <p:cNvSpPr/>
          <p:nvPr/>
        </p:nvSpPr>
        <p:spPr>
          <a:xfrm>
            <a:off x="837049" y="4588136"/>
            <a:ext cx="4479330" cy="1070357"/>
          </a:xfrm>
          <a:prstGeom prst="flowChartDecision">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「不正</a:t>
            </a:r>
            <a:r>
              <a:rPr lang="en-US" altLang="ja-JP" sz="2200" b="1" dirty="0">
                <a:solidFill>
                  <a:schemeClr val="bg1"/>
                </a:solidFill>
              </a:rPr>
              <a:t>AP</a:t>
            </a:r>
            <a:r>
              <a:rPr lang="ja-JP" altLang="en-US" sz="2200" b="1">
                <a:solidFill>
                  <a:schemeClr val="bg1"/>
                </a:solidFill>
              </a:rPr>
              <a:t>あり」</a:t>
            </a:r>
            <a:endParaRPr kumimoji="1" lang="ja-JP" altLang="en-US" sz="2200" b="1" dirty="0">
              <a:solidFill>
                <a:schemeClr val="bg1"/>
              </a:solidFill>
            </a:endParaRPr>
          </a:p>
        </p:txBody>
      </p:sp>
      <p:sp>
        <p:nvSpPr>
          <p:cNvPr id="11" name="Google Shape;124;p2">
            <a:extLst>
              <a:ext uri="{FF2B5EF4-FFF2-40B4-BE49-F238E27FC236}">
                <a16:creationId xmlns:a16="http://schemas.microsoft.com/office/drawing/2014/main" id="{C4284D41-124D-6464-245F-854015A20F44}"/>
              </a:ext>
            </a:extLst>
          </p:cNvPr>
          <p:cNvSpPr/>
          <p:nvPr/>
        </p:nvSpPr>
        <p:spPr>
          <a:xfrm>
            <a:off x="2782617" y="4064318"/>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2" name="Google Shape;124;p2">
            <a:extLst>
              <a:ext uri="{FF2B5EF4-FFF2-40B4-BE49-F238E27FC236}">
                <a16:creationId xmlns:a16="http://schemas.microsoft.com/office/drawing/2014/main" id="{3AC71B5C-F407-B797-225C-76AA348DCC98}"/>
              </a:ext>
            </a:extLst>
          </p:cNvPr>
          <p:cNvSpPr/>
          <p:nvPr/>
        </p:nvSpPr>
        <p:spPr>
          <a:xfrm rot="740940">
            <a:off x="1503239" y="5337278"/>
            <a:ext cx="576000" cy="619449"/>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4" name="Google Shape;124;p2">
            <a:extLst>
              <a:ext uri="{FF2B5EF4-FFF2-40B4-BE49-F238E27FC236}">
                <a16:creationId xmlns:a16="http://schemas.microsoft.com/office/drawing/2014/main" id="{4E656E25-C822-EE68-266A-F5824FE427EE}"/>
              </a:ext>
            </a:extLst>
          </p:cNvPr>
          <p:cNvSpPr/>
          <p:nvPr/>
        </p:nvSpPr>
        <p:spPr>
          <a:xfrm rot="20880000">
            <a:off x="4027761" y="5350015"/>
            <a:ext cx="576000" cy="601972"/>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5" name="テキスト ボックス 14">
            <a:extLst>
              <a:ext uri="{FF2B5EF4-FFF2-40B4-BE49-F238E27FC236}">
                <a16:creationId xmlns:a16="http://schemas.microsoft.com/office/drawing/2014/main" id="{E2E9A2B8-EF08-1BEF-E5B1-2B0ABE84ACAF}"/>
              </a:ext>
            </a:extLst>
          </p:cNvPr>
          <p:cNvSpPr txBox="1"/>
          <p:nvPr/>
        </p:nvSpPr>
        <p:spPr>
          <a:xfrm>
            <a:off x="4778394" y="5518824"/>
            <a:ext cx="543739" cy="400110"/>
          </a:xfrm>
          <a:prstGeom prst="rect">
            <a:avLst/>
          </a:prstGeom>
          <a:noFill/>
        </p:spPr>
        <p:txBody>
          <a:bodyPr wrap="none" rtlCol="0">
            <a:spAutoFit/>
          </a:bodyPr>
          <a:lstStyle/>
          <a:p>
            <a:r>
              <a:rPr kumimoji="1" lang="en-US" altLang="ja-JP" sz="2000" b="1" dirty="0">
                <a:solidFill>
                  <a:srgbClr val="4D4D4D"/>
                </a:solidFill>
              </a:rPr>
              <a:t>No</a:t>
            </a:r>
            <a:endParaRPr kumimoji="1" lang="ja-JP" altLang="en-US" sz="2000" b="1" dirty="0">
              <a:solidFill>
                <a:srgbClr val="4D4D4D"/>
              </a:solidFill>
            </a:endParaRPr>
          </a:p>
        </p:txBody>
      </p:sp>
      <p:sp>
        <p:nvSpPr>
          <p:cNvPr id="16" name="テキスト ボックス 15">
            <a:extLst>
              <a:ext uri="{FF2B5EF4-FFF2-40B4-BE49-F238E27FC236}">
                <a16:creationId xmlns:a16="http://schemas.microsoft.com/office/drawing/2014/main" id="{89379C9B-C952-38E1-5542-E3B2CF8D5E4F}"/>
              </a:ext>
            </a:extLst>
          </p:cNvPr>
          <p:cNvSpPr txBox="1"/>
          <p:nvPr/>
        </p:nvSpPr>
        <p:spPr>
          <a:xfrm>
            <a:off x="818870" y="5515808"/>
            <a:ext cx="568810" cy="400110"/>
          </a:xfrm>
          <a:prstGeom prst="rect">
            <a:avLst/>
          </a:prstGeom>
          <a:noFill/>
        </p:spPr>
        <p:txBody>
          <a:bodyPr wrap="none" rtlCol="0">
            <a:spAutoFit/>
          </a:bodyPr>
          <a:lstStyle/>
          <a:p>
            <a:r>
              <a:rPr kumimoji="1" lang="en-US" altLang="ja-JP" sz="2000" b="1" dirty="0">
                <a:solidFill>
                  <a:srgbClr val="4D4D4D"/>
                </a:solidFill>
              </a:rPr>
              <a:t>Yes</a:t>
            </a:r>
            <a:endParaRPr kumimoji="1" lang="ja-JP" altLang="en-US" sz="2000" b="1" dirty="0">
              <a:solidFill>
                <a:srgbClr val="4D4D4D"/>
              </a:solidFill>
            </a:endParaRPr>
          </a:p>
        </p:txBody>
      </p:sp>
      <p:sp>
        <p:nvSpPr>
          <p:cNvPr id="17" name="フローチャート: 処理 16">
            <a:extLst>
              <a:ext uri="{FF2B5EF4-FFF2-40B4-BE49-F238E27FC236}">
                <a16:creationId xmlns:a16="http://schemas.microsoft.com/office/drawing/2014/main" id="{9257B53B-A38B-FB6F-FACC-1F6DA846E491}"/>
              </a:ext>
            </a:extLst>
          </p:cNvPr>
          <p:cNvSpPr/>
          <p:nvPr/>
        </p:nvSpPr>
        <p:spPr>
          <a:xfrm>
            <a:off x="240231" y="5942883"/>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200" b="1">
                <a:solidFill>
                  <a:schemeClr val="bg1"/>
                </a:solidFill>
              </a:rPr>
              <a:t>終了</a:t>
            </a:r>
            <a:endParaRPr kumimoji="1" lang="ja-JP" altLang="en-US" sz="2200" b="1" dirty="0">
              <a:solidFill>
                <a:schemeClr val="bg1"/>
              </a:solidFill>
            </a:endParaRPr>
          </a:p>
        </p:txBody>
      </p:sp>
      <p:sp>
        <p:nvSpPr>
          <p:cNvPr id="18" name="フローチャート: 処理 17">
            <a:extLst>
              <a:ext uri="{FF2B5EF4-FFF2-40B4-BE49-F238E27FC236}">
                <a16:creationId xmlns:a16="http://schemas.microsoft.com/office/drawing/2014/main" id="{8731F099-4A9F-92D3-1C66-86C020569768}"/>
              </a:ext>
            </a:extLst>
          </p:cNvPr>
          <p:cNvSpPr/>
          <p:nvPr/>
        </p:nvSpPr>
        <p:spPr>
          <a:xfrm>
            <a:off x="3567963" y="5944964"/>
            <a:ext cx="2491630" cy="568800"/>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en-US" altLang="ja-JP" sz="2200" b="1" dirty="0">
                <a:solidFill>
                  <a:schemeClr val="bg1"/>
                </a:solidFill>
              </a:rPr>
              <a:t>CDF</a:t>
            </a:r>
            <a:r>
              <a:rPr kumimoji="1" lang="ja-JP" altLang="en-US" sz="2200" b="1">
                <a:solidFill>
                  <a:schemeClr val="bg1"/>
                </a:solidFill>
              </a:rPr>
              <a:t>の追加検知</a:t>
            </a:r>
            <a:endParaRPr kumimoji="1" lang="ja-JP" altLang="en-US" sz="2200" b="1" dirty="0">
              <a:solidFill>
                <a:schemeClr val="bg1"/>
              </a:solidFill>
            </a:endParaRPr>
          </a:p>
        </p:txBody>
      </p:sp>
      <p:cxnSp>
        <p:nvCxnSpPr>
          <p:cNvPr id="19" name="直線矢印コネクタ 18">
            <a:extLst>
              <a:ext uri="{FF2B5EF4-FFF2-40B4-BE49-F238E27FC236}">
                <a16:creationId xmlns:a16="http://schemas.microsoft.com/office/drawing/2014/main" id="{B1328A37-59FB-B7CF-46BD-DFBCFDCB3488}"/>
              </a:ext>
            </a:extLst>
          </p:cNvPr>
          <p:cNvCxnSpPr>
            <a:cxnSpLocks/>
          </p:cNvCxnSpPr>
          <p:nvPr/>
        </p:nvCxnSpPr>
        <p:spPr>
          <a:xfrm>
            <a:off x="6635125" y="5855639"/>
            <a:ext cx="2124000" cy="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結合子 19">
            <a:extLst>
              <a:ext uri="{FF2B5EF4-FFF2-40B4-BE49-F238E27FC236}">
                <a16:creationId xmlns:a16="http://schemas.microsoft.com/office/drawing/2014/main" id="{785999FE-4470-DA58-0F51-F40AE5FF8CB4}"/>
              </a:ext>
            </a:extLst>
          </p:cNvPr>
          <p:cNvSpPr/>
          <p:nvPr/>
        </p:nvSpPr>
        <p:spPr>
          <a:xfrm>
            <a:off x="7342050" y="510015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1" name="フローチャート: 結合子 20">
            <a:extLst>
              <a:ext uri="{FF2B5EF4-FFF2-40B4-BE49-F238E27FC236}">
                <a16:creationId xmlns:a16="http://schemas.microsoft.com/office/drawing/2014/main" id="{3FCB55BC-7779-9BCD-99B1-60E224868D65}"/>
              </a:ext>
            </a:extLst>
          </p:cNvPr>
          <p:cNvSpPr/>
          <p:nvPr/>
        </p:nvSpPr>
        <p:spPr>
          <a:xfrm>
            <a:off x="7037250" y="504047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2" name="フローチャート: 結合子 21">
            <a:extLst>
              <a:ext uri="{FF2B5EF4-FFF2-40B4-BE49-F238E27FC236}">
                <a16:creationId xmlns:a16="http://schemas.microsoft.com/office/drawing/2014/main" id="{4A03745A-927F-1EF5-B4DA-E1C5130E7EC8}"/>
              </a:ext>
            </a:extLst>
          </p:cNvPr>
          <p:cNvSpPr/>
          <p:nvPr/>
        </p:nvSpPr>
        <p:spPr>
          <a:xfrm>
            <a:off x="7856104" y="501497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3" name="フローチャート: 結合子 22">
            <a:extLst>
              <a:ext uri="{FF2B5EF4-FFF2-40B4-BE49-F238E27FC236}">
                <a16:creationId xmlns:a16="http://schemas.microsoft.com/office/drawing/2014/main" id="{36FA376A-0B38-3EFE-698F-8041EBDB81DD}"/>
              </a:ext>
            </a:extLst>
          </p:cNvPr>
          <p:cNvSpPr/>
          <p:nvPr/>
        </p:nvSpPr>
        <p:spPr>
          <a:xfrm>
            <a:off x="6893750" y="4931428"/>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4" name="フローチャート: 結合子 23">
            <a:extLst>
              <a:ext uri="{FF2B5EF4-FFF2-40B4-BE49-F238E27FC236}">
                <a16:creationId xmlns:a16="http://schemas.microsoft.com/office/drawing/2014/main" id="{8BD52452-83CC-73CB-E8B6-BDCAFD62DC64}"/>
              </a:ext>
            </a:extLst>
          </p:cNvPr>
          <p:cNvSpPr/>
          <p:nvPr/>
        </p:nvSpPr>
        <p:spPr>
          <a:xfrm>
            <a:off x="8103762" y="502098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5" name="フローチャート: 結合子 24">
            <a:extLst>
              <a:ext uri="{FF2B5EF4-FFF2-40B4-BE49-F238E27FC236}">
                <a16:creationId xmlns:a16="http://schemas.microsoft.com/office/drawing/2014/main" id="{8CD0F3DD-155F-9BB2-E88A-D9FF1B286E77}"/>
              </a:ext>
            </a:extLst>
          </p:cNvPr>
          <p:cNvSpPr/>
          <p:nvPr/>
        </p:nvSpPr>
        <p:spPr>
          <a:xfrm>
            <a:off x="8244021" y="509300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6" name="フローチャート: 結合子 25">
            <a:extLst>
              <a:ext uri="{FF2B5EF4-FFF2-40B4-BE49-F238E27FC236}">
                <a16:creationId xmlns:a16="http://schemas.microsoft.com/office/drawing/2014/main" id="{17B36C5C-6EDC-913E-7866-937FCB6B381B}"/>
              </a:ext>
            </a:extLst>
          </p:cNvPr>
          <p:cNvSpPr/>
          <p:nvPr/>
        </p:nvSpPr>
        <p:spPr>
          <a:xfrm>
            <a:off x="7464761" y="5234811"/>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7" name="フローチャート: 結合子 26">
            <a:extLst>
              <a:ext uri="{FF2B5EF4-FFF2-40B4-BE49-F238E27FC236}">
                <a16:creationId xmlns:a16="http://schemas.microsoft.com/office/drawing/2014/main" id="{03471DC8-8F49-1C73-0014-ADCB87D0AFF9}"/>
              </a:ext>
            </a:extLst>
          </p:cNvPr>
          <p:cNvSpPr/>
          <p:nvPr/>
        </p:nvSpPr>
        <p:spPr>
          <a:xfrm>
            <a:off x="7293551" y="4926852"/>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28" name="フローチャート: 結合子 27">
            <a:extLst>
              <a:ext uri="{FF2B5EF4-FFF2-40B4-BE49-F238E27FC236}">
                <a16:creationId xmlns:a16="http://schemas.microsoft.com/office/drawing/2014/main" id="{B2919F23-BCBA-89AD-8B24-98C0865863B5}"/>
              </a:ext>
            </a:extLst>
          </p:cNvPr>
          <p:cNvSpPr/>
          <p:nvPr/>
        </p:nvSpPr>
        <p:spPr>
          <a:xfrm>
            <a:off x="7696850" y="5139526"/>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29" name="フローチャート: 結合子 28">
            <a:extLst>
              <a:ext uri="{FF2B5EF4-FFF2-40B4-BE49-F238E27FC236}">
                <a16:creationId xmlns:a16="http://schemas.microsoft.com/office/drawing/2014/main" id="{9BA797C0-AF8F-4654-7A35-998FDB4C86A5}"/>
              </a:ext>
            </a:extLst>
          </p:cNvPr>
          <p:cNvSpPr>
            <a:spLocks noChangeAspect="1"/>
          </p:cNvSpPr>
          <p:nvPr/>
        </p:nvSpPr>
        <p:spPr>
          <a:xfrm>
            <a:off x="6774014" y="519921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0" name="フローチャート: 結合子 29">
            <a:extLst>
              <a:ext uri="{FF2B5EF4-FFF2-40B4-BE49-F238E27FC236}">
                <a16:creationId xmlns:a16="http://schemas.microsoft.com/office/drawing/2014/main" id="{D1CA9A3C-3835-14A2-0011-17E5DEC9B5B8}"/>
              </a:ext>
            </a:extLst>
          </p:cNvPr>
          <p:cNvSpPr/>
          <p:nvPr/>
        </p:nvSpPr>
        <p:spPr>
          <a:xfrm>
            <a:off x="7978489" y="522705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1" name="フローチャート: 結合子 30">
            <a:extLst>
              <a:ext uri="{FF2B5EF4-FFF2-40B4-BE49-F238E27FC236}">
                <a16:creationId xmlns:a16="http://schemas.microsoft.com/office/drawing/2014/main" id="{AD89A3A4-1463-3D89-ADD1-6C93DDD58729}"/>
              </a:ext>
            </a:extLst>
          </p:cNvPr>
          <p:cNvSpPr/>
          <p:nvPr/>
        </p:nvSpPr>
        <p:spPr>
          <a:xfrm>
            <a:off x="8203518" y="5288549"/>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2" name="フローチャート: 結合子 31">
            <a:extLst>
              <a:ext uri="{FF2B5EF4-FFF2-40B4-BE49-F238E27FC236}">
                <a16:creationId xmlns:a16="http://schemas.microsoft.com/office/drawing/2014/main" id="{E5B76DE9-D7D0-064D-6435-8F13CDCD6F03}"/>
              </a:ext>
            </a:extLst>
          </p:cNvPr>
          <p:cNvSpPr/>
          <p:nvPr/>
        </p:nvSpPr>
        <p:spPr>
          <a:xfrm>
            <a:off x="6951147" y="5284392"/>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3" name="フローチャート: 結合子 32">
            <a:extLst>
              <a:ext uri="{FF2B5EF4-FFF2-40B4-BE49-F238E27FC236}">
                <a16:creationId xmlns:a16="http://schemas.microsoft.com/office/drawing/2014/main" id="{86AE161B-83AC-DF76-2653-DCAFD7967880}"/>
              </a:ext>
            </a:extLst>
          </p:cNvPr>
          <p:cNvSpPr/>
          <p:nvPr/>
        </p:nvSpPr>
        <p:spPr>
          <a:xfrm>
            <a:off x="7189650" y="5192871"/>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4" name="フローチャート: 結合子 33">
            <a:extLst>
              <a:ext uri="{FF2B5EF4-FFF2-40B4-BE49-F238E27FC236}">
                <a16:creationId xmlns:a16="http://schemas.microsoft.com/office/drawing/2014/main" id="{88AF2D4A-574A-3A7B-39DA-9716C0269D86}"/>
              </a:ext>
            </a:extLst>
          </p:cNvPr>
          <p:cNvSpPr/>
          <p:nvPr/>
        </p:nvSpPr>
        <p:spPr>
          <a:xfrm>
            <a:off x="7806104" y="5280404"/>
            <a:ext cx="109254" cy="106690"/>
          </a:xfrm>
          <a:prstGeom prst="flowChartConnector">
            <a:avLst/>
          </a:prstGeom>
          <a:solidFill>
            <a:schemeClr val="accent1"/>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sp>
        <p:nvSpPr>
          <p:cNvPr id="35" name="フローチャート: 結合子 34">
            <a:extLst>
              <a:ext uri="{FF2B5EF4-FFF2-40B4-BE49-F238E27FC236}">
                <a16:creationId xmlns:a16="http://schemas.microsoft.com/office/drawing/2014/main" id="{FF867B13-2EE5-AFB4-E5DE-B7377F67A6AE}"/>
              </a:ext>
            </a:extLst>
          </p:cNvPr>
          <p:cNvSpPr/>
          <p:nvPr/>
        </p:nvSpPr>
        <p:spPr>
          <a:xfrm>
            <a:off x="6715302" y="4996299"/>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6" name="フローチャート: 結合子 35">
            <a:extLst>
              <a:ext uri="{FF2B5EF4-FFF2-40B4-BE49-F238E27FC236}">
                <a16:creationId xmlns:a16="http://schemas.microsoft.com/office/drawing/2014/main" id="{A660AED2-E554-27A7-C92C-FC72AA827693}"/>
              </a:ext>
            </a:extLst>
          </p:cNvPr>
          <p:cNvSpPr/>
          <p:nvPr/>
        </p:nvSpPr>
        <p:spPr>
          <a:xfrm>
            <a:off x="8300966" y="4893311"/>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sp>
        <p:nvSpPr>
          <p:cNvPr id="37" name="フローチャート: 結合子 36">
            <a:extLst>
              <a:ext uri="{FF2B5EF4-FFF2-40B4-BE49-F238E27FC236}">
                <a16:creationId xmlns:a16="http://schemas.microsoft.com/office/drawing/2014/main" id="{F24A1F8F-14D5-FA79-07FF-9F055108A653}"/>
              </a:ext>
            </a:extLst>
          </p:cNvPr>
          <p:cNvSpPr/>
          <p:nvPr/>
        </p:nvSpPr>
        <p:spPr>
          <a:xfrm>
            <a:off x="7657792" y="5003944"/>
            <a:ext cx="109254" cy="106690"/>
          </a:xfrm>
          <a:prstGeom prst="flowChartConnector">
            <a:avLst/>
          </a:prstGeom>
          <a:solidFill>
            <a:schemeClr val="accent3"/>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rgbClr val="FFFF00"/>
              </a:solidFill>
            </a:endParaRPr>
          </a:p>
        </p:txBody>
      </p:sp>
      <p:cxnSp>
        <p:nvCxnSpPr>
          <p:cNvPr id="38" name="直線矢印コネクタ 37">
            <a:extLst>
              <a:ext uri="{FF2B5EF4-FFF2-40B4-BE49-F238E27FC236}">
                <a16:creationId xmlns:a16="http://schemas.microsoft.com/office/drawing/2014/main" id="{C5B9D725-5567-3E75-F71E-53B39D5E37C3}"/>
              </a:ext>
            </a:extLst>
          </p:cNvPr>
          <p:cNvCxnSpPr>
            <a:cxnSpLocks/>
          </p:cNvCxnSpPr>
          <p:nvPr/>
        </p:nvCxnSpPr>
        <p:spPr>
          <a:xfrm flipV="1">
            <a:off x="6635125" y="4257644"/>
            <a:ext cx="0" cy="1584000"/>
          </a:xfrm>
          <a:prstGeom prst="straightConnector1">
            <a:avLst/>
          </a:prstGeom>
          <a:ln w="38100" cap="sq">
            <a:solidFill>
              <a:schemeClr val="accent1"/>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F8123497-CFFC-785E-A627-CED838D7C00B}"/>
              </a:ext>
            </a:extLst>
          </p:cNvPr>
          <p:cNvSpPr txBox="1"/>
          <p:nvPr/>
        </p:nvSpPr>
        <p:spPr>
          <a:xfrm rot="16200000">
            <a:off x="5621201" y="4836855"/>
            <a:ext cx="1448049" cy="369332"/>
          </a:xfrm>
          <a:prstGeom prst="rect">
            <a:avLst/>
          </a:prstGeom>
          <a:noFill/>
        </p:spPr>
        <p:txBody>
          <a:bodyPr wrap="square" rtlCol="0">
            <a:spAutoFit/>
          </a:bodyPr>
          <a:lstStyle/>
          <a:p>
            <a:r>
              <a:rPr kumimoji="1" lang="en-US" altLang="ja-JP" b="1" dirty="0">
                <a:solidFill>
                  <a:srgbClr val="4D4D4D"/>
                </a:solidFill>
              </a:rPr>
              <a:t>RTT [</a:t>
            </a:r>
            <a:r>
              <a:rPr kumimoji="1" lang="en-US" altLang="ja-JP" b="1" dirty="0" err="1">
                <a:solidFill>
                  <a:srgbClr val="4D4D4D"/>
                </a:solidFill>
              </a:rPr>
              <a:t>ms</a:t>
            </a:r>
            <a:r>
              <a:rPr kumimoji="1" lang="en-US" altLang="ja-JP" b="1" dirty="0">
                <a:solidFill>
                  <a:srgbClr val="4D4D4D"/>
                </a:solidFill>
              </a:rPr>
              <a:t>]</a:t>
            </a:r>
            <a:endParaRPr kumimoji="1" lang="ja-JP" altLang="en-US" b="1" dirty="0">
              <a:solidFill>
                <a:srgbClr val="4D4D4D"/>
              </a:solidFill>
            </a:endParaRPr>
          </a:p>
        </p:txBody>
      </p:sp>
      <p:sp>
        <p:nvSpPr>
          <p:cNvPr id="41" name="フローチャート: 結合子 40">
            <a:extLst>
              <a:ext uri="{FF2B5EF4-FFF2-40B4-BE49-F238E27FC236}">
                <a16:creationId xmlns:a16="http://schemas.microsoft.com/office/drawing/2014/main" id="{80CA1A72-F2BB-9672-A91E-FC09C76322C7}"/>
              </a:ext>
            </a:extLst>
          </p:cNvPr>
          <p:cNvSpPr/>
          <p:nvPr/>
        </p:nvSpPr>
        <p:spPr>
          <a:xfrm>
            <a:off x="7519388" y="4930852"/>
            <a:ext cx="109254" cy="106690"/>
          </a:xfrm>
          <a:prstGeom prst="flowChartConnector">
            <a:avLst/>
          </a:prstGeom>
          <a:solidFill>
            <a:schemeClr val="accent2"/>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solidFill>
                <a:schemeClr val="accent1"/>
              </a:solidFill>
            </a:endParaRPr>
          </a:p>
        </p:txBody>
      </p:sp>
      <p:cxnSp>
        <p:nvCxnSpPr>
          <p:cNvPr id="42" name="直線矢印コネクタ 41">
            <a:extLst>
              <a:ext uri="{FF2B5EF4-FFF2-40B4-BE49-F238E27FC236}">
                <a16:creationId xmlns:a16="http://schemas.microsoft.com/office/drawing/2014/main" id="{A818C961-D62F-0C1D-2818-9E1DFA870346}"/>
              </a:ext>
            </a:extLst>
          </p:cNvPr>
          <p:cNvCxnSpPr>
            <a:cxnSpLocks/>
          </p:cNvCxnSpPr>
          <p:nvPr/>
        </p:nvCxnSpPr>
        <p:spPr>
          <a:xfrm flipH="1">
            <a:off x="7533183" y="5042739"/>
            <a:ext cx="35362" cy="180945"/>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43" name="吹き出し: 円形 171">
            <a:extLst>
              <a:ext uri="{FF2B5EF4-FFF2-40B4-BE49-F238E27FC236}">
                <a16:creationId xmlns:a16="http://schemas.microsoft.com/office/drawing/2014/main" id="{E943BCF8-B7C2-A27B-83B3-EDEEB2F6C260}"/>
              </a:ext>
            </a:extLst>
          </p:cNvPr>
          <p:cNvSpPr>
            <a:spLocks/>
          </p:cNvSpPr>
          <p:nvPr/>
        </p:nvSpPr>
        <p:spPr>
          <a:xfrm>
            <a:off x="6015747" y="3751381"/>
            <a:ext cx="3002005" cy="2838272"/>
          </a:xfrm>
          <a:prstGeom prst="wedgeEllipseCallout">
            <a:avLst>
              <a:gd name="adj1" fmla="val -85681"/>
              <a:gd name="adj2" fmla="val -38327"/>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pic>
        <p:nvPicPr>
          <p:cNvPr id="53" name="グラフィックス 52" descr="無線ルーター 枠線">
            <a:extLst>
              <a:ext uri="{FF2B5EF4-FFF2-40B4-BE49-F238E27FC236}">
                <a16:creationId xmlns:a16="http://schemas.microsoft.com/office/drawing/2014/main" id="{41AEC4C7-A545-D86F-5483-DB2BFB6BE1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8149" y="967337"/>
            <a:ext cx="785150" cy="785150"/>
          </a:xfrm>
          <a:prstGeom prst="rect">
            <a:avLst/>
          </a:prstGeom>
        </p:spPr>
      </p:pic>
      <p:pic>
        <p:nvPicPr>
          <p:cNvPr id="54" name="グラフィックス 53" descr="ユーザー 枠線">
            <a:extLst>
              <a:ext uri="{FF2B5EF4-FFF2-40B4-BE49-F238E27FC236}">
                <a16:creationId xmlns:a16="http://schemas.microsoft.com/office/drawing/2014/main" id="{CC3CB54D-AD84-3A6F-7707-29C7FD535BB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53440" y="2068414"/>
            <a:ext cx="784598" cy="784598"/>
          </a:xfrm>
          <a:prstGeom prst="rect">
            <a:avLst/>
          </a:prstGeom>
        </p:spPr>
      </p:pic>
      <p:sp>
        <p:nvSpPr>
          <p:cNvPr id="56" name="テキスト ボックス 55">
            <a:extLst>
              <a:ext uri="{FF2B5EF4-FFF2-40B4-BE49-F238E27FC236}">
                <a16:creationId xmlns:a16="http://schemas.microsoft.com/office/drawing/2014/main" id="{60A2A380-9498-7DBD-20EB-7E5C2E18EFBD}"/>
              </a:ext>
            </a:extLst>
          </p:cNvPr>
          <p:cNvSpPr txBox="1"/>
          <p:nvPr/>
        </p:nvSpPr>
        <p:spPr>
          <a:xfrm>
            <a:off x="8009547" y="1576135"/>
            <a:ext cx="621817" cy="430887"/>
          </a:xfrm>
          <a:prstGeom prst="rect">
            <a:avLst/>
          </a:prstGeom>
          <a:noFill/>
        </p:spPr>
        <p:txBody>
          <a:bodyPr wrap="square" rtlCol="0">
            <a:spAutoFit/>
          </a:bodyPr>
          <a:lstStyle/>
          <a:p>
            <a:pPr algn="ctr"/>
            <a:r>
              <a:rPr kumimoji="1" lang="en-US" altLang="ja-JP" sz="2200" dirty="0">
                <a:solidFill>
                  <a:srgbClr val="4D4D4D"/>
                </a:solidFill>
              </a:rPr>
              <a:t>AP</a:t>
            </a:r>
          </a:p>
        </p:txBody>
      </p:sp>
      <p:pic>
        <p:nvPicPr>
          <p:cNvPr id="57" name="グラフィックス 56" descr="スマート フォン 枠線">
            <a:extLst>
              <a:ext uri="{FF2B5EF4-FFF2-40B4-BE49-F238E27FC236}">
                <a16:creationId xmlns:a16="http://schemas.microsoft.com/office/drawing/2014/main" id="{D10658F3-E0FF-4AEF-C62E-D013C259F516}"/>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1876352">
            <a:off x="7191690" y="2372325"/>
            <a:ext cx="565821" cy="565821"/>
          </a:xfrm>
          <a:prstGeom prst="rect">
            <a:avLst/>
          </a:prstGeom>
        </p:spPr>
      </p:pic>
      <p:cxnSp>
        <p:nvCxnSpPr>
          <p:cNvPr id="58" name="直線矢印コネクタ 57">
            <a:extLst>
              <a:ext uri="{FF2B5EF4-FFF2-40B4-BE49-F238E27FC236}">
                <a16:creationId xmlns:a16="http://schemas.microsoft.com/office/drawing/2014/main" id="{3E463870-4C33-628B-53CC-F323A4CEABFD}"/>
              </a:ext>
            </a:extLst>
          </p:cNvPr>
          <p:cNvCxnSpPr>
            <a:cxnSpLocks/>
          </p:cNvCxnSpPr>
          <p:nvPr/>
        </p:nvCxnSpPr>
        <p:spPr>
          <a:xfrm flipV="1">
            <a:off x="7428872" y="16328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3E8ACCCC-F981-7670-F56B-F900DD4C4066}"/>
              </a:ext>
            </a:extLst>
          </p:cNvPr>
          <p:cNvCxnSpPr>
            <a:cxnSpLocks/>
          </p:cNvCxnSpPr>
          <p:nvPr/>
        </p:nvCxnSpPr>
        <p:spPr>
          <a:xfrm rot="10800000" flipV="1">
            <a:off x="7581272" y="1785201"/>
            <a:ext cx="476450" cy="507938"/>
          </a:xfrm>
          <a:prstGeom prst="straightConnector1">
            <a:avLst/>
          </a:prstGeom>
          <a:ln w="38100" cap="sq">
            <a:solidFill>
              <a:schemeClr val="tx1"/>
            </a:solidFill>
            <a:prstDash val="sysDot"/>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吹き出し: 円形 171">
            <a:extLst>
              <a:ext uri="{FF2B5EF4-FFF2-40B4-BE49-F238E27FC236}">
                <a16:creationId xmlns:a16="http://schemas.microsoft.com/office/drawing/2014/main" id="{9288EB93-2928-3B8D-69B5-27FC2E8B0AA6}"/>
              </a:ext>
            </a:extLst>
          </p:cNvPr>
          <p:cNvSpPr>
            <a:spLocks/>
          </p:cNvSpPr>
          <p:nvPr/>
        </p:nvSpPr>
        <p:spPr>
          <a:xfrm>
            <a:off x="5723001" y="762327"/>
            <a:ext cx="2296252" cy="875047"/>
          </a:xfrm>
          <a:prstGeom prst="wedgeEllipseCallout">
            <a:avLst>
              <a:gd name="adj1" fmla="val 36782"/>
              <a:gd name="adj2" fmla="val 61085"/>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5" name="吹き出し: 円形 171">
            <a:extLst>
              <a:ext uri="{FF2B5EF4-FFF2-40B4-BE49-F238E27FC236}">
                <a16:creationId xmlns:a16="http://schemas.microsoft.com/office/drawing/2014/main" id="{9843359A-F5FD-A3A7-C0A9-DD1AF838BDE4}"/>
              </a:ext>
            </a:extLst>
          </p:cNvPr>
          <p:cNvSpPr>
            <a:spLocks/>
          </p:cNvSpPr>
          <p:nvPr/>
        </p:nvSpPr>
        <p:spPr>
          <a:xfrm>
            <a:off x="5472794" y="302608"/>
            <a:ext cx="3347419" cy="2964843"/>
          </a:xfrm>
          <a:prstGeom prst="wedgeEllipseCallout">
            <a:avLst>
              <a:gd name="adj1" fmla="val -81068"/>
              <a:gd name="adj2" fmla="val -10152"/>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フローチャート: 処理 2">
            <a:extLst>
              <a:ext uri="{FF2B5EF4-FFF2-40B4-BE49-F238E27FC236}">
                <a16:creationId xmlns:a16="http://schemas.microsoft.com/office/drawing/2014/main" id="{481DA46B-8B49-44E8-DFA1-D57F36BD8418}"/>
              </a:ext>
            </a:extLst>
          </p:cNvPr>
          <p:cNvSpPr/>
          <p:nvPr/>
        </p:nvSpPr>
        <p:spPr>
          <a:xfrm>
            <a:off x="1038044" y="2167087"/>
            <a:ext cx="4066887" cy="786778"/>
          </a:xfrm>
          <a:prstGeom prst="flowChartProcess">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200" b="1">
                <a:solidFill>
                  <a:schemeClr val="bg1"/>
                </a:solidFill>
              </a:rPr>
              <a:t>トラフィック負荷ごとに</a:t>
            </a:r>
            <a:br>
              <a:rPr lang="en-US" altLang="ja-JP" sz="2200" b="1" dirty="0">
                <a:solidFill>
                  <a:schemeClr val="bg1"/>
                </a:solidFill>
              </a:rPr>
            </a:br>
            <a:r>
              <a:rPr lang="ja-JP" altLang="en-US" sz="2200" b="1">
                <a:solidFill>
                  <a:schemeClr val="bg1"/>
                </a:solidFill>
              </a:rPr>
              <a:t>閾値を設定</a:t>
            </a:r>
            <a:endParaRPr kumimoji="1" lang="ja-JP" altLang="en-US" sz="2200" b="1" dirty="0">
              <a:solidFill>
                <a:schemeClr val="bg1"/>
              </a:solidFill>
            </a:endParaRPr>
          </a:p>
        </p:txBody>
      </p:sp>
      <p:sp>
        <p:nvSpPr>
          <p:cNvPr id="9" name="Google Shape;124;p2">
            <a:extLst>
              <a:ext uri="{FF2B5EF4-FFF2-40B4-BE49-F238E27FC236}">
                <a16:creationId xmlns:a16="http://schemas.microsoft.com/office/drawing/2014/main" id="{2D593778-54A4-E17C-4706-8E8ECB0E3F12}"/>
              </a:ext>
            </a:extLst>
          </p:cNvPr>
          <p:cNvSpPr/>
          <p:nvPr/>
        </p:nvSpPr>
        <p:spPr>
          <a:xfrm>
            <a:off x="2776902" y="2967347"/>
            <a:ext cx="576064" cy="540000"/>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Quattrocento Sans"/>
              <a:ea typeface="Quattrocento Sans"/>
              <a:cs typeface="Quattrocento Sans"/>
              <a:sym typeface="Quattrocento Sans"/>
            </a:endParaRPr>
          </a:p>
        </p:txBody>
      </p:sp>
      <p:sp>
        <p:nvSpPr>
          <p:cNvPr id="13" name="テキスト ボックス 12">
            <a:extLst>
              <a:ext uri="{FF2B5EF4-FFF2-40B4-BE49-F238E27FC236}">
                <a16:creationId xmlns:a16="http://schemas.microsoft.com/office/drawing/2014/main" id="{E66E90BA-4849-2516-8339-638BCFE9AC1C}"/>
              </a:ext>
            </a:extLst>
          </p:cNvPr>
          <p:cNvSpPr txBox="1"/>
          <p:nvPr/>
        </p:nvSpPr>
        <p:spPr>
          <a:xfrm>
            <a:off x="6851849" y="5829764"/>
            <a:ext cx="1662936" cy="369332"/>
          </a:xfrm>
          <a:prstGeom prst="rect">
            <a:avLst/>
          </a:prstGeom>
          <a:noFill/>
        </p:spPr>
        <p:txBody>
          <a:bodyPr wrap="square" rtlCol="0">
            <a:spAutoFit/>
          </a:bodyPr>
          <a:lstStyle/>
          <a:p>
            <a:pPr algn="ctr"/>
            <a:r>
              <a:rPr lang="ja-JP" altLang="en-US" b="1">
                <a:solidFill>
                  <a:srgbClr val="4D4D4D"/>
                </a:solidFill>
              </a:rPr>
              <a:t>パケット数</a:t>
            </a:r>
            <a:endParaRPr kumimoji="1" lang="ja-JP" altLang="en-US" b="1" dirty="0">
              <a:solidFill>
                <a:srgbClr val="4D4D4D"/>
              </a:solidFill>
            </a:endParaRPr>
          </a:p>
        </p:txBody>
      </p:sp>
      <p:sp>
        <p:nvSpPr>
          <p:cNvPr id="44" name="テキスト ボックス 43">
            <a:extLst>
              <a:ext uri="{FF2B5EF4-FFF2-40B4-BE49-F238E27FC236}">
                <a16:creationId xmlns:a16="http://schemas.microsoft.com/office/drawing/2014/main" id="{7A41A172-5F99-9AF8-F52B-A89528667715}"/>
              </a:ext>
            </a:extLst>
          </p:cNvPr>
          <p:cNvSpPr txBox="1"/>
          <p:nvPr/>
        </p:nvSpPr>
        <p:spPr>
          <a:xfrm>
            <a:off x="6529892" y="2895813"/>
            <a:ext cx="1256107" cy="400110"/>
          </a:xfrm>
          <a:prstGeom prst="rect">
            <a:avLst/>
          </a:prstGeom>
          <a:noFill/>
        </p:spPr>
        <p:txBody>
          <a:bodyPr wrap="square" rtlCol="0">
            <a:spAutoFit/>
          </a:bodyPr>
          <a:lstStyle/>
          <a:p>
            <a:pPr algn="ctr"/>
            <a:r>
              <a:rPr kumimoji="1" lang="ja-JP" altLang="en-US" sz="2000">
                <a:solidFill>
                  <a:srgbClr val="4D4D4D"/>
                </a:solidFill>
              </a:rPr>
              <a:t>ユーザ</a:t>
            </a:r>
            <a:endParaRPr kumimoji="1" lang="ja-JP" altLang="en-US" sz="2000" dirty="0">
              <a:solidFill>
                <a:srgbClr val="4D4D4D"/>
              </a:solidFill>
            </a:endParaRPr>
          </a:p>
        </p:txBody>
      </p:sp>
      <p:sp>
        <p:nvSpPr>
          <p:cNvPr id="45" name="テキスト ボックス 44">
            <a:extLst>
              <a:ext uri="{FF2B5EF4-FFF2-40B4-BE49-F238E27FC236}">
                <a16:creationId xmlns:a16="http://schemas.microsoft.com/office/drawing/2014/main" id="{954E7DE7-B5F4-1E34-E64B-F4486F02B4E2}"/>
              </a:ext>
            </a:extLst>
          </p:cNvPr>
          <p:cNvSpPr txBox="1"/>
          <p:nvPr/>
        </p:nvSpPr>
        <p:spPr>
          <a:xfrm>
            <a:off x="5756036" y="973451"/>
            <a:ext cx="2191626" cy="707886"/>
          </a:xfrm>
          <a:prstGeom prst="rect">
            <a:avLst/>
          </a:prstGeom>
          <a:noFill/>
        </p:spPr>
        <p:txBody>
          <a:bodyPr wrap="square" rtlCol="0">
            <a:spAutoFit/>
          </a:bodyPr>
          <a:lstStyle/>
          <a:p>
            <a:pPr algn="ctr"/>
            <a:r>
              <a:rPr kumimoji="1" lang="en-US" altLang="ja-JP" sz="2000" b="1" dirty="0">
                <a:solidFill>
                  <a:srgbClr val="4D4D4D"/>
                </a:solidFill>
              </a:rPr>
              <a:t>RTT</a:t>
            </a:r>
            <a:r>
              <a:rPr kumimoji="1" lang="ja-JP" altLang="en-US" sz="2000" b="1">
                <a:solidFill>
                  <a:srgbClr val="4D4D4D"/>
                </a:solidFill>
              </a:rPr>
              <a:t>，トラヒック</a:t>
            </a:r>
            <a:br>
              <a:rPr kumimoji="1" lang="en-US" altLang="ja-JP" sz="2000" b="1" dirty="0">
                <a:solidFill>
                  <a:srgbClr val="4D4D4D"/>
                </a:solidFill>
              </a:rPr>
            </a:br>
            <a:r>
              <a:rPr lang="ja-JP" altLang="en-US" sz="2000" b="1">
                <a:solidFill>
                  <a:srgbClr val="4D4D4D"/>
                </a:solidFill>
              </a:rPr>
              <a:t>取得</a:t>
            </a:r>
            <a:endParaRPr kumimoji="1" lang="ja-JP" altLang="en-US" sz="2000" b="1" dirty="0">
              <a:solidFill>
                <a:srgbClr val="4D4D4D"/>
              </a:solidFill>
            </a:endParaRPr>
          </a:p>
        </p:txBody>
      </p:sp>
    </p:spTree>
    <p:extLst>
      <p:ext uri="{BB962C8B-B14F-4D97-AF65-F5344CB8AC3E}">
        <p14:creationId xmlns:p14="http://schemas.microsoft.com/office/powerpoint/2010/main" val="1291706206"/>
      </p:ext>
    </p:extLst>
  </p:cSld>
  <p:clrMapOvr>
    <a:masterClrMapping/>
  </p:clrMapOvr>
  <p:transition/>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w="19050" cap="sq">
          <a:solidFill>
            <a:schemeClr val="accent1"/>
          </a:solidFill>
          <a:miter lim="800000"/>
          <a:headEnd type="none" w="med" len="med"/>
          <a:tailEnd type="none" w="med" len="med"/>
        </a:ln>
      </a:spPr>
      <a:bodyPr rtlCol="0" anchor="ctr"/>
      <a:lstStyle>
        <a:defPPr algn="ctr">
          <a:defRPr kumimoji="1" sz="28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51509</TotalTime>
  <Words>1861</Words>
  <Application>Microsoft Macintosh PowerPoint</Application>
  <PresentationFormat>画面に合わせる (4:3)</PresentationFormat>
  <Paragraphs>378</Paragraphs>
  <Slides>27</Slides>
  <Notes>16</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27</vt:i4>
      </vt:variant>
    </vt:vector>
  </HeadingPairs>
  <TitlesOfParts>
    <vt:vector size="38" baseType="lpstr">
      <vt:lpstr>MS PGothic</vt:lpstr>
      <vt:lpstr>Noto Sans Symbols</vt:lpstr>
      <vt:lpstr>NotoSansJP</vt:lpstr>
      <vt:lpstr>Meiryo</vt:lpstr>
      <vt:lpstr>Arial</vt:lpstr>
      <vt:lpstr>Calibri</vt:lpstr>
      <vt:lpstr>Cambria Math</vt:lpstr>
      <vt:lpstr>Quattrocento Sans</vt:lpstr>
      <vt:lpstr>Segoe UI</vt:lpstr>
      <vt:lpstr>Wingdings</vt:lpstr>
      <vt:lpstr>Office ​​テーマ</vt:lpstr>
      <vt:lpstr>トラフィック負荷を考慮した RTTによる Evil-Twin攻撃検知手法</vt:lpstr>
      <vt:lpstr>研究の背景と目的</vt:lpstr>
      <vt:lpstr>研究の背景と目的</vt:lpstr>
      <vt:lpstr>既存手法</vt:lpstr>
      <vt:lpstr>既存手法</vt:lpstr>
      <vt:lpstr>想定環境</vt:lpstr>
      <vt:lpstr>従来の手法と問題点</vt:lpstr>
      <vt:lpstr>キーアイデアと想定環境</vt:lpstr>
      <vt:lpstr>実験の流れ</vt:lpstr>
      <vt:lpstr>実験の流れ</vt:lpstr>
      <vt:lpstr>検知方法（1）</vt:lpstr>
      <vt:lpstr>検知方法（2）</vt:lpstr>
      <vt:lpstr>実験の流れ</vt:lpstr>
      <vt:lpstr>CDF(累積分布関数)を用いた追加の検知</vt:lpstr>
      <vt:lpstr>実験方法</vt:lpstr>
      <vt:lpstr>実験方法(負荷のパターン)</vt:lpstr>
      <vt:lpstr>評価方法</vt:lpstr>
      <vt:lpstr>提案手法と対抗手法</vt:lpstr>
      <vt:lpstr>トラヒック負荷とRTTの関係</vt:lpstr>
      <vt:lpstr>取得結果</vt:lpstr>
      <vt:lpstr>取得結果</vt:lpstr>
      <vt:lpstr>取得結果</vt:lpstr>
      <vt:lpstr>取得結果</vt:lpstr>
      <vt:lpstr>検知結果（固定閾値手法）</vt:lpstr>
      <vt:lpstr>検知結果（提案手法）</vt:lpstr>
      <vt:lpstr>まとめ / 課題</vt:lpstr>
      <vt:lpstr>PowerPoint プレゼンテーション</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Ueda Tomoyuki</cp:lastModifiedBy>
  <cp:revision>712</cp:revision>
  <dcterms:created xsi:type="dcterms:W3CDTF">2013-09-23T07:13:46Z</dcterms:created>
  <dcterms:modified xsi:type="dcterms:W3CDTF">2025-01-15T03:45:20Z</dcterms:modified>
</cp:coreProperties>
</file>