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90" r:id="rId5"/>
    <p:sldId id="319" r:id="rId6"/>
    <p:sldId id="307" r:id="rId7"/>
    <p:sldId id="381" r:id="rId8"/>
    <p:sldId id="394" r:id="rId9"/>
    <p:sldId id="396" r:id="rId10"/>
    <p:sldId id="368" r:id="rId11"/>
    <p:sldId id="339" r:id="rId12"/>
    <p:sldId id="392" r:id="rId13"/>
    <p:sldId id="345" r:id="rId14"/>
    <p:sldId id="388" r:id="rId15"/>
    <p:sldId id="349" r:id="rId16"/>
    <p:sldId id="375" r:id="rId17"/>
    <p:sldId id="390" r:id="rId18"/>
    <p:sldId id="391" r:id="rId19"/>
    <p:sldId id="393" r:id="rId20"/>
    <p:sldId id="382" r:id="rId21"/>
    <p:sldId id="383" r:id="rId22"/>
    <p:sldId id="384" r:id="rId23"/>
    <p:sldId id="385" r:id="rId24"/>
    <p:sldId id="366"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BDD5"/>
    <a:srgbClr val="79BBD3"/>
    <a:srgbClr val="C3EAFF"/>
    <a:srgbClr val="333333"/>
    <a:srgbClr val="525252"/>
    <a:srgbClr val="E3FDFE"/>
    <a:srgbClr val="181818"/>
    <a:srgbClr val="4D4D4D"/>
    <a:srgbClr val="F19800"/>
    <a:srgbClr val="C46C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51A60B-1AD3-481B-B5F6-5668D957B637}" v="2" dt="2023-01-27T04:06:44.144"/>
    <p1510:client id="{9BC51D7F-4CDE-4BC8-8A5E-7CC2B3635E31}" v="179" dt="2023-01-27T03:59:22.72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0" autoAdjust="0"/>
    <p:restoredTop sz="84679" autoAdjust="0"/>
  </p:normalViewPr>
  <p:slideViewPr>
    <p:cSldViewPr>
      <p:cViewPr varScale="1">
        <p:scale>
          <a:sx n="97" d="100"/>
          <a:sy n="97" d="100"/>
        </p:scale>
        <p:origin x="2048" y="192"/>
      </p:cViewPr>
      <p:guideLst>
        <p:guide orient="horz" pos="2160"/>
        <p:guide pos="2880"/>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100" d="100"/>
        <a:sy n="100" d="100"/>
      </p:scale>
      <p:origin x="0" y="1290"/>
    </p:cViewPr>
  </p:sorterViewPr>
  <p:notesViewPr>
    <p:cSldViewPr>
      <p:cViewPr varScale="1">
        <p:scale>
          <a:sx n="59" d="100"/>
          <a:sy n="59" d="100"/>
        </p:scale>
        <p:origin x="-25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tu/Library/CloudStorage/GoogleDrive-ma23025@shibaura-it.ac.jp/&#12510;&#12452;&#12488;&#12441;&#12521;&#12452;&#12501;&#12441;/&#20849;&#26377;&#29992;&#12501;&#12457;&#12523;&#12479;&#12441;/&#30740;&#31350;&#12486;&#12441;&#12540;&#12479;/non-iperf.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u/Library/CloudStorage/GoogleDrive-ma23025@shibaura-it.ac.jp/&#12510;&#12452;&#12488;&#12441;&#12521;&#12452;&#12501;&#12441;/&#20849;&#26377;&#29992;&#12501;&#12457;&#12523;&#12479;&#12441;/&#30740;&#31350;&#12486;&#12441;&#12540;&#12479;/iperf-3M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u/Library/CloudStorage/GoogleDrive-ma23025@shibaura-it.ac.jp/&#12510;&#12452;&#12488;&#12441;&#12521;&#12452;&#12501;&#12441;/&#20849;&#26377;&#29992;&#12501;&#12457;&#12523;&#12479;&#12441;/&#30740;&#31350;&#12486;&#12441;&#12540;&#12479;/iperf-5M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u/Library/CloudStorage/GoogleDrive-ma23025@shibaura-it.ac.jp/&#12510;&#12452;&#12488;&#12441;&#12521;&#12452;&#12501;&#12441;/&#20849;&#26377;&#29992;&#12501;&#12457;&#12523;&#12479;&#12441;/&#30740;&#31350;&#12486;&#12441;&#12540;&#12479;/iperf-7MB.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Legal</c:v>
          </c:tx>
          <c:spPr>
            <a:ln w="19050" cap="rnd">
              <a:noFill/>
              <a:round/>
            </a:ln>
            <a:effectLst/>
          </c:spPr>
          <c:marker>
            <c:symbol val="circle"/>
            <c:size val="5"/>
            <c:spPr>
              <a:solidFill>
                <a:schemeClr val="accent1"/>
              </a:solidFill>
              <a:ln w="9525">
                <a:solidFill>
                  <a:schemeClr val="accent1"/>
                </a:solidFill>
              </a:ln>
              <a:effectLst/>
            </c:spPr>
          </c:marker>
          <c:dPt>
            <c:idx val="94"/>
            <c:marker>
              <c:symbol val="circle"/>
              <c:size val="5"/>
              <c:spPr>
                <a:solidFill>
                  <a:schemeClr val="accent1"/>
                </a:solidFill>
                <a:ln w="9525">
                  <a:solidFill>
                    <a:schemeClr val="accent1"/>
                  </a:solidFill>
                  <a:miter lim="800000"/>
                </a:ln>
                <a:effectLst/>
              </c:spPr>
            </c:marker>
            <c:bubble3D val="0"/>
            <c:extLst>
              <c:ext xmlns:c16="http://schemas.microsoft.com/office/drawing/2014/chart" uri="{C3380CC4-5D6E-409C-BE32-E72D297353CC}">
                <c16:uniqueId val="{00000000-A1A3-8644-815A-A6FB8278D3BF}"/>
              </c:ext>
            </c:extLst>
          </c:dPt>
          <c:xVal>
            <c:numRef>
              <c:f>'[non-iperf.xlsx]50MB'!$A$2:$A$301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'[non-iperf.xlsx]50MB'!$B$2:$B$301</c:f>
              <c:numCache>
                <c:formatCode>General</c:formatCode>
                <c:ptCount val="300"/>
                <c:pt idx="0">
                  <c:v>5</c:v>
                </c:pt>
                <c:pt idx="1">
                  <c:v>7</c:v>
                </c:pt>
                <c:pt idx="2">
                  <c:v>42</c:v>
                </c:pt>
                <c:pt idx="3">
                  <c:v>7</c:v>
                </c:pt>
                <c:pt idx="4">
                  <c:v>9</c:v>
                </c:pt>
                <c:pt idx="5">
                  <c:v>5</c:v>
                </c:pt>
                <c:pt idx="6">
                  <c:v>5</c:v>
                </c:pt>
                <c:pt idx="7">
                  <c:v>12</c:v>
                </c:pt>
                <c:pt idx="8">
                  <c:v>9</c:v>
                </c:pt>
                <c:pt idx="9">
                  <c:v>22</c:v>
                </c:pt>
                <c:pt idx="10">
                  <c:v>8</c:v>
                </c:pt>
                <c:pt idx="11">
                  <c:v>5</c:v>
                </c:pt>
                <c:pt idx="12">
                  <c:v>5</c:v>
                </c:pt>
                <c:pt idx="13">
                  <c:v>21</c:v>
                </c:pt>
                <c:pt idx="14">
                  <c:v>5</c:v>
                </c:pt>
                <c:pt idx="15">
                  <c:v>5</c:v>
                </c:pt>
                <c:pt idx="16">
                  <c:v>11</c:v>
                </c:pt>
                <c:pt idx="17">
                  <c:v>6</c:v>
                </c:pt>
                <c:pt idx="18">
                  <c:v>6</c:v>
                </c:pt>
                <c:pt idx="19">
                  <c:v>5</c:v>
                </c:pt>
                <c:pt idx="20">
                  <c:v>5</c:v>
                </c:pt>
                <c:pt idx="21">
                  <c:v>6</c:v>
                </c:pt>
                <c:pt idx="22">
                  <c:v>21</c:v>
                </c:pt>
                <c:pt idx="23">
                  <c:v>21</c:v>
                </c:pt>
                <c:pt idx="24">
                  <c:v>5</c:v>
                </c:pt>
                <c:pt idx="25">
                  <c:v>9</c:v>
                </c:pt>
                <c:pt idx="26">
                  <c:v>5</c:v>
                </c:pt>
                <c:pt idx="27">
                  <c:v>8</c:v>
                </c:pt>
                <c:pt idx="28">
                  <c:v>12</c:v>
                </c:pt>
                <c:pt idx="29">
                  <c:v>6</c:v>
                </c:pt>
                <c:pt idx="30">
                  <c:v>14</c:v>
                </c:pt>
                <c:pt idx="31">
                  <c:v>5</c:v>
                </c:pt>
                <c:pt idx="32">
                  <c:v>8</c:v>
                </c:pt>
                <c:pt idx="33">
                  <c:v>5</c:v>
                </c:pt>
                <c:pt idx="34">
                  <c:v>6</c:v>
                </c:pt>
                <c:pt idx="35">
                  <c:v>11</c:v>
                </c:pt>
                <c:pt idx="36">
                  <c:v>5</c:v>
                </c:pt>
                <c:pt idx="37">
                  <c:v>20</c:v>
                </c:pt>
                <c:pt idx="38">
                  <c:v>6</c:v>
                </c:pt>
                <c:pt idx="39">
                  <c:v>7</c:v>
                </c:pt>
                <c:pt idx="40">
                  <c:v>18</c:v>
                </c:pt>
                <c:pt idx="41">
                  <c:v>7</c:v>
                </c:pt>
                <c:pt idx="42">
                  <c:v>6</c:v>
                </c:pt>
                <c:pt idx="43">
                  <c:v>5</c:v>
                </c:pt>
                <c:pt idx="44">
                  <c:v>8</c:v>
                </c:pt>
                <c:pt idx="45">
                  <c:v>6</c:v>
                </c:pt>
                <c:pt idx="46">
                  <c:v>8</c:v>
                </c:pt>
                <c:pt idx="47">
                  <c:v>12</c:v>
                </c:pt>
                <c:pt idx="48">
                  <c:v>9</c:v>
                </c:pt>
                <c:pt idx="49">
                  <c:v>9</c:v>
                </c:pt>
                <c:pt idx="50">
                  <c:v>9</c:v>
                </c:pt>
                <c:pt idx="51">
                  <c:v>5</c:v>
                </c:pt>
                <c:pt idx="52">
                  <c:v>5</c:v>
                </c:pt>
                <c:pt idx="53">
                  <c:v>6</c:v>
                </c:pt>
                <c:pt idx="54">
                  <c:v>10</c:v>
                </c:pt>
                <c:pt idx="55">
                  <c:v>14</c:v>
                </c:pt>
                <c:pt idx="56">
                  <c:v>9</c:v>
                </c:pt>
                <c:pt idx="57">
                  <c:v>6</c:v>
                </c:pt>
                <c:pt idx="58">
                  <c:v>6</c:v>
                </c:pt>
                <c:pt idx="59">
                  <c:v>10</c:v>
                </c:pt>
                <c:pt idx="60">
                  <c:v>5</c:v>
                </c:pt>
                <c:pt idx="61">
                  <c:v>9</c:v>
                </c:pt>
                <c:pt idx="62">
                  <c:v>10</c:v>
                </c:pt>
                <c:pt idx="63">
                  <c:v>23</c:v>
                </c:pt>
                <c:pt idx="64">
                  <c:v>5</c:v>
                </c:pt>
                <c:pt idx="65">
                  <c:v>9</c:v>
                </c:pt>
                <c:pt idx="66">
                  <c:v>30</c:v>
                </c:pt>
                <c:pt idx="67">
                  <c:v>7</c:v>
                </c:pt>
                <c:pt idx="68">
                  <c:v>23</c:v>
                </c:pt>
                <c:pt idx="69">
                  <c:v>7</c:v>
                </c:pt>
                <c:pt idx="70">
                  <c:v>7</c:v>
                </c:pt>
                <c:pt idx="71">
                  <c:v>13</c:v>
                </c:pt>
                <c:pt idx="72">
                  <c:v>7</c:v>
                </c:pt>
                <c:pt idx="73">
                  <c:v>6</c:v>
                </c:pt>
                <c:pt idx="74">
                  <c:v>6</c:v>
                </c:pt>
                <c:pt idx="75">
                  <c:v>20</c:v>
                </c:pt>
                <c:pt idx="76">
                  <c:v>9</c:v>
                </c:pt>
                <c:pt idx="77">
                  <c:v>19</c:v>
                </c:pt>
                <c:pt idx="78">
                  <c:v>6</c:v>
                </c:pt>
                <c:pt idx="79">
                  <c:v>5</c:v>
                </c:pt>
                <c:pt idx="80">
                  <c:v>11</c:v>
                </c:pt>
                <c:pt idx="81">
                  <c:v>7</c:v>
                </c:pt>
                <c:pt idx="82">
                  <c:v>9</c:v>
                </c:pt>
                <c:pt idx="83">
                  <c:v>7</c:v>
                </c:pt>
                <c:pt idx="84">
                  <c:v>5</c:v>
                </c:pt>
                <c:pt idx="85">
                  <c:v>5</c:v>
                </c:pt>
                <c:pt idx="86">
                  <c:v>10</c:v>
                </c:pt>
                <c:pt idx="87">
                  <c:v>17</c:v>
                </c:pt>
                <c:pt idx="88">
                  <c:v>7</c:v>
                </c:pt>
                <c:pt idx="90">
                  <c:v>12</c:v>
                </c:pt>
                <c:pt idx="91">
                  <c:v>13</c:v>
                </c:pt>
                <c:pt idx="92">
                  <c:v>5</c:v>
                </c:pt>
                <c:pt idx="93">
                  <c:v>6</c:v>
                </c:pt>
                <c:pt idx="94">
                  <c:v>5</c:v>
                </c:pt>
                <c:pt idx="95">
                  <c:v>6</c:v>
                </c:pt>
                <c:pt idx="96">
                  <c:v>24</c:v>
                </c:pt>
                <c:pt idx="97">
                  <c:v>13</c:v>
                </c:pt>
                <c:pt idx="98">
                  <c:v>5</c:v>
                </c:pt>
                <c:pt idx="99">
                  <c:v>5</c:v>
                </c:pt>
                <c:pt idx="100">
                  <c:v>13</c:v>
                </c:pt>
                <c:pt idx="101">
                  <c:v>46</c:v>
                </c:pt>
                <c:pt idx="102">
                  <c:v>6</c:v>
                </c:pt>
                <c:pt idx="103">
                  <c:v>55</c:v>
                </c:pt>
                <c:pt idx="104">
                  <c:v>29</c:v>
                </c:pt>
                <c:pt idx="105">
                  <c:v>5</c:v>
                </c:pt>
                <c:pt idx="106">
                  <c:v>10</c:v>
                </c:pt>
                <c:pt idx="107">
                  <c:v>16</c:v>
                </c:pt>
                <c:pt idx="108">
                  <c:v>5</c:v>
                </c:pt>
                <c:pt idx="109">
                  <c:v>9</c:v>
                </c:pt>
                <c:pt idx="110">
                  <c:v>6</c:v>
                </c:pt>
                <c:pt idx="111">
                  <c:v>6</c:v>
                </c:pt>
                <c:pt idx="112">
                  <c:v>25</c:v>
                </c:pt>
                <c:pt idx="113">
                  <c:v>6</c:v>
                </c:pt>
                <c:pt idx="114">
                  <c:v>6</c:v>
                </c:pt>
                <c:pt idx="115">
                  <c:v>5</c:v>
                </c:pt>
                <c:pt idx="116">
                  <c:v>11</c:v>
                </c:pt>
                <c:pt idx="117">
                  <c:v>6</c:v>
                </c:pt>
                <c:pt idx="118">
                  <c:v>9</c:v>
                </c:pt>
                <c:pt idx="119">
                  <c:v>5</c:v>
                </c:pt>
                <c:pt idx="120">
                  <c:v>12</c:v>
                </c:pt>
                <c:pt idx="121">
                  <c:v>7</c:v>
                </c:pt>
                <c:pt idx="122">
                  <c:v>11</c:v>
                </c:pt>
                <c:pt idx="123">
                  <c:v>13</c:v>
                </c:pt>
                <c:pt idx="124">
                  <c:v>7</c:v>
                </c:pt>
                <c:pt idx="125">
                  <c:v>5</c:v>
                </c:pt>
                <c:pt idx="126">
                  <c:v>5</c:v>
                </c:pt>
                <c:pt idx="127">
                  <c:v>5</c:v>
                </c:pt>
                <c:pt idx="128">
                  <c:v>10</c:v>
                </c:pt>
                <c:pt idx="129">
                  <c:v>20</c:v>
                </c:pt>
                <c:pt idx="130">
                  <c:v>6</c:v>
                </c:pt>
                <c:pt idx="131">
                  <c:v>6</c:v>
                </c:pt>
                <c:pt idx="132">
                  <c:v>18</c:v>
                </c:pt>
                <c:pt idx="133">
                  <c:v>5</c:v>
                </c:pt>
                <c:pt idx="134">
                  <c:v>5</c:v>
                </c:pt>
                <c:pt idx="135">
                  <c:v>5</c:v>
                </c:pt>
                <c:pt idx="136">
                  <c:v>6</c:v>
                </c:pt>
                <c:pt idx="137">
                  <c:v>24</c:v>
                </c:pt>
                <c:pt idx="138">
                  <c:v>6</c:v>
                </c:pt>
                <c:pt idx="139">
                  <c:v>5</c:v>
                </c:pt>
                <c:pt idx="140">
                  <c:v>7</c:v>
                </c:pt>
                <c:pt idx="141">
                  <c:v>11</c:v>
                </c:pt>
                <c:pt idx="142">
                  <c:v>5</c:v>
                </c:pt>
                <c:pt idx="143">
                  <c:v>5</c:v>
                </c:pt>
                <c:pt idx="144">
                  <c:v>27</c:v>
                </c:pt>
                <c:pt idx="145">
                  <c:v>6</c:v>
                </c:pt>
                <c:pt idx="146">
                  <c:v>16</c:v>
                </c:pt>
                <c:pt idx="147">
                  <c:v>5</c:v>
                </c:pt>
                <c:pt idx="148">
                  <c:v>5</c:v>
                </c:pt>
                <c:pt idx="149">
                  <c:v>6</c:v>
                </c:pt>
                <c:pt idx="150">
                  <c:v>5</c:v>
                </c:pt>
                <c:pt idx="151">
                  <c:v>7</c:v>
                </c:pt>
                <c:pt idx="152">
                  <c:v>22</c:v>
                </c:pt>
                <c:pt idx="153">
                  <c:v>5</c:v>
                </c:pt>
                <c:pt idx="154">
                  <c:v>6</c:v>
                </c:pt>
                <c:pt idx="155">
                  <c:v>9</c:v>
                </c:pt>
                <c:pt idx="156">
                  <c:v>5</c:v>
                </c:pt>
                <c:pt idx="157">
                  <c:v>6</c:v>
                </c:pt>
                <c:pt idx="158">
                  <c:v>5</c:v>
                </c:pt>
                <c:pt idx="159">
                  <c:v>5</c:v>
                </c:pt>
                <c:pt idx="160">
                  <c:v>7</c:v>
                </c:pt>
                <c:pt idx="161">
                  <c:v>5</c:v>
                </c:pt>
                <c:pt idx="162">
                  <c:v>5</c:v>
                </c:pt>
                <c:pt idx="163">
                  <c:v>10</c:v>
                </c:pt>
                <c:pt idx="164">
                  <c:v>12</c:v>
                </c:pt>
                <c:pt idx="165">
                  <c:v>5</c:v>
                </c:pt>
                <c:pt idx="166">
                  <c:v>33</c:v>
                </c:pt>
                <c:pt idx="167">
                  <c:v>6</c:v>
                </c:pt>
                <c:pt idx="168">
                  <c:v>9</c:v>
                </c:pt>
                <c:pt idx="169">
                  <c:v>15</c:v>
                </c:pt>
                <c:pt idx="170">
                  <c:v>20</c:v>
                </c:pt>
                <c:pt idx="171">
                  <c:v>9</c:v>
                </c:pt>
                <c:pt idx="172">
                  <c:v>15</c:v>
                </c:pt>
                <c:pt idx="173">
                  <c:v>67</c:v>
                </c:pt>
                <c:pt idx="174">
                  <c:v>5</c:v>
                </c:pt>
                <c:pt idx="175">
                  <c:v>6</c:v>
                </c:pt>
                <c:pt idx="176">
                  <c:v>12</c:v>
                </c:pt>
                <c:pt idx="177">
                  <c:v>6</c:v>
                </c:pt>
                <c:pt idx="178">
                  <c:v>5</c:v>
                </c:pt>
                <c:pt idx="179">
                  <c:v>26</c:v>
                </c:pt>
                <c:pt idx="180">
                  <c:v>15</c:v>
                </c:pt>
                <c:pt idx="181">
                  <c:v>15</c:v>
                </c:pt>
                <c:pt idx="182">
                  <c:v>13</c:v>
                </c:pt>
                <c:pt idx="183">
                  <c:v>7</c:v>
                </c:pt>
                <c:pt idx="184">
                  <c:v>5</c:v>
                </c:pt>
                <c:pt idx="185">
                  <c:v>5</c:v>
                </c:pt>
                <c:pt idx="186">
                  <c:v>7</c:v>
                </c:pt>
                <c:pt idx="187">
                  <c:v>5</c:v>
                </c:pt>
                <c:pt idx="188">
                  <c:v>14</c:v>
                </c:pt>
                <c:pt idx="189">
                  <c:v>5</c:v>
                </c:pt>
                <c:pt idx="190">
                  <c:v>5</c:v>
                </c:pt>
                <c:pt idx="191">
                  <c:v>5</c:v>
                </c:pt>
                <c:pt idx="192">
                  <c:v>5</c:v>
                </c:pt>
                <c:pt idx="193">
                  <c:v>6</c:v>
                </c:pt>
                <c:pt idx="194">
                  <c:v>7</c:v>
                </c:pt>
                <c:pt idx="195">
                  <c:v>5</c:v>
                </c:pt>
                <c:pt idx="196">
                  <c:v>5</c:v>
                </c:pt>
                <c:pt idx="197">
                  <c:v>8</c:v>
                </c:pt>
                <c:pt idx="198">
                  <c:v>14</c:v>
                </c:pt>
                <c:pt idx="199">
                  <c:v>7</c:v>
                </c:pt>
                <c:pt idx="200">
                  <c:v>7</c:v>
                </c:pt>
                <c:pt idx="201">
                  <c:v>5</c:v>
                </c:pt>
                <c:pt idx="202">
                  <c:v>8</c:v>
                </c:pt>
                <c:pt idx="203">
                  <c:v>15</c:v>
                </c:pt>
                <c:pt idx="204">
                  <c:v>5</c:v>
                </c:pt>
                <c:pt idx="205">
                  <c:v>5</c:v>
                </c:pt>
                <c:pt idx="206">
                  <c:v>8</c:v>
                </c:pt>
                <c:pt idx="207">
                  <c:v>7</c:v>
                </c:pt>
                <c:pt idx="208">
                  <c:v>15</c:v>
                </c:pt>
                <c:pt idx="209">
                  <c:v>5</c:v>
                </c:pt>
                <c:pt idx="210">
                  <c:v>27</c:v>
                </c:pt>
                <c:pt idx="211">
                  <c:v>6</c:v>
                </c:pt>
                <c:pt idx="212">
                  <c:v>5</c:v>
                </c:pt>
                <c:pt idx="213">
                  <c:v>5</c:v>
                </c:pt>
                <c:pt idx="214">
                  <c:v>5</c:v>
                </c:pt>
                <c:pt idx="215">
                  <c:v>6</c:v>
                </c:pt>
                <c:pt idx="216">
                  <c:v>5</c:v>
                </c:pt>
                <c:pt idx="217">
                  <c:v>6</c:v>
                </c:pt>
                <c:pt idx="218">
                  <c:v>15</c:v>
                </c:pt>
                <c:pt idx="219">
                  <c:v>5</c:v>
                </c:pt>
                <c:pt idx="220">
                  <c:v>6</c:v>
                </c:pt>
                <c:pt idx="221">
                  <c:v>10</c:v>
                </c:pt>
                <c:pt idx="222">
                  <c:v>10</c:v>
                </c:pt>
                <c:pt idx="223">
                  <c:v>7</c:v>
                </c:pt>
                <c:pt idx="224">
                  <c:v>7</c:v>
                </c:pt>
                <c:pt idx="225">
                  <c:v>10</c:v>
                </c:pt>
                <c:pt idx="226">
                  <c:v>5</c:v>
                </c:pt>
                <c:pt idx="227">
                  <c:v>27</c:v>
                </c:pt>
                <c:pt idx="228">
                  <c:v>5</c:v>
                </c:pt>
                <c:pt idx="229">
                  <c:v>6</c:v>
                </c:pt>
                <c:pt idx="230">
                  <c:v>5</c:v>
                </c:pt>
                <c:pt idx="231">
                  <c:v>34</c:v>
                </c:pt>
                <c:pt idx="233">
                  <c:v>7</c:v>
                </c:pt>
                <c:pt idx="234">
                  <c:v>8</c:v>
                </c:pt>
                <c:pt idx="235">
                  <c:v>5</c:v>
                </c:pt>
                <c:pt idx="236">
                  <c:v>10</c:v>
                </c:pt>
                <c:pt idx="237">
                  <c:v>17</c:v>
                </c:pt>
                <c:pt idx="238">
                  <c:v>26</c:v>
                </c:pt>
                <c:pt idx="239">
                  <c:v>11</c:v>
                </c:pt>
                <c:pt idx="240">
                  <c:v>5</c:v>
                </c:pt>
                <c:pt idx="241">
                  <c:v>5</c:v>
                </c:pt>
                <c:pt idx="242">
                  <c:v>5</c:v>
                </c:pt>
                <c:pt idx="243">
                  <c:v>5</c:v>
                </c:pt>
                <c:pt idx="244">
                  <c:v>11</c:v>
                </c:pt>
                <c:pt idx="245">
                  <c:v>5</c:v>
                </c:pt>
                <c:pt idx="246">
                  <c:v>7</c:v>
                </c:pt>
                <c:pt idx="247">
                  <c:v>5</c:v>
                </c:pt>
                <c:pt idx="248">
                  <c:v>6</c:v>
                </c:pt>
                <c:pt idx="249">
                  <c:v>9</c:v>
                </c:pt>
                <c:pt idx="250">
                  <c:v>10</c:v>
                </c:pt>
                <c:pt idx="251">
                  <c:v>7</c:v>
                </c:pt>
                <c:pt idx="252">
                  <c:v>5</c:v>
                </c:pt>
                <c:pt idx="253">
                  <c:v>5</c:v>
                </c:pt>
                <c:pt idx="254">
                  <c:v>5</c:v>
                </c:pt>
                <c:pt idx="255">
                  <c:v>5</c:v>
                </c:pt>
                <c:pt idx="256">
                  <c:v>8</c:v>
                </c:pt>
                <c:pt idx="257">
                  <c:v>5</c:v>
                </c:pt>
                <c:pt idx="258">
                  <c:v>5</c:v>
                </c:pt>
                <c:pt idx="259">
                  <c:v>20</c:v>
                </c:pt>
                <c:pt idx="260">
                  <c:v>18</c:v>
                </c:pt>
                <c:pt idx="261">
                  <c:v>23</c:v>
                </c:pt>
                <c:pt idx="262">
                  <c:v>5</c:v>
                </c:pt>
                <c:pt idx="263">
                  <c:v>8</c:v>
                </c:pt>
                <c:pt idx="264">
                  <c:v>6</c:v>
                </c:pt>
                <c:pt idx="265">
                  <c:v>8</c:v>
                </c:pt>
                <c:pt idx="266">
                  <c:v>9</c:v>
                </c:pt>
                <c:pt idx="267">
                  <c:v>5</c:v>
                </c:pt>
                <c:pt idx="268">
                  <c:v>23</c:v>
                </c:pt>
                <c:pt idx="269">
                  <c:v>5</c:v>
                </c:pt>
                <c:pt idx="270">
                  <c:v>14</c:v>
                </c:pt>
                <c:pt idx="271">
                  <c:v>5</c:v>
                </c:pt>
                <c:pt idx="272">
                  <c:v>6</c:v>
                </c:pt>
                <c:pt idx="273">
                  <c:v>10</c:v>
                </c:pt>
                <c:pt idx="274">
                  <c:v>5</c:v>
                </c:pt>
                <c:pt idx="275">
                  <c:v>5</c:v>
                </c:pt>
                <c:pt idx="276">
                  <c:v>10</c:v>
                </c:pt>
                <c:pt idx="277">
                  <c:v>5</c:v>
                </c:pt>
                <c:pt idx="278">
                  <c:v>22</c:v>
                </c:pt>
                <c:pt idx="279">
                  <c:v>7</c:v>
                </c:pt>
                <c:pt idx="280">
                  <c:v>5</c:v>
                </c:pt>
                <c:pt idx="281">
                  <c:v>5</c:v>
                </c:pt>
                <c:pt idx="282">
                  <c:v>14</c:v>
                </c:pt>
                <c:pt idx="283">
                  <c:v>5</c:v>
                </c:pt>
                <c:pt idx="284">
                  <c:v>5</c:v>
                </c:pt>
                <c:pt idx="285">
                  <c:v>22</c:v>
                </c:pt>
                <c:pt idx="286">
                  <c:v>6</c:v>
                </c:pt>
                <c:pt idx="287">
                  <c:v>17</c:v>
                </c:pt>
                <c:pt idx="288">
                  <c:v>5</c:v>
                </c:pt>
                <c:pt idx="289">
                  <c:v>8</c:v>
                </c:pt>
                <c:pt idx="290">
                  <c:v>14</c:v>
                </c:pt>
                <c:pt idx="291">
                  <c:v>5</c:v>
                </c:pt>
                <c:pt idx="292">
                  <c:v>6</c:v>
                </c:pt>
                <c:pt idx="293">
                  <c:v>11</c:v>
                </c:pt>
                <c:pt idx="294">
                  <c:v>5</c:v>
                </c:pt>
                <c:pt idx="295">
                  <c:v>8</c:v>
                </c:pt>
                <c:pt idx="296">
                  <c:v>8</c:v>
                </c:pt>
                <c:pt idx="297">
                  <c:v>13</c:v>
                </c:pt>
                <c:pt idx="298">
                  <c:v>6</c:v>
                </c:pt>
                <c:pt idx="299">
                  <c:v>8</c:v>
                </c:pt>
              </c:numCache>
            </c:numRef>
          </c:yVal>
          <c:smooth val="0"/>
          <c:extLst>
            <c:ext xmlns:c16="http://schemas.microsoft.com/office/drawing/2014/chart" uri="{C3380CC4-5D6E-409C-BE32-E72D297353CC}">
              <c16:uniqueId val="{00000001-A1A3-8644-815A-A6FB8278D3BF}"/>
            </c:ext>
          </c:extLst>
        </c:ser>
        <c:ser>
          <c:idx val="1"/>
          <c:order val="1"/>
          <c:tx>
            <c:v>Rogue</c:v>
          </c:tx>
          <c:spPr>
            <a:ln w="25400" cap="rnd">
              <a:noFill/>
              <a:round/>
            </a:ln>
            <a:effectLst/>
          </c:spPr>
          <c:marker>
            <c:symbol val="diamond"/>
            <c:size val="5"/>
            <c:spPr>
              <a:solidFill>
                <a:schemeClr val="accent2"/>
              </a:solidFill>
              <a:ln w="9525">
                <a:solidFill>
                  <a:schemeClr val="accent2"/>
                </a:solidFill>
              </a:ln>
              <a:effectLst/>
            </c:spPr>
          </c:marker>
          <c:xVal>
            <c:numRef>
              <c:f>'[non-iperf.xlsx]50MB'!$A$2:$A$301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'[non-iperf.xlsx]50MB'!$C$2:$C$301</c:f>
              <c:numCache>
                <c:formatCode>General</c:formatCode>
                <c:ptCount val="300"/>
                <c:pt idx="0">
                  <c:v>9</c:v>
                </c:pt>
                <c:pt idx="1">
                  <c:v>27</c:v>
                </c:pt>
                <c:pt idx="2">
                  <c:v>6</c:v>
                </c:pt>
                <c:pt idx="3">
                  <c:v>33</c:v>
                </c:pt>
                <c:pt idx="4">
                  <c:v>5</c:v>
                </c:pt>
                <c:pt idx="5">
                  <c:v>21</c:v>
                </c:pt>
                <c:pt idx="6">
                  <c:v>10</c:v>
                </c:pt>
                <c:pt idx="7">
                  <c:v>23</c:v>
                </c:pt>
                <c:pt idx="8">
                  <c:v>9</c:v>
                </c:pt>
                <c:pt idx="9">
                  <c:v>73</c:v>
                </c:pt>
                <c:pt idx="10">
                  <c:v>70</c:v>
                </c:pt>
                <c:pt idx="11">
                  <c:v>24</c:v>
                </c:pt>
                <c:pt idx="12">
                  <c:v>21</c:v>
                </c:pt>
                <c:pt idx="13">
                  <c:v>43</c:v>
                </c:pt>
                <c:pt idx="14">
                  <c:v>70</c:v>
                </c:pt>
                <c:pt idx="15">
                  <c:v>37</c:v>
                </c:pt>
                <c:pt idx="16">
                  <c:v>24</c:v>
                </c:pt>
                <c:pt idx="17">
                  <c:v>19</c:v>
                </c:pt>
                <c:pt idx="18">
                  <c:v>14</c:v>
                </c:pt>
                <c:pt idx="19">
                  <c:v>11</c:v>
                </c:pt>
                <c:pt idx="20">
                  <c:v>5</c:v>
                </c:pt>
                <c:pt idx="21">
                  <c:v>14</c:v>
                </c:pt>
                <c:pt idx="22">
                  <c:v>7</c:v>
                </c:pt>
                <c:pt idx="23">
                  <c:v>16</c:v>
                </c:pt>
                <c:pt idx="24">
                  <c:v>15</c:v>
                </c:pt>
                <c:pt idx="25">
                  <c:v>19</c:v>
                </c:pt>
                <c:pt idx="26">
                  <c:v>8</c:v>
                </c:pt>
                <c:pt idx="27">
                  <c:v>36</c:v>
                </c:pt>
                <c:pt idx="28">
                  <c:v>6</c:v>
                </c:pt>
                <c:pt idx="29">
                  <c:v>7</c:v>
                </c:pt>
                <c:pt idx="30">
                  <c:v>6</c:v>
                </c:pt>
                <c:pt idx="31">
                  <c:v>17</c:v>
                </c:pt>
                <c:pt idx="32">
                  <c:v>6</c:v>
                </c:pt>
                <c:pt idx="33">
                  <c:v>8</c:v>
                </c:pt>
                <c:pt idx="34">
                  <c:v>7</c:v>
                </c:pt>
                <c:pt idx="35">
                  <c:v>6</c:v>
                </c:pt>
                <c:pt idx="36">
                  <c:v>32</c:v>
                </c:pt>
                <c:pt idx="37">
                  <c:v>6</c:v>
                </c:pt>
                <c:pt idx="38">
                  <c:v>35</c:v>
                </c:pt>
                <c:pt idx="39">
                  <c:v>6</c:v>
                </c:pt>
                <c:pt idx="40">
                  <c:v>7</c:v>
                </c:pt>
                <c:pt idx="41">
                  <c:v>19</c:v>
                </c:pt>
                <c:pt idx="42">
                  <c:v>14</c:v>
                </c:pt>
                <c:pt idx="43">
                  <c:v>11</c:v>
                </c:pt>
                <c:pt idx="44">
                  <c:v>9</c:v>
                </c:pt>
                <c:pt idx="45">
                  <c:v>15</c:v>
                </c:pt>
                <c:pt idx="46">
                  <c:v>10</c:v>
                </c:pt>
                <c:pt idx="47">
                  <c:v>5</c:v>
                </c:pt>
                <c:pt idx="48">
                  <c:v>13</c:v>
                </c:pt>
                <c:pt idx="49">
                  <c:v>43</c:v>
                </c:pt>
                <c:pt idx="50">
                  <c:v>21</c:v>
                </c:pt>
                <c:pt idx="51">
                  <c:v>53</c:v>
                </c:pt>
                <c:pt idx="52">
                  <c:v>14</c:v>
                </c:pt>
                <c:pt idx="53">
                  <c:v>15</c:v>
                </c:pt>
                <c:pt idx="54">
                  <c:v>13</c:v>
                </c:pt>
                <c:pt idx="55">
                  <c:v>8</c:v>
                </c:pt>
                <c:pt idx="56">
                  <c:v>10</c:v>
                </c:pt>
                <c:pt idx="57">
                  <c:v>23</c:v>
                </c:pt>
                <c:pt idx="58">
                  <c:v>5</c:v>
                </c:pt>
                <c:pt idx="59">
                  <c:v>16</c:v>
                </c:pt>
                <c:pt idx="60">
                  <c:v>11</c:v>
                </c:pt>
                <c:pt idx="61">
                  <c:v>5</c:v>
                </c:pt>
                <c:pt idx="62">
                  <c:v>5</c:v>
                </c:pt>
                <c:pt idx="63">
                  <c:v>63</c:v>
                </c:pt>
                <c:pt idx="64">
                  <c:v>28</c:v>
                </c:pt>
                <c:pt idx="65">
                  <c:v>7</c:v>
                </c:pt>
                <c:pt idx="66">
                  <c:v>34</c:v>
                </c:pt>
                <c:pt idx="67">
                  <c:v>14</c:v>
                </c:pt>
                <c:pt idx="68">
                  <c:v>12</c:v>
                </c:pt>
                <c:pt idx="69">
                  <c:v>27</c:v>
                </c:pt>
                <c:pt idx="70">
                  <c:v>17</c:v>
                </c:pt>
                <c:pt idx="71">
                  <c:v>7</c:v>
                </c:pt>
                <c:pt idx="72">
                  <c:v>16</c:v>
                </c:pt>
                <c:pt idx="73">
                  <c:v>34</c:v>
                </c:pt>
                <c:pt idx="74">
                  <c:v>20</c:v>
                </c:pt>
                <c:pt idx="75">
                  <c:v>12</c:v>
                </c:pt>
                <c:pt idx="76">
                  <c:v>35</c:v>
                </c:pt>
                <c:pt idx="77">
                  <c:v>7</c:v>
                </c:pt>
                <c:pt idx="78">
                  <c:v>5</c:v>
                </c:pt>
                <c:pt idx="79">
                  <c:v>6</c:v>
                </c:pt>
                <c:pt idx="80">
                  <c:v>5</c:v>
                </c:pt>
                <c:pt idx="81">
                  <c:v>30</c:v>
                </c:pt>
                <c:pt idx="82">
                  <c:v>6</c:v>
                </c:pt>
                <c:pt idx="83">
                  <c:v>15</c:v>
                </c:pt>
                <c:pt idx="84">
                  <c:v>7</c:v>
                </c:pt>
                <c:pt idx="85">
                  <c:v>21</c:v>
                </c:pt>
                <c:pt idx="86">
                  <c:v>5</c:v>
                </c:pt>
                <c:pt idx="87">
                  <c:v>8</c:v>
                </c:pt>
                <c:pt idx="88">
                  <c:v>6</c:v>
                </c:pt>
                <c:pt idx="89">
                  <c:v>71</c:v>
                </c:pt>
                <c:pt idx="90">
                  <c:v>10</c:v>
                </c:pt>
                <c:pt idx="91">
                  <c:v>25</c:v>
                </c:pt>
                <c:pt idx="92">
                  <c:v>5</c:v>
                </c:pt>
                <c:pt idx="93">
                  <c:v>14</c:v>
                </c:pt>
                <c:pt idx="94">
                  <c:v>7</c:v>
                </c:pt>
                <c:pt idx="95">
                  <c:v>31</c:v>
                </c:pt>
                <c:pt idx="96">
                  <c:v>7</c:v>
                </c:pt>
                <c:pt idx="97">
                  <c:v>28</c:v>
                </c:pt>
                <c:pt idx="98">
                  <c:v>15</c:v>
                </c:pt>
                <c:pt idx="99">
                  <c:v>17</c:v>
                </c:pt>
                <c:pt idx="100">
                  <c:v>14</c:v>
                </c:pt>
                <c:pt idx="101">
                  <c:v>10</c:v>
                </c:pt>
                <c:pt idx="102">
                  <c:v>6</c:v>
                </c:pt>
                <c:pt idx="103">
                  <c:v>20</c:v>
                </c:pt>
                <c:pt idx="104">
                  <c:v>6</c:v>
                </c:pt>
                <c:pt idx="105">
                  <c:v>35</c:v>
                </c:pt>
                <c:pt idx="106">
                  <c:v>6</c:v>
                </c:pt>
                <c:pt idx="107">
                  <c:v>29</c:v>
                </c:pt>
                <c:pt idx="108">
                  <c:v>8</c:v>
                </c:pt>
                <c:pt idx="109">
                  <c:v>19</c:v>
                </c:pt>
                <c:pt idx="111">
                  <c:v>5</c:v>
                </c:pt>
                <c:pt idx="112">
                  <c:v>28</c:v>
                </c:pt>
                <c:pt idx="113">
                  <c:v>14</c:v>
                </c:pt>
                <c:pt idx="114">
                  <c:v>47</c:v>
                </c:pt>
                <c:pt idx="115">
                  <c:v>9</c:v>
                </c:pt>
                <c:pt idx="116">
                  <c:v>6</c:v>
                </c:pt>
                <c:pt idx="117">
                  <c:v>5</c:v>
                </c:pt>
                <c:pt idx="118">
                  <c:v>37</c:v>
                </c:pt>
                <c:pt idx="119">
                  <c:v>5</c:v>
                </c:pt>
                <c:pt idx="120">
                  <c:v>44</c:v>
                </c:pt>
                <c:pt idx="121">
                  <c:v>47</c:v>
                </c:pt>
                <c:pt idx="122">
                  <c:v>7</c:v>
                </c:pt>
                <c:pt idx="123">
                  <c:v>34</c:v>
                </c:pt>
                <c:pt idx="124">
                  <c:v>9</c:v>
                </c:pt>
                <c:pt idx="125">
                  <c:v>6</c:v>
                </c:pt>
                <c:pt idx="126">
                  <c:v>19</c:v>
                </c:pt>
                <c:pt idx="127">
                  <c:v>8</c:v>
                </c:pt>
                <c:pt idx="128">
                  <c:v>31</c:v>
                </c:pt>
                <c:pt idx="129">
                  <c:v>7</c:v>
                </c:pt>
                <c:pt idx="130">
                  <c:v>19</c:v>
                </c:pt>
                <c:pt idx="131">
                  <c:v>32</c:v>
                </c:pt>
                <c:pt idx="132">
                  <c:v>13</c:v>
                </c:pt>
                <c:pt idx="133">
                  <c:v>16</c:v>
                </c:pt>
                <c:pt idx="134">
                  <c:v>12</c:v>
                </c:pt>
                <c:pt idx="135">
                  <c:v>12</c:v>
                </c:pt>
                <c:pt idx="136">
                  <c:v>25</c:v>
                </c:pt>
                <c:pt idx="137">
                  <c:v>31</c:v>
                </c:pt>
                <c:pt idx="139">
                  <c:v>106</c:v>
                </c:pt>
                <c:pt idx="140">
                  <c:v>6</c:v>
                </c:pt>
                <c:pt idx="141">
                  <c:v>6</c:v>
                </c:pt>
                <c:pt idx="142">
                  <c:v>34</c:v>
                </c:pt>
                <c:pt idx="143">
                  <c:v>19</c:v>
                </c:pt>
                <c:pt idx="144">
                  <c:v>12</c:v>
                </c:pt>
                <c:pt idx="145">
                  <c:v>16</c:v>
                </c:pt>
                <c:pt idx="146">
                  <c:v>11</c:v>
                </c:pt>
                <c:pt idx="148">
                  <c:v>9</c:v>
                </c:pt>
                <c:pt idx="149">
                  <c:v>5</c:v>
                </c:pt>
                <c:pt idx="150">
                  <c:v>6</c:v>
                </c:pt>
                <c:pt idx="151">
                  <c:v>38</c:v>
                </c:pt>
                <c:pt idx="152">
                  <c:v>8</c:v>
                </c:pt>
                <c:pt idx="153">
                  <c:v>20</c:v>
                </c:pt>
                <c:pt idx="154">
                  <c:v>6</c:v>
                </c:pt>
                <c:pt idx="155">
                  <c:v>27</c:v>
                </c:pt>
                <c:pt idx="156">
                  <c:v>8</c:v>
                </c:pt>
                <c:pt idx="157">
                  <c:v>10</c:v>
                </c:pt>
                <c:pt idx="158">
                  <c:v>17</c:v>
                </c:pt>
                <c:pt idx="159">
                  <c:v>21</c:v>
                </c:pt>
                <c:pt idx="160">
                  <c:v>6</c:v>
                </c:pt>
                <c:pt idx="161">
                  <c:v>25</c:v>
                </c:pt>
                <c:pt idx="162">
                  <c:v>8</c:v>
                </c:pt>
                <c:pt idx="163">
                  <c:v>22</c:v>
                </c:pt>
                <c:pt idx="164">
                  <c:v>6</c:v>
                </c:pt>
                <c:pt idx="165">
                  <c:v>20</c:v>
                </c:pt>
                <c:pt idx="166">
                  <c:v>5</c:v>
                </c:pt>
                <c:pt idx="167">
                  <c:v>27</c:v>
                </c:pt>
                <c:pt idx="168">
                  <c:v>7</c:v>
                </c:pt>
                <c:pt idx="169">
                  <c:v>8</c:v>
                </c:pt>
                <c:pt idx="170">
                  <c:v>5</c:v>
                </c:pt>
                <c:pt idx="171">
                  <c:v>63</c:v>
                </c:pt>
                <c:pt idx="172">
                  <c:v>17</c:v>
                </c:pt>
                <c:pt idx="173">
                  <c:v>5</c:v>
                </c:pt>
                <c:pt idx="174">
                  <c:v>15</c:v>
                </c:pt>
                <c:pt idx="175">
                  <c:v>23</c:v>
                </c:pt>
                <c:pt idx="176">
                  <c:v>12</c:v>
                </c:pt>
                <c:pt idx="177">
                  <c:v>38</c:v>
                </c:pt>
                <c:pt idx="178">
                  <c:v>5</c:v>
                </c:pt>
                <c:pt idx="179">
                  <c:v>15</c:v>
                </c:pt>
                <c:pt idx="180">
                  <c:v>5</c:v>
                </c:pt>
                <c:pt idx="181">
                  <c:v>16</c:v>
                </c:pt>
                <c:pt idx="182">
                  <c:v>6</c:v>
                </c:pt>
                <c:pt idx="183">
                  <c:v>5</c:v>
                </c:pt>
                <c:pt idx="184">
                  <c:v>13</c:v>
                </c:pt>
                <c:pt idx="185">
                  <c:v>8</c:v>
                </c:pt>
                <c:pt idx="186">
                  <c:v>10</c:v>
                </c:pt>
                <c:pt idx="187">
                  <c:v>6</c:v>
                </c:pt>
                <c:pt idx="188">
                  <c:v>17</c:v>
                </c:pt>
                <c:pt idx="189">
                  <c:v>7</c:v>
                </c:pt>
                <c:pt idx="190">
                  <c:v>65</c:v>
                </c:pt>
                <c:pt idx="191">
                  <c:v>14</c:v>
                </c:pt>
                <c:pt idx="192">
                  <c:v>9</c:v>
                </c:pt>
                <c:pt idx="193">
                  <c:v>9</c:v>
                </c:pt>
                <c:pt idx="194">
                  <c:v>39</c:v>
                </c:pt>
                <c:pt idx="195">
                  <c:v>27</c:v>
                </c:pt>
                <c:pt idx="196">
                  <c:v>65</c:v>
                </c:pt>
                <c:pt idx="197">
                  <c:v>7</c:v>
                </c:pt>
                <c:pt idx="198">
                  <c:v>8</c:v>
                </c:pt>
                <c:pt idx="199">
                  <c:v>6</c:v>
                </c:pt>
                <c:pt idx="200">
                  <c:v>16</c:v>
                </c:pt>
                <c:pt idx="201">
                  <c:v>6</c:v>
                </c:pt>
                <c:pt idx="202">
                  <c:v>6</c:v>
                </c:pt>
                <c:pt idx="203">
                  <c:v>10</c:v>
                </c:pt>
                <c:pt idx="204">
                  <c:v>5</c:v>
                </c:pt>
                <c:pt idx="206">
                  <c:v>18</c:v>
                </c:pt>
                <c:pt idx="207">
                  <c:v>31</c:v>
                </c:pt>
                <c:pt idx="208">
                  <c:v>6</c:v>
                </c:pt>
                <c:pt idx="209">
                  <c:v>12</c:v>
                </c:pt>
                <c:pt idx="210">
                  <c:v>170</c:v>
                </c:pt>
                <c:pt idx="211">
                  <c:v>26</c:v>
                </c:pt>
                <c:pt idx="212">
                  <c:v>9</c:v>
                </c:pt>
                <c:pt idx="213">
                  <c:v>23</c:v>
                </c:pt>
                <c:pt idx="214">
                  <c:v>78</c:v>
                </c:pt>
                <c:pt idx="215">
                  <c:v>42</c:v>
                </c:pt>
                <c:pt idx="216">
                  <c:v>5</c:v>
                </c:pt>
                <c:pt idx="217">
                  <c:v>21</c:v>
                </c:pt>
                <c:pt idx="218">
                  <c:v>5</c:v>
                </c:pt>
                <c:pt idx="219">
                  <c:v>11</c:v>
                </c:pt>
                <c:pt idx="220">
                  <c:v>6</c:v>
                </c:pt>
                <c:pt idx="221">
                  <c:v>13</c:v>
                </c:pt>
                <c:pt idx="222">
                  <c:v>53</c:v>
                </c:pt>
                <c:pt idx="223">
                  <c:v>35</c:v>
                </c:pt>
                <c:pt idx="224">
                  <c:v>14</c:v>
                </c:pt>
                <c:pt idx="225">
                  <c:v>10</c:v>
                </c:pt>
                <c:pt idx="226">
                  <c:v>9</c:v>
                </c:pt>
                <c:pt idx="227">
                  <c:v>9</c:v>
                </c:pt>
                <c:pt idx="228">
                  <c:v>14</c:v>
                </c:pt>
                <c:pt idx="229">
                  <c:v>12</c:v>
                </c:pt>
                <c:pt idx="230">
                  <c:v>10</c:v>
                </c:pt>
                <c:pt idx="231">
                  <c:v>8</c:v>
                </c:pt>
                <c:pt idx="232">
                  <c:v>6</c:v>
                </c:pt>
                <c:pt idx="233">
                  <c:v>10</c:v>
                </c:pt>
                <c:pt idx="234">
                  <c:v>7</c:v>
                </c:pt>
                <c:pt idx="235">
                  <c:v>7</c:v>
                </c:pt>
                <c:pt idx="236">
                  <c:v>5</c:v>
                </c:pt>
                <c:pt idx="237">
                  <c:v>13</c:v>
                </c:pt>
                <c:pt idx="238">
                  <c:v>12</c:v>
                </c:pt>
                <c:pt idx="239">
                  <c:v>13</c:v>
                </c:pt>
                <c:pt idx="240">
                  <c:v>21</c:v>
                </c:pt>
                <c:pt idx="241">
                  <c:v>14</c:v>
                </c:pt>
                <c:pt idx="242">
                  <c:v>6</c:v>
                </c:pt>
                <c:pt idx="243">
                  <c:v>41</c:v>
                </c:pt>
                <c:pt idx="244">
                  <c:v>12</c:v>
                </c:pt>
                <c:pt idx="245">
                  <c:v>26</c:v>
                </c:pt>
                <c:pt idx="246">
                  <c:v>62</c:v>
                </c:pt>
                <c:pt idx="247">
                  <c:v>15</c:v>
                </c:pt>
                <c:pt idx="248">
                  <c:v>8</c:v>
                </c:pt>
                <c:pt idx="249">
                  <c:v>6</c:v>
                </c:pt>
                <c:pt idx="250">
                  <c:v>18</c:v>
                </c:pt>
                <c:pt idx="251">
                  <c:v>7</c:v>
                </c:pt>
                <c:pt idx="252">
                  <c:v>43</c:v>
                </c:pt>
                <c:pt idx="253">
                  <c:v>9</c:v>
                </c:pt>
                <c:pt idx="254">
                  <c:v>26</c:v>
                </c:pt>
                <c:pt idx="255">
                  <c:v>62</c:v>
                </c:pt>
                <c:pt idx="256">
                  <c:v>23</c:v>
                </c:pt>
                <c:pt idx="257">
                  <c:v>6</c:v>
                </c:pt>
                <c:pt idx="258">
                  <c:v>140</c:v>
                </c:pt>
                <c:pt idx="259">
                  <c:v>7</c:v>
                </c:pt>
                <c:pt idx="261">
                  <c:v>7</c:v>
                </c:pt>
                <c:pt idx="262">
                  <c:v>17</c:v>
                </c:pt>
                <c:pt idx="264">
                  <c:v>19</c:v>
                </c:pt>
                <c:pt idx="265">
                  <c:v>127</c:v>
                </c:pt>
                <c:pt idx="266">
                  <c:v>182</c:v>
                </c:pt>
                <c:pt idx="268">
                  <c:v>139</c:v>
                </c:pt>
                <c:pt idx="269">
                  <c:v>12</c:v>
                </c:pt>
                <c:pt idx="270">
                  <c:v>5</c:v>
                </c:pt>
                <c:pt idx="271">
                  <c:v>24</c:v>
                </c:pt>
                <c:pt idx="272">
                  <c:v>11</c:v>
                </c:pt>
                <c:pt idx="273">
                  <c:v>28</c:v>
                </c:pt>
                <c:pt idx="274">
                  <c:v>6</c:v>
                </c:pt>
                <c:pt idx="275">
                  <c:v>9</c:v>
                </c:pt>
                <c:pt idx="276">
                  <c:v>5</c:v>
                </c:pt>
                <c:pt idx="277">
                  <c:v>6</c:v>
                </c:pt>
                <c:pt idx="278">
                  <c:v>7</c:v>
                </c:pt>
                <c:pt idx="279">
                  <c:v>17</c:v>
                </c:pt>
                <c:pt idx="280">
                  <c:v>10</c:v>
                </c:pt>
                <c:pt idx="281">
                  <c:v>7</c:v>
                </c:pt>
                <c:pt idx="282">
                  <c:v>8</c:v>
                </c:pt>
                <c:pt idx="283">
                  <c:v>5</c:v>
                </c:pt>
                <c:pt idx="284">
                  <c:v>25</c:v>
                </c:pt>
                <c:pt idx="285">
                  <c:v>7</c:v>
                </c:pt>
                <c:pt idx="286">
                  <c:v>5</c:v>
                </c:pt>
                <c:pt idx="287">
                  <c:v>9</c:v>
                </c:pt>
                <c:pt idx="288">
                  <c:v>31</c:v>
                </c:pt>
                <c:pt idx="289">
                  <c:v>34</c:v>
                </c:pt>
                <c:pt idx="290">
                  <c:v>51</c:v>
                </c:pt>
                <c:pt idx="291">
                  <c:v>65</c:v>
                </c:pt>
                <c:pt idx="292">
                  <c:v>20</c:v>
                </c:pt>
                <c:pt idx="293">
                  <c:v>7</c:v>
                </c:pt>
                <c:pt idx="294">
                  <c:v>61</c:v>
                </c:pt>
                <c:pt idx="295">
                  <c:v>24</c:v>
                </c:pt>
                <c:pt idx="296">
                  <c:v>6</c:v>
                </c:pt>
                <c:pt idx="297">
                  <c:v>18</c:v>
                </c:pt>
                <c:pt idx="299">
                  <c:v>9</c:v>
                </c:pt>
              </c:numCache>
            </c:numRef>
          </c:yVal>
          <c:smooth val="0"/>
          <c:extLst>
            <c:ext xmlns:c16="http://schemas.microsoft.com/office/drawing/2014/chart" uri="{C3380CC4-5D6E-409C-BE32-E72D297353CC}">
              <c16:uniqueId val="{00000002-A1A3-8644-815A-A6FB8278D3BF}"/>
            </c:ext>
          </c:extLst>
        </c:ser>
        <c:dLbls>
          <c:showLegendKey val="0"/>
          <c:showVal val="0"/>
          <c:showCatName val="0"/>
          <c:showSerName val="0"/>
          <c:showPercent val="0"/>
          <c:showBubbleSize val="0"/>
        </c:dLbls>
        <c:axId val="1806591823"/>
        <c:axId val="1806609103"/>
      </c:scatterChart>
      <c:valAx>
        <c:axId val="1806591823"/>
        <c:scaling>
          <c:orientation val="minMax"/>
          <c:max val="300.10000000000002"/>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Number of packets</a:t>
                </a:r>
                <a:endParaRPr lang="ja-JP" altLang="en-US" b="1">
                  <a:solidFill>
                    <a:schemeClr val="tx1"/>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609103"/>
        <c:crosses val="autoZero"/>
        <c:crossBetween val="midCat"/>
      </c:valAx>
      <c:valAx>
        <c:axId val="180660910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RTT [ms]</a:t>
                </a:r>
                <a:endParaRPr lang="ja-JP" altLang="en-US" b="1">
                  <a:solidFill>
                    <a:schemeClr val="tx1"/>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5918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'50MB'!$F$2</c:f>
              <c:strCache>
                <c:ptCount val="1"/>
                <c:pt idx="0">
                  <c:v>Legal</c:v>
                </c:pt>
              </c:strCache>
            </c:strRef>
          </c:tx>
          <c:spPr>
            <a:ln w="19050" cap="rnd">
              <a:noFill/>
              <a:round/>
            </a:ln>
            <a:effectLst/>
          </c:spPr>
          <c:marker>
            <c:symbol val="circle"/>
            <c:size val="5"/>
            <c:spPr>
              <a:solidFill>
                <a:schemeClr val="accent1"/>
              </a:solidFill>
              <a:ln w="9525">
                <a:solidFill>
                  <a:schemeClr val="accent1"/>
                </a:solidFill>
              </a:ln>
              <a:effectLst/>
            </c:spPr>
          </c:marker>
          <c:dPt>
            <c:idx val="94"/>
            <c:marker>
              <c:symbol val="circle"/>
              <c:size val="5"/>
              <c:spPr>
                <a:solidFill>
                  <a:schemeClr val="accent1"/>
                </a:solidFill>
                <a:ln w="9525">
                  <a:solidFill>
                    <a:schemeClr val="accent1"/>
                  </a:solidFill>
                  <a:miter lim="800000"/>
                </a:ln>
                <a:effectLst/>
              </c:spPr>
            </c:marker>
            <c:bubble3D val="0"/>
            <c:extLst>
              <c:ext xmlns:c16="http://schemas.microsoft.com/office/drawing/2014/chart" uri="{C3380CC4-5D6E-409C-BE32-E72D297353CC}">
                <c16:uniqueId val="{00000000-09A6-5C44-B44B-C33E4713A346}"/>
              </c:ext>
            </c:extLst>
          </c:dPt>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'50MB'!$B$2:$B$301</c:f>
              <c:numCache>
                <c:formatCode>General</c:formatCode>
                <c:ptCount val="300"/>
                <c:pt idx="0">
                  <c:v>6</c:v>
                </c:pt>
                <c:pt idx="1">
                  <c:v>7</c:v>
                </c:pt>
                <c:pt idx="2">
                  <c:v>5</c:v>
                </c:pt>
                <c:pt idx="3">
                  <c:v>5</c:v>
                </c:pt>
                <c:pt idx="4">
                  <c:v>5</c:v>
                </c:pt>
                <c:pt idx="5">
                  <c:v>32</c:v>
                </c:pt>
                <c:pt idx="6">
                  <c:v>11</c:v>
                </c:pt>
                <c:pt idx="7">
                  <c:v>8</c:v>
                </c:pt>
                <c:pt idx="8">
                  <c:v>16</c:v>
                </c:pt>
                <c:pt idx="9">
                  <c:v>6</c:v>
                </c:pt>
                <c:pt idx="10">
                  <c:v>15</c:v>
                </c:pt>
                <c:pt idx="11">
                  <c:v>10</c:v>
                </c:pt>
                <c:pt idx="12">
                  <c:v>15</c:v>
                </c:pt>
                <c:pt idx="13">
                  <c:v>5</c:v>
                </c:pt>
                <c:pt idx="14">
                  <c:v>5</c:v>
                </c:pt>
                <c:pt idx="15">
                  <c:v>5</c:v>
                </c:pt>
                <c:pt idx="16">
                  <c:v>5</c:v>
                </c:pt>
                <c:pt idx="17">
                  <c:v>9</c:v>
                </c:pt>
                <c:pt idx="18">
                  <c:v>9</c:v>
                </c:pt>
                <c:pt idx="19">
                  <c:v>19</c:v>
                </c:pt>
                <c:pt idx="20">
                  <c:v>5</c:v>
                </c:pt>
                <c:pt idx="21">
                  <c:v>20</c:v>
                </c:pt>
                <c:pt idx="22">
                  <c:v>5</c:v>
                </c:pt>
                <c:pt idx="23">
                  <c:v>10</c:v>
                </c:pt>
                <c:pt idx="24">
                  <c:v>20</c:v>
                </c:pt>
                <c:pt idx="25">
                  <c:v>19</c:v>
                </c:pt>
                <c:pt idx="26">
                  <c:v>17</c:v>
                </c:pt>
                <c:pt idx="27">
                  <c:v>8</c:v>
                </c:pt>
                <c:pt idx="28">
                  <c:v>6</c:v>
                </c:pt>
                <c:pt idx="29">
                  <c:v>9</c:v>
                </c:pt>
                <c:pt idx="30">
                  <c:v>11</c:v>
                </c:pt>
                <c:pt idx="31">
                  <c:v>26</c:v>
                </c:pt>
                <c:pt idx="32">
                  <c:v>8</c:v>
                </c:pt>
                <c:pt idx="33">
                  <c:v>5</c:v>
                </c:pt>
                <c:pt idx="34">
                  <c:v>11</c:v>
                </c:pt>
                <c:pt idx="35">
                  <c:v>5</c:v>
                </c:pt>
                <c:pt idx="36">
                  <c:v>5</c:v>
                </c:pt>
                <c:pt idx="37">
                  <c:v>5</c:v>
                </c:pt>
                <c:pt idx="38">
                  <c:v>7</c:v>
                </c:pt>
                <c:pt idx="39">
                  <c:v>18</c:v>
                </c:pt>
                <c:pt idx="40">
                  <c:v>6</c:v>
                </c:pt>
                <c:pt idx="41">
                  <c:v>12</c:v>
                </c:pt>
                <c:pt idx="42">
                  <c:v>15</c:v>
                </c:pt>
                <c:pt idx="43">
                  <c:v>6</c:v>
                </c:pt>
                <c:pt idx="44">
                  <c:v>8</c:v>
                </c:pt>
                <c:pt idx="46">
                  <c:v>9</c:v>
                </c:pt>
                <c:pt idx="47">
                  <c:v>15</c:v>
                </c:pt>
                <c:pt idx="48">
                  <c:v>24</c:v>
                </c:pt>
                <c:pt idx="49">
                  <c:v>25</c:v>
                </c:pt>
                <c:pt idx="50">
                  <c:v>38</c:v>
                </c:pt>
                <c:pt idx="51">
                  <c:v>8</c:v>
                </c:pt>
                <c:pt idx="52">
                  <c:v>5</c:v>
                </c:pt>
                <c:pt idx="53">
                  <c:v>8</c:v>
                </c:pt>
                <c:pt idx="54">
                  <c:v>21</c:v>
                </c:pt>
                <c:pt idx="55">
                  <c:v>5</c:v>
                </c:pt>
                <c:pt idx="56">
                  <c:v>9</c:v>
                </c:pt>
                <c:pt idx="57">
                  <c:v>5</c:v>
                </c:pt>
                <c:pt idx="58">
                  <c:v>11</c:v>
                </c:pt>
                <c:pt idx="59">
                  <c:v>5</c:v>
                </c:pt>
                <c:pt idx="60">
                  <c:v>5</c:v>
                </c:pt>
                <c:pt idx="61">
                  <c:v>5</c:v>
                </c:pt>
                <c:pt idx="62">
                  <c:v>19</c:v>
                </c:pt>
                <c:pt idx="63">
                  <c:v>9</c:v>
                </c:pt>
                <c:pt idx="64">
                  <c:v>10</c:v>
                </c:pt>
                <c:pt idx="65">
                  <c:v>6</c:v>
                </c:pt>
                <c:pt idx="66">
                  <c:v>7</c:v>
                </c:pt>
                <c:pt idx="67">
                  <c:v>5</c:v>
                </c:pt>
                <c:pt idx="68">
                  <c:v>9</c:v>
                </c:pt>
                <c:pt idx="69">
                  <c:v>8</c:v>
                </c:pt>
                <c:pt idx="70">
                  <c:v>5</c:v>
                </c:pt>
                <c:pt idx="71">
                  <c:v>14</c:v>
                </c:pt>
                <c:pt idx="72">
                  <c:v>7</c:v>
                </c:pt>
                <c:pt idx="73">
                  <c:v>11</c:v>
                </c:pt>
                <c:pt idx="74">
                  <c:v>7</c:v>
                </c:pt>
                <c:pt idx="75">
                  <c:v>6</c:v>
                </c:pt>
                <c:pt idx="76">
                  <c:v>5</c:v>
                </c:pt>
                <c:pt idx="77">
                  <c:v>5</c:v>
                </c:pt>
                <c:pt idx="78">
                  <c:v>5</c:v>
                </c:pt>
                <c:pt idx="80">
                  <c:v>14</c:v>
                </c:pt>
                <c:pt idx="81">
                  <c:v>5</c:v>
                </c:pt>
                <c:pt idx="82">
                  <c:v>8</c:v>
                </c:pt>
                <c:pt idx="83">
                  <c:v>5</c:v>
                </c:pt>
                <c:pt idx="84">
                  <c:v>8</c:v>
                </c:pt>
                <c:pt idx="85">
                  <c:v>6</c:v>
                </c:pt>
                <c:pt idx="86">
                  <c:v>7</c:v>
                </c:pt>
                <c:pt idx="87">
                  <c:v>5</c:v>
                </c:pt>
                <c:pt idx="88">
                  <c:v>7</c:v>
                </c:pt>
                <c:pt idx="89">
                  <c:v>9</c:v>
                </c:pt>
                <c:pt idx="90">
                  <c:v>5</c:v>
                </c:pt>
                <c:pt idx="91">
                  <c:v>14</c:v>
                </c:pt>
                <c:pt idx="92">
                  <c:v>7</c:v>
                </c:pt>
                <c:pt idx="93">
                  <c:v>7</c:v>
                </c:pt>
                <c:pt idx="94">
                  <c:v>14</c:v>
                </c:pt>
                <c:pt idx="95">
                  <c:v>7</c:v>
                </c:pt>
                <c:pt idx="96">
                  <c:v>6</c:v>
                </c:pt>
                <c:pt idx="97">
                  <c:v>9</c:v>
                </c:pt>
                <c:pt idx="98">
                  <c:v>11</c:v>
                </c:pt>
                <c:pt idx="99">
                  <c:v>6</c:v>
                </c:pt>
                <c:pt idx="100">
                  <c:v>5</c:v>
                </c:pt>
                <c:pt idx="101">
                  <c:v>14</c:v>
                </c:pt>
                <c:pt idx="102">
                  <c:v>5</c:v>
                </c:pt>
                <c:pt idx="103">
                  <c:v>8</c:v>
                </c:pt>
                <c:pt idx="104">
                  <c:v>5</c:v>
                </c:pt>
                <c:pt idx="105">
                  <c:v>9</c:v>
                </c:pt>
                <c:pt idx="106">
                  <c:v>9</c:v>
                </c:pt>
                <c:pt idx="107">
                  <c:v>6</c:v>
                </c:pt>
                <c:pt idx="108">
                  <c:v>21</c:v>
                </c:pt>
                <c:pt idx="109">
                  <c:v>5</c:v>
                </c:pt>
                <c:pt idx="110">
                  <c:v>32</c:v>
                </c:pt>
                <c:pt idx="111">
                  <c:v>12</c:v>
                </c:pt>
                <c:pt idx="112">
                  <c:v>31</c:v>
                </c:pt>
                <c:pt idx="113">
                  <c:v>6</c:v>
                </c:pt>
                <c:pt idx="114">
                  <c:v>6</c:v>
                </c:pt>
                <c:pt idx="115">
                  <c:v>26</c:v>
                </c:pt>
                <c:pt idx="116">
                  <c:v>5</c:v>
                </c:pt>
                <c:pt idx="117">
                  <c:v>6</c:v>
                </c:pt>
                <c:pt idx="118">
                  <c:v>6</c:v>
                </c:pt>
                <c:pt idx="119">
                  <c:v>10</c:v>
                </c:pt>
                <c:pt idx="120">
                  <c:v>6</c:v>
                </c:pt>
                <c:pt idx="121">
                  <c:v>27</c:v>
                </c:pt>
                <c:pt idx="122">
                  <c:v>5</c:v>
                </c:pt>
                <c:pt idx="123">
                  <c:v>11</c:v>
                </c:pt>
                <c:pt idx="124">
                  <c:v>6</c:v>
                </c:pt>
                <c:pt idx="125">
                  <c:v>5</c:v>
                </c:pt>
                <c:pt idx="126">
                  <c:v>9</c:v>
                </c:pt>
                <c:pt idx="127">
                  <c:v>5</c:v>
                </c:pt>
                <c:pt idx="128">
                  <c:v>5</c:v>
                </c:pt>
                <c:pt idx="129">
                  <c:v>7</c:v>
                </c:pt>
                <c:pt idx="130">
                  <c:v>5</c:v>
                </c:pt>
                <c:pt idx="131">
                  <c:v>11</c:v>
                </c:pt>
                <c:pt idx="132">
                  <c:v>6</c:v>
                </c:pt>
                <c:pt idx="133">
                  <c:v>5</c:v>
                </c:pt>
                <c:pt idx="134">
                  <c:v>7</c:v>
                </c:pt>
                <c:pt idx="135">
                  <c:v>11</c:v>
                </c:pt>
                <c:pt idx="136">
                  <c:v>5</c:v>
                </c:pt>
                <c:pt idx="137">
                  <c:v>5</c:v>
                </c:pt>
                <c:pt idx="138">
                  <c:v>90</c:v>
                </c:pt>
                <c:pt idx="140">
                  <c:v>5</c:v>
                </c:pt>
                <c:pt idx="141">
                  <c:v>6</c:v>
                </c:pt>
                <c:pt idx="142">
                  <c:v>5</c:v>
                </c:pt>
                <c:pt idx="143">
                  <c:v>7</c:v>
                </c:pt>
                <c:pt idx="144">
                  <c:v>5</c:v>
                </c:pt>
                <c:pt idx="145">
                  <c:v>5</c:v>
                </c:pt>
                <c:pt idx="146">
                  <c:v>8</c:v>
                </c:pt>
                <c:pt idx="147">
                  <c:v>5</c:v>
                </c:pt>
                <c:pt idx="148">
                  <c:v>18</c:v>
                </c:pt>
                <c:pt idx="149">
                  <c:v>6</c:v>
                </c:pt>
                <c:pt idx="150">
                  <c:v>10</c:v>
                </c:pt>
                <c:pt idx="151">
                  <c:v>9</c:v>
                </c:pt>
                <c:pt idx="152">
                  <c:v>6</c:v>
                </c:pt>
                <c:pt idx="153">
                  <c:v>19</c:v>
                </c:pt>
                <c:pt idx="154">
                  <c:v>5</c:v>
                </c:pt>
                <c:pt idx="155">
                  <c:v>6</c:v>
                </c:pt>
                <c:pt idx="156">
                  <c:v>8</c:v>
                </c:pt>
                <c:pt idx="157">
                  <c:v>5</c:v>
                </c:pt>
                <c:pt idx="158">
                  <c:v>5</c:v>
                </c:pt>
                <c:pt idx="159">
                  <c:v>13</c:v>
                </c:pt>
                <c:pt idx="160">
                  <c:v>9</c:v>
                </c:pt>
                <c:pt idx="161">
                  <c:v>9</c:v>
                </c:pt>
                <c:pt idx="162">
                  <c:v>12</c:v>
                </c:pt>
                <c:pt idx="163">
                  <c:v>10</c:v>
                </c:pt>
                <c:pt idx="164">
                  <c:v>17</c:v>
                </c:pt>
                <c:pt idx="165">
                  <c:v>10</c:v>
                </c:pt>
                <c:pt idx="166">
                  <c:v>48</c:v>
                </c:pt>
                <c:pt idx="167">
                  <c:v>5</c:v>
                </c:pt>
                <c:pt idx="168">
                  <c:v>11</c:v>
                </c:pt>
                <c:pt idx="169">
                  <c:v>7</c:v>
                </c:pt>
                <c:pt idx="170">
                  <c:v>6</c:v>
                </c:pt>
                <c:pt idx="171">
                  <c:v>23</c:v>
                </c:pt>
                <c:pt idx="172">
                  <c:v>7</c:v>
                </c:pt>
                <c:pt idx="173">
                  <c:v>10</c:v>
                </c:pt>
                <c:pt idx="174">
                  <c:v>11</c:v>
                </c:pt>
                <c:pt idx="175">
                  <c:v>5</c:v>
                </c:pt>
                <c:pt idx="176">
                  <c:v>38</c:v>
                </c:pt>
                <c:pt idx="177">
                  <c:v>5</c:v>
                </c:pt>
                <c:pt idx="178">
                  <c:v>21</c:v>
                </c:pt>
                <c:pt idx="179">
                  <c:v>58</c:v>
                </c:pt>
                <c:pt idx="180">
                  <c:v>10</c:v>
                </c:pt>
                <c:pt idx="181">
                  <c:v>10</c:v>
                </c:pt>
                <c:pt idx="182">
                  <c:v>7</c:v>
                </c:pt>
                <c:pt idx="183">
                  <c:v>11</c:v>
                </c:pt>
                <c:pt idx="184">
                  <c:v>12</c:v>
                </c:pt>
                <c:pt idx="185">
                  <c:v>9</c:v>
                </c:pt>
                <c:pt idx="186">
                  <c:v>44</c:v>
                </c:pt>
                <c:pt idx="187">
                  <c:v>11</c:v>
                </c:pt>
                <c:pt idx="188">
                  <c:v>5</c:v>
                </c:pt>
                <c:pt idx="189">
                  <c:v>8</c:v>
                </c:pt>
                <c:pt idx="190">
                  <c:v>17</c:v>
                </c:pt>
                <c:pt idx="191">
                  <c:v>22</c:v>
                </c:pt>
                <c:pt idx="192">
                  <c:v>16</c:v>
                </c:pt>
                <c:pt idx="193">
                  <c:v>22</c:v>
                </c:pt>
                <c:pt idx="194">
                  <c:v>5</c:v>
                </c:pt>
                <c:pt idx="195">
                  <c:v>18</c:v>
                </c:pt>
                <c:pt idx="196">
                  <c:v>5</c:v>
                </c:pt>
                <c:pt idx="197">
                  <c:v>6</c:v>
                </c:pt>
                <c:pt idx="198">
                  <c:v>5</c:v>
                </c:pt>
                <c:pt idx="199">
                  <c:v>5</c:v>
                </c:pt>
                <c:pt idx="200">
                  <c:v>8</c:v>
                </c:pt>
                <c:pt idx="201">
                  <c:v>5</c:v>
                </c:pt>
                <c:pt idx="202">
                  <c:v>13</c:v>
                </c:pt>
                <c:pt idx="203">
                  <c:v>5</c:v>
                </c:pt>
                <c:pt idx="204">
                  <c:v>20</c:v>
                </c:pt>
                <c:pt idx="205">
                  <c:v>9</c:v>
                </c:pt>
                <c:pt idx="206">
                  <c:v>26</c:v>
                </c:pt>
                <c:pt idx="207">
                  <c:v>5</c:v>
                </c:pt>
                <c:pt idx="208">
                  <c:v>35</c:v>
                </c:pt>
                <c:pt idx="210">
                  <c:v>13</c:v>
                </c:pt>
                <c:pt idx="211">
                  <c:v>8</c:v>
                </c:pt>
                <c:pt idx="212">
                  <c:v>11</c:v>
                </c:pt>
                <c:pt idx="213">
                  <c:v>7</c:v>
                </c:pt>
                <c:pt idx="214">
                  <c:v>12</c:v>
                </c:pt>
                <c:pt idx="215">
                  <c:v>5</c:v>
                </c:pt>
                <c:pt idx="216">
                  <c:v>11</c:v>
                </c:pt>
                <c:pt idx="217">
                  <c:v>21</c:v>
                </c:pt>
                <c:pt idx="218">
                  <c:v>7</c:v>
                </c:pt>
                <c:pt idx="219">
                  <c:v>15</c:v>
                </c:pt>
                <c:pt idx="220">
                  <c:v>6</c:v>
                </c:pt>
                <c:pt idx="221">
                  <c:v>35</c:v>
                </c:pt>
                <c:pt idx="222">
                  <c:v>5</c:v>
                </c:pt>
                <c:pt idx="223">
                  <c:v>15</c:v>
                </c:pt>
                <c:pt idx="224">
                  <c:v>5</c:v>
                </c:pt>
                <c:pt idx="225">
                  <c:v>15</c:v>
                </c:pt>
                <c:pt idx="226">
                  <c:v>10</c:v>
                </c:pt>
                <c:pt idx="227">
                  <c:v>10</c:v>
                </c:pt>
                <c:pt idx="228">
                  <c:v>5</c:v>
                </c:pt>
                <c:pt idx="229">
                  <c:v>12</c:v>
                </c:pt>
                <c:pt idx="230">
                  <c:v>5</c:v>
                </c:pt>
                <c:pt idx="231">
                  <c:v>9</c:v>
                </c:pt>
                <c:pt idx="232">
                  <c:v>9</c:v>
                </c:pt>
                <c:pt idx="233">
                  <c:v>15</c:v>
                </c:pt>
                <c:pt idx="234">
                  <c:v>8</c:v>
                </c:pt>
                <c:pt idx="235">
                  <c:v>5</c:v>
                </c:pt>
                <c:pt idx="236">
                  <c:v>7</c:v>
                </c:pt>
                <c:pt idx="237">
                  <c:v>18</c:v>
                </c:pt>
                <c:pt idx="238">
                  <c:v>6</c:v>
                </c:pt>
                <c:pt idx="239">
                  <c:v>6</c:v>
                </c:pt>
                <c:pt idx="240">
                  <c:v>14</c:v>
                </c:pt>
                <c:pt idx="241">
                  <c:v>5</c:v>
                </c:pt>
                <c:pt idx="242">
                  <c:v>9</c:v>
                </c:pt>
                <c:pt idx="243">
                  <c:v>13</c:v>
                </c:pt>
                <c:pt idx="244">
                  <c:v>7</c:v>
                </c:pt>
                <c:pt idx="245">
                  <c:v>10</c:v>
                </c:pt>
                <c:pt idx="246">
                  <c:v>5</c:v>
                </c:pt>
                <c:pt idx="247">
                  <c:v>5</c:v>
                </c:pt>
                <c:pt idx="248">
                  <c:v>5</c:v>
                </c:pt>
                <c:pt idx="249">
                  <c:v>19</c:v>
                </c:pt>
                <c:pt idx="250">
                  <c:v>5</c:v>
                </c:pt>
                <c:pt idx="251">
                  <c:v>15</c:v>
                </c:pt>
                <c:pt idx="252">
                  <c:v>16</c:v>
                </c:pt>
                <c:pt idx="253">
                  <c:v>19</c:v>
                </c:pt>
                <c:pt idx="254">
                  <c:v>17</c:v>
                </c:pt>
                <c:pt idx="255">
                  <c:v>6</c:v>
                </c:pt>
                <c:pt idx="256">
                  <c:v>12</c:v>
                </c:pt>
                <c:pt idx="257">
                  <c:v>7</c:v>
                </c:pt>
                <c:pt idx="258">
                  <c:v>5</c:v>
                </c:pt>
                <c:pt idx="259">
                  <c:v>6</c:v>
                </c:pt>
                <c:pt idx="260">
                  <c:v>7</c:v>
                </c:pt>
                <c:pt idx="261">
                  <c:v>9</c:v>
                </c:pt>
                <c:pt idx="262">
                  <c:v>26</c:v>
                </c:pt>
                <c:pt idx="263">
                  <c:v>6</c:v>
                </c:pt>
                <c:pt idx="264">
                  <c:v>22</c:v>
                </c:pt>
                <c:pt idx="265">
                  <c:v>8</c:v>
                </c:pt>
                <c:pt idx="266">
                  <c:v>14</c:v>
                </c:pt>
                <c:pt idx="267">
                  <c:v>7</c:v>
                </c:pt>
                <c:pt idx="268">
                  <c:v>12</c:v>
                </c:pt>
                <c:pt idx="269">
                  <c:v>29</c:v>
                </c:pt>
                <c:pt idx="270">
                  <c:v>7</c:v>
                </c:pt>
                <c:pt idx="271">
                  <c:v>8</c:v>
                </c:pt>
                <c:pt idx="272">
                  <c:v>12</c:v>
                </c:pt>
                <c:pt idx="273">
                  <c:v>17</c:v>
                </c:pt>
                <c:pt idx="274">
                  <c:v>8</c:v>
                </c:pt>
                <c:pt idx="275">
                  <c:v>13</c:v>
                </c:pt>
                <c:pt idx="276">
                  <c:v>8</c:v>
                </c:pt>
                <c:pt idx="277">
                  <c:v>5</c:v>
                </c:pt>
                <c:pt idx="278">
                  <c:v>10</c:v>
                </c:pt>
                <c:pt idx="279">
                  <c:v>23</c:v>
                </c:pt>
                <c:pt idx="280">
                  <c:v>16</c:v>
                </c:pt>
                <c:pt idx="281">
                  <c:v>6</c:v>
                </c:pt>
                <c:pt idx="282">
                  <c:v>13</c:v>
                </c:pt>
                <c:pt idx="283">
                  <c:v>59</c:v>
                </c:pt>
                <c:pt idx="284">
                  <c:v>7</c:v>
                </c:pt>
                <c:pt idx="285">
                  <c:v>41</c:v>
                </c:pt>
                <c:pt idx="286">
                  <c:v>5</c:v>
                </c:pt>
                <c:pt idx="287">
                  <c:v>11</c:v>
                </c:pt>
                <c:pt idx="288">
                  <c:v>8</c:v>
                </c:pt>
                <c:pt idx="289">
                  <c:v>7</c:v>
                </c:pt>
                <c:pt idx="291">
                  <c:v>10</c:v>
                </c:pt>
                <c:pt idx="292">
                  <c:v>40</c:v>
                </c:pt>
                <c:pt idx="293">
                  <c:v>5</c:v>
                </c:pt>
                <c:pt idx="294">
                  <c:v>5</c:v>
                </c:pt>
                <c:pt idx="295">
                  <c:v>5</c:v>
                </c:pt>
                <c:pt idx="296">
                  <c:v>6</c:v>
                </c:pt>
                <c:pt idx="297">
                  <c:v>24</c:v>
                </c:pt>
                <c:pt idx="298">
                  <c:v>11</c:v>
                </c:pt>
                <c:pt idx="299">
                  <c:v>7</c:v>
                </c:pt>
              </c:numCache>
            </c:numRef>
          </c:yVal>
          <c:smooth val="0"/>
          <c:extLst>
            <c:ext xmlns:c16="http://schemas.microsoft.com/office/drawing/2014/chart" uri="{C3380CC4-5D6E-409C-BE32-E72D297353CC}">
              <c16:uniqueId val="{00000001-09A6-5C44-B44B-C33E4713A346}"/>
            </c:ext>
          </c:extLst>
        </c:ser>
        <c:ser>
          <c:idx val="1"/>
          <c:order val="1"/>
          <c:tx>
            <c:v>Rogue</c:v>
          </c:tx>
          <c:spPr>
            <a:ln w="25400" cap="rnd">
              <a:noFill/>
              <a:round/>
            </a:ln>
            <a:effectLst/>
          </c:spPr>
          <c:marker>
            <c:symbol val="diamond"/>
            <c:size val="5"/>
            <c:spPr>
              <a:solidFill>
                <a:schemeClr val="accent2"/>
              </a:solidFill>
              <a:ln w="9525">
                <a:solidFill>
                  <a:schemeClr val="accent2"/>
                </a:solidFill>
              </a:ln>
              <a:effectLst/>
            </c:spPr>
          </c:marker>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'50MB'!$C$2:$C$301</c:f>
              <c:numCache>
                <c:formatCode>General</c:formatCode>
                <c:ptCount val="300"/>
                <c:pt idx="0">
                  <c:v>5</c:v>
                </c:pt>
                <c:pt idx="1">
                  <c:v>14</c:v>
                </c:pt>
                <c:pt idx="2">
                  <c:v>68</c:v>
                </c:pt>
                <c:pt idx="4">
                  <c:v>13</c:v>
                </c:pt>
                <c:pt idx="5">
                  <c:v>46</c:v>
                </c:pt>
                <c:pt idx="6">
                  <c:v>5</c:v>
                </c:pt>
                <c:pt idx="7">
                  <c:v>26</c:v>
                </c:pt>
                <c:pt idx="8">
                  <c:v>58</c:v>
                </c:pt>
                <c:pt idx="9">
                  <c:v>6</c:v>
                </c:pt>
                <c:pt idx="10">
                  <c:v>137</c:v>
                </c:pt>
                <c:pt idx="11">
                  <c:v>61</c:v>
                </c:pt>
                <c:pt idx="12">
                  <c:v>46</c:v>
                </c:pt>
                <c:pt idx="13">
                  <c:v>7</c:v>
                </c:pt>
                <c:pt idx="14">
                  <c:v>28</c:v>
                </c:pt>
                <c:pt idx="15">
                  <c:v>10</c:v>
                </c:pt>
                <c:pt idx="16">
                  <c:v>8</c:v>
                </c:pt>
                <c:pt idx="17">
                  <c:v>7</c:v>
                </c:pt>
                <c:pt idx="18">
                  <c:v>274</c:v>
                </c:pt>
                <c:pt idx="19">
                  <c:v>12</c:v>
                </c:pt>
                <c:pt idx="20">
                  <c:v>6</c:v>
                </c:pt>
                <c:pt idx="21">
                  <c:v>10</c:v>
                </c:pt>
                <c:pt idx="22">
                  <c:v>7</c:v>
                </c:pt>
                <c:pt idx="23">
                  <c:v>41</c:v>
                </c:pt>
                <c:pt idx="24">
                  <c:v>15</c:v>
                </c:pt>
                <c:pt idx="26">
                  <c:v>9</c:v>
                </c:pt>
                <c:pt idx="27">
                  <c:v>6</c:v>
                </c:pt>
                <c:pt idx="28">
                  <c:v>14</c:v>
                </c:pt>
                <c:pt idx="29">
                  <c:v>59</c:v>
                </c:pt>
                <c:pt idx="30">
                  <c:v>64</c:v>
                </c:pt>
                <c:pt idx="31">
                  <c:v>183</c:v>
                </c:pt>
                <c:pt idx="32">
                  <c:v>58</c:v>
                </c:pt>
                <c:pt idx="33">
                  <c:v>54</c:v>
                </c:pt>
                <c:pt idx="34">
                  <c:v>230</c:v>
                </c:pt>
                <c:pt idx="35">
                  <c:v>6</c:v>
                </c:pt>
                <c:pt idx="36">
                  <c:v>10</c:v>
                </c:pt>
                <c:pt idx="37">
                  <c:v>6</c:v>
                </c:pt>
                <c:pt idx="38">
                  <c:v>13</c:v>
                </c:pt>
                <c:pt idx="39">
                  <c:v>99</c:v>
                </c:pt>
                <c:pt idx="40">
                  <c:v>7</c:v>
                </c:pt>
                <c:pt idx="41">
                  <c:v>111</c:v>
                </c:pt>
                <c:pt idx="42">
                  <c:v>6</c:v>
                </c:pt>
                <c:pt idx="43">
                  <c:v>6</c:v>
                </c:pt>
                <c:pt idx="44">
                  <c:v>125</c:v>
                </c:pt>
                <c:pt idx="45">
                  <c:v>21</c:v>
                </c:pt>
                <c:pt idx="46">
                  <c:v>6</c:v>
                </c:pt>
                <c:pt idx="47">
                  <c:v>6</c:v>
                </c:pt>
                <c:pt idx="48">
                  <c:v>37</c:v>
                </c:pt>
                <c:pt idx="49">
                  <c:v>23</c:v>
                </c:pt>
                <c:pt idx="51">
                  <c:v>119</c:v>
                </c:pt>
                <c:pt idx="52">
                  <c:v>19</c:v>
                </c:pt>
                <c:pt idx="53">
                  <c:v>44</c:v>
                </c:pt>
                <c:pt idx="54">
                  <c:v>17</c:v>
                </c:pt>
                <c:pt idx="55">
                  <c:v>26</c:v>
                </c:pt>
                <c:pt idx="56">
                  <c:v>27</c:v>
                </c:pt>
                <c:pt idx="57">
                  <c:v>9</c:v>
                </c:pt>
                <c:pt idx="58">
                  <c:v>8</c:v>
                </c:pt>
                <c:pt idx="59">
                  <c:v>8</c:v>
                </c:pt>
                <c:pt idx="60">
                  <c:v>52</c:v>
                </c:pt>
                <c:pt idx="62">
                  <c:v>54</c:v>
                </c:pt>
                <c:pt idx="63">
                  <c:v>7</c:v>
                </c:pt>
                <c:pt idx="64">
                  <c:v>14</c:v>
                </c:pt>
                <c:pt idx="65">
                  <c:v>46</c:v>
                </c:pt>
                <c:pt idx="66">
                  <c:v>11</c:v>
                </c:pt>
                <c:pt idx="67">
                  <c:v>16</c:v>
                </c:pt>
                <c:pt idx="68">
                  <c:v>23</c:v>
                </c:pt>
                <c:pt idx="69">
                  <c:v>26</c:v>
                </c:pt>
                <c:pt idx="70">
                  <c:v>16</c:v>
                </c:pt>
                <c:pt idx="71">
                  <c:v>99</c:v>
                </c:pt>
                <c:pt idx="72">
                  <c:v>15</c:v>
                </c:pt>
                <c:pt idx="73">
                  <c:v>7</c:v>
                </c:pt>
                <c:pt idx="74">
                  <c:v>46</c:v>
                </c:pt>
                <c:pt idx="75">
                  <c:v>36</c:v>
                </c:pt>
                <c:pt idx="76">
                  <c:v>63</c:v>
                </c:pt>
                <c:pt idx="77">
                  <c:v>21</c:v>
                </c:pt>
                <c:pt idx="78">
                  <c:v>6</c:v>
                </c:pt>
                <c:pt idx="79">
                  <c:v>38</c:v>
                </c:pt>
                <c:pt idx="80">
                  <c:v>78</c:v>
                </c:pt>
                <c:pt idx="81">
                  <c:v>29</c:v>
                </c:pt>
                <c:pt idx="82">
                  <c:v>78</c:v>
                </c:pt>
                <c:pt idx="84">
                  <c:v>5</c:v>
                </c:pt>
                <c:pt idx="85">
                  <c:v>41</c:v>
                </c:pt>
                <c:pt idx="87">
                  <c:v>88</c:v>
                </c:pt>
                <c:pt idx="88">
                  <c:v>54</c:v>
                </c:pt>
                <c:pt idx="89">
                  <c:v>26</c:v>
                </c:pt>
                <c:pt idx="90">
                  <c:v>5</c:v>
                </c:pt>
                <c:pt idx="91">
                  <c:v>16</c:v>
                </c:pt>
                <c:pt idx="92">
                  <c:v>48</c:v>
                </c:pt>
                <c:pt idx="93">
                  <c:v>13</c:v>
                </c:pt>
                <c:pt idx="94">
                  <c:v>12</c:v>
                </c:pt>
                <c:pt idx="95">
                  <c:v>36</c:v>
                </c:pt>
                <c:pt idx="96">
                  <c:v>6</c:v>
                </c:pt>
                <c:pt idx="97">
                  <c:v>27</c:v>
                </c:pt>
                <c:pt idx="98">
                  <c:v>26</c:v>
                </c:pt>
                <c:pt idx="99">
                  <c:v>41</c:v>
                </c:pt>
                <c:pt idx="100">
                  <c:v>30</c:v>
                </c:pt>
                <c:pt idx="101">
                  <c:v>9</c:v>
                </c:pt>
                <c:pt idx="102">
                  <c:v>17</c:v>
                </c:pt>
                <c:pt idx="103">
                  <c:v>47</c:v>
                </c:pt>
                <c:pt idx="104">
                  <c:v>59</c:v>
                </c:pt>
                <c:pt idx="105">
                  <c:v>126</c:v>
                </c:pt>
                <c:pt idx="106">
                  <c:v>9</c:v>
                </c:pt>
                <c:pt idx="107">
                  <c:v>21</c:v>
                </c:pt>
                <c:pt idx="108">
                  <c:v>25</c:v>
                </c:pt>
                <c:pt idx="109">
                  <c:v>7</c:v>
                </c:pt>
                <c:pt idx="110">
                  <c:v>33</c:v>
                </c:pt>
                <c:pt idx="111">
                  <c:v>24</c:v>
                </c:pt>
                <c:pt idx="112">
                  <c:v>12</c:v>
                </c:pt>
                <c:pt idx="113">
                  <c:v>59</c:v>
                </c:pt>
                <c:pt idx="114">
                  <c:v>31</c:v>
                </c:pt>
                <c:pt idx="115">
                  <c:v>75</c:v>
                </c:pt>
                <c:pt idx="117">
                  <c:v>13</c:v>
                </c:pt>
                <c:pt idx="118">
                  <c:v>6</c:v>
                </c:pt>
                <c:pt idx="119">
                  <c:v>22</c:v>
                </c:pt>
                <c:pt idx="120">
                  <c:v>9</c:v>
                </c:pt>
                <c:pt idx="121">
                  <c:v>48</c:v>
                </c:pt>
                <c:pt idx="122">
                  <c:v>45</c:v>
                </c:pt>
                <c:pt idx="123">
                  <c:v>66</c:v>
                </c:pt>
                <c:pt idx="124">
                  <c:v>43</c:v>
                </c:pt>
                <c:pt idx="125">
                  <c:v>10</c:v>
                </c:pt>
                <c:pt idx="126">
                  <c:v>80</c:v>
                </c:pt>
                <c:pt idx="127">
                  <c:v>9</c:v>
                </c:pt>
                <c:pt idx="128">
                  <c:v>51</c:v>
                </c:pt>
                <c:pt idx="129">
                  <c:v>16</c:v>
                </c:pt>
                <c:pt idx="130">
                  <c:v>7</c:v>
                </c:pt>
                <c:pt idx="131">
                  <c:v>6</c:v>
                </c:pt>
                <c:pt idx="132">
                  <c:v>16</c:v>
                </c:pt>
                <c:pt idx="133">
                  <c:v>13</c:v>
                </c:pt>
                <c:pt idx="134">
                  <c:v>25</c:v>
                </c:pt>
                <c:pt idx="135">
                  <c:v>22</c:v>
                </c:pt>
                <c:pt idx="136">
                  <c:v>8</c:v>
                </c:pt>
                <c:pt idx="137">
                  <c:v>7</c:v>
                </c:pt>
                <c:pt idx="138">
                  <c:v>75</c:v>
                </c:pt>
                <c:pt idx="139">
                  <c:v>82</c:v>
                </c:pt>
                <c:pt idx="140">
                  <c:v>18</c:v>
                </c:pt>
                <c:pt idx="141">
                  <c:v>7</c:v>
                </c:pt>
                <c:pt idx="142">
                  <c:v>28</c:v>
                </c:pt>
                <c:pt idx="143">
                  <c:v>79</c:v>
                </c:pt>
                <c:pt idx="144">
                  <c:v>24</c:v>
                </c:pt>
                <c:pt idx="145">
                  <c:v>8</c:v>
                </c:pt>
                <c:pt idx="146">
                  <c:v>118</c:v>
                </c:pt>
                <c:pt idx="147">
                  <c:v>18</c:v>
                </c:pt>
                <c:pt idx="148">
                  <c:v>142</c:v>
                </c:pt>
                <c:pt idx="149">
                  <c:v>41</c:v>
                </c:pt>
                <c:pt idx="150">
                  <c:v>11</c:v>
                </c:pt>
                <c:pt idx="151">
                  <c:v>12</c:v>
                </c:pt>
                <c:pt idx="152">
                  <c:v>39</c:v>
                </c:pt>
                <c:pt idx="153">
                  <c:v>7</c:v>
                </c:pt>
                <c:pt idx="154">
                  <c:v>42</c:v>
                </c:pt>
                <c:pt idx="155">
                  <c:v>29</c:v>
                </c:pt>
                <c:pt idx="156">
                  <c:v>66</c:v>
                </c:pt>
                <c:pt idx="157">
                  <c:v>11</c:v>
                </c:pt>
                <c:pt idx="158">
                  <c:v>17</c:v>
                </c:pt>
                <c:pt idx="159">
                  <c:v>22</c:v>
                </c:pt>
                <c:pt idx="160">
                  <c:v>8</c:v>
                </c:pt>
                <c:pt idx="161">
                  <c:v>13</c:v>
                </c:pt>
                <c:pt idx="162">
                  <c:v>31</c:v>
                </c:pt>
                <c:pt idx="163">
                  <c:v>17</c:v>
                </c:pt>
                <c:pt idx="165">
                  <c:v>22</c:v>
                </c:pt>
                <c:pt idx="166">
                  <c:v>12</c:v>
                </c:pt>
                <c:pt idx="167">
                  <c:v>5</c:v>
                </c:pt>
                <c:pt idx="168">
                  <c:v>10</c:v>
                </c:pt>
                <c:pt idx="169">
                  <c:v>7</c:v>
                </c:pt>
                <c:pt idx="170">
                  <c:v>12</c:v>
                </c:pt>
                <c:pt idx="171">
                  <c:v>210</c:v>
                </c:pt>
                <c:pt idx="172">
                  <c:v>5</c:v>
                </c:pt>
                <c:pt idx="173">
                  <c:v>21</c:v>
                </c:pt>
                <c:pt idx="174">
                  <c:v>55</c:v>
                </c:pt>
                <c:pt idx="175">
                  <c:v>25</c:v>
                </c:pt>
                <c:pt idx="176">
                  <c:v>17</c:v>
                </c:pt>
                <c:pt idx="177">
                  <c:v>14</c:v>
                </c:pt>
                <c:pt idx="178">
                  <c:v>5</c:v>
                </c:pt>
                <c:pt idx="179">
                  <c:v>13</c:v>
                </c:pt>
                <c:pt idx="180">
                  <c:v>7</c:v>
                </c:pt>
                <c:pt idx="181">
                  <c:v>5</c:v>
                </c:pt>
                <c:pt idx="182">
                  <c:v>14</c:v>
                </c:pt>
                <c:pt idx="183">
                  <c:v>93</c:v>
                </c:pt>
                <c:pt idx="184">
                  <c:v>8</c:v>
                </c:pt>
                <c:pt idx="185">
                  <c:v>15</c:v>
                </c:pt>
                <c:pt idx="186">
                  <c:v>23</c:v>
                </c:pt>
                <c:pt idx="187">
                  <c:v>8</c:v>
                </c:pt>
                <c:pt idx="188">
                  <c:v>6</c:v>
                </c:pt>
                <c:pt idx="189">
                  <c:v>15</c:v>
                </c:pt>
                <c:pt idx="190">
                  <c:v>47</c:v>
                </c:pt>
                <c:pt idx="192">
                  <c:v>7</c:v>
                </c:pt>
                <c:pt idx="193">
                  <c:v>13</c:v>
                </c:pt>
                <c:pt idx="194">
                  <c:v>7</c:v>
                </c:pt>
                <c:pt idx="195">
                  <c:v>75</c:v>
                </c:pt>
                <c:pt idx="196">
                  <c:v>39</c:v>
                </c:pt>
                <c:pt idx="197">
                  <c:v>43</c:v>
                </c:pt>
                <c:pt idx="198">
                  <c:v>7</c:v>
                </c:pt>
                <c:pt idx="199">
                  <c:v>31</c:v>
                </c:pt>
                <c:pt idx="200">
                  <c:v>91</c:v>
                </c:pt>
                <c:pt idx="201">
                  <c:v>36</c:v>
                </c:pt>
                <c:pt idx="203">
                  <c:v>39</c:v>
                </c:pt>
                <c:pt idx="204">
                  <c:v>13</c:v>
                </c:pt>
                <c:pt idx="205">
                  <c:v>40</c:v>
                </c:pt>
                <c:pt idx="206">
                  <c:v>26</c:v>
                </c:pt>
                <c:pt idx="207">
                  <c:v>6</c:v>
                </c:pt>
                <c:pt idx="208">
                  <c:v>26</c:v>
                </c:pt>
                <c:pt idx="209">
                  <c:v>6</c:v>
                </c:pt>
                <c:pt idx="210">
                  <c:v>20</c:v>
                </c:pt>
                <c:pt idx="211">
                  <c:v>6</c:v>
                </c:pt>
                <c:pt idx="212">
                  <c:v>14</c:v>
                </c:pt>
                <c:pt idx="213">
                  <c:v>18</c:v>
                </c:pt>
                <c:pt idx="214">
                  <c:v>15</c:v>
                </c:pt>
                <c:pt idx="215">
                  <c:v>8</c:v>
                </c:pt>
                <c:pt idx="216">
                  <c:v>11</c:v>
                </c:pt>
                <c:pt idx="217">
                  <c:v>32</c:v>
                </c:pt>
                <c:pt idx="218">
                  <c:v>7</c:v>
                </c:pt>
                <c:pt idx="219">
                  <c:v>6</c:v>
                </c:pt>
                <c:pt idx="220">
                  <c:v>28</c:v>
                </c:pt>
                <c:pt idx="221">
                  <c:v>46</c:v>
                </c:pt>
                <c:pt idx="222">
                  <c:v>6</c:v>
                </c:pt>
                <c:pt idx="223">
                  <c:v>17</c:v>
                </c:pt>
                <c:pt idx="224">
                  <c:v>6</c:v>
                </c:pt>
                <c:pt idx="225">
                  <c:v>23</c:v>
                </c:pt>
                <c:pt idx="226">
                  <c:v>41</c:v>
                </c:pt>
                <c:pt idx="227">
                  <c:v>22</c:v>
                </c:pt>
                <c:pt idx="228">
                  <c:v>5</c:v>
                </c:pt>
                <c:pt idx="229">
                  <c:v>15</c:v>
                </c:pt>
                <c:pt idx="230">
                  <c:v>18</c:v>
                </c:pt>
                <c:pt idx="231">
                  <c:v>14</c:v>
                </c:pt>
                <c:pt idx="232">
                  <c:v>30</c:v>
                </c:pt>
                <c:pt idx="233">
                  <c:v>23</c:v>
                </c:pt>
                <c:pt idx="234">
                  <c:v>5</c:v>
                </c:pt>
                <c:pt idx="235">
                  <c:v>16</c:v>
                </c:pt>
                <c:pt idx="236">
                  <c:v>64</c:v>
                </c:pt>
                <c:pt idx="237">
                  <c:v>7</c:v>
                </c:pt>
                <c:pt idx="238">
                  <c:v>33</c:v>
                </c:pt>
                <c:pt idx="239">
                  <c:v>17</c:v>
                </c:pt>
                <c:pt idx="240">
                  <c:v>8</c:v>
                </c:pt>
                <c:pt idx="242">
                  <c:v>31</c:v>
                </c:pt>
                <c:pt idx="243">
                  <c:v>23</c:v>
                </c:pt>
                <c:pt idx="244">
                  <c:v>6</c:v>
                </c:pt>
                <c:pt idx="245">
                  <c:v>5</c:v>
                </c:pt>
                <c:pt idx="246">
                  <c:v>11</c:v>
                </c:pt>
                <c:pt idx="247">
                  <c:v>39</c:v>
                </c:pt>
                <c:pt idx="248">
                  <c:v>38</c:v>
                </c:pt>
                <c:pt idx="249">
                  <c:v>5</c:v>
                </c:pt>
                <c:pt idx="250">
                  <c:v>36</c:v>
                </c:pt>
                <c:pt idx="251">
                  <c:v>85</c:v>
                </c:pt>
                <c:pt idx="252">
                  <c:v>25</c:v>
                </c:pt>
                <c:pt idx="253">
                  <c:v>155</c:v>
                </c:pt>
                <c:pt idx="254">
                  <c:v>43</c:v>
                </c:pt>
                <c:pt idx="255">
                  <c:v>37</c:v>
                </c:pt>
                <c:pt idx="256">
                  <c:v>32</c:v>
                </c:pt>
                <c:pt idx="258">
                  <c:v>34</c:v>
                </c:pt>
                <c:pt idx="259">
                  <c:v>6</c:v>
                </c:pt>
                <c:pt idx="261">
                  <c:v>97</c:v>
                </c:pt>
                <c:pt idx="262">
                  <c:v>8</c:v>
                </c:pt>
                <c:pt idx="263">
                  <c:v>11</c:v>
                </c:pt>
                <c:pt idx="264">
                  <c:v>10</c:v>
                </c:pt>
                <c:pt idx="265">
                  <c:v>92</c:v>
                </c:pt>
                <c:pt idx="266">
                  <c:v>63</c:v>
                </c:pt>
                <c:pt idx="268">
                  <c:v>154</c:v>
                </c:pt>
                <c:pt idx="269">
                  <c:v>13</c:v>
                </c:pt>
                <c:pt idx="270">
                  <c:v>88</c:v>
                </c:pt>
                <c:pt idx="271">
                  <c:v>21</c:v>
                </c:pt>
                <c:pt idx="272">
                  <c:v>63</c:v>
                </c:pt>
                <c:pt idx="273">
                  <c:v>83</c:v>
                </c:pt>
                <c:pt idx="274">
                  <c:v>30</c:v>
                </c:pt>
                <c:pt idx="275">
                  <c:v>69</c:v>
                </c:pt>
                <c:pt idx="277">
                  <c:v>179</c:v>
                </c:pt>
                <c:pt idx="278">
                  <c:v>19</c:v>
                </c:pt>
                <c:pt idx="279">
                  <c:v>51</c:v>
                </c:pt>
                <c:pt idx="281">
                  <c:v>75</c:v>
                </c:pt>
                <c:pt idx="282">
                  <c:v>65</c:v>
                </c:pt>
                <c:pt idx="283">
                  <c:v>109</c:v>
                </c:pt>
                <c:pt idx="284">
                  <c:v>150</c:v>
                </c:pt>
                <c:pt idx="285">
                  <c:v>58</c:v>
                </c:pt>
                <c:pt idx="286">
                  <c:v>54</c:v>
                </c:pt>
                <c:pt idx="287">
                  <c:v>57</c:v>
                </c:pt>
                <c:pt idx="288">
                  <c:v>68</c:v>
                </c:pt>
                <c:pt idx="290">
                  <c:v>49</c:v>
                </c:pt>
                <c:pt idx="291">
                  <c:v>60</c:v>
                </c:pt>
                <c:pt idx="292">
                  <c:v>18</c:v>
                </c:pt>
                <c:pt idx="293">
                  <c:v>13</c:v>
                </c:pt>
                <c:pt idx="294">
                  <c:v>54</c:v>
                </c:pt>
                <c:pt idx="295">
                  <c:v>11</c:v>
                </c:pt>
                <c:pt idx="296">
                  <c:v>6</c:v>
                </c:pt>
                <c:pt idx="297">
                  <c:v>11</c:v>
                </c:pt>
                <c:pt idx="299">
                  <c:v>18</c:v>
                </c:pt>
              </c:numCache>
            </c:numRef>
          </c:yVal>
          <c:smooth val="0"/>
          <c:extLst>
            <c:ext xmlns:c16="http://schemas.microsoft.com/office/drawing/2014/chart" uri="{C3380CC4-5D6E-409C-BE32-E72D297353CC}">
              <c16:uniqueId val="{00000002-09A6-5C44-B44B-C33E4713A346}"/>
            </c:ext>
          </c:extLst>
        </c:ser>
        <c:dLbls>
          <c:showLegendKey val="0"/>
          <c:showVal val="0"/>
          <c:showCatName val="0"/>
          <c:showSerName val="0"/>
          <c:showPercent val="0"/>
          <c:showBubbleSize val="0"/>
        </c:dLbls>
        <c:axId val="1806591823"/>
        <c:axId val="1806609103"/>
      </c:scatterChart>
      <c:valAx>
        <c:axId val="1806591823"/>
        <c:scaling>
          <c:orientation val="minMax"/>
          <c:max val="30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dirty="0">
                    <a:solidFill>
                      <a:schemeClr val="tx1"/>
                    </a:solidFill>
                  </a:rPr>
                  <a:t>Number</a:t>
                </a:r>
                <a:r>
                  <a:rPr lang="en-US" altLang="ja-JP" b="1" baseline="0" dirty="0">
                    <a:solidFill>
                      <a:schemeClr val="tx1"/>
                    </a:solidFill>
                  </a:rPr>
                  <a:t> of packets</a:t>
                </a:r>
                <a:endParaRPr lang="ja-JP" altLang="en-US" b="1">
                  <a:solidFill>
                    <a:schemeClr val="tx1"/>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609103"/>
        <c:crosses val="autoZero"/>
        <c:crossBetween val="midCat"/>
      </c:valAx>
      <c:valAx>
        <c:axId val="180660910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RTT [ms]</a:t>
                </a:r>
                <a:endParaRPr lang="ja-JP" altLang="en-US" b="1">
                  <a:solidFill>
                    <a:schemeClr val="tx1"/>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5918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Legal</c:v>
          </c:tx>
          <c:spPr>
            <a:ln w="19050" cap="rnd">
              <a:noFill/>
              <a:round/>
            </a:ln>
            <a:effectLst/>
          </c:spPr>
          <c:marker>
            <c:symbol val="circle"/>
            <c:size val="5"/>
            <c:spPr>
              <a:solidFill>
                <a:schemeClr val="accent1"/>
              </a:solidFill>
              <a:ln w="9525">
                <a:solidFill>
                  <a:schemeClr val="accent1"/>
                </a:solidFill>
              </a:ln>
              <a:effectLst/>
            </c:spPr>
          </c:marker>
          <c:dPt>
            <c:idx val="94"/>
            <c:marker>
              <c:symbol val="circle"/>
              <c:size val="5"/>
              <c:spPr>
                <a:solidFill>
                  <a:schemeClr val="accent1"/>
                </a:solidFill>
                <a:ln w="9525">
                  <a:solidFill>
                    <a:schemeClr val="accent1"/>
                  </a:solidFill>
                  <a:miter lim="800000"/>
                </a:ln>
                <a:effectLst/>
              </c:spPr>
            </c:marker>
            <c:bubble3D val="0"/>
            <c:extLst>
              <c:ext xmlns:c16="http://schemas.microsoft.com/office/drawing/2014/chart" uri="{C3380CC4-5D6E-409C-BE32-E72D297353CC}">
                <c16:uniqueId val="{00000000-CE0C-6540-8C7C-4BC85F6DB233}"/>
              </c:ext>
            </c:extLst>
          </c:dPt>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'50MB'!$B$2:$B$301</c:f>
              <c:numCache>
                <c:formatCode>General</c:formatCode>
                <c:ptCount val="300"/>
                <c:pt idx="0">
                  <c:v>5</c:v>
                </c:pt>
                <c:pt idx="1">
                  <c:v>45</c:v>
                </c:pt>
                <c:pt idx="2">
                  <c:v>10</c:v>
                </c:pt>
                <c:pt idx="3">
                  <c:v>12</c:v>
                </c:pt>
                <c:pt idx="4">
                  <c:v>6</c:v>
                </c:pt>
                <c:pt idx="5">
                  <c:v>14</c:v>
                </c:pt>
                <c:pt idx="6">
                  <c:v>5</c:v>
                </c:pt>
                <c:pt idx="7">
                  <c:v>8</c:v>
                </c:pt>
                <c:pt idx="8">
                  <c:v>22</c:v>
                </c:pt>
                <c:pt idx="9">
                  <c:v>6</c:v>
                </c:pt>
                <c:pt idx="10">
                  <c:v>9</c:v>
                </c:pt>
                <c:pt idx="11">
                  <c:v>7</c:v>
                </c:pt>
                <c:pt idx="12">
                  <c:v>15</c:v>
                </c:pt>
                <c:pt idx="13">
                  <c:v>12</c:v>
                </c:pt>
                <c:pt idx="14">
                  <c:v>42</c:v>
                </c:pt>
                <c:pt idx="15">
                  <c:v>8</c:v>
                </c:pt>
                <c:pt idx="16">
                  <c:v>22</c:v>
                </c:pt>
                <c:pt idx="17">
                  <c:v>6</c:v>
                </c:pt>
                <c:pt idx="18">
                  <c:v>11</c:v>
                </c:pt>
                <c:pt idx="19">
                  <c:v>6</c:v>
                </c:pt>
                <c:pt idx="20">
                  <c:v>12</c:v>
                </c:pt>
                <c:pt idx="21">
                  <c:v>7</c:v>
                </c:pt>
                <c:pt idx="22">
                  <c:v>7</c:v>
                </c:pt>
                <c:pt idx="23">
                  <c:v>5</c:v>
                </c:pt>
                <c:pt idx="24">
                  <c:v>6</c:v>
                </c:pt>
                <c:pt idx="25">
                  <c:v>15</c:v>
                </c:pt>
                <c:pt idx="26">
                  <c:v>5</c:v>
                </c:pt>
                <c:pt idx="27">
                  <c:v>12</c:v>
                </c:pt>
                <c:pt idx="28">
                  <c:v>5</c:v>
                </c:pt>
                <c:pt idx="29">
                  <c:v>14</c:v>
                </c:pt>
                <c:pt idx="30">
                  <c:v>8</c:v>
                </c:pt>
                <c:pt idx="31">
                  <c:v>7</c:v>
                </c:pt>
                <c:pt idx="32">
                  <c:v>10</c:v>
                </c:pt>
                <c:pt idx="33">
                  <c:v>8</c:v>
                </c:pt>
                <c:pt idx="34">
                  <c:v>9</c:v>
                </c:pt>
                <c:pt idx="35">
                  <c:v>5</c:v>
                </c:pt>
                <c:pt idx="36">
                  <c:v>35</c:v>
                </c:pt>
                <c:pt idx="37">
                  <c:v>8</c:v>
                </c:pt>
                <c:pt idx="38">
                  <c:v>6</c:v>
                </c:pt>
                <c:pt idx="39">
                  <c:v>56</c:v>
                </c:pt>
                <c:pt idx="40">
                  <c:v>14</c:v>
                </c:pt>
                <c:pt idx="41">
                  <c:v>37</c:v>
                </c:pt>
                <c:pt idx="42">
                  <c:v>15</c:v>
                </c:pt>
                <c:pt idx="43">
                  <c:v>10</c:v>
                </c:pt>
                <c:pt idx="44">
                  <c:v>6</c:v>
                </c:pt>
                <c:pt idx="45">
                  <c:v>6</c:v>
                </c:pt>
                <c:pt idx="46">
                  <c:v>7</c:v>
                </c:pt>
                <c:pt idx="47">
                  <c:v>13</c:v>
                </c:pt>
                <c:pt idx="48">
                  <c:v>30</c:v>
                </c:pt>
                <c:pt idx="49">
                  <c:v>8</c:v>
                </c:pt>
                <c:pt idx="50">
                  <c:v>10</c:v>
                </c:pt>
                <c:pt idx="51">
                  <c:v>5</c:v>
                </c:pt>
                <c:pt idx="52">
                  <c:v>14</c:v>
                </c:pt>
                <c:pt idx="53">
                  <c:v>5</c:v>
                </c:pt>
                <c:pt idx="54">
                  <c:v>7</c:v>
                </c:pt>
                <c:pt idx="55">
                  <c:v>34</c:v>
                </c:pt>
                <c:pt idx="56">
                  <c:v>22</c:v>
                </c:pt>
                <c:pt idx="57">
                  <c:v>5</c:v>
                </c:pt>
                <c:pt idx="58">
                  <c:v>29</c:v>
                </c:pt>
                <c:pt idx="59">
                  <c:v>5</c:v>
                </c:pt>
                <c:pt idx="60">
                  <c:v>14</c:v>
                </c:pt>
                <c:pt idx="61">
                  <c:v>6</c:v>
                </c:pt>
                <c:pt idx="62">
                  <c:v>20</c:v>
                </c:pt>
                <c:pt idx="63">
                  <c:v>6</c:v>
                </c:pt>
                <c:pt idx="64">
                  <c:v>16</c:v>
                </c:pt>
                <c:pt idx="65">
                  <c:v>6</c:v>
                </c:pt>
                <c:pt idx="66">
                  <c:v>5</c:v>
                </c:pt>
                <c:pt idx="67">
                  <c:v>5</c:v>
                </c:pt>
                <c:pt idx="68">
                  <c:v>35</c:v>
                </c:pt>
                <c:pt idx="69">
                  <c:v>7</c:v>
                </c:pt>
                <c:pt idx="70">
                  <c:v>6</c:v>
                </c:pt>
                <c:pt idx="71">
                  <c:v>9</c:v>
                </c:pt>
                <c:pt idx="72">
                  <c:v>5</c:v>
                </c:pt>
                <c:pt idx="73">
                  <c:v>31</c:v>
                </c:pt>
                <c:pt idx="74">
                  <c:v>8</c:v>
                </c:pt>
                <c:pt idx="75">
                  <c:v>9</c:v>
                </c:pt>
                <c:pt idx="76">
                  <c:v>5</c:v>
                </c:pt>
                <c:pt idx="77">
                  <c:v>20</c:v>
                </c:pt>
                <c:pt idx="78">
                  <c:v>6</c:v>
                </c:pt>
                <c:pt idx="79">
                  <c:v>14</c:v>
                </c:pt>
                <c:pt idx="80">
                  <c:v>8</c:v>
                </c:pt>
                <c:pt idx="81">
                  <c:v>5</c:v>
                </c:pt>
                <c:pt idx="82">
                  <c:v>43</c:v>
                </c:pt>
                <c:pt idx="83">
                  <c:v>34</c:v>
                </c:pt>
                <c:pt idx="84">
                  <c:v>5</c:v>
                </c:pt>
                <c:pt idx="85">
                  <c:v>35</c:v>
                </c:pt>
                <c:pt idx="86">
                  <c:v>38</c:v>
                </c:pt>
                <c:pt idx="87">
                  <c:v>6</c:v>
                </c:pt>
                <c:pt idx="88">
                  <c:v>44</c:v>
                </c:pt>
                <c:pt idx="89">
                  <c:v>22</c:v>
                </c:pt>
                <c:pt idx="90">
                  <c:v>7</c:v>
                </c:pt>
                <c:pt idx="91">
                  <c:v>10</c:v>
                </c:pt>
                <c:pt idx="92">
                  <c:v>15</c:v>
                </c:pt>
                <c:pt idx="93">
                  <c:v>11</c:v>
                </c:pt>
                <c:pt idx="94">
                  <c:v>13</c:v>
                </c:pt>
                <c:pt idx="95">
                  <c:v>12</c:v>
                </c:pt>
                <c:pt idx="96">
                  <c:v>21</c:v>
                </c:pt>
                <c:pt idx="97">
                  <c:v>5</c:v>
                </c:pt>
                <c:pt idx="98">
                  <c:v>7</c:v>
                </c:pt>
                <c:pt idx="99">
                  <c:v>23</c:v>
                </c:pt>
                <c:pt idx="100">
                  <c:v>16</c:v>
                </c:pt>
                <c:pt idx="101">
                  <c:v>21</c:v>
                </c:pt>
                <c:pt idx="102">
                  <c:v>18</c:v>
                </c:pt>
                <c:pt idx="103">
                  <c:v>5</c:v>
                </c:pt>
                <c:pt idx="104">
                  <c:v>7</c:v>
                </c:pt>
                <c:pt idx="105">
                  <c:v>26</c:v>
                </c:pt>
                <c:pt idx="106">
                  <c:v>13</c:v>
                </c:pt>
                <c:pt idx="107">
                  <c:v>8</c:v>
                </c:pt>
                <c:pt idx="108">
                  <c:v>22</c:v>
                </c:pt>
                <c:pt idx="109">
                  <c:v>5</c:v>
                </c:pt>
                <c:pt idx="110">
                  <c:v>14</c:v>
                </c:pt>
                <c:pt idx="111">
                  <c:v>12</c:v>
                </c:pt>
                <c:pt idx="112">
                  <c:v>12</c:v>
                </c:pt>
                <c:pt idx="113">
                  <c:v>6</c:v>
                </c:pt>
                <c:pt idx="114">
                  <c:v>6</c:v>
                </c:pt>
                <c:pt idx="115">
                  <c:v>10</c:v>
                </c:pt>
                <c:pt idx="116">
                  <c:v>5</c:v>
                </c:pt>
                <c:pt idx="117">
                  <c:v>7</c:v>
                </c:pt>
                <c:pt idx="118">
                  <c:v>5</c:v>
                </c:pt>
                <c:pt idx="119">
                  <c:v>6</c:v>
                </c:pt>
                <c:pt idx="121">
                  <c:v>5</c:v>
                </c:pt>
                <c:pt idx="122">
                  <c:v>6</c:v>
                </c:pt>
                <c:pt idx="123">
                  <c:v>9</c:v>
                </c:pt>
                <c:pt idx="124">
                  <c:v>27</c:v>
                </c:pt>
                <c:pt idx="125">
                  <c:v>18</c:v>
                </c:pt>
                <c:pt idx="126">
                  <c:v>9</c:v>
                </c:pt>
                <c:pt idx="127">
                  <c:v>6</c:v>
                </c:pt>
                <c:pt idx="128">
                  <c:v>9</c:v>
                </c:pt>
                <c:pt idx="129">
                  <c:v>16</c:v>
                </c:pt>
                <c:pt idx="130">
                  <c:v>8</c:v>
                </c:pt>
                <c:pt idx="131">
                  <c:v>7</c:v>
                </c:pt>
                <c:pt idx="132">
                  <c:v>18</c:v>
                </c:pt>
                <c:pt idx="133">
                  <c:v>16</c:v>
                </c:pt>
                <c:pt idx="134">
                  <c:v>38</c:v>
                </c:pt>
                <c:pt idx="135">
                  <c:v>6</c:v>
                </c:pt>
                <c:pt idx="136">
                  <c:v>5</c:v>
                </c:pt>
                <c:pt idx="137">
                  <c:v>13</c:v>
                </c:pt>
                <c:pt idx="138">
                  <c:v>5</c:v>
                </c:pt>
                <c:pt idx="139">
                  <c:v>9</c:v>
                </c:pt>
                <c:pt idx="140">
                  <c:v>5</c:v>
                </c:pt>
                <c:pt idx="141">
                  <c:v>6</c:v>
                </c:pt>
                <c:pt idx="142">
                  <c:v>5</c:v>
                </c:pt>
                <c:pt idx="143">
                  <c:v>17</c:v>
                </c:pt>
                <c:pt idx="144">
                  <c:v>8</c:v>
                </c:pt>
                <c:pt idx="145">
                  <c:v>8</c:v>
                </c:pt>
                <c:pt idx="146">
                  <c:v>12</c:v>
                </c:pt>
                <c:pt idx="147">
                  <c:v>5</c:v>
                </c:pt>
                <c:pt idx="148">
                  <c:v>6</c:v>
                </c:pt>
                <c:pt idx="149">
                  <c:v>6</c:v>
                </c:pt>
                <c:pt idx="150">
                  <c:v>6</c:v>
                </c:pt>
                <c:pt idx="151">
                  <c:v>7</c:v>
                </c:pt>
                <c:pt idx="152">
                  <c:v>19</c:v>
                </c:pt>
                <c:pt idx="153">
                  <c:v>8</c:v>
                </c:pt>
                <c:pt idx="154">
                  <c:v>5</c:v>
                </c:pt>
                <c:pt idx="155">
                  <c:v>9</c:v>
                </c:pt>
                <c:pt idx="156">
                  <c:v>28</c:v>
                </c:pt>
                <c:pt idx="158">
                  <c:v>13</c:v>
                </c:pt>
                <c:pt idx="159">
                  <c:v>8</c:v>
                </c:pt>
                <c:pt idx="160">
                  <c:v>5</c:v>
                </c:pt>
                <c:pt idx="161">
                  <c:v>10</c:v>
                </c:pt>
                <c:pt idx="162">
                  <c:v>5</c:v>
                </c:pt>
                <c:pt idx="163">
                  <c:v>10</c:v>
                </c:pt>
                <c:pt idx="164">
                  <c:v>7</c:v>
                </c:pt>
                <c:pt idx="165">
                  <c:v>6</c:v>
                </c:pt>
                <c:pt idx="166">
                  <c:v>29</c:v>
                </c:pt>
                <c:pt idx="167">
                  <c:v>5</c:v>
                </c:pt>
                <c:pt idx="169">
                  <c:v>5</c:v>
                </c:pt>
                <c:pt idx="170">
                  <c:v>10</c:v>
                </c:pt>
                <c:pt idx="171">
                  <c:v>7</c:v>
                </c:pt>
                <c:pt idx="172">
                  <c:v>8</c:v>
                </c:pt>
                <c:pt idx="173">
                  <c:v>36</c:v>
                </c:pt>
                <c:pt idx="174">
                  <c:v>13</c:v>
                </c:pt>
                <c:pt idx="175">
                  <c:v>6</c:v>
                </c:pt>
                <c:pt idx="176">
                  <c:v>5</c:v>
                </c:pt>
                <c:pt idx="177">
                  <c:v>119</c:v>
                </c:pt>
                <c:pt idx="178">
                  <c:v>7</c:v>
                </c:pt>
                <c:pt idx="179">
                  <c:v>53</c:v>
                </c:pt>
                <c:pt idx="180">
                  <c:v>13</c:v>
                </c:pt>
                <c:pt idx="181">
                  <c:v>9</c:v>
                </c:pt>
                <c:pt idx="182">
                  <c:v>37</c:v>
                </c:pt>
                <c:pt idx="183">
                  <c:v>10</c:v>
                </c:pt>
                <c:pt idx="184">
                  <c:v>5</c:v>
                </c:pt>
                <c:pt idx="185">
                  <c:v>21</c:v>
                </c:pt>
                <c:pt idx="186">
                  <c:v>5</c:v>
                </c:pt>
                <c:pt idx="187">
                  <c:v>13</c:v>
                </c:pt>
                <c:pt idx="188">
                  <c:v>7</c:v>
                </c:pt>
                <c:pt idx="189">
                  <c:v>27</c:v>
                </c:pt>
                <c:pt idx="190">
                  <c:v>6</c:v>
                </c:pt>
                <c:pt idx="191">
                  <c:v>19</c:v>
                </c:pt>
                <c:pt idx="192">
                  <c:v>5</c:v>
                </c:pt>
                <c:pt idx="193">
                  <c:v>16</c:v>
                </c:pt>
                <c:pt idx="194">
                  <c:v>9</c:v>
                </c:pt>
                <c:pt idx="195">
                  <c:v>25</c:v>
                </c:pt>
                <c:pt idx="196">
                  <c:v>9</c:v>
                </c:pt>
                <c:pt idx="197">
                  <c:v>10</c:v>
                </c:pt>
                <c:pt idx="198">
                  <c:v>5</c:v>
                </c:pt>
                <c:pt idx="199">
                  <c:v>10</c:v>
                </c:pt>
                <c:pt idx="200">
                  <c:v>8</c:v>
                </c:pt>
                <c:pt idx="201">
                  <c:v>26</c:v>
                </c:pt>
                <c:pt idx="202">
                  <c:v>7</c:v>
                </c:pt>
                <c:pt idx="203">
                  <c:v>7</c:v>
                </c:pt>
                <c:pt idx="204">
                  <c:v>16</c:v>
                </c:pt>
                <c:pt idx="205">
                  <c:v>8</c:v>
                </c:pt>
                <c:pt idx="206">
                  <c:v>16</c:v>
                </c:pt>
                <c:pt idx="207">
                  <c:v>10</c:v>
                </c:pt>
                <c:pt idx="208">
                  <c:v>10</c:v>
                </c:pt>
                <c:pt idx="209">
                  <c:v>31</c:v>
                </c:pt>
                <c:pt idx="211">
                  <c:v>5</c:v>
                </c:pt>
                <c:pt idx="212">
                  <c:v>8</c:v>
                </c:pt>
                <c:pt idx="213">
                  <c:v>5</c:v>
                </c:pt>
                <c:pt idx="214">
                  <c:v>6</c:v>
                </c:pt>
                <c:pt idx="215">
                  <c:v>32</c:v>
                </c:pt>
                <c:pt idx="216">
                  <c:v>9</c:v>
                </c:pt>
                <c:pt idx="217">
                  <c:v>13</c:v>
                </c:pt>
                <c:pt idx="218">
                  <c:v>5</c:v>
                </c:pt>
                <c:pt idx="219">
                  <c:v>19</c:v>
                </c:pt>
                <c:pt idx="220">
                  <c:v>5</c:v>
                </c:pt>
                <c:pt idx="221">
                  <c:v>17</c:v>
                </c:pt>
                <c:pt idx="222">
                  <c:v>6</c:v>
                </c:pt>
                <c:pt idx="223">
                  <c:v>7</c:v>
                </c:pt>
                <c:pt idx="224">
                  <c:v>5</c:v>
                </c:pt>
                <c:pt idx="225">
                  <c:v>10</c:v>
                </c:pt>
                <c:pt idx="226">
                  <c:v>8</c:v>
                </c:pt>
                <c:pt idx="227">
                  <c:v>6</c:v>
                </c:pt>
                <c:pt idx="228">
                  <c:v>41</c:v>
                </c:pt>
                <c:pt idx="229">
                  <c:v>6</c:v>
                </c:pt>
                <c:pt idx="230">
                  <c:v>14</c:v>
                </c:pt>
                <c:pt idx="231">
                  <c:v>11</c:v>
                </c:pt>
                <c:pt idx="232">
                  <c:v>18</c:v>
                </c:pt>
                <c:pt idx="233">
                  <c:v>11</c:v>
                </c:pt>
                <c:pt idx="234">
                  <c:v>21</c:v>
                </c:pt>
                <c:pt idx="235">
                  <c:v>37</c:v>
                </c:pt>
                <c:pt idx="236">
                  <c:v>15</c:v>
                </c:pt>
                <c:pt idx="237">
                  <c:v>5</c:v>
                </c:pt>
                <c:pt idx="238">
                  <c:v>13</c:v>
                </c:pt>
                <c:pt idx="239">
                  <c:v>6</c:v>
                </c:pt>
                <c:pt idx="240">
                  <c:v>7</c:v>
                </c:pt>
                <c:pt idx="241">
                  <c:v>9</c:v>
                </c:pt>
                <c:pt idx="242">
                  <c:v>13</c:v>
                </c:pt>
                <c:pt idx="243">
                  <c:v>12</c:v>
                </c:pt>
                <c:pt idx="244">
                  <c:v>7</c:v>
                </c:pt>
                <c:pt idx="245">
                  <c:v>10</c:v>
                </c:pt>
                <c:pt idx="246">
                  <c:v>12</c:v>
                </c:pt>
                <c:pt idx="247">
                  <c:v>12</c:v>
                </c:pt>
                <c:pt idx="248">
                  <c:v>5</c:v>
                </c:pt>
                <c:pt idx="249">
                  <c:v>11</c:v>
                </c:pt>
                <c:pt idx="250">
                  <c:v>5</c:v>
                </c:pt>
                <c:pt idx="251">
                  <c:v>11</c:v>
                </c:pt>
                <c:pt idx="252">
                  <c:v>10</c:v>
                </c:pt>
                <c:pt idx="253">
                  <c:v>14</c:v>
                </c:pt>
                <c:pt idx="254">
                  <c:v>7</c:v>
                </c:pt>
                <c:pt idx="255">
                  <c:v>12</c:v>
                </c:pt>
                <c:pt idx="256">
                  <c:v>11</c:v>
                </c:pt>
                <c:pt idx="257">
                  <c:v>6</c:v>
                </c:pt>
                <c:pt idx="258">
                  <c:v>11</c:v>
                </c:pt>
                <c:pt idx="259">
                  <c:v>7</c:v>
                </c:pt>
                <c:pt idx="260">
                  <c:v>36</c:v>
                </c:pt>
                <c:pt idx="261">
                  <c:v>5</c:v>
                </c:pt>
                <c:pt idx="262">
                  <c:v>19</c:v>
                </c:pt>
                <c:pt idx="263">
                  <c:v>8</c:v>
                </c:pt>
                <c:pt idx="264">
                  <c:v>11</c:v>
                </c:pt>
                <c:pt idx="265">
                  <c:v>13</c:v>
                </c:pt>
                <c:pt idx="266">
                  <c:v>5</c:v>
                </c:pt>
                <c:pt idx="267">
                  <c:v>7</c:v>
                </c:pt>
                <c:pt idx="268">
                  <c:v>6</c:v>
                </c:pt>
                <c:pt idx="270">
                  <c:v>327</c:v>
                </c:pt>
                <c:pt idx="271">
                  <c:v>18</c:v>
                </c:pt>
                <c:pt idx="272">
                  <c:v>14</c:v>
                </c:pt>
                <c:pt idx="273">
                  <c:v>21</c:v>
                </c:pt>
                <c:pt idx="274">
                  <c:v>5</c:v>
                </c:pt>
                <c:pt idx="275">
                  <c:v>28</c:v>
                </c:pt>
                <c:pt idx="276">
                  <c:v>6</c:v>
                </c:pt>
                <c:pt idx="277">
                  <c:v>7</c:v>
                </c:pt>
                <c:pt idx="278">
                  <c:v>5</c:v>
                </c:pt>
                <c:pt idx="279">
                  <c:v>11</c:v>
                </c:pt>
                <c:pt idx="280">
                  <c:v>5</c:v>
                </c:pt>
                <c:pt idx="281">
                  <c:v>6</c:v>
                </c:pt>
                <c:pt idx="282">
                  <c:v>12</c:v>
                </c:pt>
                <c:pt idx="283">
                  <c:v>14</c:v>
                </c:pt>
                <c:pt idx="284">
                  <c:v>5</c:v>
                </c:pt>
                <c:pt idx="285">
                  <c:v>84</c:v>
                </c:pt>
                <c:pt idx="286">
                  <c:v>22</c:v>
                </c:pt>
                <c:pt idx="287">
                  <c:v>11</c:v>
                </c:pt>
                <c:pt idx="288">
                  <c:v>85</c:v>
                </c:pt>
                <c:pt idx="289">
                  <c:v>8</c:v>
                </c:pt>
                <c:pt idx="290">
                  <c:v>7</c:v>
                </c:pt>
                <c:pt idx="291">
                  <c:v>62</c:v>
                </c:pt>
                <c:pt idx="292">
                  <c:v>7</c:v>
                </c:pt>
                <c:pt idx="293">
                  <c:v>10</c:v>
                </c:pt>
                <c:pt idx="294">
                  <c:v>5</c:v>
                </c:pt>
                <c:pt idx="295">
                  <c:v>16</c:v>
                </c:pt>
                <c:pt idx="296">
                  <c:v>9</c:v>
                </c:pt>
                <c:pt idx="297">
                  <c:v>8</c:v>
                </c:pt>
                <c:pt idx="298">
                  <c:v>8</c:v>
                </c:pt>
                <c:pt idx="299">
                  <c:v>7</c:v>
                </c:pt>
              </c:numCache>
            </c:numRef>
          </c:yVal>
          <c:smooth val="0"/>
          <c:extLst>
            <c:ext xmlns:c16="http://schemas.microsoft.com/office/drawing/2014/chart" uri="{C3380CC4-5D6E-409C-BE32-E72D297353CC}">
              <c16:uniqueId val="{00000001-CE0C-6540-8C7C-4BC85F6DB233}"/>
            </c:ext>
          </c:extLst>
        </c:ser>
        <c:ser>
          <c:idx val="1"/>
          <c:order val="1"/>
          <c:tx>
            <c:v>Rogue</c:v>
          </c:tx>
          <c:spPr>
            <a:ln w="25400" cap="rnd">
              <a:noFill/>
              <a:round/>
            </a:ln>
            <a:effectLst/>
          </c:spPr>
          <c:marker>
            <c:symbol val="diamond"/>
            <c:size val="5"/>
            <c:spPr>
              <a:solidFill>
                <a:schemeClr val="accent2"/>
              </a:solidFill>
              <a:ln w="9525">
                <a:solidFill>
                  <a:schemeClr val="accent2"/>
                </a:solidFill>
              </a:ln>
              <a:effectLst/>
            </c:spPr>
          </c:marker>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'50MB'!$C$2:$C$301</c:f>
              <c:numCache>
                <c:formatCode>General</c:formatCode>
                <c:ptCount val="300"/>
                <c:pt idx="0">
                  <c:v>7</c:v>
                </c:pt>
                <c:pt idx="1">
                  <c:v>12</c:v>
                </c:pt>
                <c:pt idx="2">
                  <c:v>90</c:v>
                </c:pt>
                <c:pt idx="3">
                  <c:v>54</c:v>
                </c:pt>
                <c:pt idx="4">
                  <c:v>19</c:v>
                </c:pt>
                <c:pt idx="5">
                  <c:v>5</c:v>
                </c:pt>
                <c:pt idx="6">
                  <c:v>9</c:v>
                </c:pt>
                <c:pt idx="7">
                  <c:v>7</c:v>
                </c:pt>
                <c:pt idx="8">
                  <c:v>101</c:v>
                </c:pt>
                <c:pt idx="9">
                  <c:v>34</c:v>
                </c:pt>
                <c:pt idx="10">
                  <c:v>13</c:v>
                </c:pt>
                <c:pt idx="11">
                  <c:v>16</c:v>
                </c:pt>
                <c:pt idx="12">
                  <c:v>5</c:v>
                </c:pt>
                <c:pt idx="13">
                  <c:v>16</c:v>
                </c:pt>
                <c:pt idx="15">
                  <c:v>180</c:v>
                </c:pt>
                <c:pt idx="16">
                  <c:v>28</c:v>
                </c:pt>
                <c:pt idx="17">
                  <c:v>64</c:v>
                </c:pt>
                <c:pt idx="18">
                  <c:v>95</c:v>
                </c:pt>
                <c:pt idx="19">
                  <c:v>16</c:v>
                </c:pt>
                <c:pt idx="20">
                  <c:v>35</c:v>
                </c:pt>
                <c:pt idx="21">
                  <c:v>6</c:v>
                </c:pt>
                <c:pt idx="22">
                  <c:v>43</c:v>
                </c:pt>
                <c:pt idx="23">
                  <c:v>7</c:v>
                </c:pt>
                <c:pt idx="24">
                  <c:v>63</c:v>
                </c:pt>
                <c:pt idx="25">
                  <c:v>20</c:v>
                </c:pt>
                <c:pt idx="26">
                  <c:v>6</c:v>
                </c:pt>
                <c:pt idx="27">
                  <c:v>20</c:v>
                </c:pt>
                <c:pt idx="28">
                  <c:v>29</c:v>
                </c:pt>
                <c:pt idx="29">
                  <c:v>15</c:v>
                </c:pt>
                <c:pt idx="30">
                  <c:v>24</c:v>
                </c:pt>
                <c:pt idx="31">
                  <c:v>12</c:v>
                </c:pt>
                <c:pt idx="32">
                  <c:v>14</c:v>
                </c:pt>
                <c:pt idx="33">
                  <c:v>32</c:v>
                </c:pt>
                <c:pt idx="34">
                  <c:v>21</c:v>
                </c:pt>
                <c:pt idx="35">
                  <c:v>118</c:v>
                </c:pt>
                <c:pt idx="36">
                  <c:v>21</c:v>
                </c:pt>
                <c:pt idx="37">
                  <c:v>9</c:v>
                </c:pt>
                <c:pt idx="38">
                  <c:v>24</c:v>
                </c:pt>
                <c:pt idx="39">
                  <c:v>8</c:v>
                </c:pt>
                <c:pt idx="40">
                  <c:v>38</c:v>
                </c:pt>
                <c:pt idx="41">
                  <c:v>93</c:v>
                </c:pt>
                <c:pt idx="42">
                  <c:v>11</c:v>
                </c:pt>
                <c:pt idx="43">
                  <c:v>52</c:v>
                </c:pt>
                <c:pt idx="44">
                  <c:v>6</c:v>
                </c:pt>
                <c:pt idx="45">
                  <c:v>52</c:v>
                </c:pt>
                <c:pt idx="46">
                  <c:v>75</c:v>
                </c:pt>
                <c:pt idx="47">
                  <c:v>128</c:v>
                </c:pt>
                <c:pt idx="48">
                  <c:v>55</c:v>
                </c:pt>
                <c:pt idx="50">
                  <c:v>74</c:v>
                </c:pt>
                <c:pt idx="51">
                  <c:v>71</c:v>
                </c:pt>
                <c:pt idx="52">
                  <c:v>30</c:v>
                </c:pt>
                <c:pt idx="53">
                  <c:v>15</c:v>
                </c:pt>
                <c:pt idx="54">
                  <c:v>14</c:v>
                </c:pt>
                <c:pt idx="55">
                  <c:v>5</c:v>
                </c:pt>
                <c:pt idx="56">
                  <c:v>6</c:v>
                </c:pt>
                <c:pt idx="57">
                  <c:v>8</c:v>
                </c:pt>
                <c:pt idx="58">
                  <c:v>12</c:v>
                </c:pt>
                <c:pt idx="59">
                  <c:v>6</c:v>
                </c:pt>
                <c:pt idx="60">
                  <c:v>7</c:v>
                </c:pt>
                <c:pt idx="62">
                  <c:v>48</c:v>
                </c:pt>
                <c:pt idx="63">
                  <c:v>107</c:v>
                </c:pt>
                <c:pt idx="64">
                  <c:v>66</c:v>
                </c:pt>
                <c:pt idx="65">
                  <c:v>45</c:v>
                </c:pt>
                <c:pt idx="66">
                  <c:v>188</c:v>
                </c:pt>
                <c:pt idx="67">
                  <c:v>47</c:v>
                </c:pt>
                <c:pt idx="68">
                  <c:v>4</c:v>
                </c:pt>
                <c:pt idx="69">
                  <c:v>39</c:v>
                </c:pt>
                <c:pt idx="70">
                  <c:v>39</c:v>
                </c:pt>
                <c:pt idx="71">
                  <c:v>5</c:v>
                </c:pt>
                <c:pt idx="72">
                  <c:v>13</c:v>
                </c:pt>
                <c:pt idx="73">
                  <c:v>6</c:v>
                </c:pt>
                <c:pt idx="74">
                  <c:v>23</c:v>
                </c:pt>
                <c:pt idx="75">
                  <c:v>7</c:v>
                </c:pt>
                <c:pt idx="76">
                  <c:v>20</c:v>
                </c:pt>
                <c:pt idx="77">
                  <c:v>6</c:v>
                </c:pt>
                <c:pt idx="78">
                  <c:v>15</c:v>
                </c:pt>
                <c:pt idx="79">
                  <c:v>27</c:v>
                </c:pt>
                <c:pt idx="80">
                  <c:v>26</c:v>
                </c:pt>
                <c:pt idx="81">
                  <c:v>9</c:v>
                </c:pt>
                <c:pt idx="82">
                  <c:v>6</c:v>
                </c:pt>
                <c:pt idx="83">
                  <c:v>29</c:v>
                </c:pt>
                <c:pt idx="84">
                  <c:v>17</c:v>
                </c:pt>
                <c:pt idx="85">
                  <c:v>126</c:v>
                </c:pt>
                <c:pt idx="86">
                  <c:v>50</c:v>
                </c:pt>
                <c:pt idx="87">
                  <c:v>228</c:v>
                </c:pt>
                <c:pt idx="88">
                  <c:v>38</c:v>
                </c:pt>
                <c:pt idx="89">
                  <c:v>137</c:v>
                </c:pt>
                <c:pt idx="90">
                  <c:v>41</c:v>
                </c:pt>
                <c:pt idx="91">
                  <c:v>49</c:v>
                </c:pt>
                <c:pt idx="93">
                  <c:v>70</c:v>
                </c:pt>
                <c:pt idx="94">
                  <c:v>63</c:v>
                </c:pt>
                <c:pt idx="95">
                  <c:v>38</c:v>
                </c:pt>
                <c:pt idx="96">
                  <c:v>70</c:v>
                </c:pt>
                <c:pt idx="97">
                  <c:v>14</c:v>
                </c:pt>
                <c:pt idx="98">
                  <c:v>44</c:v>
                </c:pt>
                <c:pt idx="99">
                  <c:v>39</c:v>
                </c:pt>
                <c:pt idx="100">
                  <c:v>16</c:v>
                </c:pt>
                <c:pt idx="101">
                  <c:v>121</c:v>
                </c:pt>
                <c:pt idx="102">
                  <c:v>19</c:v>
                </c:pt>
                <c:pt idx="103">
                  <c:v>46</c:v>
                </c:pt>
                <c:pt idx="104">
                  <c:v>15</c:v>
                </c:pt>
                <c:pt idx="105">
                  <c:v>5</c:v>
                </c:pt>
                <c:pt idx="106">
                  <c:v>152</c:v>
                </c:pt>
                <c:pt idx="108">
                  <c:v>74</c:v>
                </c:pt>
                <c:pt idx="109">
                  <c:v>31</c:v>
                </c:pt>
                <c:pt idx="110">
                  <c:v>5</c:v>
                </c:pt>
                <c:pt idx="111">
                  <c:v>37</c:v>
                </c:pt>
                <c:pt idx="112">
                  <c:v>16</c:v>
                </c:pt>
                <c:pt idx="113">
                  <c:v>25</c:v>
                </c:pt>
                <c:pt idx="114">
                  <c:v>280</c:v>
                </c:pt>
                <c:pt idx="115">
                  <c:v>10</c:v>
                </c:pt>
                <c:pt idx="116">
                  <c:v>141</c:v>
                </c:pt>
                <c:pt idx="117">
                  <c:v>23</c:v>
                </c:pt>
                <c:pt idx="118">
                  <c:v>96</c:v>
                </c:pt>
                <c:pt idx="119">
                  <c:v>43</c:v>
                </c:pt>
                <c:pt idx="120">
                  <c:v>41</c:v>
                </c:pt>
                <c:pt idx="121">
                  <c:v>7</c:v>
                </c:pt>
                <c:pt idx="122">
                  <c:v>59</c:v>
                </c:pt>
                <c:pt idx="123">
                  <c:v>131</c:v>
                </c:pt>
                <c:pt idx="124">
                  <c:v>47</c:v>
                </c:pt>
                <c:pt idx="125">
                  <c:v>18</c:v>
                </c:pt>
                <c:pt idx="126">
                  <c:v>6</c:v>
                </c:pt>
                <c:pt idx="127">
                  <c:v>19</c:v>
                </c:pt>
                <c:pt idx="128">
                  <c:v>72</c:v>
                </c:pt>
                <c:pt idx="129">
                  <c:v>13</c:v>
                </c:pt>
                <c:pt idx="130">
                  <c:v>33</c:v>
                </c:pt>
                <c:pt idx="131">
                  <c:v>9</c:v>
                </c:pt>
                <c:pt idx="133">
                  <c:v>6</c:v>
                </c:pt>
                <c:pt idx="134">
                  <c:v>139</c:v>
                </c:pt>
                <c:pt idx="135">
                  <c:v>58</c:v>
                </c:pt>
                <c:pt idx="136">
                  <c:v>59</c:v>
                </c:pt>
                <c:pt idx="137">
                  <c:v>10</c:v>
                </c:pt>
                <c:pt idx="138">
                  <c:v>15</c:v>
                </c:pt>
                <c:pt idx="139">
                  <c:v>8</c:v>
                </c:pt>
                <c:pt idx="140">
                  <c:v>7</c:v>
                </c:pt>
                <c:pt idx="141">
                  <c:v>56</c:v>
                </c:pt>
                <c:pt idx="142">
                  <c:v>17</c:v>
                </c:pt>
                <c:pt idx="143">
                  <c:v>29</c:v>
                </c:pt>
                <c:pt idx="144">
                  <c:v>33</c:v>
                </c:pt>
                <c:pt idx="145">
                  <c:v>5</c:v>
                </c:pt>
                <c:pt idx="146">
                  <c:v>14</c:v>
                </c:pt>
                <c:pt idx="147">
                  <c:v>15</c:v>
                </c:pt>
                <c:pt idx="148">
                  <c:v>13</c:v>
                </c:pt>
                <c:pt idx="149">
                  <c:v>5</c:v>
                </c:pt>
                <c:pt idx="150">
                  <c:v>31</c:v>
                </c:pt>
                <c:pt idx="151">
                  <c:v>85</c:v>
                </c:pt>
                <c:pt idx="153">
                  <c:v>87</c:v>
                </c:pt>
                <c:pt idx="154">
                  <c:v>46</c:v>
                </c:pt>
                <c:pt idx="155">
                  <c:v>38</c:v>
                </c:pt>
                <c:pt idx="156">
                  <c:v>69</c:v>
                </c:pt>
                <c:pt idx="158">
                  <c:v>84</c:v>
                </c:pt>
                <c:pt idx="159">
                  <c:v>72</c:v>
                </c:pt>
                <c:pt idx="160">
                  <c:v>132</c:v>
                </c:pt>
                <c:pt idx="161">
                  <c:v>54</c:v>
                </c:pt>
                <c:pt idx="162">
                  <c:v>201</c:v>
                </c:pt>
                <c:pt idx="163">
                  <c:v>42</c:v>
                </c:pt>
                <c:pt idx="164">
                  <c:v>253</c:v>
                </c:pt>
                <c:pt idx="165">
                  <c:v>9</c:v>
                </c:pt>
                <c:pt idx="166">
                  <c:v>90</c:v>
                </c:pt>
                <c:pt idx="167">
                  <c:v>41</c:v>
                </c:pt>
                <c:pt idx="168">
                  <c:v>112</c:v>
                </c:pt>
                <c:pt idx="169">
                  <c:v>76</c:v>
                </c:pt>
                <c:pt idx="170">
                  <c:v>34</c:v>
                </c:pt>
                <c:pt idx="171">
                  <c:v>30</c:v>
                </c:pt>
                <c:pt idx="172">
                  <c:v>5</c:v>
                </c:pt>
                <c:pt idx="173">
                  <c:v>149</c:v>
                </c:pt>
                <c:pt idx="174">
                  <c:v>25</c:v>
                </c:pt>
                <c:pt idx="175">
                  <c:v>5</c:v>
                </c:pt>
                <c:pt idx="176">
                  <c:v>21</c:v>
                </c:pt>
                <c:pt idx="177">
                  <c:v>35</c:v>
                </c:pt>
                <c:pt idx="178">
                  <c:v>119</c:v>
                </c:pt>
                <c:pt idx="179">
                  <c:v>88</c:v>
                </c:pt>
                <c:pt idx="180">
                  <c:v>6</c:v>
                </c:pt>
                <c:pt idx="181">
                  <c:v>59</c:v>
                </c:pt>
                <c:pt idx="182">
                  <c:v>56</c:v>
                </c:pt>
                <c:pt idx="183">
                  <c:v>57</c:v>
                </c:pt>
                <c:pt idx="184">
                  <c:v>8</c:v>
                </c:pt>
                <c:pt idx="185">
                  <c:v>15</c:v>
                </c:pt>
                <c:pt idx="186">
                  <c:v>7</c:v>
                </c:pt>
                <c:pt idx="187">
                  <c:v>19</c:v>
                </c:pt>
                <c:pt idx="188">
                  <c:v>7</c:v>
                </c:pt>
                <c:pt idx="189">
                  <c:v>54</c:v>
                </c:pt>
                <c:pt idx="190">
                  <c:v>12</c:v>
                </c:pt>
                <c:pt idx="191">
                  <c:v>5</c:v>
                </c:pt>
                <c:pt idx="192">
                  <c:v>22</c:v>
                </c:pt>
                <c:pt idx="193">
                  <c:v>12</c:v>
                </c:pt>
                <c:pt idx="194">
                  <c:v>24</c:v>
                </c:pt>
                <c:pt idx="195">
                  <c:v>5</c:v>
                </c:pt>
                <c:pt idx="196">
                  <c:v>144</c:v>
                </c:pt>
                <c:pt idx="198">
                  <c:v>26</c:v>
                </c:pt>
                <c:pt idx="199">
                  <c:v>21</c:v>
                </c:pt>
                <c:pt idx="201">
                  <c:v>177</c:v>
                </c:pt>
                <c:pt idx="202">
                  <c:v>7</c:v>
                </c:pt>
                <c:pt idx="203">
                  <c:v>33</c:v>
                </c:pt>
                <c:pt idx="204">
                  <c:v>95</c:v>
                </c:pt>
                <c:pt idx="205">
                  <c:v>12</c:v>
                </c:pt>
                <c:pt idx="206">
                  <c:v>32</c:v>
                </c:pt>
                <c:pt idx="207">
                  <c:v>83</c:v>
                </c:pt>
                <c:pt idx="208">
                  <c:v>14</c:v>
                </c:pt>
                <c:pt idx="209">
                  <c:v>14</c:v>
                </c:pt>
                <c:pt idx="210">
                  <c:v>22</c:v>
                </c:pt>
                <c:pt idx="211">
                  <c:v>118</c:v>
                </c:pt>
                <c:pt idx="212">
                  <c:v>11</c:v>
                </c:pt>
                <c:pt idx="213">
                  <c:v>19</c:v>
                </c:pt>
                <c:pt idx="214">
                  <c:v>44</c:v>
                </c:pt>
                <c:pt idx="215">
                  <c:v>42</c:v>
                </c:pt>
                <c:pt idx="216">
                  <c:v>60</c:v>
                </c:pt>
                <c:pt idx="217">
                  <c:v>61</c:v>
                </c:pt>
                <c:pt idx="218">
                  <c:v>42</c:v>
                </c:pt>
                <c:pt idx="219">
                  <c:v>5</c:v>
                </c:pt>
                <c:pt idx="220">
                  <c:v>26</c:v>
                </c:pt>
                <c:pt idx="221">
                  <c:v>29</c:v>
                </c:pt>
                <c:pt idx="222">
                  <c:v>7</c:v>
                </c:pt>
                <c:pt idx="223">
                  <c:v>54</c:v>
                </c:pt>
                <c:pt idx="225">
                  <c:v>32</c:v>
                </c:pt>
                <c:pt idx="226">
                  <c:v>8</c:v>
                </c:pt>
                <c:pt idx="227">
                  <c:v>15</c:v>
                </c:pt>
                <c:pt idx="228">
                  <c:v>15</c:v>
                </c:pt>
                <c:pt idx="229">
                  <c:v>6</c:v>
                </c:pt>
                <c:pt idx="231">
                  <c:v>16</c:v>
                </c:pt>
                <c:pt idx="232">
                  <c:v>9</c:v>
                </c:pt>
                <c:pt idx="233">
                  <c:v>9</c:v>
                </c:pt>
                <c:pt idx="234">
                  <c:v>62</c:v>
                </c:pt>
                <c:pt idx="235">
                  <c:v>39</c:v>
                </c:pt>
                <c:pt idx="236">
                  <c:v>15</c:v>
                </c:pt>
                <c:pt idx="237">
                  <c:v>12</c:v>
                </c:pt>
                <c:pt idx="238">
                  <c:v>13</c:v>
                </c:pt>
                <c:pt idx="240">
                  <c:v>15</c:v>
                </c:pt>
                <c:pt idx="241">
                  <c:v>5</c:v>
                </c:pt>
                <c:pt idx="242">
                  <c:v>60</c:v>
                </c:pt>
                <c:pt idx="243">
                  <c:v>30</c:v>
                </c:pt>
                <c:pt idx="244">
                  <c:v>8</c:v>
                </c:pt>
                <c:pt idx="246">
                  <c:v>53</c:v>
                </c:pt>
                <c:pt idx="247">
                  <c:v>51</c:v>
                </c:pt>
                <c:pt idx="248">
                  <c:v>7</c:v>
                </c:pt>
                <c:pt idx="249">
                  <c:v>47</c:v>
                </c:pt>
                <c:pt idx="250">
                  <c:v>41</c:v>
                </c:pt>
                <c:pt idx="251">
                  <c:v>66</c:v>
                </c:pt>
                <c:pt idx="253">
                  <c:v>78</c:v>
                </c:pt>
                <c:pt idx="254">
                  <c:v>96</c:v>
                </c:pt>
                <c:pt idx="255">
                  <c:v>224</c:v>
                </c:pt>
                <c:pt idx="256">
                  <c:v>35</c:v>
                </c:pt>
                <c:pt idx="257">
                  <c:v>6</c:v>
                </c:pt>
                <c:pt idx="258">
                  <c:v>118</c:v>
                </c:pt>
                <c:pt idx="259">
                  <c:v>131</c:v>
                </c:pt>
                <c:pt idx="260">
                  <c:v>27</c:v>
                </c:pt>
                <c:pt idx="261">
                  <c:v>51</c:v>
                </c:pt>
                <c:pt idx="262">
                  <c:v>57</c:v>
                </c:pt>
                <c:pt idx="264">
                  <c:v>20</c:v>
                </c:pt>
                <c:pt idx="265">
                  <c:v>5</c:v>
                </c:pt>
                <c:pt idx="267">
                  <c:v>63</c:v>
                </c:pt>
                <c:pt idx="268">
                  <c:v>24</c:v>
                </c:pt>
                <c:pt idx="269">
                  <c:v>99</c:v>
                </c:pt>
                <c:pt idx="270">
                  <c:v>18</c:v>
                </c:pt>
                <c:pt idx="272">
                  <c:v>5</c:v>
                </c:pt>
                <c:pt idx="273">
                  <c:v>61</c:v>
                </c:pt>
                <c:pt idx="275">
                  <c:v>28</c:v>
                </c:pt>
                <c:pt idx="276">
                  <c:v>18</c:v>
                </c:pt>
                <c:pt idx="277">
                  <c:v>12</c:v>
                </c:pt>
                <c:pt idx="278">
                  <c:v>6</c:v>
                </c:pt>
                <c:pt idx="279">
                  <c:v>5</c:v>
                </c:pt>
                <c:pt idx="280">
                  <c:v>26</c:v>
                </c:pt>
                <c:pt idx="281">
                  <c:v>12</c:v>
                </c:pt>
                <c:pt idx="282">
                  <c:v>5</c:v>
                </c:pt>
                <c:pt idx="283">
                  <c:v>11</c:v>
                </c:pt>
                <c:pt idx="284">
                  <c:v>9</c:v>
                </c:pt>
                <c:pt idx="285">
                  <c:v>5</c:v>
                </c:pt>
                <c:pt idx="286">
                  <c:v>17</c:v>
                </c:pt>
                <c:pt idx="287">
                  <c:v>93</c:v>
                </c:pt>
                <c:pt idx="288">
                  <c:v>38</c:v>
                </c:pt>
                <c:pt idx="289">
                  <c:v>7</c:v>
                </c:pt>
                <c:pt idx="290">
                  <c:v>137</c:v>
                </c:pt>
                <c:pt idx="291">
                  <c:v>39</c:v>
                </c:pt>
                <c:pt idx="292">
                  <c:v>67</c:v>
                </c:pt>
                <c:pt idx="293">
                  <c:v>16</c:v>
                </c:pt>
                <c:pt idx="294">
                  <c:v>6</c:v>
                </c:pt>
                <c:pt idx="295">
                  <c:v>18</c:v>
                </c:pt>
                <c:pt idx="296">
                  <c:v>13</c:v>
                </c:pt>
                <c:pt idx="297">
                  <c:v>22</c:v>
                </c:pt>
                <c:pt idx="298">
                  <c:v>35</c:v>
                </c:pt>
                <c:pt idx="299">
                  <c:v>5</c:v>
                </c:pt>
              </c:numCache>
            </c:numRef>
          </c:yVal>
          <c:smooth val="0"/>
          <c:extLst>
            <c:ext xmlns:c16="http://schemas.microsoft.com/office/drawing/2014/chart" uri="{C3380CC4-5D6E-409C-BE32-E72D297353CC}">
              <c16:uniqueId val="{00000002-CE0C-6540-8C7C-4BC85F6DB233}"/>
            </c:ext>
          </c:extLst>
        </c:ser>
        <c:dLbls>
          <c:showLegendKey val="0"/>
          <c:showVal val="0"/>
          <c:showCatName val="0"/>
          <c:showSerName val="0"/>
          <c:showPercent val="0"/>
          <c:showBubbleSize val="0"/>
        </c:dLbls>
        <c:axId val="1806591823"/>
        <c:axId val="1806609103"/>
      </c:scatterChart>
      <c:valAx>
        <c:axId val="1806591823"/>
        <c:scaling>
          <c:orientation val="minMax"/>
          <c:max val="30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Number of packets</a:t>
                </a:r>
                <a:endParaRPr lang="ja-JP" altLang="en-US" b="1">
                  <a:solidFill>
                    <a:schemeClr val="tx1"/>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609103"/>
        <c:crosses val="autoZero"/>
        <c:crossBetween val="midCat"/>
      </c:valAx>
      <c:valAx>
        <c:axId val="180660910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RTT [ms]</a:t>
                </a:r>
                <a:endParaRPr lang="ja-JP" altLang="en-US" b="1">
                  <a:solidFill>
                    <a:schemeClr val="tx1"/>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5918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'50MB'!$F$2</c:f>
              <c:strCache>
                <c:ptCount val="1"/>
                <c:pt idx="0">
                  <c:v>Legal</c:v>
                </c:pt>
              </c:strCache>
            </c:strRef>
          </c:tx>
          <c:spPr>
            <a:ln w="19050" cap="rnd">
              <a:noFill/>
              <a:round/>
            </a:ln>
            <a:effectLst/>
          </c:spPr>
          <c:marker>
            <c:symbol val="circle"/>
            <c:size val="5"/>
            <c:spPr>
              <a:solidFill>
                <a:schemeClr val="accent1"/>
              </a:solidFill>
              <a:ln w="9525">
                <a:solidFill>
                  <a:schemeClr val="accent1"/>
                </a:solidFill>
              </a:ln>
              <a:effectLst/>
            </c:spPr>
          </c:marker>
          <c:dPt>
            <c:idx val="94"/>
            <c:marker>
              <c:symbol val="circle"/>
              <c:size val="5"/>
              <c:spPr>
                <a:solidFill>
                  <a:schemeClr val="accent1"/>
                </a:solidFill>
                <a:ln w="9525">
                  <a:solidFill>
                    <a:schemeClr val="accent1"/>
                  </a:solidFill>
                  <a:miter lim="800000"/>
                </a:ln>
                <a:effectLst/>
              </c:spPr>
            </c:marker>
            <c:bubble3D val="0"/>
            <c:extLst>
              <c:ext xmlns:c16="http://schemas.microsoft.com/office/drawing/2014/chart" uri="{C3380CC4-5D6E-409C-BE32-E72D297353CC}">
                <c16:uniqueId val="{00000000-7F2B-8342-A12A-C67FA4083693}"/>
              </c:ext>
            </c:extLst>
          </c:dPt>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'50MB'!$B$2:$B$301</c:f>
              <c:numCache>
                <c:formatCode>General</c:formatCode>
                <c:ptCount val="300"/>
                <c:pt idx="1">
                  <c:v>5</c:v>
                </c:pt>
                <c:pt idx="2">
                  <c:v>14</c:v>
                </c:pt>
                <c:pt idx="3">
                  <c:v>7</c:v>
                </c:pt>
                <c:pt idx="4">
                  <c:v>15</c:v>
                </c:pt>
                <c:pt idx="5">
                  <c:v>11</c:v>
                </c:pt>
                <c:pt idx="6">
                  <c:v>14</c:v>
                </c:pt>
                <c:pt idx="7">
                  <c:v>8</c:v>
                </c:pt>
                <c:pt idx="8">
                  <c:v>8</c:v>
                </c:pt>
                <c:pt idx="9">
                  <c:v>17</c:v>
                </c:pt>
                <c:pt idx="11">
                  <c:v>8</c:v>
                </c:pt>
                <c:pt idx="12">
                  <c:v>8</c:v>
                </c:pt>
                <c:pt idx="13">
                  <c:v>5</c:v>
                </c:pt>
                <c:pt idx="14">
                  <c:v>6</c:v>
                </c:pt>
                <c:pt idx="15">
                  <c:v>44</c:v>
                </c:pt>
                <c:pt idx="16">
                  <c:v>13</c:v>
                </c:pt>
                <c:pt idx="17">
                  <c:v>10</c:v>
                </c:pt>
                <c:pt idx="18">
                  <c:v>11</c:v>
                </c:pt>
                <c:pt idx="19">
                  <c:v>25</c:v>
                </c:pt>
                <c:pt idx="20">
                  <c:v>15</c:v>
                </c:pt>
                <c:pt idx="21">
                  <c:v>118</c:v>
                </c:pt>
                <c:pt idx="22">
                  <c:v>30</c:v>
                </c:pt>
                <c:pt idx="23">
                  <c:v>5</c:v>
                </c:pt>
                <c:pt idx="24">
                  <c:v>13</c:v>
                </c:pt>
                <c:pt idx="25">
                  <c:v>12</c:v>
                </c:pt>
                <c:pt idx="26">
                  <c:v>5</c:v>
                </c:pt>
                <c:pt idx="27">
                  <c:v>6</c:v>
                </c:pt>
                <c:pt idx="28">
                  <c:v>6</c:v>
                </c:pt>
                <c:pt idx="29">
                  <c:v>14</c:v>
                </c:pt>
                <c:pt idx="30">
                  <c:v>7</c:v>
                </c:pt>
                <c:pt idx="31">
                  <c:v>24</c:v>
                </c:pt>
                <c:pt idx="32">
                  <c:v>6</c:v>
                </c:pt>
                <c:pt idx="33">
                  <c:v>5</c:v>
                </c:pt>
                <c:pt idx="34">
                  <c:v>17</c:v>
                </c:pt>
                <c:pt idx="35">
                  <c:v>35</c:v>
                </c:pt>
                <c:pt idx="36">
                  <c:v>7</c:v>
                </c:pt>
                <c:pt idx="37">
                  <c:v>29</c:v>
                </c:pt>
                <c:pt idx="38">
                  <c:v>5</c:v>
                </c:pt>
                <c:pt idx="40">
                  <c:v>8</c:v>
                </c:pt>
                <c:pt idx="41">
                  <c:v>42</c:v>
                </c:pt>
                <c:pt idx="42">
                  <c:v>8</c:v>
                </c:pt>
                <c:pt idx="43">
                  <c:v>17</c:v>
                </c:pt>
                <c:pt idx="44">
                  <c:v>19</c:v>
                </c:pt>
                <c:pt idx="45">
                  <c:v>17</c:v>
                </c:pt>
                <c:pt idx="46">
                  <c:v>18</c:v>
                </c:pt>
                <c:pt idx="47">
                  <c:v>5</c:v>
                </c:pt>
                <c:pt idx="48">
                  <c:v>6</c:v>
                </c:pt>
                <c:pt idx="49">
                  <c:v>5</c:v>
                </c:pt>
                <c:pt idx="50">
                  <c:v>7</c:v>
                </c:pt>
                <c:pt idx="51">
                  <c:v>5</c:v>
                </c:pt>
                <c:pt idx="52">
                  <c:v>7</c:v>
                </c:pt>
                <c:pt idx="53">
                  <c:v>6</c:v>
                </c:pt>
                <c:pt idx="54">
                  <c:v>20</c:v>
                </c:pt>
                <c:pt idx="55">
                  <c:v>7</c:v>
                </c:pt>
                <c:pt idx="56">
                  <c:v>7</c:v>
                </c:pt>
                <c:pt idx="57">
                  <c:v>5</c:v>
                </c:pt>
                <c:pt idx="58">
                  <c:v>5</c:v>
                </c:pt>
                <c:pt idx="59">
                  <c:v>16</c:v>
                </c:pt>
                <c:pt idx="60">
                  <c:v>8</c:v>
                </c:pt>
                <c:pt idx="61">
                  <c:v>10</c:v>
                </c:pt>
                <c:pt idx="62">
                  <c:v>16</c:v>
                </c:pt>
                <c:pt idx="63">
                  <c:v>47</c:v>
                </c:pt>
                <c:pt idx="64">
                  <c:v>5</c:v>
                </c:pt>
                <c:pt idx="65">
                  <c:v>76</c:v>
                </c:pt>
                <c:pt idx="66">
                  <c:v>9</c:v>
                </c:pt>
                <c:pt idx="67">
                  <c:v>31</c:v>
                </c:pt>
                <c:pt idx="68">
                  <c:v>15</c:v>
                </c:pt>
                <c:pt idx="69">
                  <c:v>21</c:v>
                </c:pt>
                <c:pt idx="70">
                  <c:v>5</c:v>
                </c:pt>
                <c:pt idx="71">
                  <c:v>80</c:v>
                </c:pt>
                <c:pt idx="72">
                  <c:v>19</c:v>
                </c:pt>
                <c:pt idx="73">
                  <c:v>15</c:v>
                </c:pt>
                <c:pt idx="74">
                  <c:v>9</c:v>
                </c:pt>
                <c:pt idx="75">
                  <c:v>8</c:v>
                </c:pt>
                <c:pt idx="76">
                  <c:v>9</c:v>
                </c:pt>
                <c:pt idx="77">
                  <c:v>6</c:v>
                </c:pt>
                <c:pt idx="78">
                  <c:v>5</c:v>
                </c:pt>
                <c:pt idx="79">
                  <c:v>11</c:v>
                </c:pt>
                <c:pt idx="80">
                  <c:v>10</c:v>
                </c:pt>
                <c:pt idx="81">
                  <c:v>5</c:v>
                </c:pt>
                <c:pt idx="82">
                  <c:v>7</c:v>
                </c:pt>
                <c:pt idx="83">
                  <c:v>5</c:v>
                </c:pt>
                <c:pt idx="84">
                  <c:v>7</c:v>
                </c:pt>
                <c:pt idx="85">
                  <c:v>5</c:v>
                </c:pt>
                <c:pt idx="86">
                  <c:v>13</c:v>
                </c:pt>
                <c:pt idx="87">
                  <c:v>9</c:v>
                </c:pt>
                <c:pt idx="88">
                  <c:v>8</c:v>
                </c:pt>
                <c:pt idx="89">
                  <c:v>25</c:v>
                </c:pt>
                <c:pt idx="90">
                  <c:v>6</c:v>
                </c:pt>
                <c:pt idx="91">
                  <c:v>29</c:v>
                </c:pt>
                <c:pt idx="92">
                  <c:v>21</c:v>
                </c:pt>
                <c:pt idx="93">
                  <c:v>9</c:v>
                </c:pt>
                <c:pt idx="94">
                  <c:v>17</c:v>
                </c:pt>
                <c:pt idx="95">
                  <c:v>7</c:v>
                </c:pt>
                <c:pt idx="96">
                  <c:v>6</c:v>
                </c:pt>
                <c:pt idx="97">
                  <c:v>19</c:v>
                </c:pt>
                <c:pt idx="98">
                  <c:v>6</c:v>
                </c:pt>
                <c:pt idx="99">
                  <c:v>11</c:v>
                </c:pt>
                <c:pt idx="100">
                  <c:v>12</c:v>
                </c:pt>
                <c:pt idx="101">
                  <c:v>42</c:v>
                </c:pt>
                <c:pt idx="102">
                  <c:v>45</c:v>
                </c:pt>
                <c:pt idx="103">
                  <c:v>28</c:v>
                </c:pt>
                <c:pt idx="104">
                  <c:v>9</c:v>
                </c:pt>
                <c:pt idx="105">
                  <c:v>19</c:v>
                </c:pt>
                <c:pt idx="106">
                  <c:v>24</c:v>
                </c:pt>
                <c:pt idx="107">
                  <c:v>53</c:v>
                </c:pt>
                <c:pt idx="108">
                  <c:v>9</c:v>
                </c:pt>
                <c:pt idx="109">
                  <c:v>9</c:v>
                </c:pt>
                <c:pt idx="110">
                  <c:v>7</c:v>
                </c:pt>
                <c:pt idx="111">
                  <c:v>5</c:v>
                </c:pt>
                <c:pt idx="112">
                  <c:v>7</c:v>
                </c:pt>
                <c:pt idx="113">
                  <c:v>25</c:v>
                </c:pt>
                <c:pt idx="114">
                  <c:v>10</c:v>
                </c:pt>
                <c:pt idx="115">
                  <c:v>9</c:v>
                </c:pt>
                <c:pt idx="116">
                  <c:v>12</c:v>
                </c:pt>
                <c:pt idx="117">
                  <c:v>5</c:v>
                </c:pt>
                <c:pt idx="118">
                  <c:v>30</c:v>
                </c:pt>
                <c:pt idx="119">
                  <c:v>5</c:v>
                </c:pt>
                <c:pt idx="120">
                  <c:v>10</c:v>
                </c:pt>
                <c:pt idx="121">
                  <c:v>17</c:v>
                </c:pt>
                <c:pt idx="122">
                  <c:v>7</c:v>
                </c:pt>
                <c:pt idx="123">
                  <c:v>7</c:v>
                </c:pt>
                <c:pt idx="124">
                  <c:v>15</c:v>
                </c:pt>
                <c:pt idx="125">
                  <c:v>7</c:v>
                </c:pt>
                <c:pt idx="126">
                  <c:v>6</c:v>
                </c:pt>
                <c:pt idx="127">
                  <c:v>5</c:v>
                </c:pt>
                <c:pt idx="128">
                  <c:v>8</c:v>
                </c:pt>
                <c:pt idx="129">
                  <c:v>12</c:v>
                </c:pt>
                <c:pt idx="130">
                  <c:v>27</c:v>
                </c:pt>
                <c:pt idx="131">
                  <c:v>9</c:v>
                </c:pt>
                <c:pt idx="132">
                  <c:v>7</c:v>
                </c:pt>
                <c:pt idx="133">
                  <c:v>11</c:v>
                </c:pt>
                <c:pt idx="134">
                  <c:v>41</c:v>
                </c:pt>
                <c:pt idx="135">
                  <c:v>11</c:v>
                </c:pt>
                <c:pt idx="136">
                  <c:v>13</c:v>
                </c:pt>
                <c:pt idx="137">
                  <c:v>62</c:v>
                </c:pt>
                <c:pt idx="138">
                  <c:v>16</c:v>
                </c:pt>
                <c:pt idx="139">
                  <c:v>14</c:v>
                </c:pt>
                <c:pt idx="140">
                  <c:v>6</c:v>
                </c:pt>
                <c:pt idx="141">
                  <c:v>8</c:v>
                </c:pt>
                <c:pt idx="142">
                  <c:v>6</c:v>
                </c:pt>
                <c:pt idx="143">
                  <c:v>6</c:v>
                </c:pt>
                <c:pt idx="144">
                  <c:v>8</c:v>
                </c:pt>
                <c:pt idx="145">
                  <c:v>6</c:v>
                </c:pt>
                <c:pt idx="146">
                  <c:v>25</c:v>
                </c:pt>
                <c:pt idx="147">
                  <c:v>13</c:v>
                </c:pt>
                <c:pt idx="148">
                  <c:v>54</c:v>
                </c:pt>
                <c:pt idx="149">
                  <c:v>40</c:v>
                </c:pt>
                <c:pt idx="150">
                  <c:v>5</c:v>
                </c:pt>
                <c:pt idx="151">
                  <c:v>20</c:v>
                </c:pt>
                <c:pt idx="152">
                  <c:v>6</c:v>
                </c:pt>
                <c:pt idx="153">
                  <c:v>27</c:v>
                </c:pt>
                <c:pt idx="154">
                  <c:v>6</c:v>
                </c:pt>
                <c:pt idx="155">
                  <c:v>11</c:v>
                </c:pt>
                <c:pt idx="156">
                  <c:v>17</c:v>
                </c:pt>
                <c:pt idx="157">
                  <c:v>7</c:v>
                </c:pt>
                <c:pt idx="158">
                  <c:v>14</c:v>
                </c:pt>
                <c:pt idx="159">
                  <c:v>11</c:v>
                </c:pt>
                <c:pt idx="160">
                  <c:v>8</c:v>
                </c:pt>
                <c:pt idx="161">
                  <c:v>14</c:v>
                </c:pt>
                <c:pt idx="162">
                  <c:v>8</c:v>
                </c:pt>
                <c:pt idx="163">
                  <c:v>6</c:v>
                </c:pt>
                <c:pt idx="164">
                  <c:v>13</c:v>
                </c:pt>
                <c:pt idx="165">
                  <c:v>8</c:v>
                </c:pt>
                <c:pt idx="166">
                  <c:v>25</c:v>
                </c:pt>
                <c:pt idx="167">
                  <c:v>5</c:v>
                </c:pt>
                <c:pt idx="168">
                  <c:v>7</c:v>
                </c:pt>
                <c:pt idx="169">
                  <c:v>24</c:v>
                </c:pt>
                <c:pt idx="170">
                  <c:v>9</c:v>
                </c:pt>
                <c:pt idx="171">
                  <c:v>26</c:v>
                </c:pt>
                <c:pt idx="172">
                  <c:v>8</c:v>
                </c:pt>
                <c:pt idx="173">
                  <c:v>11</c:v>
                </c:pt>
                <c:pt idx="174">
                  <c:v>6</c:v>
                </c:pt>
                <c:pt idx="175">
                  <c:v>34</c:v>
                </c:pt>
                <c:pt idx="176">
                  <c:v>5</c:v>
                </c:pt>
                <c:pt idx="178">
                  <c:v>8</c:v>
                </c:pt>
                <c:pt idx="179">
                  <c:v>24</c:v>
                </c:pt>
                <c:pt idx="180">
                  <c:v>16</c:v>
                </c:pt>
                <c:pt idx="181">
                  <c:v>18</c:v>
                </c:pt>
                <c:pt idx="182">
                  <c:v>8</c:v>
                </c:pt>
                <c:pt idx="183">
                  <c:v>26</c:v>
                </c:pt>
                <c:pt idx="184">
                  <c:v>6</c:v>
                </c:pt>
                <c:pt idx="185">
                  <c:v>59</c:v>
                </c:pt>
                <c:pt idx="186">
                  <c:v>21</c:v>
                </c:pt>
                <c:pt idx="187">
                  <c:v>6</c:v>
                </c:pt>
                <c:pt idx="188">
                  <c:v>5</c:v>
                </c:pt>
                <c:pt idx="189">
                  <c:v>5</c:v>
                </c:pt>
                <c:pt idx="191">
                  <c:v>11</c:v>
                </c:pt>
                <c:pt idx="192">
                  <c:v>5</c:v>
                </c:pt>
                <c:pt idx="193">
                  <c:v>7</c:v>
                </c:pt>
                <c:pt idx="194">
                  <c:v>7</c:v>
                </c:pt>
                <c:pt idx="195">
                  <c:v>8</c:v>
                </c:pt>
                <c:pt idx="196">
                  <c:v>16</c:v>
                </c:pt>
                <c:pt idx="197">
                  <c:v>5</c:v>
                </c:pt>
                <c:pt idx="198">
                  <c:v>20</c:v>
                </c:pt>
                <c:pt idx="199">
                  <c:v>8</c:v>
                </c:pt>
                <c:pt idx="200">
                  <c:v>6</c:v>
                </c:pt>
                <c:pt idx="201">
                  <c:v>5</c:v>
                </c:pt>
                <c:pt idx="202">
                  <c:v>10</c:v>
                </c:pt>
                <c:pt idx="203">
                  <c:v>29</c:v>
                </c:pt>
                <c:pt idx="204">
                  <c:v>12</c:v>
                </c:pt>
                <c:pt idx="205">
                  <c:v>7</c:v>
                </c:pt>
                <c:pt idx="206">
                  <c:v>5</c:v>
                </c:pt>
                <c:pt idx="207">
                  <c:v>11</c:v>
                </c:pt>
                <c:pt idx="208">
                  <c:v>7</c:v>
                </c:pt>
                <c:pt idx="209">
                  <c:v>34</c:v>
                </c:pt>
                <c:pt idx="210">
                  <c:v>10</c:v>
                </c:pt>
                <c:pt idx="211">
                  <c:v>5</c:v>
                </c:pt>
                <c:pt idx="212">
                  <c:v>13</c:v>
                </c:pt>
                <c:pt idx="213">
                  <c:v>6</c:v>
                </c:pt>
                <c:pt idx="214">
                  <c:v>5</c:v>
                </c:pt>
                <c:pt idx="215">
                  <c:v>9</c:v>
                </c:pt>
                <c:pt idx="216">
                  <c:v>5</c:v>
                </c:pt>
                <c:pt idx="217">
                  <c:v>5</c:v>
                </c:pt>
                <c:pt idx="218">
                  <c:v>28</c:v>
                </c:pt>
                <c:pt idx="219">
                  <c:v>15</c:v>
                </c:pt>
                <c:pt idx="220">
                  <c:v>9</c:v>
                </c:pt>
                <c:pt idx="221">
                  <c:v>8</c:v>
                </c:pt>
                <c:pt idx="222">
                  <c:v>15</c:v>
                </c:pt>
                <c:pt idx="223">
                  <c:v>8</c:v>
                </c:pt>
                <c:pt idx="224">
                  <c:v>26</c:v>
                </c:pt>
                <c:pt idx="225">
                  <c:v>17</c:v>
                </c:pt>
                <c:pt idx="226">
                  <c:v>9</c:v>
                </c:pt>
                <c:pt idx="227">
                  <c:v>6</c:v>
                </c:pt>
                <c:pt idx="228">
                  <c:v>16</c:v>
                </c:pt>
                <c:pt idx="229">
                  <c:v>5</c:v>
                </c:pt>
                <c:pt idx="230">
                  <c:v>18</c:v>
                </c:pt>
                <c:pt idx="231">
                  <c:v>5</c:v>
                </c:pt>
                <c:pt idx="232">
                  <c:v>32</c:v>
                </c:pt>
                <c:pt idx="233">
                  <c:v>8</c:v>
                </c:pt>
                <c:pt idx="234">
                  <c:v>9</c:v>
                </c:pt>
                <c:pt idx="235">
                  <c:v>113</c:v>
                </c:pt>
                <c:pt idx="236">
                  <c:v>7</c:v>
                </c:pt>
                <c:pt idx="237">
                  <c:v>50</c:v>
                </c:pt>
                <c:pt idx="238">
                  <c:v>21</c:v>
                </c:pt>
                <c:pt idx="239">
                  <c:v>6</c:v>
                </c:pt>
                <c:pt idx="240">
                  <c:v>11</c:v>
                </c:pt>
                <c:pt idx="241">
                  <c:v>6</c:v>
                </c:pt>
                <c:pt idx="242">
                  <c:v>17</c:v>
                </c:pt>
                <c:pt idx="243">
                  <c:v>9</c:v>
                </c:pt>
                <c:pt idx="244">
                  <c:v>6</c:v>
                </c:pt>
                <c:pt idx="245">
                  <c:v>14</c:v>
                </c:pt>
                <c:pt idx="246">
                  <c:v>13</c:v>
                </c:pt>
                <c:pt idx="247">
                  <c:v>7</c:v>
                </c:pt>
                <c:pt idx="248">
                  <c:v>5</c:v>
                </c:pt>
                <c:pt idx="249">
                  <c:v>5</c:v>
                </c:pt>
                <c:pt idx="250">
                  <c:v>22</c:v>
                </c:pt>
                <c:pt idx="251">
                  <c:v>19</c:v>
                </c:pt>
                <c:pt idx="252">
                  <c:v>15</c:v>
                </c:pt>
                <c:pt idx="253">
                  <c:v>13</c:v>
                </c:pt>
                <c:pt idx="254">
                  <c:v>13</c:v>
                </c:pt>
                <c:pt idx="255">
                  <c:v>9</c:v>
                </c:pt>
                <c:pt idx="256">
                  <c:v>14</c:v>
                </c:pt>
                <c:pt idx="257">
                  <c:v>15</c:v>
                </c:pt>
                <c:pt idx="258">
                  <c:v>18</c:v>
                </c:pt>
                <c:pt idx="259">
                  <c:v>15</c:v>
                </c:pt>
                <c:pt idx="260">
                  <c:v>56</c:v>
                </c:pt>
                <c:pt idx="261">
                  <c:v>37</c:v>
                </c:pt>
                <c:pt idx="262">
                  <c:v>5</c:v>
                </c:pt>
                <c:pt idx="263">
                  <c:v>41</c:v>
                </c:pt>
                <c:pt idx="264">
                  <c:v>32</c:v>
                </c:pt>
                <c:pt idx="265">
                  <c:v>29</c:v>
                </c:pt>
                <c:pt idx="266">
                  <c:v>5</c:v>
                </c:pt>
                <c:pt idx="267">
                  <c:v>20</c:v>
                </c:pt>
                <c:pt idx="268">
                  <c:v>5</c:v>
                </c:pt>
                <c:pt idx="269">
                  <c:v>15</c:v>
                </c:pt>
                <c:pt idx="270">
                  <c:v>14</c:v>
                </c:pt>
                <c:pt idx="271">
                  <c:v>6</c:v>
                </c:pt>
                <c:pt idx="272">
                  <c:v>9</c:v>
                </c:pt>
                <c:pt idx="273">
                  <c:v>82</c:v>
                </c:pt>
                <c:pt idx="274">
                  <c:v>38</c:v>
                </c:pt>
                <c:pt idx="275">
                  <c:v>28</c:v>
                </c:pt>
                <c:pt idx="276">
                  <c:v>5</c:v>
                </c:pt>
                <c:pt idx="277">
                  <c:v>19</c:v>
                </c:pt>
                <c:pt idx="278">
                  <c:v>6</c:v>
                </c:pt>
                <c:pt idx="279">
                  <c:v>32</c:v>
                </c:pt>
                <c:pt idx="280">
                  <c:v>15</c:v>
                </c:pt>
                <c:pt idx="281">
                  <c:v>9</c:v>
                </c:pt>
                <c:pt idx="282">
                  <c:v>7</c:v>
                </c:pt>
                <c:pt idx="283">
                  <c:v>17</c:v>
                </c:pt>
                <c:pt idx="285">
                  <c:v>5</c:v>
                </c:pt>
                <c:pt idx="286">
                  <c:v>10</c:v>
                </c:pt>
                <c:pt idx="287">
                  <c:v>5</c:v>
                </c:pt>
                <c:pt idx="288">
                  <c:v>12</c:v>
                </c:pt>
                <c:pt idx="289">
                  <c:v>15</c:v>
                </c:pt>
                <c:pt idx="290">
                  <c:v>6</c:v>
                </c:pt>
                <c:pt idx="291">
                  <c:v>18</c:v>
                </c:pt>
                <c:pt idx="292">
                  <c:v>10</c:v>
                </c:pt>
                <c:pt idx="293">
                  <c:v>10</c:v>
                </c:pt>
                <c:pt idx="294">
                  <c:v>5</c:v>
                </c:pt>
                <c:pt idx="295">
                  <c:v>12</c:v>
                </c:pt>
                <c:pt idx="296">
                  <c:v>5</c:v>
                </c:pt>
                <c:pt idx="297">
                  <c:v>11</c:v>
                </c:pt>
                <c:pt idx="298">
                  <c:v>8</c:v>
                </c:pt>
                <c:pt idx="299">
                  <c:v>65</c:v>
                </c:pt>
              </c:numCache>
            </c:numRef>
          </c:yVal>
          <c:smooth val="0"/>
          <c:extLst>
            <c:ext xmlns:c16="http://schemas.microsoft.com/office/drawing/2014/chart" uri="{C3380CC4-5D6E-409C-BE32-E72D297353CC}">
              <c16:uniqueId val="{00000001-7F2B-8342-A12A-C67FA4083693}"/>
            </c:ext>
          </c:extLst>
        </c:ser>
        <c:ser>
          <c:idx val="1"/>
          <c:order val="1"/>
          <c:tx>
            <c:strRef>
              <c:f>'50MB'!$G$2</c:f>
              <c:strCache>
                <c:ptCount val="1"/>
                <c:pt idx="0">
                  <c:v>Rogue</c:v>
                </c:pt>
              </c:strCache>
            </c:strRef>
          </c:tx>
          <c:spPr>
            <a:ln w="25400" cap="rnd">
              <a:noFill/>
              <a:round/>
            </a:ln>
            <a:effectLst/>
          </c:spPr>
          <c:marker>
            <c:symbol val="diamond"/>
            <c:size val="5"/>
            <c:spPr>
              <a:solidFill>
                <a:schemeClr val="accent2"/>
              </a:solidFill>
              <a:ln w="9525">
                <a:solidFill>
                  <a:schemeClr val="accent2"/>
                </a:solidFill>
              </a:ln>
              <a:effectLst/>
            </c:spPr>
          </c:marker>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'50MB'!$C$2:$C$301</c:f>
              <c:numCache>
                <c:formatCode>General</c:formatCode>
                <c:ptCount val="300"/>
                <c:pt idx="0">
                  <c:v>25</c:v>
                </c:pt>
                <c:pt idx="1">
                  <c:v>11</c:v>
                </c:pt>
                <c:pt idx="2">
                  <c:v>129</c:v>
                </c:pt>
                <c:pt idx="3">
                  <c:v>6</c:v>
                </c:pt>
                <c:pt idx="4">
                  <c:v>46</c:v>
                </c:pt>
                <c:pt idx="5">
                  <c:v>185</c:v>
                </c:pt>
                <c:pt idx="6">
                  <c:v>151</c:v>
                </c:pt>
                <c:pt idx="7">
                  <c:v>21</c:v>
                </c:pt>
                <c:pt idx="8">
                  <c:v>24</c:v>
                </c:pt>
                <c:pt idx="9">
                  <c:v>53</c:v>
                </c:pt>
                <c:pt idx="10">
                  <c:v>35</c:v>
                </c:pt>
                <c:pt idx="11">
                  <c:v>10</c:v>
                </c:pt>
                <c:pt idx="12">
                  <c:v>7</c:v>
                </c:pt>
                <c:pt idx="13">
                  <c:v>21</c:v>
                </c:pt>
                <c:pt idx="15">
                  <c:v>76</c:v>
                </c:pt>
                <c:pt idx="16">
                  <c:v>18</c:v>
                </c:pt>
                <c:pt idx="17">
                  <c:v>10</c:v>
                </c:pt>
                <c:pt idx="18">
                  <c:v>78</c:v>
                </c:pt>
                <c:pt idx="20">
                  <c:v>120</c:v>
                </c:pt>
                <c:pt idx="21">
                  <c:v>11</c:v>
                </c:pt>
                <c:pt idx="22">
                  <c:v>8</c:v>
                </c:pt>
                <c:pt idx="23">
                  <c:v>97</c:v>
                </c:pt>
                <c:pt idx="25">
                  <c:v>69</c:v>
                </c:pt>
                <c:pt idx="26">
                  <c:v>6</c:v>
                </c:pt>
                <c:pt idx="27">
                  <c:v>15</c:v>
                </c:pt>
                <c:pt idx="28">
                  <c:v>41</c:v>
                </c:pt>
                <c:pt idx="30">
                  <c:v>7</c:v>
                </c:pt>
                <c:pt idx="31">
                  <c:v>34</c:v>
                </c:pt>
                <c:pt idx="32">
                  <c:v>40</c:v>
                </c:pt>
                <c:pt idx="33">
                  <c:v>23</c:v>
                </c:pt>
                <c:pt idx="34">
                  <c:v>12</c:v>
                </c:pt>
                <c:pt idx="35">
                  <c:v>58</c:v>
                </c:pt>
                <c:pt idx="36">
                  <c:v>10</c:v>
                </c:pt>
                <c:pt idx="37">
                  <c:v>19</c:v>
                </c:pt>
                <c:pt idx="38">
                  <c:v>15</c:v>
                </c:pt>
                <c:pt idx="39">
                  <c:v>9</c:v>
                </c:pt>
                <c:pt idx="41">
                  <c:v>7</c:v>
                </c:pt>
                <c:pt idx="42">
                  <c:v>8</c:v>
                </c:pt>
                <c:pt idx="43">
                  <c:v>6</c:v>
                </c:pt>
                <c:pt idx="44">
                  <c:v>32</c:v>
                </c:pt>
                <c:pt idx="45">
                  <c:v>43</c:v>
                </c:pt>
                <c:pt idx="47">
                  <c:v>17</c:v>
                </c:pt>
                <c:pt idx="48">
                  <c:v>69</c:v>
                </c:pt>
                <c:pt idx="49">
                  <c:v>216</c:v>
                </c:pt>
                <c:pt idx="51">
                  <c:v>299</c:v>
                </c:pt>
                <c:pt idx="52">
                  <c:v>177</c:v>
                </c:pt>
                <c:pt idx="54">
                  <c:v>140</c:v>
                </c:pt>
                <c:pt idx="55">
                  <c:v>20</c:v>
                </c:pt>
                <c:pt idx="56">
                  <c:v>64</c:v>
                </c:pt>
                <c:pt idx="57">
                  <c:v>80</c:v>
                </c:pt>
                <c:pt idx="58">
                  <c:v>71</c:v>
                </c:pt>
                <c:pt idx="59">
                  <c:v>50</c:v>
                </c:pt>
                <c:pt idx="61">
                  <c:v>34</c:v>
                </c:pt>
                <c:pt idx="63">
                  <c:v>161</c:v>
                </c:pt>
                <c:pt idx="65">
                  <c:v>143</c:v>
                </c:pt>
                <c:pt idx="66">
                  <c:v>31</c:v>
                </c:pt>
                <c:pt idx="67">
                  <c:v>37</c:v>
                </c:pt>
                <c:pt idx="68">
                  <c:v>33</c:v>
                </c:pt>
                <c:pt idx="69">
                  <c:v>49</c:v>
                </c:pt>
                <c:pt idx="70">
                  <c:v>86</c:v>
                </c:pt>
                <c:pt idx="71">
                  <c:v>8</c:v>
                </c:pt>
                <c:pt idx="72">
                  <c:v>41</c:v>
                </c:pt>
                <c:pt idx="73">
                  <c:v>45</c:v>
                </c:pt>
                <c:pt idx="74">
                  <c:v>56</c:v>
                </c:pt>
                <c:pt idx="75">
                  <c:v>17</c:v>
                </c:pt>
                <c:pt idx="77">
                  <c:v>76</c:v>
                </c:pt>
                <c:pt idx="78">
                  <c:v>32</c:v>
                </c:pt>
                <c:pt idx="79">
                  <c:v>15</c:v>
                </c:pt>
                <c:pt idx="80">
                  <c:v>148</c:v>
                </c:pt>
                <c:pt idx="81">
                  <c:v>45</c:v>
                </c:pt>
                <c:pt idx="82">
                  <c:v>85</c:v>
                </c:pt>
                <c:pt idx="83">
                  <c:v>18</c:v>
                </c:pt>
                <c:pt idx="85">
                  <c:v>21</c:v>
                </c:pt>
                <c:pt idx="86">
                  <c:v>123</c:v>
                </c:pt>
                <c:pt idx="87">
                  <c:v>134</c:v>
                </c:pt>
                <c:pt idx="88">
                  <c:v>42</c:v>
                </c:pt>
                <c:pt idx="89">
                  <c:v>99</c:v>
                </c:pt>
                <c:pt idx="90">
                  <c:v>50</c:v>
                </c:pt>
                <c:pt idx="91">
                  <c:v>56</c:v>
                </c:pt>
                <c:pt idx="92">
                  <c:v>75</c:v>
                </c:pt>
                <c:pt idx="94">
                  <c:v>226</c:v>
                </c:pt>
                <c:pt idx="95">
                  <c:v>196</c:v>
                </c:pt>
                <c:pt idx="97">
                  <c:v>169</c:v>
                </c:pt>
                <c:pt idx="103">
                  <c:v>331</c:v>
                </c:pt>
                <c:pt idx="105">
                  <c:v>95</c:v>
                </c:pt>
                <c:pt idx="106">
                  <c:v>25</c:v>
                </c:pt>
                <c:pt idx="107">
                  <c:v>127</c:v>
                </c:pt>
                <c:pt idx="108">
                  <c:v>73</c:v>
                </c:pt>
                <c:pt idx="109">
                  <c:v>112</c:v>
                </c:pt>
                <c:pt idx="110">
                  <c:v>53</c:v>
                </c:pt>
                <c:pt idx="112">
                  <c:v>31</c:v>
                </c:pt>
                <c:pt idx="113">
                  <c:v>68</c:v>
                </c:pt>
                <c:pt idx="114">
                  <c:v>67</c:v>
                </c:pt>
                <c:pt idx="116">
                  <c:v>286</c:v>
                </c:pt>
                <c:pt idx="117">
                  <c:v>284</c:v>
                </c:pt>
                <c:pt idx="118">
                  <c:v>254</c:v>
                </c:pt>
                <c:pt idx="120">
                  <c:v>252</c:v>
                </c:pt>
                <c:pt idx="121">
                  <c:v>270</c:v>
                </c:pt>
                <c:pt idx="123">
                  <c:v>251</c:v>
                </c:pt>
                <c:pt idx="124">
                  <c:v>126</c:v>
                </c:pt>
                <c:pt idx="125">
                  <c:v>24</c:v>
                </c:pt>
                <c:pt idx="126">
                  <c:v>16</c:v>
                </c:pt>
                <c:pt idx="127">
                  <c:v>15</c:v>
                </c:pt>
                <c:pt idx="128">
                  <c:v>150</c:v>
                </c:pt>
                <c:pt idx="129">
                  <c:v>50</c:v>
                </c:pt>
                <c:pt idx="130">
                  <c:v>24</c:v>
                </c:pt>
                <c:pt idx="131">
                  <c:v>39</c:v>
                </c:pt>
                <c:pt idx="132">
                  <c:v>193</c:v>
                </c:pt>
                <c:pt idx="133">
                  <c:v>10</c:v>
                </c:pt>
                <c:pt idx="134">
                  <c:v>72</c:v>
                </c:pt>
                <c:pt idx="136">
                  <c:v>52</c:v>
                </c:pt>
                <c:pt idx="137">
                  <c:v>63</c:v>
                </c:pt>
                <c:pt idx="138">
                  <c:v>83</c:v>
                </c:pt>
                <c:pt idx="139">
                  <c:v>60</c:v>
                </c:pt>
                <c:pt idx="140">
                  <c:v>35</c:v>
                </c:pt>
                <c:pt idx="141">
                  <c:v>86</c:v>
                </c:pt>
                <c:pt idx="142">
                  <c:v>25</c:v>
                </c:pt>
                <c:pt idx="143">
                  <c:v>6</c:v>
                </c:pt>
                <c:pt idx="144">
                  <c:v>41</c:v>
                </c:pt>
                <c:pt idx="145">
                  <c:v>23</c:v>
                </c:pt>
                <c:pt idx="146">
                  <c:v>9</c:v>
                </c:pt>
                <c:pt idx="147">
                  <c:v>190</c:v>
                </c:pt>
                <c:pt idx="148">
                  <c:v>15</c:v>
                </c:pt>
                <c:pt idx="149">
                  <c:v>13</c:v>
                </c:pt>
                <c:pt idx="150">
                  <c:v>69</c:v>
                </c:pt>
                <c:pt idx="151">
                  <c:v>5</c:v>
                </c:pt>
                <c:pt idx="152">
                  <c:v>121</c:v>
                </c:pt>
                <c:pt idx="153">
                  <c:v>52</c:v>
                </c:pt>
                <c:pt idx="154">
                  <c:v>48</c:v>
                </c:pt>
                <c:pt idx="155">
                  <c:v>31</c:v>
                </c:pt>
                <c:pt idx="156">
                  <c:v>33</c:v>
                </c:pt>
                <c:pt idx="157">
                  <c:v>8</c:v>
                </c:pt>
                <c:pt idx="159">
                  <c:v>46</c:v>
                </c:pt>
                <c:pt idx="160">
                  <c:v>9</c:v>
                </c:pt>
                <c:pt idx="161">
                  <c:v>16</c:v>
                </c:pt>
                <c:pt idx="162">
                  <c:v>7</c:v>
                </c:pt>
                <c:pt idx="163">
                  <c:v>64</c:v>
                </c:pt>
                <c:pt idx="164">
                  <c:v>6</c:v>
                </c:pt>
                <c:pt idx="165">
                  <c:v>22</c:v>
                </c:pt>
                <c:pt idx="166">
                  <c:v>24</c:v>
                </c:pt>
                <c:pt idx="167">
                  <c:v>21</c:v>
                </c:pt>
                <c:pt idx="168">
                  <c:v>49</c:v>
                </c:pt>
                <c:pt idx="169">
                  <c:v>102</c:v>
                </c:pt>
                <c:pt idx="170">
                  <c:v>54</c:v>
                </c:pt>
                <c:pt idx="171">
                  <c:v>74</c:v>
                </c:pt>
                <c:pt idx="172">
                  <c:v>267</c:v>
                </c:pt>
                <c:pt idx="174">
                  <c:v>193</c:v>
                </c:pt>
                <c:pt idx="175">
                  <c:v>98</c:v>
                </c:pt>
                <c:pt idx="176">
                  <c:v>28</c:v>
                </c:pt>
                <c:pt idx="177">
                  <c:v>26</c:v>
                </c:pt>
                <c:pt idx="178">
                  <c:v>75</c:v>
                </c:pt>
                <c:pt idx="179">
                  <c:v>12</c:v>
                </c:pt>
                <c:pt idx="180">
                  <c:v>51</c:v>
                </c:pt>
                <c:pt idx="181">
                  <c:v>223</c:v>
                </c:pt>
                <c:pt idx="182">
                  <c:v>60</c:v>
                </c:pt>
                <c:pt idx="183">
                  <c:v>13</c:v>
                </c:pt>
                <c:pt idx="184">
                  <c:v>6</c:v>
                </c:pt>
                <c:pt idx="185">
                  <c:v>14</c:v>
                </c:pt>
                <c:pt idx="186">
                  <c:v>104</c:v>
                </c:pt>
                <c:pt idx="187">
                  <c:v>28</c:v>
                </c:pt>
                <c:pt idx="188">
                  <c:v>33</c:v>
                </c:pt>
                <c:pt idx="189">
                  <c:v>84</c:v>
                </c:pt>
                <c:pt idx="190">
                  <c:v>14</c:v>
                </c:pt>
                <c:pt idx="191">
                  <c:v>39</c:v>
                </c:pt>
                <c:pt idx="192">
                  <c:v>6</c:v>
                </c:pt>
                <c:pt idx="193">
                  <c:v>51</c:v>
                </c:pt>
                <c:pt idx="194">
                  <c:v>12</c:v>
                </c:pt>
                <c:pt idx="196">
                  <c:v>70</c:v>
                </c:pt>
                <c:pt idx="197">
                  <c:v>12</c:v>
                </c:pt>
                <c:pt idx="198">
                  <c:v>10</c:v>
                </c:pt>
                <c:pt idx="199">
                  <c:v>7</c:v>
                </c:pt>
                <c:pt idx="200">
                  <c:v>31</c:v>
                </c:pt>
                <c:pt idx="201">
                  <c:v>6</c:v>
                </c:pt>
                <c:pt idx="202">
                  <c:v>69</c:v>
                </c:pt>
                <c:pt idx="203">
                  <c:v>7</c:v>
                </c:pt>
                <c:pt idx="205">
                  <c:v>6</c:v>
                </c:pt>
                <c:pt idx="206">
                  <c:v>8</c:v>
                </c:pt>
                <c:pt idx="207">
                  <c:v>5</c:v>
                </c:pt>
                <c:pt idx="208">
                  <c:v>23</c:v>
                </c:pt>
                <c:pt idx="209">
                  <c:v>11</c:v>
                </c:pt>
                <c:pt idx="210">
                  <c:v>36</c:v>
                </c:pt>
                <c:pt idx="211">
                  <c:v>22</c:v>
                </c:pt>
                <c:pt idx="212">
                  <c:v>6</c:v>
                </c:pt>
                <c:pt idx="213">
                  <c:v>34</c:v>
                </c:pt>
                <c:pt idx="214">
                  <c:v>139</c:v>
                </c:pt>
                <c:pt idx="215">
                  <c:v>106</c:v>
                </c:pt>
                <c:pt idx="216">
                  <c:v>15</c:v>
                </c:pt>
                <c:pt idx="217">
                  <c:v>46</c:v>
                </c:pt>
                <c:pt idx="218">
                  <c:v>50</c:v>
                </c:pt>
                <c:pt idx="219">
                  <c:v>130</c:v>
                </c:pt>
                <c:pt idx="220">
                  <c:v>31</c:v>
                </c:pt>
                <c:pt idx="221">
                  <c:v>35</c:v>
                </c:pt>
                <c:pt idx="222">
                  <c:v>5</c:v>
                </c:pt>
                <c:pt idx="223">
                  <c:v>15</c:v>
                </c:pt>
                <c:pt idx="224">
                  <c:v>27</c:v>
                </c:pt>
                <c:pt idx="225">
                  <c:v>30</c:v>
                </c:pt>
                <c:pt idx="226">
                  <c:v>26</c:v>
                </c:pt>
                <c:pt idx="227">
                  <c:v>24</c:v>
                </c:pt>
                <c:pt idx="229">
                  <c:v>26</c:v>
                </c:pt>
                <c:pt idx="230">
                  <c:v>28</c:v>
                </c:pt>
                <c:pt idx="231">
                  <c:v>5</c:v>
                </c:pt>
                <c:pt idx="232">
                  <c:v>12</c:v>
                </c:pt>
                <c:pt idx="233">
                  <c:v>13</c:v>
                </c:pt>
                <c:pt idx="234">
                  <c:v>5</c:v>
                </c:pt>
                <c:pt idx="235">
                  <c:v>50</c:v>
                </c:pt>
                <c:pt idx="236">
                  <c:v>18</c:v>
                </c:pt>
                <c:pt idx="238">
                  <c:v>12</c:v>
                </c:pt>
                <c:pt idx="239">
                  <c:v>24</c:v>
                </c:pt>
                <c:pt idx="240">
                  <c:v>44</c:v>
                </c:pt>
                <c:pt idx="241">
                  <c:v>36</c:v>
                </c:pt>
                <c:pt idx="242">
                  <c:v>52</c:v>
                </c:pt>
                <c:pt idx="243">
                  <c:v>10</c:v>
                </c:pt>
                <c:pt idx="244">
                  <c:v>6</c:v>
                </c:pt>
                <c:pt idx="245">
                  <c:v>43</c:v>
                </c:pt>
                <c:pt idx="246">
                  <c:v>13</c:v>
                </c:pt>
                <c:pt idx="247">
                  <c:v>11</c:v>
                </c:pt>
                <c:pt idx="248">
                  <c:v>33</c:v>
                </c:pt>
                <c:pt idx="249">
                  <c:v>83</c:v>
                </c:pt>
                <c:pt idx="250">
                  <c:v>15</c:v>
                </c:pt>
                <c:pt idx="251">
                  <c:v>168</c:v>
                </c:pt>
                <c:pt idx="252">
                  <c:v>89</c:v>
                </c:pt>
                <c:pt idx="253">
                  <c:v>5</c:v>
                </c:pt>
                <c:pt idx="254">
                  <c:v>16</c:v>
                </c:pt>
                <c:pt idx="255">
                  <c:v>8</c:v>
                </c:pt>
                <c:pt idx="256">
                  <c:v>31</c:v>
                </c:pt>
                <c:pt idx="257">
                  <c:v>16</c:v>
                </c:pt>
                <c:pt idx="258">
                  <c:v>33</c:v>
                </c:pt>
                <c:pt idx="259">
                  <c:v>6</c:v>
                </c:pt>
                <c:pt idx="260">
                  <c:v>43</c:v>
                </c:pt>
                <c:pt idx="261">
                  <c:v>5</c:v>
                </c:pt>
                <c:pt idx="262">
                  <c:v>62</c:v>
                </c:pt>
                <c:pt idx="263">
                  <c:v>44</c:v>
                </c:pt>
                <c:pt idx="264">
                  <c:v>115</c:v>
                </c:pt>
                <c:pt idx="265">
                  <c:v>13</c:v>
                </c:pt>
                <c:pt idx="266">
                  <c:v>15</c:v>
                </c:pt>
                <c:pt idx="267">
                  <c:v>92</c:v>
                </c:pt>
                <c:pt idx="268">
                  <c:v>113</c:v>
                </c:pt>
                <c:pt idx="269">
                  <c:v>108</c:v>
                </c:pt>
                <c:pt idx="270">
                  <c:v>5</c:v>
                </c:pt>
                <c:pt idx="271">
                  <c:v>142</c:v>
                </c:pt>
                <c:pt idx="272">
                  <c:v>129</c:v>
                </c:pt>
                <c:pt idx="273">
                  <c:v>144</c:v>
                </c:pt>
                <c:pt idx="275">
                  <c:v>113</c:v>
                </c:pt>
                <c:pt idx="277">
                  <c:v>15</c:v>
                </c:pt>
                <c:pt idx="278">
                  <c:v>33</c:v>
                </c:pt>
                <c:pt idx="279">
                  <c:v>8</c:v>
                </c:pt>
                <c:pt idx="280">
                  <c:v>21</c:v>
                </c:pt>
                <c:pt idx="281">
                  <c:v>21</c:v>
                </c:pt>
                <c:pt idx="283">
                  <c:v>8</c:v>
                </c:pt>
                <c:pt idx="284">
                  <c:v>161</c:v>
                </c:pt>
                <c:pt idx="285">
                  <c:v>149</c:v>
                </c:pt>
                <c:pt idx="287">
                  <c:v>6</c:v>
                </c:pt>
                <c:pt idx="288">
                  <c:v>12</c:v>
                </c:pt>
                <c:pt idx="289">
                  <c:v>9</c:v>
                </c:pt>
                <c:pt idx="290">
                  <c:v>26</c:v>
                </c:pt>
                <c:pt idx="291">
                  <c:v>35</c:v>
                </c:pt>
                <c:pt idx="293">
                  <c:v>18</c:v>
                </c:pt>
                <c:pt idx="294">
                  <c:v>26</c:v>
                </c:pt>
                <c:pt idx="295">
                  <c:v>8</c:v>
                </c:pt>
                <c:pt idx="296">
                  <c:v>8</c:v>
                </c:pt>
                <c:pt idx="297">
                  <c:v>16</c:v>
                </c:pt>
                <c:pt idx="298">
                  <c:v>27</c:v>
                </c:pt>
                <c:pt idx="299">
                  <c:v>27</c:v>
                </c:pt>
              </c:numCache>
            </c:numRef>
          </c:yVal>
          <c:smooth val="0"/>
          <c:extLst>
            <c:ext xmlns:c16="http://schemas.microsoft.com/office/drawing/2014/chart" uri="{C3380CC4-5D6E-409C-BE32-E72D297353CC}">
              <c16:uniqueId val="{00000002-7F2B-8342-A12A-C67FA4083693}"/>
            </c:ext>
          </c:extLst>
        </c:ser>
        <c:dLbls>
          <c:showLegendKey val="0"/>
          <c:showVal val="0"/>
          <c:showCatName val="0"/>
          <c:showSerName val="0"/>
          <c:showPercent val="0"/>
          <c:showBubbleSize val="0"/>
        </c:dLbls>
        <c:axId val="1806591823"/>
        <c:axId val="1806609103"/>
      </c:scatterChart>
      <c:valAx>
        <c:axId val="1806591823"/>
        <c:scaling>
          <c:orientation val="minMax"/>
          <c:max val="30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Number of packets</a:t>
                </a:r>
                <a:endParaRPr lang="ja-JP" altLang="en-US" b="1">
                  <a:solidFill>
                    <a:schemeClr val="tx1"/>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609103"/>
        <c:crosses val="autoZero"/>
        <c:crossBetween val="midCat"/>
      </c:valAx>
      <c:valAx>
        <c:axId val="180660910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RTT [ms]</a:t>
                </a:r>
                <a:endParaRPr lang="ja-JP" altLang="en-US" b="1">
                  <a:solidFill>
                    <a:schemeClr val="tx1"/>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5918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2023/8/25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2023/8/25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baseline="0" dirty="0"/>
              <a:t>I will be presenting my research </a:t>
            </a:r>
            <a:r>
              <a:rPr kumimoji="1" lang="en" altLang="ja-JP" baseline="0"/>
              <a:t>titled ”A Client-Side Evil-Twin Attack Detection System with Threshold Considering Traffic Load”</a:t>
            </a:r>
            <a:endParaRPr kumimoji="1" lang="ja-JP" altLang="en-US"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0</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b="0" i="0" dirty="0">
                <a:solidFill>
                  <a:srgbClr val="374151"/>
                </a:solidFill>
                <a:effectLst/>
                <a:latin typeface="Söhne"/>
              </a:rPr>
              <a:t>Then, for each of the four traffic load conditions, we follow these steps.</a:t>
            </a:r>
            <a:endParaRPr kumimoji="1" lang="en" altLang="ja-JP" dirty="0"/>
          </a:p>
          <a:p>
            <a:r>
              <a:rPr kumimoji="1" lang="en" altLang="ja-JP" dirty="0"/>
              <a:t>The threshold for the y-axis ratio will be determined using one data point from the normal RTT data set. </a:t>
            </a:r>
          </a:p>
          <a:p>
            <a:r>
              <a:rPr kumimoji="1" lang="en" altLang="ja-JP" dirty="0"/>
              <a:t>Then, the y-axis ratio will be calculated for the remaining normal RTT data and the attack RTT data. </a:t>
            </a:r>
          </a:p>
          <a:p>
            <a:r>
              <a:rPr kumimoji="1" lang="en" altLang="ja-JP" dirty="0"/>
              <a:t>By comparing these calculated values with the threshold, if  exceed the threshold, it will be concluded that a rogue AP is present. </a:t>
            </a:r>
          </a:p>
          <a:p>
            <a:endParaRPr kumimoji="1" lang="en"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10</a:t>
            </a:fld>
            <a:endParaRPr kumimoji="1" lang="ja-JP" altLang="en-US"/>
          </a:p>
        </p:txBody>
      </p:sp>
    </p:spTree>
    <p:extLst>
      <p:ext uri="{BB962C8B-B14F-4D97-AF65-F5344CB8AC3E}">
        <p14:creationId xmlns:p14="http://schemas.microsoft.com/office/powerpoint/2010/main" val="324146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To prevent false detections, an additional detection method is employed using the cumulative distribution function, commonly known as CDF.</a:t>
            </a:r>
          </a:p>
          <a:p>
            <a:r>
              <a:rPr lang="en" altLang="ja-JP" b="0" i="0" dirty="0">
                <a:solidFill>
                  <a:srgbClr val="343541"/>
                </a:solidFill>
                <a:effectLst/>
                <a:latin typeface="Söhne"/>
              </a:rPr>
              <a:t>CDF is a function that represents the probability of a random variable being less than or equal to a certain value. In this case, it refers to CDFs that show the probability of taking a value less than or equal to a certain RTT.</a:t>
            </a:r>
            <a:endParaRPr kumimoji="1" lang="en" altLang="ja-JP" dirty="0"/>
          </a:p>
          <a:p>
            <a:r>
              <a:rPr kumimoji="1" lang="en" altLang="ja-JP" dirty="0"/>
              <a:t>Even if the k-means based detection does not identify a rogue AP, when the confidence interval of the CDF is compared with the average RTT. And if the average RTT is outside the range of the CDF, it is taken as an indication of the presence of a rogue AP.</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11</a:t>
            </a:fld>
            <a:endParaRPr kumimoji="1" lang="ja-JP" altLang="en-US"/>
          </a:p>
        </p:txBody>
      </p:sp>
    </p:spTree>
    <p:extLst>
      <p:ext uri="{BB962C8B-B14F-4D97-AF65-F5344CB8AC3E}">
        <p14:creationId xmlns:p14="http://schemas.microsoft.com/office/powerpoint/2010/main" val="2394151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dirty="0"/>
              <a:t>The evaluation is done by F-score.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dirty="0"/>
              <a:t>F-score is </a:t>
            </a:r>
            <a:r>
              <a:rPr lang="en-US" altLang="ja-JP" b="0" dirty="0"/>
              <a:t>The harmonic mean of P and 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t>Where P is</a:t>
            </a:r>
            <a:r>
              <a:rPr lang="en" altLang="ja-JP" b="0" dirty="0"/>
              <a:t> </a:t>
            </a:r>
            <a:r>
              <a:rPr lang="en" altLang="ja-JP" dirty="0"/>
              <a:t>the percentage of cases predicted as rogue APs that turned out to be rogue aps and R is The rate at which rogue APs were correctly predicted as rogue APs. </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12</a:t>
            </a:fld>
            <a:endParaRPr kumimoji="1" lang="ja-JP" altLang="en-US"/>
          </a:p>
        </p:txBody>
      </p:sp>
    </p:spTree>
    <p:extLst>
      <p:ext uri="{BB962C8B-B14F-4D97-AF65-F5344CB8AC3E}">
        <p14:creationId xmlns:p14="http://schemas.microsoft.com/office/powerpoint/2010/main" val="2453239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I discuss the experimental setup in more detail.</a:t>
            </a:r>
          </a:p>
          <a:p>
            <a:r>
              <a:rPr kumimoji="1" lang="en-US" altLang="ja-JP" dirty="0"/>
              <a:t>As mentioned earlier, we conducted the experiments using </a:t>
            </a:r>
            <a:r>
              <a:rPr kumimoji="1" lang="en-US" altLang="ja-JP" dirty="0" err="1"/>
              <a:t>Iperf</a:t>
            </a:r>
            <a:r>
              <a:rPr kumimoji="1" lang="en-US" altLang="ja-JP" dirty="0"/>
              <a:t> between two PCs while sending pings to </a:t>
            </a:r>
            <a:r>
              <a:rPr kumimoji="1" lang="en-US" altLang="ja-JP" dirty="0" err="1"/>
              <a:t>google.com</a:t>
            </a:r>
            <a:r>
              <a:rPr kumimoji="1" lang="en-US" altLang="ja-JP" dirty="0"/>
              <a:t> to measure the RTT until the ping response is received.</a:t>
            </a:r>
          </a:p>
          <a:p>
            <a:r>
              <a:rPr kumimoji="1" lang="en-US" altLang="ja-JP" dirty="0"/>
              <a:t>During the experiments, the devices connected to the AP included 3 PCs, 1 smartphone, and 16 IoT devices, and the operating frequency was set to 2.4GHz.</a:t>
            </a:r>
          </a:p>
          <a:p>
            <a:r>
              <a:rPr kumimoji="1" lang="en-US" altLang="ja-JP" dirty="0"/>
              <a:t>We performed the experiments under four traffic load conditions: no </a:t>
            </a:r>
            <a:r>
              <a:rPr kumimoji="1" lang="en-US" altLang="ja-JP" dirty="0" err="1"/>
              <a:t>Iperf</a:t>
            </a:r>
            <a:r>
              <a:rPr kumimoji="1" lang="en-US" altLang="ja-JP" dirty="0"/>
              <a:t> load, </a:t>
            </a:r>
            <a:r>
              <a:rPr kumimoji="1" lang="en-US" altLang="ja-JP" dirty="0" err="1"/>
              <a:t>Iperf</a:t>
            </a:r>
            <a:r>
              <a:rPr kumimoji="1" lang="en-US" altLang="ja-JP" dirty="0"/>
              <a:t> load of 3MB, </a:t>
            </a:r>
            <a:r>
              <a:rPr kumimoji="1" lang="en-US" altLang="ja-JP" dirty="0" err="1"/>
              <a:t>Iperf</a:t>
            </a:r>
            <a:r>
              <a:rPr kumimoji="1" lang="en-US" altLang="ja-JP" dirty="0"/>
              <a:t> load of 5MB, and </a:t>
            </a:r>
            <a:r>
              <a:rPr kumimoji="1" lang="en-US" altLang="ja-JP" dirty="0" err="1"/>
              <a:t>Iperf</a:t>
            </a:r>
            <a:r>
              <a:rPr kumimoji="1" lang="en-US" altLang="ja-JP" dirty="0"/>
              <a:t> load of 7MB.</a:t>
            </a:r>
          </a:p>
          <a:p>
            <a:endParaRPr kumimoji="1" lang="en-US" altLang="ja-JP" dirty="0"/>
          </a:p>
          <a:p>
            <a:r>
              <a:rPr lang="ja-JP" altLang="en-US" b="0" i="0">
                <a:solidFill>
                  <a:srgbClr val="343541"/>
                </a:solidFill>
                <a:effectLst/>
                <a:latin typeface="Söhne"/>
              </a:rPr>
              <a:t>次に、実験方法について詳しい話をします。 先ほども話した通り、</a:t>
            </a:r>
            <a:r>
              <a:rPr lang="en-US" altLang="ja-JP" b="0" i="0" dirty="0">
                <a:solidFill>
                  <a:srgbClr val="343541"/>
                </a:solidFill>
                <a:effectLst/>
                <a:latin typeface="Söhne"/>
              </a:rPr>
              <a:t>2</a:t>
            </a:r>
            <a:r>
              <a:rPr lang="ja-JP" altLang="en-US" b="0" i="0">
                <a:solidFill>
                  <a:srgbClr val="343541"/>
                </a:solidFill>
                <a:effectLst/>
                <a:latin typeface="Söhne"/>
              </a:rPr>
              <a:t>つの</a:t>
            </a:r>
            <a:r>
              <a:rPr lang="en" altLang="ja-JP" b="0" i="0" dirty="0">
                <a:solidFill>
                  <a:srgbClr val="343541"/>
                </a:solidFill>
                <a:effectLst/>
                <a:latin typeface="Söhne"/>
              </a:rPr>
              <a:t>pc</a:t>
            </a:r>
            <a:r>
              <a:rPr lang="ja-JP" altLang="en-US" b="0" i="0">
                <a:solidFill>
                  <a:srgbClr val="343541"/>
                </a:solidFill>
                <a:effectLst/>
                <a:latin typeface="Söhne"/>
              </a:rPr>
              <a:t>間で</a:t>
            </a:r>
            <a:r>
              <a:rPr lang="en" altLang="ja-JP" b="0" i="0" dirty="0" err="1">
                <a:solidFill>
                  <a:srgbClr val="343541"/>
                </a:solidFill>
                <a:effectLst/>
                <a:latin typeface="Söhne"/>
              </a:rPr>
              <a:t>iperf</a:t>
            </a:r>
            <a:r>
              <a:rPr lang="ja-JP" altLang="en-US" b="0" i="0">
                <a:solidFill>
                  <a:srgbClr val="343541"/>
                </a:solidFill>
                <a:effectLst/>
                <a:latin typeface="Söhne"/>
              </a:rPr>
              <a:t>を使い、その状態で</a:t>
            </a:r>
            <a:r>
              <a:rPr lang="en" altLang="ja-JP" b="0" i="0" dirty="0" err="1">
                <a:solidFill>
                  <a:srgbClr val="343541"/>
                </a:solidFill>
                <a:effectLst/>
                <a:latin typeface="Söhne"/>
              </a:rPr>
              <a:t>google.com</a:t>
            </a:r>
            <a:r>
              <a:rPr lang="ja-JP" altLang="en-US" b="0" i="0">
                <a:solidFill>
                  <a:srgbClr val="343541"/>
                </a:solidFill>
                <a:effectLst/>
                <a:latin typeface="Söhne"/>
              </a:rPr>
              <a:t>に</a:t>
            </a:r>
            <a:r>
              <a:rPr lang="en" altLang="ja-JP" b="0" i="0" dirty="0">
                <a:solidFill>
                  <a:srgbClr val="343541"/>
                </a:solidFill>
                <a:effectLst/>
                <a:latin typeface="Söhne"/>
              </a:rPr>
              <a:t>ping</a:t>
            </a:r>
            <a:r>
              <a:rPr lang="ja-JP" altLang="en-US" b="0" i="0">
                <a:solidFill>
                  <a:srgbClr val="343541"/>
                </a:solidFill>
                <a:effectLst/>
                <a:latin typeface="Söhne"/>
              </a:rPr>
              <a:t>を打ち、</a:t>
            </a:r>
            <a:r>
              <a:rPr lang="en" altLang="ja-JP" b="0" i="0" dirty="0">
                <a:solidFill>
                  <a:srgbClr val="343541"/>
                </a:solidFill>
                <a:effectLst/>
                <a:latin typeface="Söhne"/>
              </a:rPr>
              <a:t>ping</a:t>
            </a:r>
            <a:r>
              <a:rPr lang="ja-JP" altLang="en-US" b="0" i="0">
                <a:solidFill>
                  <a:srgbClr val="343541"/>
                </a:solidFill>
                <a:effectLst/>
                <a:latin typeface="Söhne"/>
              </a:rPr>
              <a:t>が返ってくるまでの時間を</a:t>
            </a:r>
            <a:r>
              <a:rPr lang="en" altLang="ja-JP" b="0" i="0" dirty="0">
                <a:solidFill>
                  <a:srgbClr val="343541"/>
                </a:solidFill>
                <a:effectLst/>
                <a:latin typeface="Söhne"/>
              </a:rPr>
              <a:t>RTT</a:t>
            </a:r>
            <a:r>
              <a:rPr lang="ja-JP" altLang="en-US" b="0" i="0">
                <a:solidFill>
                  <a:srgbClr val="343541"/>
                </a:solidFill>
                <a:effectLst/>
                <a:latin typeface="Söhne"/>
              </a:rPr>
              <a:t>として実験をします。 この時、</a:t>
            </a:r>
            <a:r>
              <a:rPr lang="en" altLang="ja-JP" b="0" i="0" dirty="0">
                <a:solidFill>
                  <a:srgbClr val="343541"/>
                </a:solidFill>
                <a:effectLst/>
                <a:latin typeface="Söhne"/>
              </a:rPr>
              <a:t>AP</a:t>
            </a:r>
            <a:r>
              <a:rPr lang="ja-JP" altLang="en-US" b="0" i="0">
                <a:solidFill>
                  <a:srgbClr val="343541"/>
                </a:solidFill>
                <a:effectLst/>
                <a:latin typeface="Söhne"/>
              </a:rPr>
              <a:t>に接続しているデバイスは、</a:t>
            </a:r>
            <a:r>
              <a:rPr lang="en-US" altLang="ja-JP" b="0" i="0" dirty="0">
                <a:solidFill>
                  <a:srgbClr val="343541"/>
                </a:solidFill>
                <a:effectLst/>
                <a:latin typeface="Söhne"/>
              </a:rPr>
              <a:t>3</a:t>
            </a:r>
            <a:r>
              <a:rPr lang="ja-JP" altLang="en-US" b="0" i="0">
                <a:solidFill>
                  <a:srgbClr val="343541"/>
                </a:solidFill>
                <a:effectLst/>
                <a:latin typeface="Söhne"/>
              </a:rPr>
              <a:t>つの</a:t>
            </a:r>
            <a:r>
              <a:rPr lang="en" altLang="ja-JP" b="0" i="0" dirty="0">
                <a:solidFill>
                  <a:srgbClr val="343541"/>
                </a:solidFill>
                <a:effectLst/>
                <a:latin typeface="Söhne"/>
              </a:rPr>
              <a:t>PC</a:t>
            </a:r>
            <a:r>
              <a:rPr lang="ja-JP" altLang="en-US" b="0" i="0">
                <a:solidFill>
                  <a:srgbClr val="343541"/>
                </a:solidFill>
                <a:effectLst/>
                <a:latin typeface="Söhne"/>
              </a:rPr>
              <a:t>と</a:t>
            </a:r>
            <a:r>
              <a:rPr lang="en-US" altLang="ja-JP" b="0" i="0" dirty="0">
                <a:solidFill>
                  <a:srgbClr val="343541"/>
                </a:solidFill>
                <a:effectLst/>
                <a:latin typeface="Söhne"/>
              </a:rPr>
              <a:t>1</a:t>
            </a:r>
            <a:r>
              <a:rPr lang="ja-JP" altLang="en-US" b="0" i="0">
                <a:solidFill>
                  <a:srgbClr val="343541"/>
                </a:solidFill>
                <a:effectLst/>
                <a:latin typeface="Söhne"/>
              </a:rPr>
              <a:t>つのスマートフォン、</a:t>
            </a:r>
            <a:r>
              <a:rPr lang="en-US" altLang="ja-JP" b="0" i="0" dirty="0">
                <a:solidFill>
                  <a:srgbClr val="343541"/>
                </a:solidFill>
                <a:effectLst/>
                <a:latin typeface="Söhne"/>
              </a:rPr>
              <a:t>16</a:t>
            </a:r>
            <a:r>
              <a:rPr lang="ja-JP" altLang="en-US" b="0" i="0">
                <a:solidFill>
                  <a:srgbClr val="343541"/>
                </a:solidFill>
                <a:effectLst/>
                <a:latin typeface="Söhne"/>
              </a:rPr>
              <a:t>個の</a:t>
            </a:r>
            <a:r>
              <a:rPr lang="en" altLang="ja-JP" b="0" i="0" dirty="0">
                <a:solidFill>
                  <a:srgbClr val="343541"/>
                </a:solidFill>
                <a:effectLst/>
                <a:latin typeface="Söhne"/>
              </a:rPr>
              <a:t>IoT</a:t>
            </a:r>
            <a:r>
              <a:rPr lang="ja-JP" altLang="en-US" b="0" i="0">
                <a:solidFill>
                  <a:srgbClr val="343541"/>
                </a:solidFill>
                <a:effectLst/>
                <a:latin typeface="Söhne"/>
              </a:rPr>
              <a:t>機器であり、使用している帯域は</a:t>
            </a:r>
            <a:r>
              <a:rPr lang="en-US" altLang="ja-JP" b="0" i="0" dirty="0">
                <a:solidFill>
                  <a:srgbClr val="343541"/>
                </a:solidFill>
                <a:effectLst/>
                <a:latin typeface="Söhne"/>
              </a:rPr>
              <a:t>2.4</a:t>
            </a:r>
            <a:r>
              <a:rPr lang="en" altLang="ja-JP" b="0" i="0" dirty="0">
                <a:solidFill>
                  <a:srgbClr val="343541"/>
                </a:solidFill>
                <a:effectLst/>
                <a:latin typeface="Söhne"/>
              </a:rPr>
              <a:t>GHZ</a:t>
            </a:r>
            <a:r>
              <a:rPr lang="ja-JP" altLang="en-US" b="0" i="0">
                <a:solidFill>
                  <a:srgbClr val="343541"/>
                </a:solidFill>
                <a:effectLst/>
                <a:latin typeface="Söhne"/>
              </a:rPr>
              <a:t>で行った。 また</a:t>
            </a:r>
            <a:r>
              <a:rPr lang="en-US" altLang="ja-JP" b="0" i="0" dirty="0">
                <a:solidFill>
                  <a:srgbClr val="343541"/>
                </a:solidFill>
                <a:effectLst/>
                <a:latin typeface="Söhne"/>
              </a:rPr>
              <a:t>4</a:t>
            </a:r>
            <a:r>
              <a:rPr lang="ja-JP" altLang="en-US" b="0" i="0">
                <a:solidFill>
                  <a:srgbClr val="343541"/>
                </a:solidFill>
                <a:effectLst/>
                <a:latin typeface="Söhne"/>
              </a:rPr>
              <a:t>つのトラヒックの状態は、</a:t>
            </a:r>
            <a:r>
              <a:rPr lang="en" altLang="ja-JP" b="0" i="0" dirty="0" err="1">
                <a:solidFill>
                  <a:srgbClr val="343541"/>
                </a:solidFill>
                <a:effectLst/>
                <a:latin typeface="Söhne"/>
              </a:rPr>
              <a:t>iperf</a:t>
            </a:r>
            <a:r>
              <a:rPr lang="ja-JP" altLang="en-US" b="0" i="0">
                <a:solidFill>
                  <a:srgbClr val="343541"/>
                </a:solidFill>
                <a:effectLst/>
                <a:latin typeface="Söhne"/>
              </a:rPr>
              <a:t>なしの状態と</a:t>
            </a:r>
            <a:r>
              <a:rPr lang="en" altLang="ja-JP" b="0" i="0" dirty="0" err="1">
                <a:solidFill>
                  <a:srgbClr val="343541"/>
                </a:solidFill>
                <a:effectLst/>
                <a:latin typeface="Söhne"/>
              </a:rPr>
              <a:t>iperf</a:t>
            </a:r>
            <a:r>
              <a:rPr lang="ja-JP" altLang="en-US" b="0" i="0">
                <a:solidFill>
                  <a:srgbClr val="343541"/>
                </a:solidFill>
                <a:effectLst/>
                <a:latin typeface="Söhne"/>
              </a:rPr>
              <a:t>で</a:t>
            </a:r>
            <a:r>
              <a:rPr lang="en-US" altLang="ja-JP" b="0" i="0" dirty="0">
                <a:solidFill>
                  <a:srgbClr val="343541"/>
                </a:solidFill>
                <a:effectLst/>
                <a:latin typeface="Söhne"/>
              </a:rPr>
              <a:t>3</a:t>
            </a:r>
            <a:r>
              <a:rPr lang="en" altLang="ja-JP" b="0" i="0" dirty="0">
                <a:solidFill>
                  <a:srgbClr val="343541"/>
                </a:solidFill>
                <a:effectLst/>
                <a:latin typeface="Söhne"/>
              </a:rPr>
              <a:t>MB</a:t>
            </a:r>
            <a:r>
              <a:rPr lang="ja-JP" altLang="en-US" b="0" i="0">
                <a:solidFill>
                  <a:srgbClr val="343541"/>
                </a:solidFill>
                <a:effectLst/>
                <a:latin typeface="Söhne"/>
              </a:rPr>
              <a:t>の負荷、</a:t>
            </a:r>
            <a:r>
              <a:rPr lang="en-US" altLang="ja-JP" b="0" i="0" dirty="0">
                <a:solidFill>
                  <a:srgbClr val="343541"/>
                </a:solidFill>
                <a:effectLst/>
                <a:latin typeface="Söhne"/>
              </a:rPr>
              <a:t>5</a:t>
            </a:r>
            <a:r>
              <a:rPr lang="en" altLang="ja-JP" b="0" i="0" dirty="0">
                <a:solidFill>
                  <a:srgbClr val="343541"/>
                </a:solidFill>
                <a:effectLst/>
                <a:latin typeface="Söhne"/>
              </a:rPr>
              <a:t>MB</a:t>
            </a:r>
            <a:r>
              <a:rPr lang="ja-JP" altLang="en-US" b="0" i="0">
                <a:solidFill>
                  <a:srgbClr val="343541"/>
                </a:solidFill>
                <a:effectLst/>
                <a:latin typeface="Söhne"/>
              </a:rPr>
              <a:t>の負荷、</a:t>
            </a:r>
            <a:r>
              <a:rPr lang="en-US" altLang="ja-JP" b="0" i="0" dirty="0">
                <a:solidFill>
                  <a:srgbClr val="343541"/>
                </a:solidFill>
                <a:effectLst/>
                <a:latin typeface="Söhne"/>
              </a:rPr>
              <a:t>7</a:t>
            </a:r>
            <a:r>
              <a:rPr lang="en" altLang="ja-JP" b="0" i="0" dirty="0">
                <a:solidFill>
                  <a:srgbClr val="343541"/>
                </a:solidFill>
                <a:effectLst/>
                <a:latin typeface="Söhne"/>
              </a:rPr>
              <a:t>MB</a:t>
            </a:r>
            <a:r>
              <a:rPr lang="ja-JP" altLang="en-US" b="0" i="0">
                <a:solidFill>
                  <a:srgbClr val="343541"/>
                </a:solidFill>
                <a:effectLst/>
                <a:latin typeface="Söhne"/>
              </a:rPr>
              <a:t>の負荷の状態の</a:t>
            </a:r>
            <a:r>
              <a:rPr lang="en-US" altLang="ja-JP" b="0" i="0" dirty="0">
                <a:solidFill>
                  <a:srgbClr val="343541"/>
                </a:solidFill>
                <a:effectLst/>
                <a:latin typeface="Söhne"/>
              </a:rPr>
              <a:t>4</a:t>
            </a:r>
            <a:r>
              <a:rPr lang="ja-JP" altLang="en-US" b="0" i="0">
                <a:solidFill>
                  <a:srgbClr val="343541"/>
                </a:solidFill>
                <a:effectLst/>
                <a:latin typeface="Söhne"/>
              </a:rPr>
              <a:t>つである。</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13</a:t>
            </a:fld>
            <a:endParaRPr kumimoji="1" lang="ja-JP" altLang="en-US"/>
          </a:p>
        </p:txBody>
      </p:sp>
    </p:spTree>
    <p:extLst>
      <p:ext uri="{BB962C8B-B14F-4D97-AF65-F5344CB8AC3E}">
        <p14:creationId xmlns:p14="http://schemas.microsoft.com/office/powerpoint/2010/main" val="80145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b="0" i="0" dirty="0">
                <a:solidFill>
                  <a:srgbClr val="374151"/>
                </a:solidFill>
                <a:effectLst/>
                <a:latin typeface="Söhne"/>
              </a:rPr>
              <a:t>The competing method, as described earlier, adopts a single threshold for detection, regardless of the traffic load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b="0" i="0" dirty="0">
                <a:solidFill>
                  <a:srgbClr val="374151"/>
                </a:solidFill>
                <a:effectLst/>
                <a:latin typeface="Söhne"/>
              </a:rPr>
              <a:t>Unlike the proposed method, which sets different thresholds for the four traffic load conditions, the </a:t>
            </a:r>
            <a:r>
              <a:rPr lang="en" altLang="ja-JP" b="0" i="0" dirty="0">
                <a:solidFill>
                  <a:srgbClr val="374151"/>
                </a:solidFill>
                <a:effectLst/>
                <a:latin typeface="Helvetica Neue" panose="02000503000000020004" pitchFamily="2" charset="0"/>
              </a:rPr>
              <a:t>c</a:t>
            </a:r>
            <a:r>
              <a:rPr lang="en" altLang="ja-JP" dirty="0">
                <a:effectLst/>
                <a:latin typeface="Helvetica Neue" panose="02000503000000020004" pitchFamily="2" charset="0"/>
              </a:rPr>
              <a:t>omparison method</a:t>
            </a:r>
            <a:r>
              <a:rPr lang="en" altLang="ja-JP" b="0" i="0" dirty="0">
                <a:solidFill>
                  <a:srgbClr val="374151"/>
                </a:solidFill>
                <a:effectLst/>
                <a:latin typeface="Söhne"/>
              </a:rPr>
              <a:t> relies on a single threshold to determine if an Evil-Twin attack is present.</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14</a:t>
            </a:fld>
            <a:endParaRPr kumimoji="1" lang="ja-JP" altLang="en-US"/>
          </a:p>
        </p:txBody>
      </p:sp>
    </p:spTree>
    <p:extLst>
      <p:ext uri="{BB962C8B-B14F-4D97-AF65-F5344CB8AC3E}">
        <p14:creationId xmlns:p14="http://schemas.microsoft.com/office/powerpoint/2010/main" val="615328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In this experiment, the number of RTT data used in one experiment was 300; four measurements were made, one of which was used as the threshold.</a:t>
            </a:r>
          </a:p>
          <a:p>
            <a:r>
              <a:rPr kumimoji="1" lang="en" altLang="ja-JP" dirty="0"/>
              <a:t>First, let's start with the results of the proposed method.</a:t>
            </a:r>
          </a:p>
          <a:p>
            <a:r>
              <a:rPr kumimoji="1" lang="en" altLang="ja-JP" dirty="0"/>
              <a:t>This resulted in an F-score of 0.92 and a percentage of accuracy of 0.92.</a:t>
            </a:r>
          </a:p>
          <a:p>
            <a:endParaRPr kumimoji="1" lang="en-US" altLang="ja-JP" dirty="0"/>
          </a:p>
          <a:p>
            <a:r>
              <a:rPr kumimoji="1" lang="ja-JP" altLang="en-US"/>
              <a:t>１回の実験で使用された</a:t>
            </a:r>
            <a:r>
              <a:rPr kumimoji="1" lang="en" altLang="ja-JP" dirty="0"/>
              <a:t>RTT</a:t>
            </a:r>
            <a:r>
              <a:rPr kumimoji="1" lang="ja-JP" altLang="en-US"/>
              <a:t>データ数は</a:t>
            </a:r>
            <a:r>
              <a:rPr kumimoji="1" lang="en-US" altLang="ja-JP" dirty="0"/>
              <a:t>300</a:t>
            </a:r>
            <a:r>
              <a:rPr kumimoji="1" lang="ja-JP" altLang="en-US"/>
              <a:t>である。</a:t>
            </a:r>
            <a:r>
              <a:rPr kumimoji="1" lang="en-US" altLang="ja-JP" dirty="0"/>
              <a:t>4</a:t>
            </a:r>
            <a:r>
              <a:rPr kumimoji="1" lang="ja-JP" altLang="en-US"/>
              <a:t>回測定し、そのうち</a:t>
            </a:r>
            <a:r>
              <a:rPr kumimoji="1" lang="en-US" altLang="ja-JP" dirty="0"/>
              <a:t>1</a:t>
            </a:r>
            <a:r>
              <a:rPr kumimoji="1" lang="ja-JP" altLang="en-US"/>
              <a:t>回を閾値に利用した。</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15</a:t>
            </a:fld>
            <a:endParaRPr kumimoji="1" lang="ja-JP" altLang="en-US"/>
          </a:p>
        </p:txBody>
      </p:sp>
    </p:spTree>
    <p:extLst>
      <p:ext uri="{BB962C8B-B14F-4D97-AF65-F5344CB8AC3E}">
        <p14:creationId xmlns:p14="http://schemas.microsoft.com/office/powerpoint/2010/main" val="4265749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In this method, as mentioned earlier, the </a:t>
            </a:r>
            <a:r>
              <a:rPr lang="en" altLang="ja-JP" b="0" i="0" dirty="0">
                <a:solidFill>
                  <a:srgbClr val="374151"/>
                </a:solidFill>
                <a:effectLst/>
                <a:latin typeface="Helvetica Neue" panose="02000503000000020004" pitchFamily="2" charset="0"/>
              </a:rPr>
              <a:t>c</a:t>
            </a:r>
            <a:r>
              <a:rPr lang="en" altLang="ja-JP" dirty="0">
                <a:effectLst/>
                <a:latin typeface="Helvetica Neue" panose="02000503000000020004" pitchFamily="2" charset="0"/>
              </a:rPr>
              <a:t>omparison</a:t>
            </a:r>
            <a:r>
              <a:rPr kumimoji="1" lang="en" altLang="ja-JP" dirty="0"/>
              <a:t> method uses a single threshold. That is from the y-axis ratio calculated from the results when </a:t>
            </a:r>
            <a:r>
              <a:rPr kumimoji="1" lang="en" altLang="ja-JP" dirty="0" err="1"/>
              <a:t>Iperf</a:t>
            </a:r>
            <a:r>
              <a:rPr kumimoji="1" lang="en" altLang="ja-JP" dirty="0"/>
              <a:t> is not used.</a:t>
            </a:r>
          </a:p>
          <a:p>
            <a:r>
              <a:rPr kumimoji="1" lang="en" altLang="ja-JP" dirty="0"/>
              <a:t>This resulted in an F-score of 0.74 and a percentage of Accuracy of 0.79.</a:t>
            </a:r>
          </a:p>
          <a:p>
            <a:br>
              <a:rPr lang="ja-JP" altLang="en-US"/>
            </a:br>
            <a:r>
              <a:rPr lang="ja-JP" altLang="en-US" b="0" i="0">
                <a:solidFill>
                  <a:srgbClr val="343541"/>
                </a:solidFill>
                <a:effectLst/>
                <a:latin typeface="Söhne"/>
              </a:rPr>
              <a:t>先ほども言ったように、使う閾値は一つのみで、</a:t>
            </a:r>
            <a:r>
              <a:rPr lang="en" altLang="ja-JP" b="0" i="0" dirty="0" err="1">
                <a:solidFill>
                  <a:srgbClr val="343541"/>
                </a:solidFill>
                <a:effectLst/>
                <a:latin typeface="Söhne"/>
              </a:rPr>
              <a:t>iperf</a:t>
            </a:r>
            <a:r>
              <a:rPr lang="ja-JP" altLang="en-US" b="0" i="0">
                <a:solidFill>
                  <a:srgbClr val="343541"/>
                </a:solidFill>
                <a:effectLst/>
                <a:latin typeface="Söhne"/>
              </a:rPr>
              <a:t>を使用しない時の結果から算出した</a:t>
            </a:r>
            <a:r>
              <a:rPr lang="en" altLang="ja-JP" b="0" i="0" dirty="0">
                <a:solidFill>
                  <a:srgbClr val="343541"/>
                </a:solidFill>
                <a:effectLst/>
                <a:latin typeface="Söhne"/>
              </a:rPr>
              <a:t>y</a:t>
            </a:r>
            <a:r>
              <a:rPr lang="ja-JP" altLang="en-US" b="0" i="0">
                <a:solidFill>
                  <a:srgbClr val="343541"/>
                </a:solidFill>
                <a:effectLst/>
                <a:latin typeface="Söhne"/>
              </a:rPr>
              <a:t>軸比を閾値としています。</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16</a:t>
            </a:fld>
            <a:endParaRPr kumimoji="1" lang="ja-JP" altLang="en-US"/>
          </a:p>
        </p:txBody>
      </p:sp>
    </p:spTree>
    <p:extLst>
      <p:ext uri="{BB962C8B-B14F-4D97-AF65-F5344CB8AC3E}">
        <p14:creationId xmlns:p14="http://schemas.microsoft.com/office/powerpoint/2010/main" val="3066511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In this study, we conducted Evil-Twin detection using RTT. Existing methods often did not consider the impact of traffic load on RTT variations. Therefore, we performed detection with varying thresholds for each traffic load condition. As a result, the F-score and accuracy improved compared to not considering traffic load. For future work, we plan to extend our detection method to the 5GHz band and investigate its effectiveness. </a:t>
            </a:r>
          </a:p>
          <a:p>
            <a:endParaRPr kumimoji="1" lang="en" altLang="ja-JP" dirty="0"/>
          </a:p>
          <a:p>
            <a:r>
              <a:rPr kumimoji="1" lang="en" altLang="ja-JP" dirty="0"/>
              <a:t>That concludes my presentation. Thank you very much.</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17</a:t>
            </a:fld>
            <a:endParaRPr kumimoji="1" lang="ja-JP" altLang="en-US"/>
          </a:p>
        </p:txBody>
      </p:sp>
    </p:spTree>
    <p:extLst>
      <p:ext uri="{BB962C8B-B14F-4D97-AF65-F5344CB8AC3E}">
        <p14:creationId xmlns:p14="http://schemas.microsoft.com/office/powerpoint/2010/main" val="1901064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In this method, as mentioned earlier, the </a:t>
            </a:r>
            <a:r>
              <a:rPr lang="en" altLang="ja-JP" b="0" i="0" dirty="0">
                <a:solidFill>
                  <a:srgbClr val="374151"/>
                </a:solidFill>
                <a:effectLst/>
                <a:latin typeface="Helvetica Neue" panose="02000503000000020004" pitchFamily="2" charset="0"/>
              </a:rPr>
              <a:t>c</a:t>
            </a:r>
            <a:r>
              <a:rPr lang="en" altLang="ja-JP" dirty="0">
                <a:effectLst/>
                <a:latin typeface="Helvetica Neue" panose="02000503000000020004" pitchFamily="2" charset="0"/>
              </a:rPr>
              <a:t>omparison</a:t>
            </a:r>
            <a:r>
              <a:rPr kumimoji="1" lang="en" altLang="ja-JP" dirty="0"/>
              <a:t> method uses a single threshold. That is from the y-axis ratio calculated from the results when </a:t>
            </a:r>
            <a:r>
              <a:rPr kumimoji="1" lang="en" altLang="ja-JP" dirty="0" err="1"/>
              <a:t>Iperf</a:t>
            </a:r>
            <a:r>
              <a:rPr kumimoji="1" lang="en" altLang="ja-JP" dirty="0"/>
              <a:t> is not used.</a:t>
            </a:r>
          </a:p>
          <a:p>
            <a:r>
              <a:rPr kumimoji="1" lang="en" altLang="ja-JP" dirty="0"/>
              <a:t>This resulted in an F-score of 0.74 and a percentage of Accuracy of 0.79.</a:t>
            </a:r>
          </a:p>
          <a:p>
            <a:br>
              <a:rPr lang="ja-JP" altLang="en-US"/>
            </a:br>
            <a:r>
              <a:rPr lang="ja-JP" altLang="en-US" b="0" i="0">
                <a:solidFill>
                  <a:srgbClr val="343541"/>
                </a:solidFill>
                <a:effectLst/>
                <a:latin typeface="Söhne"/>
              </a:rPr>
              <a:t>先ほども言ったように、使う閾値は一つのみで、</a:t>
            </a:r>
            <a:r>
              <a:rPr lang="en" altLang="ja-JP" b="0" i="0" dirty="0" err="1">
                <a:solidFill>
                  <a:srgbClr val="343541"/>
                </a:solidFill>
                <a:effectLst/>
                <a:latin typeface="Söhne"/>
              </a:rPr>
              <a:t>iperf</a:t>
            </a:r>
            <a:r>
              <a:rPr lang="ja-JP" altLang="en-US" b="0" i="0">
                <a:solidFill>
                  <a:srgbClr val="343541"/>
                </a:solidFill>
                <a:effectLst/>
                <a:latin typeface="Söhne"/>
              </a:rPr>
              <a:t>を使用しない時の結果から算出した</a:t>
            </a:r>
            <a:r>
              <a:rPr lang="en" altLang="ja-JP" b="0" i="0" dirty="0">
                <a:solidFill>
                  <a:srgbClr val="343541"/>
                </a:solidFill>
                <a:effectLst/>
                <a:latin typeface="Söhne"/>
              </a:rPr>
              <a:t>y</a:t>
            </a:r>
            <a:r>
              <a:rPr lang="ja-JP" altLang="en-US" b="0" i="0">
                <a:solidFill>
                  <a:srgbClr val="343541"/>
                </a:solidFill>
                <a:effectLst/>
                <a:latin typeface="Söhne"/>
              </a:rPr>
              <a:t>軸比を閾値としています。</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18</a:t>
            </a:fld>
            <a:endParaRPr kumimoji="1" lang="ja-JP" altLang="en-US"/>
          </a:p>
        </p:txBody>
      </p:sp>
    </p:spTree>
    <p:extLst>
      <p:ext uri="{BB962C8B-B14F-4D97-AF65-F5344CB8AC3E}">
        <p14:creationId xmlns:p14="http://schemas.microsoft.com/office/powerpoint/2010/main" val="3388879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This is the result when done without </a:t>
            </a:r>
            <a:r>
              <a:rPr kumimoji="1" lang="en" altLang="ja-JP" dirty="0" err="1"/>
              <a:t>iperf</a:t>
            </a:r>
            <a:r>
              <a:rPr kumimoji="1" lang="en" altLang="ja-JP" dirty="0"/>
              <a:t>.</a:t>
            </a:r>
          </a:p>
          <a:p>
            <a:r>
              <a:rPr kumimoji="1" lang="en" altLang="ja-JP" dirty="0"/>
              <a:t>We can see </a:t>
            </a:r>
            <a:r>
              <a:rPr kumimoji="1" lang="en" altLang="ja-JP" dirty="0" err="1"/>
              <a:t>defference</a:t>
            </a:r>
            <a:r>
              <a:rPr kumimoji="1" lang="en" altLang="ja-JP" dirty="0"/>
              <a:t> of RTT between normal and attack </a:t>
            </a:r>
            <a:r>
              <a:rPr kumimoji="1" lang="en" altLang="ja-JP" dirty="0" err="1"/>
              <a:t>crearly</a:t>
            </a:r>
            <a:r>
              <a:rPr kumimoji="1" lang="en"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19</a:t>
            </a:fld>
            <a:endParaRPr kumimoji="1" lang="ja-JP" altLang="en-US"/>
          </a:p>
        </p:txBody>
      </p:sp>
    </p:spTree>
    <p:extLst>
      <p:ext uri="{BB962C8B-B14F-4D97-AF65-F5344CB8AC3E}">
        <p14:creationId xmlns:p14="http://schemas.microsoft.com/office/powerpoint/2010/main" val="104109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tLang="ja-JP" b="0" dirty="0"/>
              <a:t>In recent years, the number of access points (APs), commonly known as Free-</a:t>
            </a:r>
            <a:r>
              <a:rPr lang="en" altLang="ja-JP" b="0" dirty="0" err="1"/>
              <a:t>WiFi</a:t>
            </a:r>
            <a:r>
              <a:rPr lang="en" altLang="ja-JP" b="0" dirty="0"/>
              <a:t>, in wireless LANs has been increasing.</a:t>
            </a:r>
          </a:p>
          <a:p>
            <a:pPr marL="0" lvl="0" indent="0" algn="l" rtl="0">
              <a:spcBef>
                <a:spcPts val="0"/>
              </a:spcBef>
              <a:spcAft>
                <a:spcPts val="0"/>
              </a:spcAft>
              <a:buNone/>
            </a:pPr>
            <a:r>
              <a:rPr lang="en" altLang="ja-JP" b="0" dirty="0"/>
              <a:t>Additionally, with the COVID-19 pandemic, remote learning and work have become more prevalent, leading to an increase in people working remotely at cafes and restaurants. As a result, the number of APs is expected to continue to rise.</a:t>
            </a:r>
          </a:p>
          <a:p>
            <a:pPr marL="0" lvl="0" indent="0" algn="l" rtl="0">
              <a:spcBef>
                <a:spcPts val="0"/>
              </a:spcBef>
              <a:spcAft>
                <a:spcPts val="0"/>
              </a:spcAft>
              <a:buNone/>
            </a:pPr>
            <a:r>
              <a:rPr lang="en" altLang="ja-JP" b="0" dirty="0"/>
              <a:t>However, alongside this growth, there has been an increase in attacks known as rogue APs, such as evil-twin attacks. </a:t>
            </a:r>
          </a:p>
          <a:p>
            <a:pPr marL="0" lvl="0" indent="0" algn="l" rtl="0">
              <a:spcBef>
                <a:spcPts val="0"/>
              </a:spcBef>
              <a:spcAft>
                <a:spcPts val="0"/>
              </a:spcAft>
              <a:buNone/>
            </a:pPr>
            <a:r>
              <a:rPr lang="en" altLang="ja-JP" b="0" dirty="0"/>
              <a:t>Therefore, there is a demand for improving the accuracy of detecting rogue APs.</a:t>
            </a:r>
            <a:endParaRPr lang="ja-JP" altLang="en-US" b="0" dirty="0"/>
          </a:p>
        </p:txBody>
      </p:sp>
      <p:sp>
        <p:nvSpPr>
          <p:cNvPr id="118" name="Google Shape;11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This is the result of a 3 MB load on </a:t>
            </a:r>
            <a:r>
              <a:rPr kumimoji="1" lang="en" altLang="ja-JP" dirty="0" err="1"/>
              <a:t>iperf</a:t>
            </a:r>
            <a:r>
              <a:rPr kumimoji="1" lang="en"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20</a:t>
            </a:fld>
            <a:endParaRPr kumimoji="1" lang="ja-JP" altLang="en-US"/>
          </a:p>
        </p:txBody>
      </p:sp>
    </p:spTree>
    <p:extLst>
      <p:ext uri="{BB962C8B-B14F-4D97-AF65-F5344CB8AC3E}">
        <p14:creationId xmlns:p14="http://schemas.microsoft.com/office/powerpoint/2010/main" val="3886939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This is the result of a 5 MB load on </a:t>
            </a:r>
            <a:r>
              <a:rPr kumimoji="1" lang="en" altLang="ja-JP" dirty="0" err="1"/>
              <a:t>iperf</a:t>
            </a:r>
            <a:r>
              <a:rPr kumimoji="1" lang="en" altLang="ja-JP" dirty="0"/>
              <a:t>.</a:t>
            </a:r>
          </a:p>
          <a:p>
            <a:r>
              <a:rPr kumimoji="1" lang="en" altLang="ja-JP" dirty="0"/>
              <a:t>It can be seen that the dispersion is gradually increasing.</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21</a:t>
            </a:fld>
            <a:endParaRPr kumimoji="1" lang="ja-JP" altLang="en-US"/>
          </a:p>
        </p:txBody>
      </p:sp>
    </p:spTree>
    <p:extLst>
      <p:ext uri="{BB962C8B-B14F-4D97-AF65-F5344CB8AC3E}">
        <p14:creationId xmlns:p14="http://schemas.microsoft.com/office/powerpoint/2010/main" val="3875176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err="1"/>
              <a:t>Hoever</a:t>
            </a:r>
            <a:r>
              <a:rPr kumimoji="1" lang="en" altLang="ja-JP" dirty="0"/>
              <a:t>, in 7MB load on </a:t>
            </a:r>
            <a:r>
              <a:rPr kumimoji="1" lang="en" altLang="ja-JP" dirty="0" err="1"/>
              <a:t>iperf</a:t>
            </a:r>
            <a:r>
              <a:rPr kumimoji="1" lang="en" altLang="ja-JP" dirty="0"/>
              <a:t>,  we can see </a:t>
            </a:r>
          </a:p>
          <a:p>
            <a:endParaRPr kumimoji="1" lang="en" altLang="ja-JP" dirty="0"/>
          </a:p>
          <a:p>
            <a:r>
              <a:rPr kumimoji="1" lang="en" altLang="ja-JP" dirty="0"/>
              <a:t>Threshold values are set for each of these RTT data for detection.</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22</a:t>
            </a:fld>
            <a:endParaRPr kumimoji="1" lang="ja-JP" altLang="en-US"/>
          </a:p>
        </p:txBody>
      </p:sp>
    </p:spTree>
    <p:extLst>
      <p:ext uri="{BB962C8B-B14F-4D97-AF65-F5344CB8AC3E}">
        <p14:creationId xmlns:p14="http://schemas.microsoft.com/office/powerpoint/2010/main" val="1729481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This is the mean and variance in each pattern.</a:t>
            </a:r>
          </a:p>
          <a:p>
            <a:r>
              <a:rPr kumimoji="1" lang="en" altLang="ja-JP" dirty="0"/>
              <a:t>All means and variances are greater during attacks than during normal times.</a:t>
            </a:r>
          </a:p>
          <a:p>
            <a:r>
              <a:rPr kumimoji="1" lang="en" altLang="ja-JP" dirty="0"/>
              <a:t>And it can be seen that both the mean and variance increase as the load increases.</a:t>
            </a:r>
          </a:p>
          <a:p>
            <a:r>
              <a:rPr kumimoji="1" lang="en" altLang="ja-JP" dirty="0"/>
              <a:t>Detection is carried out on these data as described earlier. The detection results are shown next.</a:t>
            </a:r>
          </a:p>
          <a:p>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23</a:t>
            </a:fld>
            <a:endParaRPr kumimoji="1" lang="ja-JP" altLang="en-US"/>
          </a:p>
        </p:txBody>
      </p:sp>
    </p:spTree>
    <p:extLst>
      <p:ext uri="{BB962C8B-B14F-4D97-AF65-F5344CB8AC3E}">
        <p14:creationId xmlns:p14="http://schemas.microsoft.com/office/powerpoint/2010/main" val="56730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tLang="ja-JP" sz="1200" dirty="0"/>
              <a:t>Evil-Twin attack is a type of attack where the attacker impersonates a legal wireless LAN access point (AP) and launches various attacks against connected users. </a:t>
            </a:r>
          </a:p>
          <a:p>
            <a:pPr marL="0" lvl="0" indent="0" algn="l" rtl="0">
              <a:spcBef>
                <a:spcPts val="0"/>
              </a:spcBef>
              <a:spcAft>
                <a:spcPts val="0"/>
              </a:spcAft>
              <a:buNone/>
            </a:pPr>
            <a:r>
              <a:rPr lang="en" altLang="ja-JP" sz="1200" dirty="0"/>
              <a:t>In the example below, the rogue AP is configured with the name "Free-1," which is the same as the SSID of the legal AP. </a:t>
            </a:r>
          </a:p>
          <a:p>
            <a:pPr marL="0" lvl="0" indent="0" algn="l" rtl="0">
              <a:spcBef>
                <a:spcPts val="0"/>
              </a:spcBef>
              <a:spcAft>
                <a:spcPts val="0"/>
              </a:spcAft>
              <a:buNone/>
            </a:pPr>
            <a:r>
              <a:rPr lang="en" altLang="ja-JP" sz="1200" dirty="0"/>
              <a:t>The intention is to confuse users and trick them into connecting to the rogue AP, through which the attacker can steal personal information or deliver malware.</a:t>
            </a:r>
            <a:endParaRPr lang="en-US" altLang="ja-JP" sz="1200" dirty="0"/>
          </a:p>
        </p:txBody>
      </p:sp>
      <p:sp>
        <p:nvSpPr>
          <p:cNvPr id="129" name="Google Shape;12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Next, let's introduce the existing methods. Existing methods are mainly divided into two categories: those focused on detection from the administrator's side and those focused on detection from the user's side.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One of the typical methods from the administrator's side is using fingerprints. The advantage of this method is its stable detection accuracy, but the drawback is the significant cost and effort required for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On the other hand, one of the representative methods from the user's side is using Round-Trip Time (RTT). The benefit of this approach is its relatively low cost and ease of implementation, but it can be more susceptible to environmental influences.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In light of these findings, we propose a detection method that combines both RTT and fingerprinting techniques.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By integrating the advantages of both approaches, we aim to enhance the accuracy and robustness of the detection process. </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82345-0678-4811-8ABF-8721649F7B14}"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98836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Let me explain the detection method using RTT. Typically, the relationship between the user, legal AP, and rogue AP is as depicted in the diagram below. </a:t>
            </a:r>
          </a:p>
          <a:p>
            <a:r>
              <a:rPr kumimoji="1" lang="en" altLang="ja-JP" dirty="0"/>
              <a:t>When connected to the legal AP, there is 1-hop. However, when connected to the rogue AP, there are 2-hops. As a result, the RTT tends to be longer for the two-hop scenario due to the processing and transmission time at the rogue AP.</a:t>
            </a:r>
          </a:p>
          <a:p>
            <a:r>
              <a:rPr kumimoji="1" lang="en" altLang="ja-JP" dirty="0"/>
              <a:t>In RTT-based detection, a threshold for RTT is determined, and if the RTT exceeds this threshold, it is considered as an indication of the presence of a rogue AP. </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4</a:t>
            </a:fld>
            <a:endParaRPr kumimoji="1" lang="ja-JP" altLang="en-US"/>
          </a:p>
        </p:txBody>
      </p:sp>
    </p:spTree>
    <p:extLst>
      <p:ext uri="{BB962C8B-B14F-4D97-AF65-F5344CB8AC3E}">
        <p14:creationId xmlns:p14="http://schemas.microsoft.com/office/powerpoint/2010/main" val="966478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b="0" i="0" dirty="0">
                <a:solidFill>
                  <a:srgbClr val="1D1C1D"/>
                </a:solidFill>
                <a:effectLst/>
                <a:latin typeface="NotoSansJP"/>
              </a:rPr>
              <a:t>As mentioned earlier, the RTT-based detection method is susceptible to environmental influences, especially during times of traffic congestion, where the consideration of RTT dispersion is limited. The increased dispersion can lead to false detections.</a:t>
            </a:r>
          </a:p>
          <a:p>
            <a:r>
              <a:rPr lang="en" altLang="ja-JP" b="0" i="0" dirty="0">
                <a:solidFill>
                  <a:srgbClr val="1D1C1D"/>
                </a:solidFill>
                <a:effectLst/>
                <a:latin typeface="NotoSansJP"/>
              </a:rPr>
              <a:t>Indeed, some methods have utilized the MCS index, which includes settings related to modulation and coding. </a:t>
            </a:r>
          </a:p>
          <a:p>
            <a:r>
              <a:rPr lang="en" altLang="ja-JP" b="0" i="0" dirty="0">
                <a:solidFill>
                  <a:srgbClr val="1D1C1D"/>
                </a:solidFill>
                <a:effectLst/>
                <a:latin typeface="NotoSansJP"/>
              </a:rPr>
              <a:t>However, obtaining the MCS values is not straightforward for the general public.</a:t>
            </a:r>
          </a:p>
          <a:p>
            <a:r>
              <a:rPr lang="en" altLang="ja-JP" b="0" i="0" dirty="0">
                <a:solidFill>
                  <a:srgbClr val="1D1C1D"/>
                </a:solidFill>
                <a:effectLst/>
                <a:latin typeface="NotoSansJP"/>
              </a:rPr>
              <a:t>Therefore, we focus on developing a new Evil-Twin detection method that takes traffic load into account. </a:t>
            </a:r>
            <a:endParaRPr lang="en-US" altLang="ja-JP" b="0" i="0" dirty="0">
              <a:solidFill>
                <a:srgbClr val="1D1C1D"/>
              </a:solidFill>
              <a:effectLst/>
              <a:latin typeface="NotoSansJP"/>
            </a:endParaRP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5</a:t>
            </a:fld>
            <a:endParaRPr kumimoji="1" lang="ja-JP" altLang="en-US"/>
          </a:p>
        </p:txBody>
      </p:sp>
    </p:spTree>
    <p:extLst>
      <p:ext uri="{BB962C8B-B14F-4D97-AF65-F5344CB8AC3E}">
        <p14:creationId xmlns:p14="http://schemas.microsoft.com/office/powerpoint/2010/main" val="264182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key idea is to perform detection for each traffic load. The experiment was conducted with four different loads using </a:t>
            </a:r>
            <a:r>
              <a:rPr kumimoji="1" lang="en-US" altLang="ja-JP" dirty="0" err="1"/>
              <a:t>Iperf</a:t>
            </a:r>
            <a:r>
              <a:rPr kumimoji="1" lang="en-US" altLang="ja-JP" dirty="0"/>
              <a:t> and several devices. </a:t>
            </a:r>
          </a:p>
          <a:p>
            <a:r>
              <a:rPr kumimoji="1" lang="en-US" altLang="ja-JP" dirty="0"/>
              <a:t>We applied load between two PCs using </a:t>
            </a:r>
            <a:r>
              <a:rPr kumimoji="1" lang="en-US" altLang="ja-JP" dirty="0" err="1"/>
              <a:t>Iperf</a:t>
            </a:r>
            <a:r>
              <a:rPr kumimoji="1" lang="en-US" altLang="ja-JP" dirty="0"/>
              <a:t> while simultaneously sending pings to Google to measure the RTT. </a:t>
            </a:r>
          </a:p>
          <a:p>
            <a:r>
              <a:rPr kumimoji="1" lang="en-US" altLang="ja-JP" dirty="0"/>
              <a:t>The detailed experimental procedure will be explained later.</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422126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key idea is to perform detection for each traffic load. The experiment was conducted with four different loads using </a:t>
            </a:r>
            <a:r>
              <a:rPr kumimoji="1" lang="en-US" altLang="ja-JP" dirty="0" err="1"/>
              <a:t>Iperf</a:t>
            </a:r>
            <a:r>
              <a:rPr kumimoji="1" lang="en-US" altLang="ja-JP" dirty="0"/>
              <a:t> and several devices. </a:t>
            </a:r>
          </a:p>
          <a:p>
            <a:r>
              <a:rPr kumimoji="1" lang="en-US" altLang="ja-JP" dirty="0"/>
              <a:t>We applied load between two PCs using </a:t>
            </a:r>
            <a:r>
              <a:rPr kumimoji="1" lang="en-US" altLang="ja-JP" dirty="0" err="1"/>
              <a:t>Iperf</a:t>
            </a:r>
            <a:r>
              <a:rPr kumimoji="1" lang="en-US" altLang="ja-JP" dirty="0"/>
              <a:t> while simultaneously sending pings to Google to measure the RTT. </a:t>
            </a:r>
          </a:p>
          <a:p>
            <a:r>
              <a:rPr kumimoji="1" lang="en-US" altLang="ja-JP" dirty="0"/>
              <a:t>The detailed experimental procedure will be explained later.</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7</a:t>
            </a:fld>
            <a:endParaRPr kumimoji="1" lang="ja-JP" altLang="en-US"/>
          </a:p>
        </p:txBody>
      </p:sp>
    </p:spTree>
    <p:extLst>
      <p:ext uri="{BB962C8B-B14F-4D97-AF65-F5344CB8AC3E}">
        <p14:creationId xmlns:p14="http://schemas.microsoft.com/office/powerpoint/2010/main" val="400126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Next, let me explain the detection method. We use the k-means algorithm for detection. </a:t>
            </a:r>
          </a:p>
          <a:p>
            <a:r>
              <a:rPr kumimoji="1" lang="en" altLang="ja-JP" dirty="0"/>
              <a:t>The k-means algorithm is a clustering method that groups data into clusters.</a:t>
            </a:r>
          </a:p>
          <a:p>
            <a:r>
              <a:rPr kumimoji="1" lang="en" altLang="ja-JP" dirty="0"/>
              <a:t>In our case, we use two clusters, and we calculate the y-axis ratio of the coordinates of each cluster's centroid. </a:t>
            </a:r>
          </a:p>
          <a:p>
            <a:r>
              <a:rPr kumimoji="1" lang="en" altLang="ja-JP" dirty="0"/>
              <a:t>This y-axis ratio is then computed separately for the RTT data under normal conditions and the RTT data during an attack.</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9</a:t>
            </a:fld>
            <a:endParaRPr kumimoji="1" lang="ja-JP" altLang="en-US"/>
          </a:p>
        </p:txBody>
      </p:sp>
    </p:spTree>
    <p:extLst>
      <p:ext uri="{BB962C8B-B14F-4D97-AF65-F5344CB8AC3E}">
        <p14:creationId xmlns:p14="http://schemas.microsoft.com/office/powerpoint/2010/main" val="415630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844824"/>
            <a:ext cx="8640960" cy="1470025"/>
          </a:xfrm>
        </p:spPr>
        <p:txBody>
          <a:bodyPr anchor="b"/>
          <a:lstStyle>
            <a:lvl1pPr>
              <a:defRPr>
                <a:solidFill>
                  <a:schemeClr val="accent1"/>
                </a:solidFill>
                <a:latin typeface="+mj-lt"/>
                <a:ea typeface="+mj-ea"/>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251521" y="3789039"/>
            <a:ext cx="8640958" cy="1800201"/>
          </a:xfrm>
        </p:spPr>
        <p:txBody>
          <a:bodyPr/>
          <a:lstStyle>
            <a:lvl1pPr marL="0" indent="0" algn="r">
              <a:buNone/>
              <a:defRPr>
                <a:solidFill>
                  <a:schemeClr val="tx1">
                    <a:lumMod val="85000"/>
                    <a:lumOff val="1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p>
            <a:fld id="{B33C354B-CD89-F243-967D-41247154513F}" type="datetime1">
              <a:rPr kumimoji="1" lang="ja-JP" altLang="en-US" smtClean="0"/>
              <a:t>2023/8/25</a:t>
            </a:fld>
            <a:endParaRPr kumimoji="1" lang="ja-JP" altLang="en-US"/>
          </a:p>
        </p:txBody>
      </p:sp>
      <p:sp>
        <p:nvSpPr>
          <p:cNvPr id="5" name="フッター プレースホルダー 4"/>
          <p:cNvSpPr>
            <a:spLocks noGrp="1"/>
          </p:cNvSpPr>
          <p:nvPr>
            <p:ph type="ftr" sz="quarter" idx="11"/>
          </p:nvPr>
        </p:nvSpPr>
        <p:spPr>
          <a:xfrm>
            <a:off x="325006" y="6463596"/>
            <a:ext cx="8280920" cy="365125"/>
          </a:xfrm>
        </p:spPr>
        <p:txBody>
          <a:bodyPr/>
          <a:lstStyle/>
          <a:p>
            <a:r>
              <a:rPr lang="en" altLang="ja-JP">
                <a:latin typeface="+mj-lt"/>
              </a:rPr>
              <a:t>ICCE 2023 Berlin</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
        <p:nvSpPr>
          <p:cNvPr id="9" name="正方形/長方形 8"/>
          <p:cNvSpPr/>
          <p:nvPr userDrawn="1"/>
        </p:nvSpPr>
        <p:spPr>
          <a:xfrm>
            <a:off x="4572000" y="3314849"/>
            <a:ext cx="4320479" cy="189810"/>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520" y="3312388"/>
            <a:ext cx="4320481" cy="19227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22859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9C1BA5-B2E9-304B-A174-F3BF79AED47B}" type="datetime1">
              <a:rPr kumimoji="1" lang="ja-JP" altLang="en-US" smtClean="0"/>
              <a:t>2023/8/25</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ICCE 2023 Berlin</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6002802-06CA-0D4F-AE64-1FDB69839544}" type="datetime1">
              <a:rPr kumimoji="1" lang="ja-JP" altLang="en-US" smtClean="0"/>
              <a:t>2023/8/25</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ICCE 2023 Berlin</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8028384" cy="1143000"/>
          </a:xfrm>
        </p:spPr>
        <p:txBody>
          <a:bodyPr>
            <a:normAutofit/>
          </a:bodyPr>
          <a:lstStyle>
            <a:lvl1pPr algn="l">
              <a:defRPr sz="3600"/>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83618" y="1412776"/>
            <a:ext cx="8363222"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7D898F1-E424-9E41-9F24-3D0D2C6E08C7}" type="datetime1">
              <a:rPr kumimoji="1" lang="ja-JP" altLang="en-US" smtClean="0"/>
              <a:t>2023/8/25</a:t>
            </a:fld>
            <a:endParaRPr kumimoji="1" lang="ja-JP" altLang="en-US"/>
          </a:p>
        </p:txBody>
      </p:sp>
      <p:sp>
        <p:nvSpPr>
          <p:cNvPr id="5" name="フッター プレースホルダー 4"/>
          <p:cNvSpPr>
            <a:spLocks noGrp="1"/>
          </p:cNvSpPr>
          <p:nvPr>
            <p:ph type="ftr" sz="quarter" idx="11"/>
          </p:nvPr>
        </p:nvSpPr>
        <p:spPr>
          <a:xfrm>
            <a:off x="323528" y="6473639"/>
            <a:ext cx="8220995" cy="365125"/>
          </a:xfrm>
        </p:spPr>
        <p:txBody>
          <a:bodyPr/>
          <a:lstStyle/>
          <a:p>
            <a:r>
              <a:rPr lang="en" altLang="ja-JP">
                <a:latin typeface="+mj-lt"/>
              </a:rPr>
              <a:t>ICCE 2023 Berlin</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dirty="0"/>
          </a:p>
        </p:txBody>
      </p:sp>
      <p:grpSp>
        <p:nvGrpSpPr>
          <p:cNvPr id="7" name="グループ化 6"/>
          <p:cNvGrpSpPr/>
          <p:nvPr userDrawn="1"/>
        </p:nvGrpSpPr>
        <p:grpSpPr>
          <a:xfrm>
            <a:off x="323528" y="299163"/>
            <a:ext cx="648122"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4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232711" y="2747961"/>
            <a:ext cx="7659769" cy="1362075"/>
          </a:xfrm>
        </p:spPr>
        <p:txBody>
          <a:bodyPr anchor="ctr">
            <a:normAutofit/>
          </a:bodyPr>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232710" y="4149080"/>
            <a:ext cx="7659769" cy="720080"/>
          </a:xfrm>
        </p:spPr>
        <p:txBody>
          <a:bodyPr anchor="t"/>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54955B2-EFCE-DC42-BAE1-B602114F9A81}" type="datetime1">
              <a:rPr kumimoji="1" lang="ja-JP" altLang="en-US" smtClean="0"/>
              <a:t>2023/8/25</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ICCE 2023 Berlin</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1" name="グループ化 10"/>
          <p:cNvGrpSpPr/>
          <p:nvPr userDrawn="1"/>
        </p:nvGrpSpPr>
        <p:grpSpPr>
          <a:xfrm>
            <a:off x="588682" y="3104962"/>
            <a:ext cx="644029" cy="648072"/>
            <a:chOff x="296920" y="2919016"/>
            <a:chExt cx="936154" cy="942031"/>
          </a:xfrm>
          <a:solidFill>
            <a:schemeClr val="accent6"/>
          </a:solidFill>
        </p:grpSpPr>
        <p:sp>
          <p:nvSpPr>
            <p:cNvPr id="7" name="正方形/長方形 6"/>
            <p:cNvSpPr/>
            <p:nvPr userDrawn="1"/>
          </p:nvSpPr>
          <p:spPr>
            <a:xfrm>
              <a:off x="801026" y="2919016"/>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96920" y="2919016"/>
              <a:ext cx="432048" cy="43204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801026"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96920"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635498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p:txBody>
          <a:bodyPr/>
          <a:lstStyle/>
          <a:p>
            <a:fld id="{2CDB7C6A-DBB1-8649-9696-E1BAFE13F278}" type="datetime1">
              <a:rPr kumimoji="1" lang="ja-JP" altLang="en-US" smtClean="0"/>
              <a:t>2023/8/25</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ICCE 2023 Berlin</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7" y="44624"/>
            <a:ext cx="7947658" cy="1152128"/>
          </a:xfrm>
        </p:spPr>
        <p:txBody>
          <a:bodyPr>
            <a:normAutofit/>
          </a:bodyPr>
          <a:lstStyle>
            <a:lvl1pPr algn="l">
              <a:defRPr sz="36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323528" y="1535113"/>
            <a:ext cx="4104456" cy="639762"/>
          </a:xfrm>
          <a:solidFill>
            <a:schemeClr val="accent1"/>
          </a:solidFill>
          <a:ln>
            <a:solidFill>
              <a:schemeClr val="accent1"/>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323528" y="2174875"/>
            <a:ext cx="4104456" cy="3951288"/>
          </a:xfrm>
          <a:solidFill>
            <a:schemeClr val="bg2"/>
          </a:solidFill>
        </p:spPr>
        <p:txBody>
          <a:bodyPr/>
          <a:lstStyle>
            <a:lvl1pPr marL="342900" indent="-342900">
              <a:spcBef>
                <a:spcPts val="600"/>
              </a:spcBef>
              <a:spcAft>
                <a:spcPts val="600"/>
              </a:spcAft>
              <a:buClr>
                <a:schemeClr val="accent1"/>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16016" y="1535113"/>
            <a:ext cx="4104456" cy="639762"/>
          </a:xfrm>
          <a:solidFill>
            <a:schemeClr val="accent3">
              <a:lumMod val="75000"/>
            </a:schemeClr>
          </a:solidFill>
          <a:ln>
            <a:solidFill>
              <a:schemeClr val="accent3">
                <a:lumMod val="75000"/>
              </a:schemeClr>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4716016" y="2174875"/>
            <a:ext cx="4104456" cy="3951288"/>
          </a:xfrm>
          <a:solidFill>
            <a:schemeClr val="bg2"/>
          </a:solidFill>
        </p:spPr>
        <p:txBody>
          <a:bodyPr/>
          <a:lstStyle>
            <a:lvl1pPr marL="342900" indent="-342900">
              <a:spcBef>
                <a:spcPts val="600"/>
              </a:spcBef>
              <a:spcAft>
                <a:spcPts val="600"/>
              </a:spcAft>
              <a:buClr>
                <a:schemeClr val="accent3">
                  <a:lumMod val="75000"/>
                </a:schemeClr>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E70FE6DB-BC7E-5049-85FB-27A2E69205FB}" type="datetime1">
              <a:rPr kumimoji="1" lang="ja-JP" altLang="en-US" smtClean="0"/>
              <a:t>2023/8/25</a:t>
            </a:fld>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a:t>ICCE 2023 Berlin</a:t>
            </a:r>
            <a:endParaRPr kumimoji="1" lang="ja-JP" altLang="en-US"/>
          </a:p>
        </p:txBody>
      </p:sp>
      <p:sp>
        <p:nvSpPr>
          <p:cNvPr id="9" name="スライド番号プレースホルダー 8"/>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5" name="グループ化 14"/>
          <p:cNvGrpSpPr/>
          <p:nvPr userDrawn="1"/>
        </p:nvGrpSpPr>
        <p:grpSpPr>
          <a:xfrm>
            <a:off x="323528" y="299163"/>
            <a:ext cx="648122" cy="633921"/>
            <a:chOff x="251470" y="270235"/>
            <a:chExt cx="648122" cy="633921"/>
          </a:xfrm>
          <a:solidFill>
            <a:schemeClr val="accent6"/>
          </a:solidFill>
        </p:grpSpPr>
        <p:sp>
          <p:nvSpPr>
            <p:cNvPr id="16" name="正方形/長方形 15"/>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972145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7931224" cy="1166588"/>
          </a:xfrm>
        </p:spPr>
        <p:txBody>
          <a:bodyPr>
            <a:normAutofit/>
          </a:bodyPr>
          <a:lstStyle>
            <a:lvl1pPr algn="l">
              <a:defRPr sz="3600"/>
            </a:lvl1p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C8853A-E029-EE4D-906F-62DAEE999E9A}" type="datetime1">
              <a:rPr kumimoji="1" lang="ja-JP" altLang="en-US" smtClean="0"/>
              <a:t>2023/8/25</a:t>
            </a:fld>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a:t>ICCE 2023 Berlin</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6" name="グループ化 5"/>
          <p:cNvGrpSpPr/>
          <p:nvPr userDrawn="1"/>
        </p:nvGrpSpPr>
        <p:grpSpPr>
          <a:xfrm>
            <a:off x="323528" y="299163"/>
            <a:ext cx="648122" cy="633921"/>
            <a:chOff x="251470" y="270235"/>
            <a:chExt cx="648122" cy="633921"/>
          </a:xfrm>
          <a:solidFill>
            <a:schemeClr val="accent6"/>
          </a:solidFill>
        </p:grpSpPr>
        <p:sp>
          <p:nvSpPr>
            <p:cNvPr id="7" name="正方形/長方形 6"/>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24376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F13748-AB13-1749-8870-808B66B2A4E2}" type="datetime1">
              <a:rPr kumimoji="1" lang="ja-JP" altLang="en-US" smtClean="0"/>
              <a:t>2023/8/25</a:t>
            </a:fld>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a:t>ICCE 2023 Berlin</a:t>
            </a: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BB6D9EF-84DC-954B-AD57-31471FF3FEFD}" type="datetime1">
              <a:rPr kumimoji="1" lang="ja-JP" altLang="en-US" smtClean="0"/>
              <a:t>2023/8/25</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ICCE 2023 Berlin</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0BBBA9-CBE9-B64A-8832-370E456382DF}" type="datetime1">
              <a:rPr kumimoji="1" lang="ja-JP" altLang="en-US" smtClean="0"/>
              <a:t>2023/8/25</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ICCE 2023 Berlin</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0" y="6492875"/>
            <a:ext cx="1700074"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8050ADAE-BA96-3C4E-8386-E969A03B6AE4}" type="datetime1">
              <a:rPr lang="ja-JP" altLang="en-US" smtClean="0"/>
              <a:t>2023/8/25</a:t>
            </a:fld>
            <a:endParaRPr lang="ja-JP" altLang="en-US"/>
          </a:p>
        </p:txBody>
      </p:sp>
      <p:sp>
        <p:nvSpPr>
          <p:cNvPr id="5" name="フッター プレースホルダー 4"/>
          <p:cNvSpPr>
            <a:spLocks noGrp="1"/>
          </p:cNvSpPr>
          <p:nvPr>
            <p:ph type="ftr" sz="quarter" idx="3"/>
          </p:nvPr>
        </p:nvSpPr>
        <p:spPr>
          <a:xfrm>
            <a:off x="346373" y="6492874"/>
            <a:ext cx="82296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 altLang="ja-JP">
                <a:latin typeface="+mj-lt"/>
              </a:rPr>
              <a:t>ICCE 2023 Berlin</a:t>
            </a:r>
            <a:endParaRPr kumimoji="1" lang="ja-JP" altLang="en-US"/>
          </a:p>
        </p:txBody>
      </p:sp>
      <p:sp>
        <p:nvSpPr>
          <p:cNvPr id="6" name="スライド番号プレースホルダー 5"/>
          <p:cNvSpPr>
            <a:spLocks noGrp="1"/>
          </p:cNvSpPr>
          <p:nvPr>
            <p:ph type="sldNum" sz="quarter" idx="4"/>
          </p:nvPr>
        </p:nvSpPr>
        <p:spPr>
          <a:xfrm>
            <a:off x="8605926" y="6309320"/>
            <a:ext cx="440914"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20.png"/><Relationship Id="rId12" Type="http://schemas.openxmlformats.org/officeDocument/2006/relationships/image" Target="../media/image2.svg"/><Relationship Id="rId2" Type="http://schemas.openxmlformats.org/officeDocument/2006/relationships/notesSlide" Target="../notesSlides/notesSlide13.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1.png"/><Relationship Id="rId5" Type="http://schemas.openxmlformats.org/officeDocument/2006/relationships/image" Target="../media/image18.png"/><Relationship Id="rId15" Type="http://schemas.openxmlformats.org/officeDocument/2006/relationships/image" Target="../media/image13.png"/><Relationship Id="rId10" Type="http://schemas.openxmlformats.org/officeDocument/2006/relationships/image" Target="../media/image10.svg"/><Relationship Id="rId4" Type="http://schemas.openxmlformats.org/officeDocument/2006/relationships/image" Target="../media/image12.svg"/><Relationship Id="rId9" Type="http://schemas.openxmlformats.org/officeDocument/2006/relationships/image" Target="../media/image9.png"/><Relationship Id="rId14" Type="http://schemas.openxmlformats.org/officeDocument/2006/relationships/image" Target="../media/image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6.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6.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764704"/>
            <a:ext cx="8784976" cy="2406129"/>
          </a:xfrm>
        </p:spPr>
        <p:txBody>
          <a:bodyPr>
            <a:normAutofit fontScale="90000"/>
          </a:bodyPr>
          <a:lstStyle/>
          <a:p>
            <a:r>
              <a:rPr lang="en" altLang="ja-JP" sz="4800" dirty="0"/>
              <a:t>A Client-Side Evil-Twin Attack Detection System with Threshold Considering Traffic Load</a:t>
            </a:r>
            <a:endParaRPr lang="ja-JP" altLang="en-US" sz="3200" dirty="0">
              <a:latin typeface="+mj-lt"/>
            </a:endParaRPr>
          </a:p>
        </p:txBody>
      </p:sp>
      <p:sp>
        <p:nvSpPr>
          <p:cNvPr id="3" name="サブタイトル 2"/>
          <p:cNvSpPr>
            <a:spLocks noGrp="1"/>
          </p:cNvSpPr>
          <p:nvPr>
            <p:ph type="subTitle" idx="1"/>
          </p:nvPr>
        </p:nvSpPr>
        <p:spPr>
          <a:xfrm>
            <a:off x="125760" y="3501008"/>
            <a:ext cx="8892479" cy="1800201"/>
          </a:xfrm>
        </p:spPr>
        <p:txBody>
          <a:bodyPr>
            <a:normAutofit/>
          </a:bodyPr>
          <a:lstStyle/>
          <a:p>
            <a:r>
              <a:rPr lang="en-US" altLang="ja-JP" sz="2800" b="1" dirty="0"/>
              <a:t>Tomoyuki Ueda, Sumiko Miyata</a:t>
            </a:r>
          </a:p>
          <a:p>
            <a:r>
              <a:rPr lang="en-US" altLang="zh-CN" sz="2800" b="1" i="0" u="none" strike="noStrike" dirty="0">
                <a:solidFill>
                  <a:srgbClr val="525252"/>
                </a:solidFill>
                <a:effectLst/>
                <a:latin typeface="Arial" panose="020B0604020202020204" pitchFamily="34" charset="0"/>
              </a:rPr>
              <a:t>† </a:t>
            </a:r>
            <a:r>
              <a:rPr lang="en-US" altLang="ja-JP" sz="2800" b="1" dirty="0" err="1"/>
              <a:t>Amgad</a:t>
            </a:r>
            <a:r>
              <a:rPr lang="en-US" altLang="ja-JP" sz="2800" b="1" dirty="0"/>
              <a:t> </a:t>
            </a:r>
            <a:r>
              <a:rPr lang="en-US" altLang="ja-JP" sz="2800" b="1" dirty="0" err="1"/>
              <a:t>Saif</a:t>
            </a:r>
            <a:endParaRPr lang="en-US" altLang="ja-JP" sz="2800" b="1" dirty="0"/>
          </a:p>
          <a:p>
            <a:r>
              <a:rPr lang="en-US" altLang="zh-CN" sz="2800" b="1" i="0" u="none" strike="noStrike" dirty="0">
                <a:solidFill>
                  <a:srgbClr val="525252"/>
                </a:solidFill>
                <a:effectLst/>
                <a:latin typeface="Arial" panose="020B0604020202020204" pitchFamily="34" charset="0"/>
              </a:rPr>
              <a:t>† † </a:t>
            </a:r>
            <a:r>
              <a:rPr lang="en-US" altLang="ja-JP" sz="2800" b="1" dirty="0" err="1"/>
              <a:t>Masataka</a:t>
            </a:r>
            <a:r>
              <a:rPr lang="en-US" altLang="ja-JP" sz="2800" b="1" dirty="0"/>
              <a:t> Nakahara, </a:t>
            </a:r>
            <a:r>
              <a:rPr lang="en-US" altLang="zh-CN" sz="2800" b="1" i="0" u="none" strike="noStrike" dirty="0">
                <a:solidFill>
                  <a:srgbClr val="525252"/>
                </a:solidFill>
                <a:effectLst/>
                <a:latin typeface="Arial" panose="020B0604020202020204" pitchFamily="34" charset="0"/>
              </a:rPr>
              <a:t>† † </a:t>
            </a:r>
            <a:r>
              <a:rPr lang="en-US" altLang="ja-JP" sz="2800" b="1" dirty="0"/>
              <a:t>Ayumu Kubota</a:t>
            </a:r>
          </a:p>
          <a:p>
            <a:endParaRPr lang="en-US" altLang="ja-JP" sz="2800" b="1" dirty="0"/>
          </a:p>
        </p:txBody>
      </p:sp>
      <p:sp>
        <p:nvSpPr>
          <p:cNvPr id="4" name="テキスト ボックス 3">
            <a:extLst>
              <a:ext uri="{FF2B5EF4-FFF2-40B4-BE49-F238E27FC236}">
                <a16:creationId xmlns:a16="http://schemas.microsoft.com/office/drawing/2014/main" id="{8F686FF3-A037-82BB-41C3-9EC047076A31}"/>
              </a:ext>
            </a:extLst>
          </p:cNvPr>
          <p:cNvSpPr txBox="1"/>
          <p:nvPr/>
        </p:nvSpPr>
        <p:spPr>
          <a:xfrm>
            <a:off x="2391178" y="5031219"/>
            <a:ext cx="6627061" cy="1200329"/>
          </a:xfrm>
          <a:prstGeom prst="rect">
            <a:avLst/>
          </a:prstGeom>
          <a:noFill/>
        </p:spPr>
        <p:txBody>
          <a:bodyPr wrap="square">
            <a:spAutoFit/>
          </a:bodyPr>
          <a:lstStyle/>
          <a:p>
            <a:pPr algn="r" rtl="0">
              <a:spcBef>
                <a:spcPts val="0"/>
              </a:spcBef>
              <a:spcAft>
                <a:spcPts val="0"/>
              </a:spcAft>
            </a:pPr>
            <a:r>
              <a:rPr lang="en-US" altLang="zh-CN" sz="2400" b="1" dirty="0">
                <a:solidFill>
                  <a:srgbClr val="525252"/>
                </a:solidFill>
                <a:latin typeface="Arial" panose="020B0604020202020204" pitchFamily="34" charset="0"/>
              </a:rPr>
              <a:t>Shibaura</a:t>
            </a:r>
            <a:r>
              <a:rPr lang="zh-CN" altLang="en-US" sz="2400" b="1" dirty="0">
                <a:solidFill>
                  <a:srgbClr val="525252"/>
                </a:solidFill>
                <a:latin typeface="Arial" panose="020B0604020202020204" pitchFamily="34" charset="0"/>
              </a:rPr>
              <a:t> </a:t>
            </a:r>
            <a:r>
              <a:rPr lang="en-US" altLang="zh-CN" sz="2400" b="1" dirty="0">
                <a:solidFill>
                  <a:srgbClr val="525252"/>
                </a:solidFill>
                <a:latin typeface="Arial" panose="020B0604020202020204" pitchFamily="34" charset="0"/>
              </a:rPr>
              <a:t>Institute</a:t>
            </a:r>
            <a:r>
              <a:rPr lang="zh-CN" altLang="en-US" sz="2400" b="1" dirty="0">
                <a:solidFill>
                  <a:srgbClr val="525252"/>
                </a:solidFill>
                <a:latin typeface="Arial" panose="020B0604020202020204" pitchFamily="34" charset="0"/>
              </a:rPr>
              <a:t> </a:t>
            </a:r>
            <a:r>
              <a:rPr lang="en-US" altLang="zh-CN" sz="2400" b="1" dirty="0">
                <a:solidFill>
                  <a:srgbClr val="525252"/>
                </a:solidFill>
                <a:latin typeface="Arial" panose="020B0604020202020204" pitchFamily="34" charset="0"/>
              </a:rPr>
              <a:t>of</a:t>
            </a:r>
            <a:r>
              <a:rPr lang="zh-CN" altLang="en-US" sz="2400" b="1" dirty="0">
                <a:solidFill>
                  <a:srgbClr val="525252"/>
                </a:solidFill>
                <a:latin typeface="Arial" panose="020B0604020202020204" pitchFamily="34" charset="0"/>
              </a:rPr>
              <a:t> </a:t>
            </a:r>
            <a:r>
              <a:rPr lang="en-US" altLang="zh-CN" sz="2400" b="1" dirty="0">
                <a:solidFill>
                  <a:srgbClr val="525252"/>
                </a:solidFill>
                <a:latin typeface="Arial" panose="020B0604020202020204" pitchFamily="34" charset="0"/>
              </a:rPr>
              <a:t>Technology</a:t>
            </a:r>
            <a:endParaRPr lang="en-US" altLang="zh-CN" sz="2400" b="1" i="0" u="none" strike="noStrike" dirty="0">
              <a:solidFill>
                <a:srgbClr val="525252"/>
              </a:solidFill>
              <a:effectLst/>
              <a:latin typeface="Arial" panose="020B0604020202020204" pitchFamily="34" charset="0"/>
            </a:endParaRPr>
          </a:p>
          <a:p>
            <a:pPr algn="r" rtl="0">
              <a:spcBef>
                <a:spcPts val="0"/>
              </a:spcBef>
              <a:spcAft>
                <a:spcPts val="0"/>
              </a:spcAft>
            </a:pPr>
            <a:r>
              <a:rPr lang="en-US" altLang="zh-CN" sz="2400" b="1" i="0" u="none" strike="noStrike" dirty="0">
                <a:solidFill>
                  <a:srgbClr val="525252"/>
                </a:solidFill>
                <a:effectLst/>
                <a:latin typeface="Arial" panose="020B0604020202020204" pitchFamily="34" charset="0"/>
              </a:rPr>
              <a:t> † KTH Royal Institute of Technology</a:t>
            </a:r>
            <a:endParaRPr lang="zh-CN" altLang="en-US" sz="2400" b="0" dirty="0">
              <a:solidFill>
                <a:srgbClr val="525252"/>
              </a:solidFill>
              <a:effectLst/>
            </a:endParaRPr>
          </a:p>
          <a:p>
            <a:pPr algn="r"/>
            <a:r>
              <a:rPr lang="en-US" altLang="zh-CN" sz="2400" b="1" i="0" u="none" strike="noStrike" dirty="0">
                <a:solidFill>
                  <a:srgbClr val="525252"/>
                </a:solidFill>
                <a:effectLst/>
                <a:latin typeface="Arial" panose="020B0604020202020204" pitchFamily="34" charset="0"/>
              </a:rPr>
              <a:t> † † </a:t>
            </a:r>
            <a:r>
              <a:rPr lang="en-US" altLang="zh-CN" sz="2400" b="1" dirty="0">
                <a:solidFill>
                  <a:srgbClr val="525252"/>
                </a:solidFill>
                <a:latin typeface="Arial" panose="020B0604020202020204" pitchFamily="34" charset="0"/>
              </a:rPr>
              <a:t>KDDI Research</a:t>
            </a:r>
            <a:endParaRPr lang="ja-JP" altLang="en-US" sz="2400" dirty="0">
              <a:solidFill>
                <a:srgbClr val="525252"/>
              </a:solidFill>
            </a:endParaRPr>
          </a:p>
        </p:txBody>
      </p:sp>
      <p:sp>
        <p:nvSpPr>
          <p:cNvPr id="6" name="テキスト ボックス 5">
            <a:extLst>
              <a:ext uri="{FF2B5EF4-FFF2-40B4-BE49-F238E27FC236}">
                <a16:creationId xmlns:a16="http://schemas.microsoft.com/office/drawing/2014/main" id="{F14B47BA-557A-C897-7FE9-500036714D61}"/>
              </a:ext>
            </a:extLst>
          </p:cNvPr>
          <p:cNvSpPr txBox="1"/>
          <p:nvPr/>
        </p:nvSpPr>
        <p:spPr>
          <a:xfrm>
            <a:off x="172616" y="6185089"/>
            <a:ext cx="8892479" cy="646331"/>
          </a:xfrm>
          <a:prstGeom prst="rect">
            <a:avLst/>
          </a:prstGeom>
          <a:noFill/>
        </p:spPr>
        <p:txBody>
          <a:bodyPr wrap="square">
            <a:spAutoFit/>
          </a:bodyPr>
          <a:lstStyle/>
          <a:p>
            <a:r>
              <a:rPr lang="ja-JP" altLang="en-US"/>
              <a:t>These research results were obtained from the commissioned</a:t>
            </a:r>
            <a:r>
              <a:rPr lang="en-US" altLang="ja-JP" dirty="0"/>
              <a:t> </a:t>
            </a:r>
            <a:r>
              <a:rPr lang="ja-JP" altLang="en-US"/>
              <a:t>research(No.05201) </a:t>
            </a:r>
            <a:br>
              <a:rPr lang="en-US" altLang="ja-JP" dirty="0"/>
            </a:br>
            <a:r>
              <a:rPr lang="ja-JP" altLang="en-US"/>
              <a:t>by National Institute of Information and Communications Technology (NICT) , Japan.</a:t>
            </a:r>
          </a:p>
        </p:txBody>
      </p:sp>
    </p:spTree>
    <p:extLst>
      <p:ext uri="{BB962C8B-B14F-4D97-AF65-F5344CB8AC3E}">
        <p14:creationId xmlns:p14="http://schemas.microsoft.com/office/powerpoint/2010/main" val="3927562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フローチャート: 結合子 198">
            <a:extLst>
              <a:ext uri="{FF2B5EF4-FFF2-40B4-BE49-F238E27FC236}">
                <a16:creationId xmlns:a16="http://schemas.microsoft.com/office/drawing/2014/main" id="{E78DE799-FDEA-9053-DF14-FD2BD40A1904}"/>
              </a:ext>
            </a:extLst>
          </p:cNvPr>
          <p:cNvSpPr/>
          <p:nvPr/>
        </p:nvSpPr>
        <p:spPr>
          <a:xfrm>
            <a:off x="5023717" y="53228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3" name="フローチャート: 結合子 202">
            <a:extLst>
              <a:ext uri="{FF2B5EF4-FFF2-40B4-BE49-F238E27FC236}">
                <a16:creationId xmlns:a16="http://schemas.microsoft.com/office/drawing/2014/main" id="{77E9FBE0-7A7C-98D3-3372-0BB4DA0B4711}"/>
              </a:ext>
            </a:extLst>
          </p:cNvPr>
          <p:cNvSpPr/>
          <p:nvPr/>
        </p:nvSpPr>
        <p:spPr>
          <a:xfrm>
            <a:off x="4718917" y="52631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7" name="フローチャート: 結合子 206">
            <a:extLst>
              <a:ext uri="{FF2B5EF4-FFF2-40B4-BE49-F238E27FC236}">
                <a16:creationId xmlns:a16="http://schemas.microsoft.com/office/drawing/2014/main" id="{4163FD40-2157-39BA-6BE3-4FF5088FADB7}"/>
              </a:ext>
            </a:extLst>
          </p:cNvPr>
          <p:cNvSpPr/>
          <p:nvPr/>
        </p:nvSpPr>
        <p:spPr>
          <a:xfrm>
            <a:off x="5537771" y="523769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0" name="フローチャート: 結合子 209">
            <a:extLst>
              <a:ext uri="{FF2B5EF4-FFF2-40B4-BE49-F238E27FC236}">
                <a16:creationId xmlns:a16="http://schemas.microsoft.com/office/drawing/2014/main" id="{F84540C4-DDB1-E964-0940-E55FFE9B9494}"/>
              </a:ext>
            </a:extLst>
          </p:cNvPr>
          <p:cNvSpPr/>
          <p:nvPr/>
        </p:nvSpPr>
        <p:spPr>
          <a:xfrm>
            <a:off x="4575417" y="5154149"/>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4" name="フローチャート: 結合子 213">
            <a:extLst>
              <a:ext uri="{FF2B5EF4-FFF2-40B4-BE49-F238E27FC236}">
                <a16:creationId xmlns:a16="http://schemas.microsoft.com/office/drawing/2014/main" id="{23EC28FB-D18D-CD6D-0F2A-B4A40BBCC789}"/>
              </a:ext>
            </a:extLst>
          </p:cNvPr>
          <p:cNvSpPr/>
          <p:nvPr/>
        </p:nvSpPr>
        <p:spPr>
          <a:xfrm>
            <a:off x="5785429" y="524370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5" name="フローチャート: 結合子 214">
            <a:extLst>
              <a:ext uri="{FF2B5EF4-FFF2-40B4-BE49-F238E27FC236}">
                <a16:creationId xmlns:a16="http://schemas.microsoft.com/office/drawing/2014/main" id="{9B1BC0BD-9EE3-5E13-03A2-AA6464266D27}"/>
              </a:ext>
            </a:extLst>
          </p:cNvPr>
          <p:cNvSpPr/>
          <p:nvPr/>
        </p:nvSpPr>
        <p:spPr>
          <a:xfrm>
            <a:off x="5925688" y="531572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1" name="フローチャート: 結合子 220">
            <a:extLst>
              <a:ext uri="{FF2B5EF4-FFF2-40B4-BE49-F238E27FC236}">
                <a16:creationId xmlns:a16="http://schemas.microsoft.com/office/drawing/2014/main" id="{BE7506F7-97BA-665B-F613-3A2EB76E8E48}"/>
              </a:ext>
            </a:extLst>
          </p:cNvPr>
          <p:cNvSpPr/>
          <p:nvPr/>
        </p:nvSpPr>
        <p:spPr>
          <a:xfrm>
            <a:off x="6174085" y="519117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2" name="フローチャート: 結合子 221">
            <a:extLst>
              <a:ext uri="{FF2B5EF4-FFF2-40B4-BE49-F238E27FC236}">
                <a16:creationId xmlns:a16="http://schemas.microsoft.com/office/drawing/2014/main" id="{AB3EE8E0-1B86-B0AA-8121-C62B0991904D}"/>
              </a:ext>
            </a:extLst>
          </p:cNvPr>
          <p:cNvSpPr/>
          <p:nvPr/>
        </p:nvSpPr>
        <p:spPr>
          <a:xfrm>
            <a:off x="6314344" y="52631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3" name="フローチャート: 結合子 242">
            <a:extLst>
              <a:ext uri="{FF2B5EF4-FFF2-40B4-BE49-F238E27FC236}">
                <a16:creationId xmlns:a16="http://schemas.microsoft.com/office/drawing/2014/main" id="{1B30541F-32E3-C95B-2BED-32C6D0D4822F}"/>
              </a:ext>
            </a:extLst>
          </p:cNvPr>
          <p:cNvSpPr/>
          <p:nvPr/>
        </p:nvSpPr>
        <p:spPr>
          <a:xfrm>
            <a:off x="4975218" y="514957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0" name="フローチャート: 結合子 199">
            <a:extLst>
              <a:ext uri="{FF2B5EF4-FFF2-40B4-BE49-F238E27FC236}">
                <a16:creationId xmlns:a16="http://schemas.microsoft.com/office/drawing/2014/main" id="{15BFA177-6449-05F9-BD01-F9C6DA628B58}"/>
              </a:ext>
            </a:extLst>
          </p:cNvPr>
          <p:cNvSpPr/>
          <p:nvPr/>
        </p:nvSpPr>
        <p:spPr>
          <a:xfrm>
            <a:off x="5378517" y="53622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1" name="フローチャート: 結合子 200">
            <a:extLst>
              <a:ext uri="{FF2B5EF4-FFF2-40B4-BE49-F238E27FC236}">
                <a16:creationId xmlns:a16="http://schemas.microsoft.com/office/drawing/2014/main" id="{D67DA1F8-A5E3-4936-37FF-82ACBB03E9D8}"/>
              </a:ext>
            </a:extLst>
          </p:cNvPr>
          <p:cNvSpPr/>
          <p:nvPr/>
        </p:nvSpPr>
        <p:spPr>
          <a:xfrm>
            <a:off x="5176117" y="54752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4" name="フローチャート: 結合子 203">
            <a:extLst>
              <a:ext uri="{FF2B5EF4-FFF2-40B4-BE49-F238E27FC236}">
                <a16:creationId xmlns:a16="http://schemas.microsoft.com/office/drawing/2014/main" id="{2884BFCD-167E-E5DE-7EAD-3DE925439643}"/>
              </a:ext>
            </a:extLst>
          </p:cNvPr>
          <p:cNvSpPr>
            <a:spLocks noChangeAspect="1"/>
          </p:cNvSpPr>
          <p:nvPr/>
        </p:nvSpPr>
        <p:spPr>
          <a:xfrm>
            <a:off x="4455681" y="542193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9" name="フローチャート: 結合子 208">
            <a:extLst>
              <a:ext uri="{FF2B5EF4-FFF2-40B4-BE49-F238E27FC236}">
                <a16:creationId xmlns:a16="http://schemas.microsoft.com/office/drawing/2014/main" id="{04F0D78F-1E5C-2913-CE3E-F02EDE798923}"/>
              </a:ext>
            </a:extLst>
          </p:cNvPr>
          <p:cNvSpPr/>
          <p:nvPr/>
        </p:nvSpPr>
        <p:spPr>
          <a:xfrm>
            <a:off x="5660156" y="544978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2" name="フローチャート: 結合子 211">
            <a:extLst>
              <a:ext uri="{FF2B5EF4-FFF2-40B4-BE49-F238E27FC236}">
                <a16:creationId xmlns:a16="http://schemas.microsoft.com/office/drawing/2014/main" id="{A3D8DE50-A90B-EC46-1343-D8787D131084}"/>
              </a:ext>
            </a:extLst>
          </p:cNvPr>
          <p:cNvSpPr/>
          <p:nvPr/>
        </p:nvSpPr>
        <p:spPr>
          <a:xfrm>
            <a:off x="5885185" y="551127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3" name="フローチャート: 結合子 222">
            <a:extLst>
              <a:ext uri="{FF2B5EF4-FFF2-40B4-BE49-F238E27FC236}">
                <a16:creationId xmlns:a16="http://schemas.microsoft.com/office/drawing/2014/main" id="{37B7640C-40D4-6F11-858B-7E42ED1568A5}"/>
              </a:ext>
            </a:extLst>
          </p:cNvPr>
          <p:cNvSpPr/>
          <p:nvPr/>
        </p:nvSpPr>
        <p:spPr>
          <a:xfrm>
            <a:off x="6250220" y="5392664"/>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4" name="フローチャート: 結合子 223">
            <a:extLst>
              <a:ext uri="{FF2B5EF4-FFF2-40B4-BE49-F238E27FC236}">
                <a16:creationId xmlns:a16="http://schemas.microsoft.com/office/drawing/2014/main" id="{B2732FA8-65E0-83DA-1E96-C23E5E782B70}"/>
              </a:ext>
            </a:extLst>
          </p:cNvPr>
          <p:cNvSpPr/>
          <p:nvPr/>
        </p:nvSpPr>
        <p:spPr>
          <a:xfrm>
            <a:off x="6466744" y="54155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8" name="フローチャート: 結合子 197">
            <a:extLst>
              <a:ext uri="{FF2B5EF4-FFF2-40B4-BE49-F238E27FC236}">
                <a16:creationId xmlns:a16="http://schemas.microsoft.com/office/drawing/2014/main" id="{61690E9F-1224-99AD-CA59-176A3FF307B2}"/>
              </a:ext>
            </a:extLst>
          </p:cNvPr>
          <p:cNvSpPr/>
          <p:nvPr/>
        </p:nvSpPr>
        <p:spPr>
          <a:xfrm>
            <a:off x="5226117" y="528890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5" name="フローチャート: 結合子 204">
            <a:extLst>
              <a:ext uri="{FF2B5EF4-FFF2-40B4-BE49-F238E27FC236}">
                <a16:creationId xmlns:a16="http://schemas.microsoft.com/office/drawing/2014/main" id="{936C12BB-2F91-77EF-4194-48E76B22C853}"/>
              </a:ext>
            </a:extLst>
          </p:cNvPr>
          <p:cNvSpPr/>
          <p:nvPr/>
        </p:nvSpPr>
        <p:spPr>
          <a:xfrm>
            <a:off x="4632814" y="550711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6" name="フローチャート: 結合子 205">
            <a:extLst>
              <a:ext uri="{FF2B5EF4-FFF2-40B4-BE49-F238E27FC236}">
                <a16:creationId xmlns:a16="http://schemas.microsoft.com/office/drawing/2014/main" id="{6EB4AD95-B4A0-4DFA-3984-32EBD1AB7BF1}"/>
              </a:ext>
            </a:extLst>
          </p:cNvPr>
          <p:cNvSpPr/>
          <p:nvPr/>
        </p:nvSpPr>
        <p:spPr>
          <a:xfrm>
            <a:off x="4871317" y="54155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8" name="フローチャート: 結合子 207">
            <a:extLst>
              <a:ext uri="{FF2B5EF4-FFF2-40B4-BE49-F238E27FC236}">
                <a16:creationId xmlns:a16="http://schemas.microsoft.com/office/drawing/2014/main" id="{B1416CCE-104B-5B18-B1D2-7A0CFFB43638}"/>
              </a:ext>
            </a:extLst>
          </p:cNvPr>
          <p:cNvSpPr/>
          <p:nvPr/>
        </p:nvSpPr>
        <p:spPr>
          <a:xfrm>
            <a:off x="5487771" y="55031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1" name="フローチャート: 結合子 210">
            <a:extLst>
              <a:ext uri="{FF2B5EF4-FFF2-40B4-BE49-F238E27FC236}">
                <a16:creationId xmlns:a16="http://schemas.microsoft.com/office/drawing/2014/main" id="{FFCBF06F-E5B3-E234-55B9-6151D2969F8D}"/>
              </a:ext>
            </a:extLst>
          </p:cNvPr>
          <p:cNvSpPr/>
          <p:nvPr/>
        </p:nvSpPr>
        <p:spPr>
          <a:xfrm>
            <a:off x="4396969" y="521902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3" name="フローチャート: 結合子 212">
            <a:extLst>
              <a:ext uri="{FF2B5EF4-FFF2-40B4-BE49-F238E27FC236}">
                <a16:creationId xmlns:a16="http://schemas.microsoft.com/office/drawing/2014/main" id="{E6F2D54F-1F00-30AC-C0D7-F517F305A65D}"/>
              </a:ext>
            </a:extLst>
          </p:cNvPr>
          <p:cNvSpPr/>
          <p:nvPr/>
        </p:nvSpPr>
        <p:spPr>
          <a:xfrm>
            <a:off x="5982633" y="511603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2" name="フローチャート: 結合子 201">
            <a:extLst>
              <a:ext uri="{FF2B5EF4-FFF2-40B4-BE49-F238E27FC236}">
                <a16:creationId xmlns:a16="http://schemas.microsoft.com/office/drawing/2014/main" id="{EB9DE412-F2B0-75B5-D790-48A5A2AAD4EB}"/>
              </a:ext>
            </a:extLst>
          </p:cNvPr>
          <p:cNvSpPr/>
          <p:nvPr/>
        </p:nvSpPr>
        <p:spPr>
          <a:xfrm>
            <a:off x="7208098" y="5100804"/>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6" name="フローチャート: 結合子 225">
            <a:extLst>
              <a:ext uri="{FF2B5EF4-FFF2-40B4-BE49-F238E27FC236}">
                <a16:creationId xmlns:a16="http://schemas.microsoft.com/office/drawing/2014/main" id="{58EBD29F-3AF2-218B-CE01-F69E86AE254B}"/>
              </a:ext>
            </a:extLst>
          </p:cNvPr>
          <p:cNvSpPr/>
          <p:nvPr/>
        </p:nvSpPr>
        <p:spPr>
          <a:xfrm>
            <a:off x="7458233" y="535410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9" name="フローチャート: 結合子 218">
            <a:extLst>
              <a:ext uri="{FF2B5EF4-FFF2-40B4-BE49-F238E27FC236}">
                <a16:creationId xmlns:a16="http://schemas.microsoft.com/office/drawing/2014/main" id="{D8F91F39-59F9-A750-F0AF-335435C5138E}"/>
              </a:ext>
            </a:extLst>
          </p:cNvPr>
          <p:cNvSpPr/>
          <p:nvPr/>
        </p:nvSpPr>
        <p:spPr>
          <a:xfrm>
            <a:off x="6973944" y="53622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5" name="フローチャート: 結合子 224">
            <a:extLst>
              <a:ext uri="{FF2B5EF4-FFF2-40B4-BE49-F238E27FC236}">
                <a16:creationId xmlns:a16="http://schemas.microsoft.com/office/drawing/2014/main" id="{4E9BEFAF-E6F7-F629-0C2D-DA7D4FBF58A8}"/>
              </a:ext>
            </a:extLst>
          </p:cNvPr>
          <p:cNvSpPr/>
          <p:nvPr/>
        </p:nvSpPr>
        <p:spPr>
          <a:xfrm>
            <a:off x="7133198" y="523769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7" name="フローチャート: 結合子 226">
            <a:extLst>
              <a:ext uri="{FF2B5EF4-FFF2-40B4-BE49-F238E27FC236}">
                <a16:creationId xmlns:a16="http://schemas.microsoft.com/office/drawing/2014/main" id="{FCE0DA32-E9E4-AA7A-C587-521C689F7C07}"/>
              </a:ext>
            </a:extLst>
          </p:cNvPr>
          <p:cNvSpPr/>
          <p:nvPr/>
        </p:nvSpPr>
        <p:spPr>
          <a:xfrm>
            <a:off x="7617487" y="522955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0" name="フローチャート: 結合子 229">
            <a:extLst>
              <a:ext uri="{FF2B5EF4-FFF2-40B4-BE49-F238E27FC236}">
                <a16:creationId xmlns:a16="http://schemas.microsoft.com/office/drawing/2014/main" id="{0A4FE0DB-6CAC-99ED-BA0D-87FB455C217D}"/>
              </a:ext>
            </a:extLst>
          </p:cNvPr>
          <p:cNvSpPr/>
          <p:nvPr/>
        </p:nvSpPr>
        <p:spPr>
          <a:xfrm>
            <a:off x="8062349" y="510788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6" name="フローチャート: 結合子 215">
            <a:extLst>
              <a:ext uri="{FF2B5EF4-FFF2-40B4-BE49-F238E27FC236}">
                <a16:creationId xmlns:a16="http://schemas.microsoft.com/office/drawing/2014/main" id="{7613594B-A8FF-6F16-C9FC-F78D5E0442D9}"/>
              </a:ext>
            </a:extLst>
          </p:cNvPr>
          <p:cNvSpPr/>
          <p:nvPr/>
        </p:nvSpPr>
        <p:spPr>
          <a:xfrm>
            <a:off x="6681285" y="513782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7" name="フローチャート: 結合子 216">
            <a:extLst>
              <a:ext uri="{FF2B5EF4-FFF2-40B4-BE49-F238E27FC236}">
                <a16:creationId xmlns:a16="http://schemas.microsoft.com/office/drawing/2014/main" id="{55797339-91E0-590A-CB2E-8C6DA52E05B5}"/>
              </a:ext>
            </a:extLst>
          </p:cNvPr>
          <p:cNvSpPr/>
          <p:nvPr/>
        </p:nvSpPr>
        <p:spPr>
          <a:xfrm>
            <a:off x="6821544" y="52098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4" name="フローチャート: 結合子 233">
            <a:extLst>
              <a:ext uri="{FF2B5EF4-FFF2-40B4-BE49-F238E27FC236}">
                <a16:creationId xmlns:a16="http://schemas.microsoft.com/office/drawing/2014/main" id="{6A084B93-2722-5B24-9285-35509E6C04FA}"/>
              </a:ext>
            </a:extLst>
          </p:cNvPr>
          <p:cNvSpPr/>
          <p:nvPr/>
        </p:nvSpPr>
        <p:spPr>
          <a:xfrm>
            <a:off x="7258921" y="535410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8" name="フローチャート: 結合子 217">
            <a:extLst>
              <a:ext uri="{FF2B5EF4-FFF2-40B4-BE49-F238E27FC236}">
                <a16:creationId xmlns:a16="http://schemas.microsoft.com/office/drawing/2014/main" id="{C00586CF-9FF7-8DD7-56DB-F97095A139E2}"/>
              </a:ext>
            </a:extLst>
          </p:cNvPr>
          <p:cNvSpPr/>
          <p:nvPr/>
        </p:nvSpPr>
        <p:spPr>
          <a:xfrm>
            <a:off x="6099373" y="5411546"/>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8" name="フローチャート: 結合子 227">
            <a:extLst>
              <a:ext uri="{FF2B5EF4-FFF2-40B4-BE49-F238E27FC236}">
                <a16:creationId xmlns:a16="http://schemas.microsoft.com/office/drawing/2014/main" id="{B14A6F18-842A-AB3F-0529-B2ABE86E9E51}"/>
              </a:ext>
            </a:extLst>
          </p:cNvPr>
          <p:cNvSpPr/>
          <p:nvPr/>
        </p:nvSpPr>
        <p:spPr>
          <a:xfrm>
            <a:off x="7567487" y="549498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4" name="フローチャート: 結合子 243">
            <a:extLst>
              <a:ext uri="{FF2B5EF4-FFF2-40B4-BE49-F238E27FC236}">
                <a16:creationId xmlns:a16="http://schemas.microsoft.com/office/drawing/2014/main" id="{7B6C62DE-7852-129B-C77B-6B4B7DA206A8}"/>
              </a:ext>
            </a:extLst>
          </p:cNvPr>
          <p:cNvSpPr/>
          <p:nvPr/>
        </p:nvSpPr>
        <p:spPr>
          <a:xfrm>
            <a:off x="5222876" y="515558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0" name="フローチャート: 結合子 219">
            <a:extLst>
              <a:ext uri="{FF2B5EF4-FFF2-40B4-BE49-F238E27FC236}">
                <a16:creationId xmlns:a16="http://schemas.microsoft.com/office/drawing/2014/main" id="{F17D6744-0357-C3AD-D137-0DEB74F576F9}"/>
              </a:ext>
            </a:extLst>
          </p:cNvPr>
          <p:cNvSpPr/>
          <p:nvPr/>
        </p:nvSpPr>
        <p:spPr>
          <a:xfrm>
            <a:off x="6771544" y="54752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9" name="フローチャート: 結合子 228">
            <a:extLst>
              <a:ext uri="{FF2B5EF4-FFF2-40B4-BE49-F238E27FC236}">
                <a16:creationId xmlns:a16="http://schemas.microsoft.com/office/drawing/2014/main" id="{7A083FED-C091-8594-C506-291D958E8691}"/>
              </a:ext>
            </a:extLst>
          </p:cNvPr>
          <p:cNvSpPr/>
          <p:nvPr/>
        </p:nvSpPr>
        <p:spPr>
          <a:xfrm>
            <a:off x="7964901" y="55031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1" name="フローチャート: 結合子 230">
            <a:extLst>
              <a:ext uri="{FF2B5EF4-FFF2-40B4-BE49-F238E27FC236}">
                <a16:creationId xmlns:a16="http://schemas.microsoft.com/office/drawing/2014/main" id="{B78DE962-AAD6-4C09-8ECC-0BE71CABDF4C}"/>
              </a:ext>
            </a:extLst>
          </p:cNvPr>
          <p:cNvSpPr/>
          <p:nvPr/>
        </p:nvSpPr>
        <p:spPr>
          <a:xfrm>
            <a:off x="7865145" y="523555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2" name="フローチャート: 結合子 231">
            <a:extLst>
              <a:ext uri="{FF2B5EF4-FFF2-40B4-BE49-F238E27FC236}">
                <a16:creationId xmlns:a16="http://schemas.microsoft.com/office/drawing/2014/main" id="{02DF08CF-0BAE-8B84-0C60-547727BF07F8}"/>
              </a:ext>
            </a:extLst>
          </p:cNvPr>
          <p:cNvSpPr/>
          <p:nvPr/>
        </p:nvSpPr>
        <p:spPr>
          <a:xfrm>
            <a:off x="8005404" y="530757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2" name="フローチャート: 結合子 241">
            <a:extLst>
              <a:ext uri="{FF2B5EF4-FFF2-40B4-BE49-F238E27FC236}">
                <a16:creationId xmlns:a16="http://schemas.microsoft.com/office/drawing/2014/main" id="{F55EF256-52CD-EB47-C310-2F0A38CB0566}"/>
              </a:ext>
            </a:extLst>
          </p:cNvPr>
          <p:cNvSpPr/>
          <p:nvPr/>
        </p:nvSpPr>
        <p:spPr>
          <a:xfrm>
            <a:off x="7576093" y="510788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normAutofit/>
          </a:bodyPr>
          <a:lstStyle/>
          <a:p>
            <a:r>
              <a:rPr kumimoji="1" lang="en" altLang="ja-JP" dirty="0"/>
              <a:t>Detection method (1)</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9</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603720" y="1293103"/>
            <a:ext cx="8363222" cy="4752528"/>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Using the k-means method</a:t>
            </a:r>
          </a:p>
          <a:p>
            <a:pPr lvl="1"/>
            <a:r>
              <a:rPr lang="en" altLang="ja-JP" dirty="0"/>
              <a:t>Measured RTT data is divided to two groups</a:t>
            </a:r>
          </a:p>
          <a:p>
            <a:pPr lvl="1"/>
            <a:r>
              <a:rPr lang="en" altLang="ja-JP" dirty="0"/>
              <a:t>Applies to normal/attack data</a:t>
            </a:r>
          </a:p>
          <a:p>
            <a:pPr lvl="1"/>
            <a:r>
              <a:rPr lang="en" altLang="ja-JP" b="1" dirty="0"/>
              <a:t>Find the y-axis ratio of the centroid coordinates</a:t>
            </a:r>
            <a:endParaRPr lang="ja-JP" altLang="en-US" dirty="0"/>
          </a:p>
        </p:txBody>
      </p:sp>
      <p:cxnSp>
        <p:nvCxnSpPr>
          <p:cNvPr id="8" name="直線矢印コネクタ 7">
            <a:extLst>
              <a:ext uri="{FF2B5EF4-FFF2-40B4-BE49-F238E27FC236}">
                <a16:creationId xmlns:a16="http://schemas.microsoft.com/office/drawing/2014/main" id="{97EB5DA1-E43E-F5C6-BB72-684022C3310E}"/>
              </a:ext>
            </a:extLst>
          </p:cNvPr>
          <p:cNvCxnSpPr>
            <a:cxnSpLocks/>
          </p:cNvCxnSpPr>
          <p:nvPr/>
        </p:nvCxnSpPr>
        <p:spPr>
          <a:xfrm flipV="1">
            <a:off x="4316792" y="4026360"/>
            <a:ext cx="0" cy="2052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1CBDEC8-7298-2AF2-F8F8-CA7256C1835F}"/>
              </a:ext>
            </a:extLst>
          </p:cNvPr>
          <p:cNvCxnSpPr>
            <a:cxnSpLocks/>
          </p:cNvCxnSpPr>
          <p:nvPr/>
        </p:nvCxnSpPr>
        <p:spPr>
          <a:xfrm>
            <a:off x="4316792" y="6087600"/>
            <a:ext cx="4032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結合子 44">
            <a:extLst>
              <a:ext uri="{FF2B5EF4-FFF2-40B4-BE49-F238E27FC236}">
                <a16:creationId xmlns:a16="http://schemas.microsoft.com/office/drawing/2014/main" id="{054F6309-67D4-19D3-F51C-7E2AFFDACFC7}"/>
              </a:ext>
            </a:extLst>
          </p:cNvPr>
          <p:cNvSpPr/>
          <p:nvPr/>
        </p:nvSpPr>
        <p:spPr>
          <a:xfrm>
            <a:off x="4814038" y="433409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8" name="フローチャート: 結合子 47">
            <a:extLst>
              <a:ext uri="{FF2B5EF4-FFF2-40B4-BE49-F238E27FC236}">
                <a16:creationId xmlns:a16="http://schemas.microsoft.com/office/drawing/2014/main" id="{01B609C1-892E-723C-4FCC-A1AD1AA4BAC3}"/>
              </a:ext>
            </a:extLst>
          </p:cNvPr>
          <p:cNvSpPr/>
          <p:nvPr/>
        </p:nvSpPr>
        <p:spPr>
          <a:xfrm>
            <a:off x="5028579" y="44181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6" name="フローチャート: 結合子 55">
            <a:extLst>
              <a:ext uri="{FF2B5EF4-FFF2-40B4-BE49-F238E27FC236}">
                <a16:creationId xmlns:a16="http://schemas.microsoft.com/office/drawing/2014/main" id="{731CC578-74CE-CAE0-3F72-AED779F68477}"/>
              </a:ext>
            </a:extLst>
          </p:cNvPr>
          <p:cNvSpPr/>
          <p:nvPr/>
        </p:nvSpPr>
        <p:spPr>
          <a:xfrm>
            <a:off x="5815258" y="44181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9" name="フローチャート: 結合子 58">
            <a:extLst>
              <a:ext uri="{FF2B5EF4-FFF2-40B4-BE49-F238E27FC236}">
                <a16:creationId xmlns:a16="http://schemas.microsoft.com/office/drawing/2014/main" id="{FAE0775D-AA16-5745-F2D5-FF36BF336D1C}"/>
              </a:ext>
            </a:extLst>
          </p:cNvPr>
          <p:cNvSpPr/>
          <p:nvPr/>
        </p:nvSpPr>
        <p:spPr>
          <a:xfrm>
            <a:off x="5586585" y="439343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5" name="フローチャート: 結合子 64">
            <a:extLst>
              <a:ext uri="{FF2B5EF4-FFF2-40B4-BE49-F238E27FC236}">
                <a16:creationId xmlns:a16="http://schemas.microsoft.com/office/drawing/2014/main" id="{409E921B-283D-6C45-BCC4-A3497E34B437}"/>
              </a:ext>
            </a:extLst>
          </p:cNvPr>
          <p:cNvSpPr/>
          <p:nvPr/>
        </p:nvSpPr>
        <p:spPr>
          <a:xfrm>
            <a:off x="4462449" y="431331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73" name="フローチャート: 結合子 72">
            <a:extLst>
              <a:ext uri="{FF2B5EF4-FFF2-40B4-BE49-F238E27FC236}">
                <a16:creationId xmlns:a16="http://schemas.microsoft.com/office/drawing/2014/main" id="{CFECC425-07CB-2203-038E-D76C6ABFD2D8}"/>
              </a:ext>
            </a:extLst>
          </p:cNvPr>
          <p:cNvSpPr/>
          <p:nvPr/>
        </p:nvSpPr>
        <p:spPr>
          <a:xfrm>
            <a:off x="6624006" y="44181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78" name="フローチャート: 結合子 77">
            <a:extLst>
              <a:ext uri="{FF2B5EF4-FFF2-40B4-BE49-F238E27FC236}">
                <a16:creationId xmlns:a16="http://schemas.microsoft.com/office/drawing/2014/main" id="{EFA9316B-2467-8B22-48B4-3B7AA76CA2A4}"/>
              </a:ext>
            </a:extLst>
          </p:cNvPr>
          <p:cNvSpPr/>
          <p:nvPr/>
        </p:nvSpPr>
        <p:spPr>
          <a:xfrm>
            <a:off x="6322429" y="433507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1" name="フローチャート: 結合子 80">
            <a:extLst>
              <a:ext uri="{FF2B5EF4-FFF2-40B4-BE49-F238E27FC236}">
                <a16:creationId xmlns:a16="http://schemas.microsoft.com/office/drawing/2014/main" id="{A823C961-ED22-E620-1F29-5C5169B3905C}"/>
              </a:ext>
            </a:extLst>
          </p:cNvPr>
          <p:cNvSpPr/>
          <p:nvPr/>
        </p:nvSpPr>
        <p:spPr>
          <a:xfrm>
            <a:off x="4913386" y="472975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2" name="フローチャート: 結合子 81">
            <a:extLst>
              <a:ext uri="{FF2B5EF4-FFF2-40B4-BE49-F238E27FC236}">
                <a16:creationId xmlns:a16="http://schemas.microsoft.com/office/drawing/2014/main" id="{C6A0DF15-1FE7-5D24-1CA7-04A91FD513CA}"/>
              </a:ext>
            </a:extLst>
          </p:cNvPr>
          <p:cNvSpPr/>
          <p:nvPr/>
        </p:nvSpPr>
        <p:spPr>
          <a:xfrm>
            <a:off x="5771376" y="468314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4" name="フローチャート: 結合子 83">
            <a:extLst>
              <a:ext uri="{FF2B5EF4-FFF2-40B4-BE49-F238E27FC236}">
                <a16:creationId xmlns:a16="http://schemas.microsoft.com/office/drawing/2014/main" id="{0FF9A1CB-2F98-1296-22B6-DCB2FC5F8937}"/>
              </a:ext>
            </a:extLst>
          </p:cNvPr>
          <p:cNvSpPr/>
          <p:nvPr/>
        </p:nvSpPr>
        <p:spPr>
          <a:xfrm>
            <a:off x="7182012" y="439343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5" name="フローチャート: 結合子 84">
            <a:extLst>
              <a:ext uri="{FF2B5EF4-FFF2-40B4-BE49-F238E27FC236}">
                <a16:creationId xmlns:a16="http://schemas.microsoft.com/office/drawing/2014/main" id="{91D9776A-FB38-6396-760E-6141D4E4C43A}"/>
              </a:ext>
            </a:extLst>
          </p:cNvPr>
          <p:cNvSpPr/>
          <p:nvPr/>
        </p:nvSpPr>
        <p:spPr>
          <a:xfrm>
            <a:off x="6796939" y="434752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8" name="フローチャート: 結合子 87">
            <a:extLst>
              <a:ext uri="{FF2B5EF4-FFF2-40B4-BE49-F238E27FC236}">
                <a16:creationId xmlns:a16="http://schemas.microsoft.com/office/drawing/2014/main" id="{CA215A7C-897A-430D-0F1D-33574BDF3192}"/>
              </a:ext>
            </a:extLst>
          </p:cNvPr>
          <p:cNvSpPr/>
          <p:nvPr/>
        </p:nvSpPr>
        <p:spPr>
          <a:xfrm>
            <a:off x="8022505" y="443100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1" name="フローチャート: 結合子 90">
            <a:extLst>
              <a:ext uri="{FF2B5EF4-FFF2-40B4-BE49-F238E27FC236}">
                <a16:creationId xmlns:a16="http://schemas.microsoft.com/office/drawing/2014/main" id="{144078BA-1DE2-F127-21AF-D92A07146EF2}"/>
              </a:ext>
            </a:extLst>
          </p:cNvPr>
          <p:cNvSpPr/>
          <p:nvPr/>
        </p:nvSpPr>
        <p:spPr>
          <a:xfrm>
            <a:off x="7666301" y="438529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7" name="フローチャート: 結合子 96">
            <a:extLst>
              <a:ext uri="{FF2B5EF4-FFF2-40B4-BE49-F238E27FC236}">
                <a16:creationId xmlns:a16="http://schemas.microsoft.com/office/drawing/2014/main" id="{EC2E18E3-C4C1-6DE4-D282-E705811E92F1}"/>
              </a:ext>
            </a:extLst>
          </p:cNvPr>
          <p:cNvSpPr/>
          <p:nvPr/>
        </p:nvSpPr>
        <p:spPr>
          <a:xfrm>
            <a:off x="7800352" y="54199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6" name="フローチャート: 結合子 105">
            <a:extLst>
              <a:ext uri="{FF2B5EF4-FFF2-40B4-BE49-F238E27FC236}">
                <a16:creationId xmlns:a16="http://schemas.microsoft.com/office/drawing/2014/main" id="{7E236C25-8001-EE37-4D6C-8AD282197910}"/>
              </a:ext>
            </a:extLst>
          </p:cNvPr>
          <p:cNvSpPr/>
          <p:nvPr/>
        </p:nvSpPr>
        <p:spPr>
          <a:xfrm>
            <a:off x="5235187" y="437614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7" name="テキスト ボックス 106">
            <a:extLst>
              <a:ext uri="{FF2B5EF4-FFF2-40B4-BE49-F238E27FC236}">
                <a16:creationId xmlns:a16="http://schemas.microsoft.com/office/drawing/2014/main" id="{F6D17A39-BAE8-B497-2105-56B736F943F2}"/>
              </a:ext>
            </a:extLst>
          </p:cNvPr>
          <p:cNvSpPr txBox="1"/>
          <p:nvPr/>
        </p:nvSpPr>
        <p:spPr>
          <a:xfrm rot="16200000">
            <a:off x="3282367" y="4741821"/>
            <a:ext cx="1448049" cy="400110"/>
          </a:xfrm>
          <a:prstGeom prst="rect">
            <a:avLst/>
          </a:prstGeom>
          <a:noFill/>
        </p:spPr>
        <p:txBody>
          <a:bodyPr wrap="square" rtlCol="0">
            <a:spAutoFit/>
          </a:bodyPr>
          <a:lstStyle/>
          <a:p>
            <a:r>
              <a:rPr kumimoji="1" lang="en-US" altLang="ja-JP" sz="2000" b="1" dirty="0">
                <a:solidFill>
                  <a:srgbClr val="4D4D4D"/>
                </a:solidFill>
              </a:rPr>
              <a:t>RTT [</a:t>
            </a:r>
            <a:r>
              <a:rPr kumimoji="1" lang="en-US" altLang="ja-JP" sz="2000" b="1" dirty="0" err="1">
                <a:solidFill>
                  <a:srgbClr val="4D4D4D"/>
                </a:solidFill>
              </a:rPr>
              <a:t>ms</a:t>
            </a:r>
            <a:r>
              <a:rPr kumimoji="1" lang="en-US" altLang="ja-JP" sz="2000" b="1" dirty="0">
                <a:solidFill>
                  <a:srgbClr val="4D4D4D"/>
                </a:solidFill>
              </a:rPr>
              <a:t>]</a:t>
            </a:r>
            <a:endParaRPr kumimoji="1" lang="ja-JP" altLang="en-US" sz="2000" b="1" dirty="0">
              <a:solidFill>
                <a:srgbClr val="4D4D4D"/>
              </a:solidFill>
            </a:endParaRPr>
          </a:p>
        </p:txBody>
      </p:sp>
      <p:sp>
        <p:nvSpPr>
          <p:cNvPr id="111" name="テキスト ボックス 110">
            <a:extLst>
              <a:ext uri="{FF2B5EF4-FFF2-40B4-BE49-F238E27FC236}">
                <a16:creationId xmlns:a16="http://schemas.microsoft.com/office/drawing/2014/main" id="{D0543F9E-FC19-DCE7-A644-C0DD62EAF43A}"/>
              </a:ext>
            </a:extLst>
          </p:cNvPr>
          <p:cNvSpPr txBox="1"/>
          <p:nvPr/>
        </p:nvSpPr>
        <p:spPr>
          <a:xfrm>
            <a:off x="5004048" y="6127522"/>
            <a:ext cx="2563439" cy="400110"/>
          </a:xfrm>
          <a:prstGeom prst="rect">
            <a:avLst/>
          </a:prstGeom>
          <a:noFill/>
        </p:spPr>
        <p:txBody>
          <a:bodyPr wrap="square" rtlCol="0">
            <a:spAutoFit/>
          </a:bodyPr>
          <a:lstStyle/>
          <a:p>
            <a:r>
              <a:rPr kumimoji="1" lang="en" altLang="ja-JP" sz="2000" b="1" dirty="0">
                <a:solidFill>
                  <a:srgbClr val="4D4D4D"/>
                </a:solidFill>
              </a:rPr>
              <a:t>Number of packets</a:t>
            </a:r>
          </a:p>
        </p:txBody>
      </p:sp>
      <p:sp>
        <p:nvSpPr>
          <p:cNvPr id="112" name="フローチャート: 結合子 111">
            <a:extLst>
              <a:ext uri="{FF2B5EF4-FFF2-40B4-BE49-F238E27FC236}">
                <a16:creationId xmlns:a16="http://schemas.microsoft.com/office/drawing/2014/main" id="{B1E49C98-D0F4-F272-6563-07A35D3F274F}"/>
              </a:ext>
            </a:extLst>
          </p:cNvPr>
          <p:cNvSpPr/>
          <p:nvPr/>
        </p:nvSpPr>
        <p:spPr>
          <a:xfrm>
            <a:off x="5087833" y="458809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3" name="フローチャート: 結合子 112">
            <a:extLst>
              <a:ext uri="{FF2B5EF4-FFF2-40B4-BE49-F238E27FC236}">
                <a16:creationId xmlns:a16="http://schemas.microsoft.com/office/drawing/2014/main" id="{159FA8EA-6410-333C-594E-245503CC9BF9}"/>
              </a:ext>
            </a:extLst>
          </p:cNvPr>
          <p:cNvSpPr/>
          <p:nvPr/>
        </p:nvSpPr>
        <p:spPr>
          <a:xfrm>
            <a:off x="4777837" y="451377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4" name="フローチャート: 結合子 113">
            <a:extLst>
              <a:ext uri="{FF2B5EF4-FFF2-40B4-BE49-F238E27FC236}">
                <a16:creationId xmlns:a16="http://schemas.microsoft.com/office/drawing/2014/main" id="{EFFE3FDD-8B45-9840-0AC9-70A9B7BD0F72}"/>
              </a:ext>
            </a:extLst>
          </p:cNvPr>
          <p:cNvSpPr/>
          <p:nvPr/>
        </p:nvSpPr>
        <p:spPr>
          <a:xfrm>
            <a:off x="7210073" y="455107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5" name="フローチャート: 結合子 114">
            <a:extLst>
              <a:ext uri="{FF2B5EF4-FFF2-40B4-BE49-F238E27FC236}">
                <a16:creationId xmlns:a16="http://schemas.microsoft.com/office/drawing/2014/main" id="{A8E911DE-E53A-A1F9-4252-A9724267D02A}"/>
              </a:ext>
            </a:extLst>
          </p:cNvPr>
          <p:cNvSpPr/>
          <p:nvPr/>
        </p:nvSpPr>
        <p:spPr>
          <a:xfrm>
            <a:off x="5692047" y="453475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6" name="フローチャート: 結合子 115">
            <a:extLst>
              <a:ext uri="{FF2B5EF4-FFF2-40B4-BE49-F238E27FC236}">
                <a16:creationId xmlns:a16="http://schemas.microsoft.com/office/drawing/2014/main" id="{7AF8F8F3-4497-2AF1-C4ED-9B6829DB0C4F}"/>
              </a:ext>
            </a:extLst>
          </p:cNvPr>
          <p:cNvSpPr/>
          <p:nvPr/>
        </p:nvSpPr>
        <p:spPr>
          <a:xfrm>
            <a:off x="5399487" y="461594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7" name="フローチャート: 結合子 116">
            <a:extLst>
              <a:ext uri="{FF2B5EF4-FFF2-40B4-BE49-F238E27FC236}">
                <a16:creationId xmlns:a16="http://schemas.microsoft.com/office/drawing/2014/main" id="{A360DF81-D9B9-B655-1591-F18C209B031A}"/>
              </a:ext>
            </a:extLst>
          </p:cNvPr>
          <p:cNvSpPr/>
          <p:nvPr/>
        </p:nvSpPr>
        <p:spPr>
          <a:xfrm>
            <a:off x="5335843" y="44890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8" name="フローチャート: 結合子 117">
            <a:extLst>
              <a:ext uri="{FF2B5EF4-FFF2-40B4-BE49-F238E27FC236}">
                <a16:creationId xmlns:a16="http://schemas.microsoft.com/office/drawing/2014/main" id="{5A044808-F451-DC2E-84F3-C8D41BE4BE6C}"/>
              </a:ext>
            </a:extLst>
          </p:cNvPr>
          <p:cNvSpPr/>
          <p:nvPr/>
        </p:nvSpPr>
        <p:spPr>
          <a:xfrm>
            <a:off x="4525283" y="468314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9" name="フローチャート: 結合子 118">
            <a:extLst>
              <a:ext uri="{FF2B5EF4-FFF2-40B4-BE49-F238E27FC236}">
                <a16:creationId xmlns:a16="http://schemas.microsoft.com/office/drawing/2014/main" id="{4340BC32-64B6-6828-BC02-1F99F20823BE}"/>
              </a:ext>
            </a:extLst>
          </p:cNvPr>
          <p:cNvSpPr/>
          <p:nvPr/>
        </p:nvSpPr>
        <p:spPr>
          <a:xfrm>
            <a:off x="4396969" y="448140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0" name="フローチャート: 結合子 119">
            <a:extLst>
              <a:ext uri="{FF2B5EF4-FFF2-40B4-BE49-F238E27FC236}">
                <a16:creationId xmlns:a16="http://schemas.microsoft.com/office/drawing/2014/main" id="{2ECC0EDD-9EA5-F8E5-E5EC-294468FF640A}"/>
              </a:ext>
            </a:extLst>
          </p:cNvPr>
          <p:cNvSpPr/>
          <p:nvPr/>
        </p:nvSpPr>
        <p:spPr>
          <a:xfrm>
            <a:off x="5984608" y="456630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1" name="フローチャート: 結合子 120">
            <a:extLst>
              <a:ext uri="{FF2B5EF4-FFF2-40B4-BE49-F238E27FC236}">
                <a16:creationId xmlns:a16="http://schemas.microsoft.com/office/drawing/2014/main" id="{F583269C-FFD4-1169-B2A7-0F8B46BA1CDF}"/>
              </a:ext>
            </a:extLst>
          </p:cNvPr>
          <p:cNvSpPr/>
          <p:nvPr/>
        </p:nvSpPr>
        <p:spPr>
          <a:xfrm>
            <a:off x="6683260" y="458809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2" name="フローチャート: 結合子 121">
            <a:extLst>
              <a:ext uri="{FF2B5EF4-FFF2-40B4-BE49-F238E27FC236}">
                <a16:creationId xmlns:a16="http://schemas.microsoft.com/office/drawing/2014/main" id="{39895398-1355-770D-69BF-4D43A6121F0B}"/>
              </a:ext>
            </a:extLst>
          </p:cNvPr>
          <p:cNvSpPr/>
          <p:nvPr/>
        </p:nvSpPr>
        <p:spPr>
          <a:xfrm>
            <a:off x="6823519" y="466011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3" name="フローチャート: 結合子 122">
            <a:extLst>
              <a:ext uri="{FF2B5EF4-FFF2-40B4-BE49-F238E27FC236}">
                <a16:creationId xmlns:a16="http://schemas.microsoft.com/office/drawing/2014/main" id="{9F335DEA-41B9-CBD5-22E7-F88548A7BDD3}"/>
              </a:ext>
            </a:extLst>
          </p:cNvPr>
          <p:cNvSpPr/>
          <p:nvPr/>
        </p:nvSpPr>
        <p:spPr>
          <a:xfrm>
            <a:off x="6373264" y="451377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4" name="フローチャート: 結合子 123">
            <a:extLst>
              <a:ext uri="{FF2B5EF4-FFF2-40B4-BE49-F238E27FC236}">
                <a16:creationId xmlns:a16="http://schemas.microsoft.com/office/drawing/2014/main" id="{E1A699EA-BACE-CE2F-E0B8-DB152E2635AB}"/>
              </a:ext>
            </a:extLst>
          </p:cNvPr>
          <p:cNvSpPr/>
          <p:nvPr/>
        </p:nvSpPr>
        <p:spPr>
          <a:xfrm>
            <a:off x="6176060" y="46414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5" name="フローチャート: 結合子 124">
            <a:extLst>
              <a:ext uri="{FF2B5EF4-FFF2-40B4-BE49-F238E27FC236}">
                <a16:creationId xmlns:a16="http://schemas.microsoft.com/office/drawing/2014/main" id="{7EF4A6BE-C7F2-971F-35E2-EEADE61D20A9}"/>
              </a:ext>
            </a:extLst>
          </p:cNvPr>
          <p:cNvSpPr/>
          <p:nvPr/>
        </p:nvSpPr>
        <p:spPr>
          <a:xfrm>
            <a:off x="6994914" y="461594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6" name="フローチャート: 結合子 125">
            <a:extLst>
              <a:ext uri="{FF2B5EF4-FFF2-40B4-BE49-F238E27FC236}">
                <a16:creationId xmlns:a16="http://schemas.microsoft.com/office/drawing/2014/main" id="{38863416-8413-0814-8E41-67F06C5C671F}"/>
              </a:ext>
            </a:extLst>
          </p:cNvPr>
          <p:cNvSpPr/>
          <p:nvPr/>
        </p:nvSpPr>
        <p:spPr>
          <a:xfrm>
            <a:off x="7430022" y="433355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7" name="フローチャート: 結合子 126">
            <a:extLst>
              <a:ext uri="{FF2B5EF4-FFF2-40B4-BE49-F238E27FC236}">
                <a16:creationId xmlns:a16="http://schemas.microsoft.com/office/drawing/2014/main" id="{BF9EE9DA-D734-E1B0-6273-80FA58697AFB}"/>
              </a:ext>
            </a:extLst>
          </p:cNvPr>
          <p:cNvSpPr/>
          <p:nvPr/>
        </p:nvSpPr>
        <p:spPr>
          <a:xfrm>
            <a:off x="7771763" y="452660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8" name="フローチャート: 結合子 127">
            <a:extLst>
              <a:ext uri="{FF2B5EF4-FFF2-40B4-BE49-F238E27FC236}">
                <a16:creationId xmlns:a16="http://schemas.microsoft.com/office/drawing/2014/main" id="{1EE88374-FC53-0141-B1F5-C2B12E09D632}"/>
              </a:ext>
            </a:extLst>
          </p:cNvPr>
          <p:cNvSpPr/>
          <p:nvPr/>
        </p:nvSpPr>
        <p:spPr>
          <a:xfrm>
            <a:off x="7415559" y="448089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9" name="フローチャート: 結合子 128">
            <a:extLst>
              <a:ext uri="{FF2B5EF4-FFF2-40B4-BE49-F238E27FC236}">
                <a16:creationId xmlns:a16="http://schemas.microsoft.com/office/drawing/2014/main" id="{21626873-186F-6EC1-3C4F-5F65E4342DE1}"/>
              </a:ext>
            </a:extLst>
          </p:cNvPr>
          <p:cNvSpPr/>
          <p:nvPr/>
        </p:nvSpPr>
        <p:spPr>
          <a:xfrm>
            <a:off x="8064324" y="455815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3" name="フローチャート: 結合子 132">
            <a:extLst>
              <a:ext uri="{FF2B5EF4-FFF2-40B4-BE49-F238E27FC236}">
                <a16:creationId xmlns:a16="http://schemas.microsoft.com/office/drawing/2014/main" id="{98C49AC8-3948-8EDB-64A6-539C5C3798C6}"/>
              </a:ext>
            </a:extLst>
          </p:cNvPr>
          <p:cNvSpPr/>
          <p:nvPr/>
        </p:nvSpPr>
        <p:spPr>
          <a:xfrm>
            <a:off x="7578068" y="455815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4" name="フローチャート: 結合子 133">
            <a:extLst>
              <a:ext uri="{FF2B5EF4-FFF2-40B4-BE49-F238E27FC236}">
                <a16:creationId xmlns:a16="http://schemas.microsoft.com/office/drawing/2014/main" id="{CB86EB6E-6328-78AD-B0DB-991DFB5F0930}"/>
              </a:ext>
            </a:extLst>
          </p:cNvPr>
          <p:cNvSpPr/>
          <p:nvPr/>
        </p:nvSpPr>
        <p:spPr>
          <a:xfrm>
            <a:off x="7475931" y="467155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6" name="フローチャート: 結合子 135">
            <a:extLst>
              <a:ext uri="{FF2B5EF4-FFF2-40B4-BE49-F238E27FC236}">
                <a16:creationId xmlns:a16="http://schemas.microsoft.com/office/drawing/2014/main" id="{FB0C00F5-F71A-3233-8C39-96162A1BF22B}"/>
              </a:ext>
            </a:extLst>
          </p:cNvPr>
          <p:cNvSpPr/>
          <p:nvPr/>
        </p:nvSpPr>
        <p:spPr>
          <a:xfrm>
            <a:off x="7941985" y="471627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8" name="フローチャート: 結合子 187">
            <a:extLst>
              <a:ext uri="{FF2B5EF4-FFF2-40B4-BE49-F238E27FC236}">
                <a16:creationId xmlns:a16="http://schemas.microsoft.com/office/drawing/2014/main" id="{0ED4901E-356E-4A9E-6D9D-C4555D1FCFFC}"/>
              </a:ext>
            </a:extLst>
          </p:cNvPr>
          <p:cNvSpPr/>
          <p:nvPr/>
        </p:nvSpPr>
        <p:spPr>
          <a:xfrm>
            <a:off x="6111710" y="450833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9" name="フローチャート: 結合子 188">
            <a:extLst>
              <a:ext uri="{FF2B5EF4-FFF2-40B4-BE49-F238E27FC236}">
                <a16:creationId xmlns:a16="http://schemas.microsoft.com/office/drawing/2014/main" id="{BE757CB9-D9F8-8D86-EEE9-BE637A5BE80E}"/>
              </a:ext>
            </a:extLst>
          </p:cNvPr>
          <p:cNvSpPr/>
          <p:nvPr/>
        </p:nvSpPr>
        <p:spPr>
          <a:xfrm>
            <a:off x="5228092" y="47005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0" name="フローチャート: 結合子 189">
            <a:extLst>
              <a:ext uri="{FF2B5EF4-FFF2-40B4-BE49-F238E27FC236}">
                <a16:creationId xmlns:a16="http://schemas.microsoft.com/office/drawing/2014/main" id="{F3E02BB0-0148-B0A9-98F4-8031E107FD6D}"/>
              </a:ext>
            </a:extLst>
          </p:cNvPr>
          <p:cNvSpPr/>
          <p:nvPr/>
        </p:nvSpPr>
        <p:spPr>
          <a:xfrm>
            <a:off x="5541761" y="464887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1" name="フローチャート: 結合子 190">
            <a:extLst>
              <a:ext uri="{FF2B5EF4-FFF2-40B4-BE49-F238E27FC236}">
                <a16:creationId xmlns:a16="http://schemas.microsoft.com/office/drawing/2014/main" id="{8A55CCD2-67F6-0C43-D34B-53EB0DDEA2AC}"/>
              </a:ext>
            </a:extLst>
          </p:cNvPr>
          <p:cNvSpPr/>
          <p:nvPr/>
        </p:nvSpPr>
        <p:spPr>
          <a:xfrm>
            <a:off x="4693795" y="465845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2" name="フローチャート: 結合子 191">
            <a:extLst>
              <a:ext uri="{FF2B5EF4-FFF2-40B4-BE49-F238E27FC236}">
                <a16:creationId xmlns:a16="http://schemas.microsoft.com/office/drawing/2014/main" id="{CF3E3BCE-3AF7-E7C8-ADB2-C770EDDA5CAB}"/>
              </a:ext>
            </a:extLst>
          </p:cNvPr>
          <p:cNvSpPr/>
          <p:nvPr/>
        </p:nvSpPr>
        <p:spPr>
          <a:xfrm>
            <a:off x="6464092" y="464887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3" name="フローチャート: 結合子 192">
            <a:extLst>
              <a:ext uri="{FF2B5EF4-FFF2-40B4-BE49-F238E27FC236}">
                <a16:creationId xmlns:a16="http://schemas.microsoft.com/office/drawing/2014/main" id="{29645681-BE8D-A009-057C-CD8508E6317C}"/>
              </a:ext>
            </a:extLst>
          </p:cNvPr>
          <p:cNvSpPr/>
          <p:nvPr/>
        </p:nvSpPr>
        <p:spPr>
          <a:xfrm>
            <a:off x="7180795" y="47004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4" name="フローチャート: 結合子 193">
            <a:extLst>
              <a:ext uri="{FF2B5EF4-FFF2-40B4-BE49-F238E27FC236}">
                <a16:creationId xmlns:a16="http://schemas.microsoft.com/office/drawing/2014/main" id="{7A948738-F8AE-9094-525D-A4C5A7C5B083}"/>
              </a:ext>
            </a:extLst>
          </p:cNvPr>
          <p:cNvSpPr/>
          <p:nvPr/>
        </p:nvSpPr>
        <p:spPr>
          <a:xfrm>
            <a:off x="7703128" y="467600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5" name="フローチャート: 結合子 194">
            <a:extLst>
              <a:ext uri="{FF2B5EF4-FFF2-40B4-BE49-F238E27FC236}">
                <a16:creationId xmlns:a16="http://schemas.microsoft.com/office/drawing/2014/main" id="{BC1EF2F1-F6BD-D052-165C-9B67C1177AC4}"/>
              </a:ext>
            </a:extLst>
          </p:cNvPr>
          <p:cNvSpPr/>
          <p:nvPr/>
        </p:nvSpPr>
        <p:spPr>
          <a:xfrm>
            <a:off x="4583449" y="447845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3" name="フローチャート: 結合子 232">
            <a:extLst>
              <a:ext uri="{FF2B5EF4-FFF2-40B4-BE49-F238E27FC236}">
                <a16:creationId xmlns:a16="http://schemas.microsoft.com/office/drawing/2014/main" id="{8ACDF0BA-7513-3F32-7252-2587F6168334}"/>
              </a:ext>
            </a:extLst>
          </p:cNvPr>
          <p:cNvSpPr/>
          <p:nvPr/>
        </p:nvSpPr>
        <p:spPr>
          <a:xfrm>
            <a:off x="7803004" y="542060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5" name="フローチャート: 結合子 244">
            <a:extLst>
              <a:ext uri="{FF2B5EF4-FFF2-40B4-BE49-F238E27FC236}">
                <a16:creationId xmlns:a16="http://schemas.microsoft.com/office/drawing/2014/main" id="{8710A9EC-20E0-3B99-7F4D-31778531381C}"/>
              </a:ext>
            </a:extLst>
          </p:cNvPr>
          <p:cNvSpPr/>
          <p:nvPr/>
        </p:nvSpPr>
        <p:spPr>
          <a:xfrm>
            <a:off x="5992561" y="456018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247" name="直線矢印コネクタ 246">
            <a:extLst>
              <a:ext uri="{FF2B5EF4-FFF2-40B4-BE49-F238E27FC236}">
                <a16:creationId xmlns:a16="http://schemas.microsoft.com/office/drawing/2014/main" id="{11E8B57D-1849-7D94-06D0-BB99F61BD2C6}"/>
              </a:ext>
            </a:extLst>
          </p:cNvPr>
          <p:cNvCxnSpPr>
            <a:cxnSpLocks/>
          </p:cNvCxnSpPr>
          <p:nvPr/>
        </p:nvCxnSpPr>
        <p:spPr>
          <a:xfrm>
            <a:off x="6065766" y="4677919"/>
            <a:ext cx="56104" cy="715349"/>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3" name="フッター プレースホルダー 3">
            <a:extLst>
              <a:ext uri="{FF2B5EF4-FFF2-40B4-BE49-F238E27FC236}">
                <a16:creationId xmlns:a16="http://schemas.microsoft.com/office/drawing/2014/main" id="{B78E232C-3780-75F2-4B28-6E5AB34CE9E2}"/>
              </a:ext>
            </a:extLst>
          </p:cNvPr>
          <p:cNvSpPr>
            <a:spLocks noGrp="1"/>
          </p:cNvSpPr>
          <p:nvPr>
            <p:ph type="ftr" sz="quarter" idx="11"/>
          </p:nvPr>
        </p:nvSpPr>
        <p:spPr>
          <a:xfrm>
            <a:off x="323528" y="6473639"/>
            <a:ext cx="8220995" cy="365125"/>
          </a:xfrm>
        </p:spPr>
        <p:txBody>
          <a:bodyPr/>
          <a:lstStyle/>
          <a:p>
            <a:r>
              <a:rPr lang="en" altLang="ja-JP">
                <a:latin typeface="+mj-lt"/>
              </a:rPr>
              <a:t>ICCE 2023 Berlin</a:t>
            </a:r>
            <a:endParaRPr kumimoji="1" lang="ja-JP" altLang="en-US"/>
          </a:p>
        </p:txBody>
      </p:sp>
      <p:pic>
        <p:nvPicPr>
          <p:cNvPr id="13" name="グラフィックス 12" descr="無線ルーター 枠線">
            <a:extLst>
              <a:ext uri="{FF2B5EF4-FFF2-40B4-BE49-F238E27FC236}">
                <a16:creationId xmlns:a16="http://schemas.microsoft.com/office/drawing/2014/main" id="{C452D413-8E82-B639-14B2-EC63834CD63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2753" y="4232680"/>
            <a:ext cx="785150" cy="785150"/>
          </a:xfrm>
          <a:prstGeom prst="rect">
            <a:avLst/>
          </a:prstGeom>
        </p:spPr>
      </p:pic>
      <p:pic>
        <p:nvPicPr>
          <p:cNvPr id="14" name="グラフィックス 13" descr="ユーザー 枠線">
            <a:extLst>
              <a:ext uri="{FF2B5EF4-FFF2-40B4-BE49-F238E27FC236}">
                <a16:creationId xmlns:a16="http://schemas.microsoft.com/office/drawing/2014/main" id="{0CAB9F33-438B-82FF-4B7F-F36911BD657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8044" y="5333757"/>
            <a:ext cx="784598" cy="784598"/>
          </a:xfrm>
          <a:prstGeom prst="rect">
            <a:avLst/>
          </a:prstGeom>
        </p:spPr>
      </p:pic>
      <p:sp>
        <p:nvSpPr>
          <p:cNvPr id="15" name="テキスト ボックス 14">
            <a:extLst>
              <a:ext uri="{FF2B5EF4-FFF2-40B4-BE49-F238E27FC236}">
                <a16:creationId xmlns:a16="http://schemas.microsoft.com/office/drawing/2014/main" id="{37F338B1-8596-D856-9B5F-E597A93945B5}"/>
              </a:ext>
            </a:extLst>
          </p:cNvPr>
          <p:cNvSpPr txBox="1"/>
          <p:nvPr/>
        </p:nvSpPr>
        <p:spPr>
          <a:xfrm>
            <a:off x="918044" y="6080894"/>
            <a:ext cx="838835" cy="430887"/>
          </a:xfrm>
          <a:prstGeom prst="rect">
            <a:avLst/>
          </a:prstGeom>
          <a:noFill/>
        </p:spPr>
        <p:txBody>
          <a:bodyPr wrap="square" rtlCol="0">
            <a:spAutoFit/>
          </a:bodyPr>
          <a:lstStyle/>
          <a:p>
            <a:pPr algn="ctr"/>
            <a:r>
              <a:rPr kumimoji="1" lang="en-US" altLang="ja-JP" sz="2200" dirty="0">
                <a:solidFill>
                  <a:srgbClr val="4D4D4D"/>
                </a:solidFill>
              </a:rPr>
              <a:t>User</a:t>
            </a:r>
            <a:endParaRPr kumimoji="1" lang="ja-JP" altLang="en-US" sz="2200" dirty="0">
              <a:solidFill>
                <a:srgbClr val="4D4D4D"/>
              </a:solidFill>
            </a:endParaRPr>
          </a:p>
        </p:txBody>
      </p:sp>
      <p:sp>
        <p:nvSpPr>
          <p:cNvPr id="16" name="テキスト ボックス 15">
            <a:extLst>
              <a:ext uri="{FF2B5EF4-FFF2-40B4-BE49-F238E27FC236}">
                <a16:creationId xmlns:a16="http://schemas.microsoft.com/office/drawing/2014/main" id="{F688B854-E630-688A-5B1D-94266E67E20E}"/>
              </a:ext>
            </a:extLst>
          </p:cNvPr>
          <p:cNvSpPr txBox="1"/>
          <p:nvPr/>
        </p:nvSpPr>
        <p:spPr>
          <a:xfrm>
            <a:off x="2174151" y="4841478"/>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17" name="グラフィックス 16" descr="スマート フォン 枠線">
            <a:extLst>
              <a:ext uri="{FF2B5EF4-FFF2-40B4-BE49-F238E27FC236}">
                <a16:creationId xmlns:a16="http://schemas.microsoft.com/office/drawing/2014/main" id="{9672A4A0-3526-A4B4-7827-E5A8983439A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1876352">
            <a:off x="1356294" y="5637668"/>
            <a:ext cx="565821" cy="565821"/>
          </a:xfrm>
          <a:prstGeom prst="rect">
            <a:avLst/>
          </a:prstGeom>
        </p:spPr>
      </p:pic>
      <p:cxnSp>
        <p:nvCxnSpPr>
          <p:cNvPr id="19" name="直線矢印コネクタ 18">
            <a:extLst>
              <a:ext uri="{FF2B5EF4-FFF2-40B4-BE49-F238E27FC236}">
                <a16:creationId xmlns:a16="http://schemas.microsoft.com/office/drawing/2014/main" id="{728B6501-42FA-6A94-890F-92E6886584C8}"/>
              </a:ext>
            </a:extLst>
          </p:cNvPr>
          <p:cNvCxnSpPr>
            <a:cxnSpLocks/>
          </p:cNvCxnSpPr>
          <p:nvPr/>
        </p:nvCxnSpPr>
        <p:spPr>
          <a:xfrm flipV="1">
            <a:off x="1593476" y="4898144"/>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3A02304-B637-B0DE-BBDC-BA11C15F3CB0}"/>
              </a:ext>
            </a:extLst>
          </p:cNvPr>
          <p:cNvCxnSpPr>
            <a:cxnSpLocks/>
          </p:cNvCxnSpPr>
          <p:nvPr/>
        </p:nvCxnSpPr>
        <p:spPr>
          <a:xfrm rot="10800000" flipV="1">
            <a:off x="1745876" y="5050544"/>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吹き出し: 円形 171">
            <a:extLst>
              <a:ext uri="{FF2B5EF4-FFF2-40B4-BE49-F238E27FC236}">
                <a16:creationId xmlns:a16="http://schemas.microsoft.com/office/drawing/2014/main" id="{5D1A5BE3-D2C5-0134-CBE8-AE50F1D69CB0}"/>
              </a:ext>
            </a:extLst>
          </p:cNvPr>
          <p:cNvSpPr>
            <a:spLocks/>
          </p:cNvSpPr>
          <p:nvPr/>
        </p:nvSpPr>
        <p:spPr>
          <a:xfrm>
            <a:off x="480487" y="4374047"/>
            <a:ext cx="1245600" cy="643308"/>
          </a:xfrm>
          <a:prstGeom prst="wedgeEllipseCallout">
            <a:avLst>
              <a:gd name="adj1" fmla="val 49961"/>
              <a:gd name="adj2" fmla="val 59228"/>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 altLang="ja-JP" sz="2200" b="1" dirty="0">
                <a:solidFill>
                  <a:schemeClr val="accent1"/>
                </a:solidFill>
              </a:rPr>
              <a:t>Get RTT</a:t>
            </a:r>
          </a:p>
        </p:txBody>
      </p:sp>
      <p:sp>
        <p:nvSpPr>
          <p:cNvPr id="24" name="下矢印 7">
            <a:extLst>
              <a:ext uri="{FF2B5EF4-FFF2-40B4-BE49-F238E27FC236}">
                <a16:creationId xmlns:a16="http://schemas.microsoft.com/office/drawing/2014/main" id="{9CF923C8-6D32-D371-F43C-724F9C19CA8D}"/>
              </a:ext>
            </a:extLst>
          </p:cNvPr>
          <p:cNvSpPr/>
          <p:nvPr/>
        </p:nvSpPr>
        <p:spPr>
          <a:xfrm rot="16200000">
            <a:off x="2836913" y="4882549"/>
            <a:ext cx="849570" cy="60496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accent1"/>
              </a:solidFill>
            </a:endParaRPr>
          </a:p>
        </p:txBody>
      </p:sp>
      <p:sp>
        <p:nvSpPr>
          <p:cNvPr id="10" name="吹き出し: 円形 171">
            <a:extLst>
              <a:ext uri="{FF2B5EF4-FFF2-40B4-BE49-F238E27FC236}">
                <a16:creationId xmlns:a16="http://schemas.microsoft.com/office/drawing/2014/main" id="{09807F44-A656-4FCC-5BE0-859C5213B615}"/>
              </a:ext>
            </a:extLst>
          </p:cNvPr>
          <p:cNvSpPr>
            <a:spLocks/>
          </p:cNvSpPr>
          <p:nvPr/>
        </p:nvSpPr>
        <p:spPr>
          <a:xfrm>
            <a:off x="6045021" y="3598308"/>
            <a:ext cx="2879255" cy="589120"/>
          </a:xfrm>
          <a:prstGeom prst="wedgeEllipseCallout">
            <a:avLst>
              <a:gd name="adj1" fmla="val -47094"/>
              <a:gd name="adj2" fmla="val 18493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 altLang="ja-JP" sz="2200" b="1" dirty="0">
                <a:solidFill>
                  <a:schemeClr val="accent1"/>
                </a:solidFill>
              </a:rPr>
              <a:t>y-axis ratio</a:t>
            </a:r>
          </a:p>
        </p:txBody>
      </p:sp>
    </p:spTree>
    <p:extLst>
      <p:ext uri="{BB962C8B-B14F-4D97-AF65-F5344CB8AC3E}">
        <p14:creationId xmlns:p14="http://schemas.microsoft.com/office/powerpoint/2010/main" val="16343580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lstStyle/>
          <a:p>
            <a:r>
              <a:rPr kumimoji="1" lang="en" altLang="ja-JP" dirty="0"/>
              <a:t>Detection method (2)</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10</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514646" y="1297677"/>
            <a:ext cx="8291214" cy="5364610"/>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 altLang="ja-JP" dirty="0"/>
              <a:t>Calculate y-axis ratio from normal data</a:t>
            </a:r>
            <a:br>
              <a:rPr lang="en-US" altLang="ja-JP" dirty="0"/>
            </a:br>
            <a:r>
              <a:rPr lang="ja-JP" altLang="en-US"/>
              <a:t>➡ </a:t>
            </a:r>
            <a:r>
              <a:rPr lang="en" altLang="ja-JP" dirty="0"/>
              <a:t>Threshold value</a:t>
            </a:r>
            <a:endParaRPr lang="en-US" altLang="ja-JP" dirty="0"/>
          </a:p>
          <a:p>
            <a:endParaRPr lang="en-US" altLang="ja-JP" sz="1600" dirty="0"/>
          </a:p>
          <a:p>
            <a:r>
              <a:rPr lang="en-US" altLang="ja-JP" dirty="0"/>
              <a:t>Legal AP</a:t>
            </a:r>
          </a:p>
          <a:p>
            <a:pPr lvl="1"/>
            <a:r>
              <a:rPr lang="en" altLang="ja-JP" dirty="0"/>
              <a:t>The y-axis ratio calculated </a:t>
            </a:r>
            <a:br>
              <a:rPr lang="en" altLang="ja-JP" dirty="0"/>
            </a:br>
            <a:r>
              <a:rPr lang="en" altLang="ja-JP" dirty="0"/>
              <a:t>from the normal data</a:t>
            </a:r>
            <a:endParaRPr lang="en-US" altLang="ja-JP" dirty="0"/>
          </a:p>
          <a:p>
            <a:endParaRPr lang="en-US" altLang="ja-JP" sz="1600" dirty="0"/>
          </a:p>
          <a:p>
            <a:r>
              <a:rPr lang="en" altLang="ja-JP" dirty="0" err="1"/>
              <a:t>Rougue</a:t>
            </a:r>
            <a:r>
              <a:rPr lang="en" altLang="ja-JP" dirty="0"/>
              <a:t> AP</a:t>
            </a:r>
          </a:p>
          <a:p>
            <a:pPr lvl="1"/>
            <a:r>
              <a:rPr lang="en" altLang="ja-JP" dirty="0"/>
              <a:t>The y-axis ratio calculated </a:t>
            </a:r>
            <a:br>
              <a:rPr lang="en" altLang="ja-JP" dirty="0"/>
            </a:br>
            <a:r>
              <a:rPr lang="en" altLang="ja-JP" dirty="0"/>
              <a:t>from the attack data</a:t>
            </a:r>
            <a:endParaRPr lang="ja-JP" altLang="en-US" dirty="0"/>
          </a:p>
        </p:txBody>
      </p:sp>
      <p:cxnSp>
        <p:nvCxnSpPr>
          <p:cNvPr id="18" name="直線矢印コネクタ 17">
            <a:extLst>
              <a:ext uri="{FF2B5EF4-FFF2-40B4-BE49-F238E27FC236}">
                <a16:creationId xmlns:a16="http://schemas.microsoft.com/office/drawing/2014/main" id="{FC0A835F-5B25-C42D-0A84-F35EF6BB5CD2}"/>
              </a:ext>
            </a:extLst>
          </p:cNvPr>
          <p:cNvCxnSpPr>
            <a:cxnSpLocks/>
          </p:cNvCxnSpPr>
          <p:nvPr/>
        </p:nvCxnSpPr>
        <p:spPr>
          <a:xfrm>
            <a:off x="6289377" y="6340082"/>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フローチャート: 結合子 18">
            <a:extLst>
              <a:ext uri="{FF2B5EF4-FFF2-40B4-BE49-F238E27FC236}">
                <a16:creationId xmlns:a16="http://schemas.microsoft.com/office/drawing/2014/main" id="{E6DCABC6-5E5D-07D8-E8FA-99B0EE26AC7E}"/>
              </a:ext>
            </a:extLst>
          </p:cNvPr>
          <p:cNvSpPr/>
          <p:nvPr/>
        </p:nvSpPr>
        <p:spPr>
          <a:xfrm>
            <a:off x="7016307" y="585340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 name="フローチャート: 結合子 19">
            <a:extLst>
              <a:ext uri="{FF2B5EF4-FFF2-40B4-BE49-F238E27FC236}">
                <a16:creationId xmlns:a16="http://schemas.microsoft.com/office/drawing/2014/main" id="{B3C91B82-DE34-48BA-E7EB-1100002190FA}"/>
              </a:ext>
            </a:extLst>
          </p:cNvPr>
          <p:cNvSpPr/>
          <p:nvPr/>
        </p:nvSpPr>
        <p:spPr>
          <a:xfrm>
            <a:off x="6711507" y="579372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66036B75-6EB8-F7F8-0E2B-6946F74EA1B4}"/>
              </a:ext>
            </a:extLst>
          </p:cNvPr>
          <p:cNvSpPr/>
          <p:nvPr/>
        </p:nvSpPr>
        <p:spPr>
          <a:xfrm>
            <a:off x="7530361" y="576822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 name="フローチャート: 結合子 21">
            <a:extLst>
              <a:ext uri="{FF2B5EF4-FFF2-40B4-BE49-F238E27FC236}">
                <a16:creationId xmlns:a16="http://schemas.microsoft.com/office/drawing/2014/main" id="{F367199B-997A-15DD-5048-7AC9FA00161A}"/>
              </a:ext>
            </a:extLst>
          </p:cNvPr>
          <p:cNvSpPr/>
          <p:nvPr/>
        </p:nvSpPr>
        <p:spPr>
          <a:xfrm>
            <a:off x="6568007" y="5684678"/>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 name="フローチャート: 結合子 22">
            <a:extLst>
              <a:ext uri="{FF2B5EF4-FFF2-40B4-BE49-F238E27FC236}">
                <a16:creationId xmlns:a16="http://schemas.microsoft.com/office/drawing/2014/main" id="{23B932F8-C64B-44B8-927A-1FB4C8E85E9F}"/>
              </a:ext>
            </a:extLst>
          </p:cNvPr>
          <p:cNvSpPr/>
          <p:nvPr/>
        </p:nvSpPr>
        <p:spPr>
          <a:xfrm>
            <a:off x="7778019" y="577423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 name="フローチャート: 結合子 23">
            <a:extLst>
              <a:ext uri="{FF2B5EF4-FFF2-40B4-BE49-F238E27FC236}">
                <a16:creationId xmlns:a16="http://schemas.microsoft.com/office/drawing/2014/main" id="{C4723198-1FE1-1104-3AD0-34BE82D8FD7B}"/>
              </a:ext>
            </a:extLst>
          </p:cNvPr>
          <p:cNvSpPr/>
          <p:nvPr/>
        </p:nvSpPr>
        <p:spPr>
          <a:xfrm>
            <a:off x="7918278" y="584625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18F7AB14-0B70-36F0-6377-6B046F57F5FC}"/>
              </a:ext>
            </a:extLst>
          </p:cNvPr>
          <p:cNvSpPr/>
          <p:nvPr/>
        </p:nvSpPr>
        <p:spPr>
          <a:xfrm>
            <a:off x="6967808" y="56801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8" name="フローチャート: 結合子 27">
            <a:extLst>
              <a:ext uri="{FF2B5EF4-FFF2-40B4-BE49-F238E27FC236}">
                <a16:creationId xmlns:a16="http://schemas.microsoft.com/office/drawing/2014/main" id="{B1B574D0-80D3-4EAB-8695-1252DA637C71}"/>
              </a:ext>
            </a:extLst>
          </p:cNvPr>
          <p:cNvSpPr/>
          <p:nvPr/>
        </p:nvSpPr>
        <p:spPr>
          <a:xfrm>
            <a:off x="7371107" y="589277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C7F0B772-2909-08AF-B73D-3AB835173997}"/>
              </a:ext>
            </a:extLst>
          </p:cNvPr>
          <p:cNvSpPr/>
          <p:nvPr/>
        </p:nvSpPr>
        <p:spPr>
          <a:xfrm>
            <a:off x="7168707" y="600580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5F81C3C8-5D9B-6BD8-D229-F530B65FBBD4}"/>
              </a:ext>
            </a:extLst>
          </p:cNvPr>
          <p:cNvSpPr>
            <a:spLocks noChangeAspect="1"/>
          </p:cNvSpPr>
          <p:nvPr/>
        </p:nvSpPr>
        <p:spPr>
          <a:xfrm>
            <a:off x="6448271" y="595246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69755C07-E6B8-353F-DB22-19ECCCAE6732}"/>
              </a:ext>
            </a:extLst>
          </p:cNvPr>
          <p:cNvSpPr/>
          <p:nvPr/>
        </p:nvSpPr>
        <p:spPr>
          <a:xfrm>
            <a:off x="7652746" y="598030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774B11AD-E986-57CF-53DE-7180555B567F}"/>
              </a:ext>
            </a:extLst>
          </p:cNvPr>
          <p:cNvSpPr/>
          <p:nvPr/>
        </p:nvSpPr>
        <p:spPr>
          <a:xfrm>
            <a:off x="7877775" y="604179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934F851E-B501-B0A3-1647-C1E9017344A0}"/>
              </a:ext>
            </a:extLst>
          </p:cNvPr>
          <p:cNvSpPr/>
          <p:nvPr/>
        </p:nvSpPr>
        <p:spPr>
          <a:xfrm>
            <a:off x="6625404" y="603764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6" name="フローチャート: 結合子 35">
            <a:extLst>
              <a:ext uri="{FF2B5EF4-FFF2-40B4-BE49-F238E27FC236}">
                <a16:creationId xmlns:a16="http://schemas.microsoft.com/office/drawing/2014/main" id="{F140CF8B-03C1-7E77-3133-A389D8F16138}"/>
              </a:ext>
            </a:extLst>
          </p:cNvPr>
          <p:cNvSpPr/>
          <p:nvPr/>
        </p:nvSpPr>
        <p:spPr>
          <a:xfrm>
            <a:off x="6863907" y="594612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7" name="フローチャート: 結合子 36">
            <a:extLst>
              <a:ext uri="{FF2B5EF4-FFF2-40B4-BE49-F238E27FC236}">
                <a16:creationId xmlns:a16="http://schemas.microsoft.com/office/drawing/2014/main" id="{98BD4BF6-4B7C-0547-657D-CB25C119A547}"/>
              </a:ext>
            </a:extLst>
          </p:cNvPr>
          <p:cNvSpPr/>
          <p:nvPr/>
        </p:nvSpPr>
        <p:spPr>
          <a:xfrm>
            <a:off x="7480361" y="603365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8" name="フローチャート: 結合子 37">
            <a:extLst>
              <a:ext uri="{FF2B5EF4-FFF2-40B4-BE49-F238E27FC236}">
                <a16:creationId xmlns:a16="http://schemas.microsoft.com/office/drawing/2014/main" id="{55B6EBAB-FCC5-3192-338D-33B2DA26D7CA}"/>
              </a:ext>
            </a:extLst>
          </p:cNvPr>
          <p:cNvSpPr/>
          <p:nvPr/>
        </p:nvSpPr>
        <p:spPr>
          <a:xfrm>
            <a:off x="6389559" y="5749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9" name="フローチャート: 結合子 38">
            <a:extLst>
              <a:ext uri="{FF2B5EF4-FFF2-40B4-BE49-F238E27FC236}">
                <a16:creationId xmlns:a16="http://schemas.microsoft.com/office/drawing/2014/main" id="{796A49E8-9C1C-E2DB-0773-F3097D7FB42E}"/>
              </a:ext>
            </a:extLst>
          </p:cNvPr>
          <p:cNvSpPr/>
          <p:nvPr/>
        </p:nvSpPr>
        <p:spPr>
          <a:xfrm>
            <a:off x="7975223" y="564656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0" name="フローチャート: 結合子 39">
            <a:extLst>
              <a:ext uri="{FF2B5EF4-FFF2-40B4-BE49-F238E27FC236}">
                <a16:creationId xmlns:a16="http://schemas.microsoft.com/office/drawing/2014/main" id="{F563CEFF-F510-6127-FC95-CB4771A1DBCF}"/>
              </a:ext>
            </a:extLst>
          </p:cNvPr>
          <p:cNvSpPr/>
          <p:nvPr/>
        </p:nvSpPr>
        <p:spPr>
          <a:xfrm>
            <a:off x="7331436" y="56921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1" name="直線矢印コネクタ 40">
            <a:extLst>
              <a:ext uri="{FF2B5EF4-FFF2-40B4-BE49-F238E27FC236}">
                <a16:creationId xmlns:a16="http://schemas.microsoft.com/office/drawing/2014/main" id="{815A955D-997A-854F-39FB-3B51E24C9291}"/>
              </a:ext>
            </a:extLst>
          </p:cNvPr>
          <p:cNvCxnSpPr>
            <a:cxnSpLocks/>
          </p:cNvCxnSpPr>
          <p:nvPr/>
        </p:nvCxnSpPr>
        <p:spPr>
          <a:xfrm flipV="1">
            <a:off x="6289377" y="4489123"/>
            <a:ext cx="0" cy="1836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フローチャート: 結合子 41">
            <a:extLst>
              <a:ext uri="{FF2B5EF4-FFF2-40B4-BE49-F238E27FC236}">
                <a16:creationId xmlns:a16="http://schemas.microsoft.com/office/drawing/2014/main" id="{14A3D3BF-B2BC-42F8-BB97-074D79456906}"/>
              </a:ext>
            </a:extLst>
          </p:cNvPr>
          <p:cNvSpPr/>
          <p:nvPr/>
        </p:nvSpPr>
        <p:spPr>
          <a:xfrm>
            <a:off x="6806628" y="486462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3" name="フローチャート: 結合子 42">
            <a:extLst>
              <a:ext uri="{FF2B5EF4-FFF2-40B4-BE49-F238E27FC236}">
                <a16:creationId xmlns:a16="http://schemas.microsoft.com/office/drawing/2014/main" id="{FA9F4C8F-72FF-0684-42B3-50692858EA3D}"/>
              </a:ext>
            </a:extLst>
          </p:cNvPr>
          <p:cNvSpPr/>
          <p:nvPr/>
        </p:nvSpPr>
        <p:spPr>
          <a:xfrm>
            <a:off x="7021169" y="494869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4" name="フローチャート: 結合子 43">
            <a:extLst>
              <a:ext uri="{FF2B5EF4-FFF2-40B4-BE49-F238E27FC236}">
                <a16:creationId xmlns:a16="http://schemas.microsoft.com/office/drawing/2014/main" id="{3D43B790-477F-6B91-F616-67AF78705001}"/>
              </a:ext>
            </a:extLst>
          </p:cNvPr>
          <p:cNvSpPr/>
          <p:nvPr/>
        </p:nvSpPr>
        <p:spPr>
          <a:xfrm>
            <a:off x="7807848" y="494869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5" name="フローチャート: 結合子 44">
            <a:extLst>
              <a:ext uri="{FF2B5EF4-FFF2-40B4-BE49-F238E27FC236}">
                <a16:creationId xmlns:a16="http://schemas.microsoft.com/office/drawing/2014/main" id="{52DA200C-F211-CDC3-526E-573864E0CF6E}"/>
              </a:ext>
            </a:extLst>
          </p:cNvPr>
          <p:cNvSpPr/>
          <p:nvPr/>
        </p:nvSpPr>
        <p:spPr>
          <a:xfrm>
            <a:off x="7579175" y="49239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6" name="フローチャート: 結合子 45">
            <a:extLst>
              <a:ext uri="{FF2B5EF4-FFF2-40B4-BE49-F238E27FC236}">
                <a16:creationId xmlns:a16="http://schemas.microsoft.com/office/drawing/2014/main" id="{7BC6BADB-CC48-969A-2E84-6181F29FD3CF}"/>
              </a:ext>
            </a:extLst>
          </p:cNvPr>
          <p:cNvSpPr/>
          <p:nvPr/>
        </p:nvSpPr>
        <p:spPr>
          <a:xfrm>
            <a:off x="6455039" y="484384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8" name="フローチャート: 結合子 47">
            <a:extLst>
              <a:ext uri="{FF2B5EF4-FFF2-40B4-BE49-F238E27FC236}">
                <a16:creationId xmlns:a16="http://schemas.microsoft.com/office/drawing/2014/main" id="{0F447A6D-382B-166D-5B13-ECF4D979D7D8}"/>
              </a:ext>
            </a:extLst>
          </p:cNvPr>
          <p:cNvSpPr/>
          <p:nvPr/>
        </p:nvSpPr>
        <p:spPr>
          <a:xfrm>
            <a:off x="6905976" y="526028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9" name="フローチャート: 結合子 48">
            <a:extLst>
              <a:ext uri="{FF2B5EF4-FFF2-40B4-BE49-F238E27FC236}">
                <a16:creationId xmlns:a16="http://schemas.microsoft.com/office/drawing/2014/main" id="{657DF85B-27C7-26BD-0661-DD73FDBBCA1E}"/>
              </a:ext>
            </a:extLst>
          </p:cNvPr>
          <p:cNvSpPr/>
          <p:nvPr/>
        </p:nvSpPr>
        <p:spPr>
          <a:xfrm>
            <a:off x="7763966" y="521367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0" name="フローチャート: 結合子 49">
            <a:extLst>
              <a:ext uri="{FF2B5EF4-FFF2-40B4-BE49-F238E27FC236}">
                <a16:creationId xmlns:a16="http://schemas.microsoft.com/office/drawing/2014/main" id="{50627677-E0B7-4D78-BA66-6CEE63066442}"/>
              </a:ext>
            </a:extLst>
          </p:cNvPr>
          <p:cNvSpPr/>
          <p:nvPr/>
        </p:nvSpPr>
        <p:spPr>
          <a:xfrm>
            <a:off x="7227777" y="490667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1" name="テキスト ボックス 50">
            <a:extLst>
              <a:ext uri="{FF2B5EF4-FFF2-40B4-BE49-F238E27FC236}">
                <a16:creationId xmlns:a16="http://schemas.microsoft.com/office/drawing/2014/main" id="{1521F570-3658-0DBC-20E8-44D491D6EA57}"/>
              </a:ext>
            </a:extLst>
          </p:cNvPr>
          <p:cNvSpPr txBox="1"/>
          <p:nvPr/>
        </p:nvSpPr>
        <p:spPr>
          <a:xfrm rot="16200000">
            <a:off x="5276894" y="5155903"/>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53" name="フローチャート: 結合子 52">
            <a:extLst>
              <a:ext uri="{FF2B5EF4-FFF2-40B4-BE49-F238E27FC236}">
                <a16:creationId xmlns:a16="http://schemas.microsoft.com/office/drawing/2014/main" id="{8D726C94-BC51-DDE4-AE22-9F3E96236ECB}"/>
              </a:ext>
            </a:extLst>
          </p:cNvPr>
          <p:cNvSpPr/>
          <p:nvPr/>
        </p:nvSpPr>
        <p:spPr>
          <a:xfrm>
            <a:off x="7080423" y="511862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4" name="フローチャート: 結合子 53">
            <a:extLst>
              <a:ext uri="{FF2B5EF4-FFF2-40B4-BE49-F238E27FC236}">
                <a16:creationId xmlns:a16="http://schemas.microsoft.com/office/drawing/2014/main" id="{4C492240-45EF-1285-16B4-5CC2D3276BAC}"/>
              </a:ext>
            </a:extLst>
          </p:cNvPr>
          <p:cNvSpPr/>
          <p:nvPr/>
        </p:nvSpPr>
        <p:spPr>
          <a:xfrm>
            <a:off x="6770427" y="504430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5" name="フローチャート: 結合子 54">
            <a:extLst>
              <a:ext uri="{FF2B5EF4-FFF2-40B4-BE49-F238E27FC236}">
                <a16:creationId xmlns:a16="http://schemas.microsoft.com/office/drawing/2014/main" id="{5119681D-DBBF-3F3F-EB84-A70715E61741}"/>
              </a:ext>
            </a:extLst>
          </p:cNvPr>
          <p:cNvSpPr/>
          <p:nvPr/>
        </p:nvSpPr>
        <p:spPr>
          <a:xfrm>
            <a:off x="7684637" y="50652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6" name="フローチャート: 結合子 55">
            <a:extLst>
              <a:ext uri="{FF2B5EF4-FFF2-40B4-BE49-F238E27FC236}">
                <a16:creationId xmlns:a16="http://schemas.microsoft.com/office/drawing/2014/main" id="{F088BDB3-0829-B489-9172-9B92F5314758}"/>
              </a:ext>
            </a:extLst>
          </p:cNvPr>
          <p:cNvSpPr/>
          <p:nvPr/>
        </p:nvSpPr>
        <p:spPr>
          <a:xfrm>
            <a:off x="7392077" y="514647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8" name="フローチャート: 結合子 57">
            <a:extLst>
              <a:ext uri="{FF2B5EF4-FFF2-40B4-BE49-F238E27FC236}">
                <a16:creationId xmlns:a16="http://schemas.microsoft.com/office/drawing/2014/main" id="{4AA18390-9CD5-5083-CEEB-BEC97294B5DB}"/>
              </a:ext>
            </a:extLst>
          </p:cNvPr>
          <p:cNvSpPr/>
          <p:nvPr/>
        </p:nvSpPr>
        <p:spPr>
          <a:xfrm>
            <a:off x="6517873" y="521367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9" name="フローチャート: 結合子 58">
            <a:extLst>
              <a:ext uri="{FF2B5EF4-FFF2-40B4-BE49-F238E27FC236}">
                <a16:creationId xmlns:a16="http://schemas.microsoft.com/office/drawing/2014/main" id="{7058974F-126B-B1CC-483D-06EA8599A71E}"/>
              </a:ext>
            </a:extLst>
          </p:cNvPr>
          <p:cNvSpPr/>
          <p:nvPr/>
        </p:nvSpPr>
        <p:spPr>
          <a:xfrm>
            <a:off x="6389559" y="501193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0" name="フローチャート: 結合子 59">
            <a:extLst>
              <a:ext uri="{FF2B5EF4-FFF2-40B4-BE49-F238E27FC236}">
                <a16:creationId xmlns:a16="http://schemas.microsoft.com/office/drawing/2014/main" id="{E175494F-B64E-BE65-F073-A1FF1A610F4A}"/>
              </a:ext>
            </a:extLst>
          </p:cNvPr>
          <p:cNvSpPr/>
          <p:nvPr/>
        </p:nvSpPr>
        <p:spPr>
          <a:xfrm>
            <a:off x="7977198" y="509683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4" name="フローチャート: 結合子 63">
            <a:extLst>
              <a:ext uri="{FF2B5EF4-FFF2-40B4-BE49-F238E27FC236}">
                <a16:creationId xmlns:a16="http://schemas.microsoft.com/office/drawing/2014/main" id="{F4581087-08B0-4794-5EB6-01F4E5F740B2}"/>
              </a:ext>
            </a:extLst>
          </p:cNvPr>
          <p:cNvSpPr/>
          <p:nvPr/>
        </p:nvSpPr>
        <p:spPr>
          <a:xfrm>
            <a:off x="7220682" y="523104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5" name="フローチャート: 結合子 64">
            <a:extLst>
              <a:ext uri="{FF2B5EF4-FFF2-40B4-BE49-F238E27FC236}">
                <a16:creationId xmlns:a16="http://schemas.microsoft.com/office/drawing/2014/main" id="{C52C69C2-3E54-813E-6F34-228F5E7D4152}"/>
              </a:ext>
            </a:extLst>
          </p:cNvPr>
          <p:cNvSpPr/>
          <p:nvPr/>
        </p:nvSpPr>
        <p:spPr>
          <a:xfrm>
            <a:off x="7534351" y="517940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6" name="フローチャート: 結合子 65">
            <a:extLst>
              <a:ext uri="{FF2B5EF4-FFF2-40B4-BE49-F238E27FC236}">
                <a16:creationId xmlns:a16="http://schemas.microsoft.com/office/drawing/2014/main" id="{156EC5D6-AA90-8834-F23D-DC7EF9403C15}"/>
              </a:ext>
            </a:extLst>
          </p:cNvPr>
          <p:cNvSpPr/>
          <p:nvPr/>
        </p:nvSpPr>
        <p:spPr>
          <a:xfrm>
            <a:off x="6686385" y="518898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7" name="フローチャート: 結合子 66">
            <a:extLst>
              <a:ext uri="{FF2B5EF4-FFF2-40B4-BE49-F238E27FC236}">
                <a16:creationId xmlns:a16="http://schemas.microsoft.com/office/drawing/2014/main" id="{5EAE089C-7E05-4154-AE45-3E8B67EEA733}"/>
              </a:ext>
            </a:extLst>
          </p:cNvPr>
          <p:cNvSpPr/>
          <p:nvPr/>
        </p:nvSpPr>
        <p:spPr>
          <a:xfrm>
            <a:off x="6576039" y="500898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18" name="直線矢印コネクタ 117">
            <a:extLst>
              <a:ext uri="{FF2B5EF4-FFF2-40B4-BE49-F238E27FC236}">
                <a16:creationId xmlns:a16="http://schemas.microsoft.com/office/drawing/2014/main" id="{40103614-5F67-68A3-AB95-DAB5177BFEB0}"/>
              </a:ext>
            </a:extLst>
          </p:cNvPr>
          <p:cNvCxnSpPr>
            <a:cxnSpLocks/>
          </p:cNvCxnSpPr>
          <p:nvPr/>
        </p:nvCxnSpPr>
        <p:spPr>
          <a:xfrm>
            <a:off x="6314598" y="3594747"/>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9" name="フローチャート: 結合子 118">
            <a:extLst>
              <a:ext uri="{FF2B5EF4-FFF2-40B4-BE49-F238E27FC236}">
                <a16:creationId xmlns:a16="http://schemas.microsoft.com/office/drawing/2014/main" id="{7C5CDAC0-C1D1-CD24-86A8-6F669B7828F0}"/>
              </a:ext>
            </a:extLst>
          </p:cNvPr>
          <p:cNvSpPr/>
          <p:nvPr/>
        </p:nvSpPr>
        <p:spPr>
          <a:xfrm>
            <a:off x="7021523" y="283926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0" name="フローチャート: 結合子 119">
            <a:extLst>
              <a:ext uri="{FF2B5EF4-FFF2-40B4-BE49-F238E27FC236}">
                <a16:creationId xmlns:a16="http://schemas.microsoft.com/office/drawing/2014/main" id="{01F25C3C-3572-D7C3-1775-17B87358BF9F}"/>
              </a:ext>
            </a:extLst>
          </p:cNvPr>
          <p:cNvSpPr/>
          <p:nvPr/>
        </p:nvSpPr>
        <p:spPr>
          <a:xfrm>
            <a:off x="6716723" y="277957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1" name="フローチャート: 結合子 120">
            <a:extLst>
              <a:ext uri="{FF2B5EF4-FFF2-40B4-BE49-F238E27FC236}">
                <a16:creationId xmlns:a16="http://schemas.microsoft.com/office/drawing/2014/main" id="{6ED71804-926B-EE12-60CC-C32BB063C278}"/>
              </a:ext>
            </a:extLst>
          </p:cNvPr>
          <p:cNvSpPr/>
          <p:nvPr/>
        </p:nvSpPr>
        <p:spPr>
          <a:xfrm>
            <a:off x="7535577" y="27540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2" name="フローチャート: 結合子 121">
            <a:extLst>
              <a:ext uri="{FF2B5EF4-FFF2-40B4-BE49-F238E27FC236}">
                <a16:creationId xmlns:a16="http://schemas.microsoft.com/office/drawing/2014/main" id="{30D72397-7FA7-20C4-1308-A5BD3497FC6C}"/>
              </a:ext>
            </a:extLst>
          </p:cNvPr>
          <p:cNvSpPr/>
          <p:nvPr/>
        </p:nvSpPr>
        <p:spPr>
          <a:xfrm>
            <a:off x="6573223" y="267053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3" name="フローチャート: 結合子 122">
            <a:extLst>
              <a:ext uri="{FF2B5EF4-FFF2-40B4-BE49-F238E27FC236}">
                <a16:creationId xmlns:a16="http://schemas.microsoft.com/office/drawing/2014/main" id="{9E9E94E3-E481-C14F-9A46-57A0F2E86D7E}"/>
              </a:ext>
            </a:extLst>
          </p:cNvPr>
          <p:cNvSpPr/>
          <p:nvPr/>
        </p:nvSpPr>
        <p:spPr>
          <a:xfrm>
            <a:off x="7783235" y="276009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4" name="フローチャート: 結合子 123">
            <a:extLst>
              <a:ext uri="{FF2B5EF4-FFF2-40B4-BE49-F238E27FC236}">
                <a16:creationId xmlns:a16="http://schemas.microsoft.com/office/drawing/2014/main" id="{E70B9F3C-0C80-59C4-5063-D35CE5F507B7}"/>
              </a:ext>
            </a:extLst>
          </p:cNvPr>
          <p:cNvSpPr/>
          <p:nvPr/>
        </p:nvSpPr>
        <p:spPr>
          <a:xfrm>
            <a:off x="7923494" y="2832110"/>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1" name="フローチャート: 結合子 160">
            <a:extLst>
              <a:ext uri="{FF2B5EF4-FFF2-40B4-BE49-F238E27FC236}">
                <a16:creationId xmlns:a16="http://schemas.microsoft.com/office/drawing/2014/main" id="{A0D8CF59-21EE-DE9C-2E99-A7413EFFE45F}"/>
              </a:ext>
            </a:extLst>
          </p:cNvPr>
          <p:cNvSpPr/>
          <p:nvPr/>
        </p:nvSpPr>
        <p:spPr>
          <a:xfrm>
            <a:off x="7144234" y="2973919"/>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5" name="フローチャート: 結合子 124">
            <a:extLst>
              <a:ext uri="{FF2B5EF4-FFF2-40B4-BE49-F238E27FC236}">
                <a16:creationId xmlns:a16="http://schemas.microsoft.com/office/drawing/2014/main" id="{7376D298-A3E2-C1E0-E78F-C60FBB6AD25C}"/>
              </a:ext>
            </a:extLst>
          </p:cNvPr>
          <p:cNvSpPr/>
          <p:nvPr/>
        </p:nvSpPr>
        <p:spPr>
          <a:xfrm>
            <a:off x="6973024" y="266596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6" name="フローチャート: 結合子 125">
            <a:extLst>
              <a:ext uri="{FF2B5EF4-FFF2-40B4-BE49-F238E27FC236}">
                <a16:creationId xmlns:a16="http://schemas.microsoft.com/office/drawing/2014/main" id="{773B95A9-2A32-990A-FA4D-F203F6F597F2}"/>
              </a:ext>
            </a:extLst>
          </p:cNvPr>
          <p:cNvSpPr/>
          <p:nvPr/>
        </p:nvSpPr>
        <p:spPr>
          <a:xfrm>
            <a:off x="7376323" y="287863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8" name="フローチャート: 結合子 127">
            <a:extLst>
              <a:ext uri="{FF2B5EF4-FFF2-40B4-BE49-F238E27FC236}">
                <a16:creationId xmlns:a16="http://schemas.microsoft.com/office/drawing/2014/main" id="{C1B9712C-C138-A49B-4D3E-453956998656}"/>
              </a:ext>
            </a:extLst>
          </p:cNvPr>
          <p:cNvSpPr>
            <a:spLocks noChangeAspect="1"/>
          </p:cNvSpPr>
          <p:nvPr/>
        </p:nvSpPr>
        <p:spPr>
          <a:xfrm>
            <a:off x="6453487" y="293831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9" name="フローチャート: 結合子 128">
            <a:extLst>
              <a:ext uri="{FF2B5EF4-FFF2-40B4-BE49-F238E27FC236}">
                <a16:creationId xmlns:a16="http://schemas.microsoft.com/office/drawing/2014/main" id="{A729060C-8C01-3AF3-EB89-80BC86CD0FD5}"/>
              </a:ext>
            </a:extLst>
          </p:cNvPr>
          <p:cNvSpPr/>
          <p:nvPr/>
        </p:nvSpPr>
        <p:spPr>
          <a:xfrm>
            <a:off x="7657962" y="2966167"/>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0" name="フローチャート: 結合子 129">
            <a:extLst>
              <a:ext uri="{FF2B5EF4-FFF2-40B4-BE49-F238E27FC236}">
                <a16:creationId xmlns:a16="http://schemas.microsoft.com/office/drawing/2014/main" id="{08881D29-B081-6DC6-17CD-276B0B718848}"/>
              </a:ext>
            </a:extLst>
          </p:cNvPr>
          <p:cNvSpPr/>
          <p:nvPr/>
        </p:nvSpPr>
        <p:spPr>
          <a:xfrm>
            <a:off x="7882991" y="3027657"/>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2" name="フローチャート: 結合子 131">
            <a:extLst>
              <a:ext uri="{FF2B5EF4-FFF2-40B4-BE49-F238E27FC236}">
                <a16:creationId xmlns:a16="http://schemas.microsoft.com/office/drawing/2014/main" id="{5BE83F1C-2D4F-46B0-A650-3B6EDA10B4EB}"/>
              </a:ext>
            </a:extLst>
          </p:cNvPr>
          <p:cNvSpPr/>
          <p:nvPr/>
        </p:nvSpPr>
        <p:spPr>
          <a:xfrm>
            <a:off x="6630620" y="3023500"/>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3" name="フローチャート: 結合子 132">
            <a:extLst>
              <a:ext uri="{FF2B5EF4-FFF2-40B4-BE49-F238E27FC236}">
                <a16:creationId xmlns:a16="http://schemas.microsoft.com/office/drawing/2014/main" id="{466C0ACA-6E3E-A7FB-D9EA-194B3956ACDB}"/>
              </a:ext>
            </a:extLst>
          </p:cNvPr>
          <p:cNvSpPr/>
          <p:nvPr/>
        </p:nvSpPr>
        <p:spPr>
          <a:xfrm>
            <a:off x="6869123" y="293197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4" name="フローチャート: 結合子 133">
            <a:extLst>
              <a:ext uri="{FF2B5EF4-FFF2-40B4-BE49-F238E27FC236}">
                <a16:creationId xmlns:a16="http://schemas.microsoft.com/office/drawing/2014/main" id="{6043ED69-BD26-C944-70EC-57653AAF699B}"/>
              </a:ext>
            </a:extLst>
          </p:cNvPr>
          <p:cNvSpPr/>
          <p:nvPr/>
        </p:nvSpPr>
        <p:spPr>
          <a:xfrm>
            <a:off x="7485577" y="301951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5" name="フローチャート: 結合子 134">
            <a:extLst>
              <a:ext uri="{FF2B5EF4-FFF2-40B4-BE49-F238E27FC236}">
                <a16:creationId xmlns:a16="http://schemas.microsoft.com/office/drawing/2014/main" id="{0D4D52FF-F58A-539D-951D-65DF0504A93C}"/>
              </a:ext>
            </a:extLst>
          </p:cNvPr>
          <p:cNvSpPr/>
          <p:nvPr/>
        </p:nvSpPr>
        <p:spPr>
          <a:xfrm>
            <a:off x="6394775" y="273540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36" name="フローチャート: 結合子 135">
            <a:extLst>
              <a:ext uri="{FF2B5EF4-FFF2-40B4-BE49-F238E27FC236}">
                <a16:creationId xmlns:a16="http://schemas.microsoft.com/office/drawing/2014/main" id="{2A26948D-67DF-7EDE-96A1-A45407F14534}"/>
              </a:ext>
            </a:extLst>
          </p:cNvPr>
          <p:cNvSpPr/>
          <p:nvPr/>
        </p:nvSpPr>
        <p:spPr>
          <a:xfrm>
            <a:off x="7980439" y="263241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37" name="フローチャート: 結合子 136">
            <a:extLst>
              <a:ext uri="{FF2B5EF4-FFF2-40B4-BE49-F238E27FC236}">
                <a16:creationId xmlns:a16="http://schemas.microsoft.com/office/drawing/2014/main" id="{AD38D455-9B00-60C7-72FB-422932593E9B}"/>
              </a:ext>
            </a:extLst>
          </p:cNvPr>
          <p:cNvSpPr/>
          <p:nvPr/>
        </p:nvSpPr>
        <p:spPr>
          <a:xfrm>
            <a:off x="7337265" y="27430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138" name="直線矢印コネクタ 137">
            <a:extLst>
              <a:ext uri="{FF2B5EF4-FFF2-40B4-BE49-F238E27FC236}">
                <a16:creationId xmlns:a16="http://schemas.microsoft.com/office/drawing/2014/main" id="{D0B0965D-A447-4D61-6B86-526A571086E9}"/>
              </a:ext>
            </a:extLst>
          </p:cNvPr>
          <p:cNvCxnSpPr>
            <a:cxnSpLocks/>
          </p:cNvCxnSpPr>
          <p:nvPr/>
        </p:nvCxnSpPr>
        <p:spPr>
          <a:xfrm flipV="1">
            <a:off x="6314598" y="1996752"/>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40FA5E82-2504-C1EB-B18C-5DDFEF12AE0F}"/>
              </a:ext>
            </a:extLst>
          </p:cNvPr>
          <p:cNvSpPr txBox="1"/>
          <p:nvPr/>
        </p:nvSpPr>
        <p:spPr>
          <a:xfrm rot="16200000">
            <a:off x="5300674" y="2575963"/>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148" name="テキスト ボックス 147">
            <a:extLst>
              <a:ext uri="{FF2B5EF4-FFF2-40B4-BE49-F238E27FC236}">
                <a16:creationId xmlns:a16="http://schemas.microsoft.com/office/drawing/2014/main" id="{D08A6D0D-C5F6-36FF-AC38-76C1850F7079}"/>
              </a:ext>
            </a:extLst>
          </p:cNvPr>
          <p:cNvSpPr txBox="1"/>
          <p:nvPr/>
        </p:nvSpPr>
        <p:spPr>
          <a:xfrm>
            <a:off x="6531322" y="3568872"/>
            <a:ext cx="1662936" cy="369332"/>
          </a:xfrm>
          <a:prstGeom prst="rect">
            <a:avLst/>
          </a:prstGeom>
          <a:noFill/>
        </p:spPr>
        <p:txBody>
          <a:bodyPr wrap="square" rtlCol="0">
            <a:spAutoFit/>
          </a:bodyPr>
          <a:lstStyle/>
          <a:p>
            <a:r>
              <a:rPr lang="en-US" altLang="ja-JP" b="1" dirty="0">
                <a:solidFill>
                  <a:srgbClr val="4D4D4D"/>
                </a:solidFill>
              </a:rPr>
              <a:t>Data number</a:t>
            </a:r>
            <a:endParaRPr kumimoji="1" lang="ja-JP" altLang="en-US" b="1" dirty="0">
              <a:solidFill>
                <a:srgbClr val="4D4D4D"/>
              </a:solidFill>
            </a:endParaRPr>
          </a:p>
        </p:txBody>
      </p:sp>
      <p:sp>
        <p:nvSpPr>
          <p:cNvPr id="162" name="フローチャート: 結合子 161">
            <a:extLst>
              <a:ext uri="{FF2B5EF4-FFF2-40B4-BE49-F238E27FC236}">
                <a16:creationId xmlns:a16="http://schemas.microsoft.com/office/drawing/2014/main" id="{A4D78736-CEE1-25F6-B489-B897F51C7A20}"/>
              </a:ext>
            </a:extLst>
          </p:cNvPr>
          <p:cNvSpPr/>
          <p:nvPr/>
        </p:nvSpPr>
        <p:spPr>
          <a:xfrm>
            <a:off x="7198861" y="2669960"/>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63" name="直線矢印コネクタ 162">
            <a:extLst>
              <a:ext uri="{FF2B5EF4-FFF2-40B4-BE49-F238E27FC236}">
                <a16:creationId xmlns:a16="http://schemas.microsoft.com/office/drawing/2014/main" id="{51B4A96B-5142-E1AC-0D5B-B17F38AF8C92}"/>
              </a:ext>
            </a:extLst>
          </p:cNvPr>
          <p:cNvCxnSpPr>
            <a:cxnSpLocks/>
          </p:cNvCxnSpPr>
          <p:nvPr/>
        </p:nvCxnSpPr>
        <p:spPr>
          <a:xfrm flipH="1">
            <a:off x="7212656" y="2781847"/>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167" name="フローチャート: 結合子 166">
            <a:extLst>
              <a:ext uri="{FF2B5EF4-FFF2-40B4-BE49-F238E27FC236}">
                <a16:creationId xmlns:a16="http://schemas.microsoft.com/office/drawing/2014/main" id="{A2E3AA7D-790F-99A5-95B2-4E90D3171F7E}"/>
              </a:ext>
            </a:extLst>
          </p:cNvPr>
          <p:cNvSpPr/>
          <p:nvPr/>
        </p:nvSpPr>
        <p:spPr>
          <a:xfrm>
            <a:off x="7369844" y="499989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8" name="フローチャート: 結合子 167">
            <a:extLst>
              <a:ext uri="{FF2B5EF4-FFF2-40B4-BE49-F238E27FC236}">
                <a16:creationId xmlns:a16="http://schemas.microsoft.com/office/drawing/2014/main" id="{5C170386-3808-FD76-1846-A3D2FA62C343}"/>
              </a:ext>
            </a:extLst>
          </p:cNvPr>
          <p:cNvSpPr/>
          <p:nvPr/>
        </p:nvSpPr>
        <p:spPr>
          <a:xfrm>
            <a:off x="7186185" y="5843318"/>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69" name="直線矢印コネクタ 168">
            <a:extLst>
              <a:ext uri="{FF2B5EF4-FFF2-40B4-BE49-F238E27FC236}">
                <a16:creationId xmlns:a16="http://schemas.microsoft.com/office/drawing/2014/main" id="{D84B96D8-3CB9-12D7-2BC5-13B9BDBA6F68}"/>
              </a:ext>
            </a:extLst>
          </p:cNvPr>
          <p:cNvCxnSpPr>
            <a:cxnSpLocks/>
          </p:cNvCxnSpPr>
          <p:nvPr/>
        </p:nvCxnSpPr>
        <p:spPr>
          <a:xfrm flipH="1">
            <a:off x="7258005" y="5128235"/>
            <a:ext cx="145974" cy="657736"/>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172" name="吹き出し: 円形 171">
            <a:extLst>
              <a:ext uri="{FF2B5EF4-FFF2-40B4-BE49-F238E27FC236}">
                <a16:creationId xmlns:a16="http://schemas.microsoft.com/office/drawing/2014/main" id="{F23E04AA-0CA5-E25E-E897-709E6023A3AF}"/>
              </a:ext>
            </a:extLst>
          </p:cNvPr>
          <p:cNvSpPr>
            <a:spLocks/>
          </p:cNvSpPr>
          <p:nvPr/>
        </p:nvSpPr>
        <p:spPr>
          <a:xfrm>
            <a:off x="5578057" y="1760475"/>
            <a:ext cx="3285249" cy="2252599"/>
          </a:xfrm>
          <a:prstGeom prst="wedgeEllipseCallout">
            <a:avLst>
              <a:gd name="adj1" fmla="val -53412"/>
              <a:gd name="adj2" fmla="val 23993"/>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7" name="吹き出し: 円形 196">
            <a:extLst>
              <a:ext uri="{FF2B5EF4-FFF2-40B4-BE49-F238E27FC236}">
                <a16:creationId xmlns:a16="http://schemas.microsoft.com/office/drawing/2014/main" id="{DD371AB0-FDAF-DA37-0547-F6C5B419683A}"/>
              </a:ext>
            </a:extLst>
          </p:cNvPr>
          <p:cNvSpPr>
            <a:spLocks/>
          </p:cNvSpPr>
          <p:nvPr/>
        </p:nvSpPr>
        <p:spPr>
          <a:xfrm>
            <a:off x="5615380" y="4202778"/>
            <a:ext cx="3398750" cy="2543594"/>
          </a:xfrm>
          <a:prstGeom prst="wedgeEllipseCallout">
            <a:avLst>
              <a:gd name="adj1" fmla="val -55392"/>
              <a:gd name="adj2" fmla="val -6714"/>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 name="フッター プレースホルダー 2">
            <a:extLst>
              <a:ext uri="{FF2B5EF4-FFF2-40B4-BE49-F238E27FC236}">
                <a16:creationId xmlns:a16="http://schemas.microsoft.com/office/drawing/2014/main" id="{938D545F-7377-8632-5F6B-5BC55EB32C40}"/>
              </a:ext>
            </a:extLst>
          </p:cNvPr>
          <p:cNvSpPr>
            <a:spLocks noGrp="1"/>
          </p:cNvSpPr>
          <p:nvPr>
            <p:ph type="ftr" sz="quarter" idx="11"/>
          </p:nvPr>
        </p:nvSpPr>
        <p:spPr>
          <a:xfrm>
            <a:off x="457200" y="6489354"/>
            <a:ext cx="8229600" cy="365125"/>
          </a:xfrm>
        </p:spPr>
        <p:txBody>
          <a:bodyPr/>
          <a:lstStyle/>
          <a:p>
            <a:r>
              <a:rPr kumimoji="1" lang="en" altLang="ja-JP"/>
              <a:t>ICCE 2023 Berlin</a:t>
            </a:r>
            <a:endParaRPr kumimoji="1" lang="ja-JP" altLang="en-US"/>
          </a:p>
        </p:txBody>
      </p:sp>
      <p:sp>
        <p:nvSpPr>
          <p:cNvPr id="3" name="テキスト ボックス 2">
            <a:extLst>
              <a:ext uri="{FF2B5EF4-FFF2-40B4-BE49-F238E27FC236}">
                <a16:creationId xmlns:a16="http://schemas.microsoft.com/office/drawing/2014/main" id="{F343703E-56A9-391B-95CB-86F9BBCE5A4D}"/>
              </a:ext>
            </a:extLst>
          </p:cNvPr>
          <p:cNvSpPr txBox="1"/>
          <p:nvPr/>
        </p:nvSpPr>
        <p:spPr>
          <a:xfrm>
            <a:off x="6544855" y="6274160"/>
            <a:ext cx="1662936" cy="369332"/>
          </a:xfrm>
          <a:prstGeom prst="rect">
            <a:avLst/>
          </a:prstGeom>
          <a:noFill/>
        </p:spPr>
        <p:txBody>
          <a:bodyPr wrap="square" rtlCol="0">
            <a:spAutoFit/>
          </a:bodyPr>
          <a:lstStyle/>
          <a:p>
            <a:r>
              <a:rPr lang="en-US" altLang="ja-JP" b="1" dirty="0">
                <a:solidFill>
                  <a:srgbClr val="4D4D4D"/>
                </a:solidFill>
              </a:rPr>
              <a:t>Data number</a:t>
            </a:r>
            <a:endParaRPr kumimoji="1" lang="ja-JP" altLang="en-US" b="1" dirty="0">
              <a:solidFill>
                <a:srgbClr val="4D4D4D"/>
              </a:solidFill>
            </a:endParaRPr>
          </a:p>
        </p:txBody>
      </p:sp>
      <p:sp>
        <p:nvSpPr>
          <p:cNvPr id="6" name="フローチャート: 結合子 5">
            <a:extLst>
              <a:ext uri="{FF2B5EF4-FFF2-40B4-BE49-F238E27FC236}">
                <a16:creationId xmlns:a16="http://schemas.microsoft.com/office/drawing/2014/main" id="{87F493A9-8129-CA2A-7A30-A80EAB99E19F}"/>
              </a:ext>
            </a:extLst>
          </p:cNvPr>
          <p:cNvSpPr/>
          <p:nvPr/>
        </p:nvSpPr>
        <p:spPr>
          <a:xfrm>
            <a:off x="7360622" y="5502603"/>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 name="フローチャート: 結合子 8">
            <a:extLst>
              <a:ext uri="{FF2B5EF4-FFF2-40B4-BE49-F238E27FC236}">
                <a16:creationId xmlns:a16="http://schemas.microsoft.com/office/drawing/2014/main" id="{4F6DFEA3-831A-5AD1-8007-EAD29D043C34}"/>
              </a:ext>
            </a:extLst>
          </p:cNvPr>
          <p:cNvSpPr/>
          <p:nvPr/>
        </p:nvSpPr>
        <p:spPr>
          <a:xfrm>
            <a:off x="8069690" y="553859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 name="フローチャート: 結合子 9">
            <a:extLst>
              <a:ext uri="{FF2B5EF4-FFF2-40B4-BE49-F238E27FC236}">
                <a16:creationId xmlns:a16="http://schemas.microsoft.com/office/drawing/2014/main" id="{ED724EEE-EC42-02DF-1461-3D8D77E42CA5}"/>
              </a:ext>
            </a:extLst>
          </p:cNvPr>
          <p:cNvSpPr/>
          <p:nvPr/>
        </p:nvSpPr>
        <p:spPr>
          <a:xfrm>
            <a:off x="6817319" y="553443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 name="フローチャート: 結合子 10">
            <a:extLst>
              <a:ext uri="{FF2B5EF4-FFF2-40B4-BE49-F238E27FC236}">
                <a16:creationId xmlns:a16="http://schemas.microsoft.com/office/drawing/2014/main" id="{A8C8257E-2E54-989C-CAE1-1036A1616CDB}"/>
              </a:ext>
            </a:extLst>
          </p:cNvPr>
          <p:cNvSpPr/>
          <p:nvPr/>
        </p:nvSpPr>
        <p:spPr>
          <a:xfrm>
            <a:off x="7672276" y="553045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 name="フローチャート: 結合子 11">
            <a:extLst>
              <a:ext uri="{FF2B5EF4-FFF2-40B4-BE49-F238E27FC236}">
                <a16:creationId xmlns:a16="http://schemas.microsoft.com/office/drawing/2014/main" id="{190D4523-EF16-89B3-93ED-708A9AB6A45B}"/>
              </a:ext>
            </a:extLst>
          </p:cNvPr>
          <p:cNvSpPr/>
          <p:nvPr/>
        </p:nvSpPr>
        <p:spPr>
          <a:xfrm>
            <a:off x="7054948" y="543374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 name="フローチャート: 結合子 12">
            <a:extLst>
              <a:ext uri="{FF2B5EF4-FFF2-40B4-BE49-F238E27FC236}">
                <a16:creationId xmlns:a16="http://schemas.microsoft.com/office/drawing/2014/main" id="{D52CECA7-622A-ED7D-B0E8-B822E54DFCAD}"/>
              </a:ext>
            </a:extLst>
          </p:cNvPr>
          <p:cNvSpPr/>
          <p:nvPr/>
        </p:nvSpPr>
        <p:spPr>
          <a:xfrm>
            <a:off x="7882991" y="539068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4" name="フローチャート: 結合子 13">
            <a:extLst>
              <a:ext uri="{FF2B5EF4-FFF2-40B4-BE49-F238E27FC236}">
                <a16:creationId xmlns:a16="http://schemas.microsoft.com/office/drawing/2014/main" id="{3386B228-84D1-730F-A049-4EE211A8A38C}"/>
              </a:ext>
            </a:extLst>
          </p:cNvPr>
          <p:cNvSpPr/>
          <p:nvPr/>
        </p:nvSpPr>
        <p:spPr>
          <a:xfrm>
            <a:off x="6662096" y="542600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5" name="フローチャート: 結合子 14">
            <a:extLst>
              <a:ext uri="{FF2B5EF4-FFF2-40B4-BE49-F238E27FC236}">
                <a16:creationId xmlns:a16="http://schemas.microsoft.com/office/drawing/2014/main" id="{D375A378-4523-B223-16A7-45DB34F2D36C}"/>
              </a:ext>
            </a:extLst>
          </p:cNvPr>
          <p:cNvSpPr/>
          <p:nvPr/>
        </p:nvSpPr>
        <p:spPr>
          <a:xfrm>
            <a:off x="7497057" y="539129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フローチャート: 結合子 15">
            <a:extLst>
              <a:ext uri="{FF2B5EF4-FFF2-40B4-BE49-F238E27FC236}">
                <a16:creationId xmlns:a16="http://schemas.microsoft.com/office/drawing/2014/main" id="{F71292A5-B728-5AFE-6DF5-72BFB04F6D50}"/>
              </a:ext>
            </a:extLst>
          </p:cNvPr>
          <p:cNvSpPr/>
          <p:nvPr/>
        </p:nvSpPr>
        <p:spPr>
          <a:xfrm>
            <a:off x="6433890" y="547710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 name="テキスト ボックス 7">
            <a:extLst>
              <a:ext uri="{FF2B5EF4-FFF2-40B4-BE49-F238E27FC236}">
                <a16:creationId xmlns:a16="http://schemas.microsoft.com/office/drawing/2014/main" id="{346625E3-D8F8-DE26-4862-EB541C4BD3D5}"/>
              </a:ext>
            </a:extLst>
          </p:cNvPr>
          <p:cNvSpPr txBox="1"/>
          <p:nvPr/>
        </p:nvSpPr>
        <p:spPr>
          <a:xfrm>
            <a:off x="4743070" y="3724091"/>
            <a:ext cx="4252106" cy="1380794"/>
          </a:xfrm>
          <a:prstGeom prst="rect">
            <a:avLst/>
          </a:prstGeom>
          <a:solidFill>
            <a:schemeClr val="bg1"/>
          </a:solidFill>
          <a:ln w="19050">
            <a:solidFill>
              <a:schemeClr val="accent6"/>
            </a:solidFill>
          </a:ln>
        </p:spPr>
        <p:txBody>
          <a:bodyPr wrap="square" rtlCol="0" anchor="ctr">
            <a:noAutofit/>
          </a:bodyPr>
          <a:lstStyle/>
          <a:p>
            <a:pPr algn="ctr">
              <a:lnSpc>
                <a:spcPct val="150000"/>
              </a:lnSpc>
            </a:pPr>
            <a:r>
              <a:rPr lang="en-US" altLang="ja-JP" sz="2800" b="1" dirty="0">
                <a:solidFill>
                  <a:srgbClr val="FF0000"/>
                </a:solidFill>
              </a:rPr>
              <a:t>Greater than threshold</a:t>
            </a:r>
          </a:p>
          <a:p>
            <a:pPr algn="ctr">
              <a:lnSpc>
                <a:spcPct val="150000"/>
              </a:lnSpc>
            </a:pPr>
            <a:r>
              <a:rPr lang="ja-JP" altLang="en-US" sz="2800" b="1">
                <a:solidFill>
                  <a:srgbClr val="FF0000"/>
                </a:solidFill>
              </a:rPr>
              <a:t>➡</a:t>
            </a:r>
            <a:r>
              <a:rPr lang="en-US" altLang="ja-JP" sz="2800" b="1" dirty="0">
                <a:solidFill>
                  <a:srgbClr val="FF0000"/>
                </a:solidFill>
              </a:rPr>
              <a:t>There is rogue AP</a:t>
            </a:r>
            <a:endParaRPr kumimoji="1" lang="ja-JP" altLang="en-US" sz="2800" b="1" dirty="0">
              <a:solidFill>
                <a:srgbClr val="FF0000"/>
              </a:solidFill>
            </a:endParaRPr>
          </a:p>
        </p:txBody>
      </p:sp>
    </p:spTree>
    <p:extLst>
      <p:ext uri="{BB962C8B-B14F-4D97-AF65-F5344CB8AC3E}">
        <p14:creationId xmlns:p14="http://schemas.microsoft.com/office/powerpoint/2010/main" val="1404824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8688C-CD54-0DCA-681F-8FBB423CA927}"/>
              </a:ext>
            </a:extLst>
          </p:cNvPr>
          <p:cNvSpPr>
            <a:spLocks noGrp="1"/>
          </p:cNvSpPr>
          <p:nvPr>
            <p:ph type="title"/>
          </p:nvPr>
        </p:nvSpPr>
        <p:spPr/>
        <p:txBody>
          <a:bodyPr/>
          <a:lstStyle/>
          <a:p>
            <a:r>
              <a:rPr kumimoji="1" lang="en" altLang="ja-JP" dirty="0"/>
              <a:t>Detection method (3)</a:t>
            </a:r>
            <a:endParaRPr kumimoji="1" lang="ja-JP" altLang="en-US"/>
          </a:p>
        </p:txBody>
      </p:sp>
      <p:sp>
        <p:nvSpPr>
          <p:cNvPr id="3" name="コンテンツ プレースホルダー 2">
            <a:extLst>
              <a:ext uri="{FF2B5EF4-FFF2-40B4-BE49-F238E27FC236}">
                <a16:creationId xmlns:a16="http://schemas.microsoft.com/office/drawing/2014/main" id="{B39D08A2-BBE4-B9EF-B171-30C763EF7287}"/>
              </a:ext>
            </a:extLst>
          </p:cNvPr>
          <p:cNvSpPr>
            <a:spLocks noGrp="1"/>
          </p:cNvSpPr>
          <p:nvPr>
            <p:ph idx="1"/>
          </p:nvPr>
        </p:nvSpPr>
        <p:spPr>
          <a:xfrm>
            <a:off x="647963" y="1163486"/>
            <a:ext cx="8363222" cy="4752528"/>
          </a:xfrm>
        </p:spPr>
        <p:txBody>
          <a:bodyPr/>
          <a:lstStyle/>
          <a:p>
            <a:r>
              <a:rPr kumimoji="1" lang="en" altLang="ja-JP" sz="2800" dirty="0"/>
              <a:t>CDF : </a:t>
            </a:r>
            <a:r>
              <a:rPr lang="en" altLang="ja-JP" sz="2800" dirty="0"/>
              <a:t>C</a:t>
            </a:r>
            <a:r>
              <a:rPr kumimoji="1" lang="en" altLang="ja-JP" sz="2800" dirty="0"/>
              <a:t>umulative </a:t>
            </a:r>
            <a:r>
              <a:rPr lang="en" altLang="ja-JP" sz="2800" dirty="0"/>
              <a:t>D</a:t>
            </a:r>
            <a:r>
              <a:rPr kumimoji="1" lang="en" altLang="ja-JP" sz="2800" dirty="0"/>
              <a:t>istribution </a:t>
            </a:r>
            <a:r>
              <a:rPr lang="en" altLang="ja-JP" sz="2800" dirty="0"/>
              <a:t>F</a:t>
            </a:r>
            <a:r>
              <a:rPr kumimoji="1" lang="en" altLang="ja-JP" sz="2800" dirty="0"/>
              <a:t>unction</a:t>
            </a:r>
          </a:p>
          <a:p>
            <a:r>
              <a:rPr kumimoji="1" lang="en" altLang="ja-JP" sz="2800" dirty="0"/>
              <a:t>Additional detection using CDF</a:t>
            </a:r>
          </a:p>
          <a:p>
            <a:pPr lvl="1"/>
            <a:r>
              <a:rPr lang="en" altLang="ja-JP" sz="2400" dirty="0"/>
              <a:t>C</a:t>
            </a:r>
            <a:r>
              <a:rPr kumimoji="1" lang="en" altLang="ja-JP" sz="2400" dirty="0"/>
              <a:t>ompare</a:t>
            </a:r>
            <a:r>
              <a:rPr lang="en-US" altLang="ja-JP" sz="2400" dirty="0"/>
              <a:t> c</a:t>
            </a:r>
            <a:r>
              <a:rPr kumimoji="1" lang="en" altLang="ja-JP" sz="2400" dirty="0" err="1"/>
              <a:t>onfidence</a:t>
            </a:r>
            <a:r>
              <a:rPr kumimoji="1" lang="en" altLang="ja-JP" sz="2400" dirty="0"/>
              <a:t> intervals and the </a:t>
            </a:r>
            <a:r>
              <a:rPr kumimoji="1" lang="en" altLang="ja-JP" sz="2400" dirty="0" err="1"/>
              <a:t>avarage</a:t>
            </a:r>
            <a:r>
              <a:rPr kumimoji="1" lang="en" altLang="ja-JP" sz="2400" dirty="0"/>
              <a:t> of RTT</a:t>
            </a:r>
            <a:endParaRPr kumimoji="1" lang="ja-JP" altLang="en-US" sz="2400"/>
          </a:p>
        </p:txBody>
      </p:sp>
      <p:sp>
        <p:nvSpPr>
          <p:cNvPr id="4" name="フッター プレースホルダー 3">
            <a:extLst>
              <a:ext uri="{FF2B5EF4-FFF2-40B4-BE49-F238E27FC236}">
                <a16:creationId xmlns:a16="http://schemas.microsoft.com/office/drawing/2014/main" id="{BF4449D2-A81A-FDFB-79D8-376714C701DF}"/>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6597C68D-4B99-9470-F364-AE3B77621C5F}"/>
              </a:ext>
            </a:extLst>
          </p:cNvPr>
          <p:cNvSpPr>
            <a:spLocks noGrp="1"/>
          </p:cNvSpPr>
          <p:nvPr>
            <p:ph type="sldNum" sz="quarter" idx="12"/>
          </p:nvPr>
        </p:nvSpPr>
        <p:spPr/>
        <p:txBody>
          <a:bodyPr/>
          <a:lstStyle/>
          <a:p>
            <a:fld id="{8B45D110-FD8E-48BD-8825-CDFBF9D22CA3}" type="slidenum">
              <a:rPr kumimoji="1" lang="ja-JP" altLang="en-US" smtClean="0"/>
              <a:pPr/>
              <a:t>11</a:t>
            </a:fld>
            <a:endParaRPr kumimoji="1" lang="ja-JP" altLang="en-US" dirty="0"/>
          </a:p>
        </p:txBody>
      </p:sp>
      <p:pic>
        <p:nvPicPr>
          <p:cNvPr id="17" name="図 16" descr="グラフ&#10;&#10;自動的に生成された説明">
            <a:extLst>
              <a:ext uri="{FF2B5EF4-FFF2-40B4-BE49-F238E27FC236}">
                <a16:creationId xmlns:a16="http://schemas.microsoft.com/office/drawing/2014/main" id="{13748472-B27C-706B-636B-F6FDA848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398" y="3140968"/>
            <a:ext cx="4547755" cy="3384376"/>
          </a:xfrm>
          <a:prstGeom prst="rect">
            <a:avLst/>
          </a:prstGeom>
        </p:spPr>
      </p:pic>
      <p:sp>
        <p:nvSpPr>
          <p:cNvPr id="6" name="テキスト ボックス 5">
            <a:extLst>
              <a:ext uri="{FF2B5EF4-FFF2-40B4-BE49-F238E27FC236}">
                <a16:creationId xmlns:a16="http://schemas.microsoft.com/office/drawing/2014/main" id="{E11E6847-2D14-F498-5BC1-C7DEEAF7A241}"/>
              </a:ext>
            </a:extLst>
          </p:cNvPr>
          <p:cNvSpPr txBox="1"/>
          <p:nvPr/>
        </p:nvSpPr>
        <p:spPr>
          <a:xfrm>
            <a:off x="4338813" y="2692879"/>
            <a:ext cx="4643434" cy="338554"/>
          </a:xfrm>
          <a:prstGeom prst="rect">
            <a:avLst/>
          </a:prstGeom>
          <a:noFill/>
        </p:spPr>
        <p:txBody>
          <a:bodyPr wrap="square">
            <a:spAutoFit/>
          </a:bodyPr>
          <a:lstStyle/>
          <a:p>
            <a:r>
              <a:rPr lang="en-US" altLang="ja-JP" sz="1600" dirty="0"/>
              <a:t>[</a:t>
            </a:r>
            <a:r>
              <a:rPr lang="en-US" altLang="ja-JP" sz="1600" dirty="0" err="1">
                <a:ea typeface="+mn-lt"/>
                <a:cs typeface="+mn-lt"/>
              </a:rPr>
              <a:t>Kitisriworapan</a:t>
            </a:r>
            <a:r>
              <a:rPr lang="en-US" altLang="ja-JP" sz="1600" dirty="0"/>
              <a:t>+,  J Wireless Com Network 2020]</a:t>
            </a:r>
            <a:endParaRPr lang="ja-JP" altLang="en-US" sz="1600"/>
          </a:p>
        </p:txBody>
      </p:sp>
    </p:spTree>
    <p:extLst>
      <p:ext uri="{BB962C8B-B14F-4D97-AF65-F5344CB8AC3E}">
        <p14:creationId xmlns:p14="http://schemas.microsoft.com/office/powerpoint/2010/main" val="9380964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013DD-201B-804D-11A0-E1C3323E1547}"/>
              </a:ext>
            </a:extLst>
          </p:cNvPr>
          <p:cNvSpPr>
            <a:spLocks noGrp="1"/>
          </p:cNvSpPr>
          <p:nvPr>
            <p:ph type="title"/>
          </p:nvPr>
        </p:nvSpPr>
        <p:spPr/>
        <p:txBody>
          <a:bodyPr/>
          <a:lstStyle/>
          <a:p>
            <a:r>
              <a:rPr kumimoji="1" lang="en" altLang="ja-JP" dirty="0"/>
              <a:t>Evaluation method</a:t>
            </a:r>
            <a:endParaRPr kumimoji="1" lang="ja-JP" altLang="en-US" dirty="0"/>
          </a:p>
        </p:txBody>
      </p:sp>
      <p:sp>
        <p:nvSpPr>
          <p:cNvPr id="4" name="スライド番号プレースホルダー 3">
            <a:extLst>
              <a:ext uri="{FF2B5EF4-FFF2-40B4-BE49-F238E27FC236}">
                <a16:creationId xmlns:a16="http://schemas.microsoft.com/office/drawing/2014/main" id="{29627E07-67FC-69C1-B64A-03D50DBC7AB0}"/>
              </a:ext>
            </a:extLst>
          </p:cNvPr>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4F11DDB9-E986-6C23-314D-CEC99268FFB6}"/>
                  </a:ext>
                </a:extLst>
              </p:cNvPr>
              <p:cNvSpPr txBox="1">
                <a:spLocks/>
              </p:cNvSpPr>
              <p:nvPr/>
            </p:nvSpPr>
            <p:spPr>
              <a:xfrm>
                <a:off x="611560" y="1339728"/>
                <a:ext cx="8363222" cy="4752528"/>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F-score/F-measure</a:t>
                </a:r>
              </a:p>
              <a:p>
                <a:pPr lvl="1"/>
                <a:r>
                  <a:rPr lang="en" altLang="ja-JP" dirty="0"/>
                  <a:t>The percentage of cases predicted as rogue APs that turned out to be rogue APs.</a:t>
                </a:r>
                <a:endParaRPr lang="en-US" altLang="ja-JP" dirty="0"/>
              </a:p>
              <a:p>
                <a:pPr marL="457200" lvl="1" indent="0">
                  <a:buNone/>
                </a:pPr>
                <a:r>
                  <a:rPr lang="en-US" altLang="ja-JP" b="1" dirty="0"/>
                  <a:t>   </a:t>
                </a:r>
                <a:r>
                  <a:rPr lang="ja-JP" altLang="en-US" b="1"/>
                  <a:t>➡</a:t>
                </a:r>
                <a:r>
                  <a:rPr lang="en" altLang="ja-JP" b="1" dirty="0"/>
                  <a:t> Precision</a:t>
                </a:r>
                <a:r>
                  <a:rPr lang="en-US" altLang="ja-JP" b="1" dirty="0"/>
                  <a:t>(P)</a:t>
                </a:r>
              </a:p>
              <a:p>
                <a:pPr lvl="1"/>
                <a:r>
                  <a:rPr lang="en" altLang="ja-JP" dirty="0"/>
                  <a:t>The rate at which rogue APs were correctly predicted as rogue APs. </a:t>
                </a:r>
              </a:p>
              <a:p>
                <a:pPr marL="457200" lvl="1" indent="0">
                  <a:buNone/>
                </a:pPr>
                <a:r>
                  <a:rPr lang="en" altLang="ja-JP" b="1" dirty="0"/>
                  <a:t>   </a:t>
                </a:r>
                <a:r>
                  <a:rPr lang="ja-JP" altLang="en-US" b="1"/>
                  <a:t>➡</a:t>
                </a:r>
                <a:r>
                  <a:rPr lang="en-US" altLang="ja-JP" b="1" dirty="0"/>
                  <a:t> Recall(R)</a:t>
                </a:r>
              </a:p>
              <a:p>
                <a:pPr lvl="1">
                  <a:lnSpc>
                    <a:spcPct val="200000"/>
                  </a:lnSpc>
                </a:pPr>
                <a:r>
                  <a:rPr lang="en-US" altLang="ja-JP" b="1" dirty="0"/>
                  <a:t>The harmonic mean of P and R ( </a:t>
                </a:r>
                <a14:m>
                  <m:oMath xmlns:m="http://schemas.openxmlformats.org/officeDocument/2006/math">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𝟐</m:t>
                        </m:r>
                        <m:r>
                          <a:rPr lang="en-US" altLang="ja-JP" b="1" i="1" smtClean="0">
                            <a:latin typeface="Cambria Math" panose="02040503050406030204" pitchFamily="18" charset="0"/>
                            <a:ea typeface="Cambria Math" panose="02040503050406030204" pitchFamily="18" charset="0"/>
                          </a:rPr>
                          <m:t>𝑷𝑹</m:t>
                        </m:r>
                      </m:num>
                      <m:den>
                        <m:r>
                          <a:rPr lang="en-US" altLang="ja-JP" b="1" i="1" smtClean="0">
                            <a:latin typeface="Cambria Math" panose="02040503050406030204" pitchFamily="18" charset="0"/>
                          </a:rPr>
                          <m:t>𝑷</m:t>
                        </m:r>
                        <m:r>
                          <a:rPr lang="en-US" altLang="ja-JP" b="1" i="1" smtClean="0">
                            <a:latin typeface="Cambria Math" panose="02040503050406030204" pitchFamily="18" charset="0"/>
                          </a:rPr>
                          <m:t>+</m:t>
                        </m:r>
                        <m:r>
                          <a:rPr lang="en-US" altLang="ja-JP" b="1" i="1" smtClean="0">
                            <a:latin typeface="Cambria Math" panose="02040503050406030204" pitchFamily="18" charset="0"/>
                          </a:rPr>
                          <m:t>𝑹</m:t>
                        </m:r>
                      </m:den>
                    </m:f>
                  </m:oMath>
                </a14:m>
                <a:r>
                  <a:rPr lang="en-US" altLang="ja-JP" b="1" dirty="0"/>
                  <a:t> )</a:t>
                </a:r>
                <a:endParaRPr lang="ja-JP" altLang="en-US" b="1" dirty="0"/>
              </a:p>
            </p:txBody>
          </p:sp>
        </mc:Choice>
        <mc:Fallback xmlns="">
          <p:sp>
            <p:nvSpPr>
              <p:cNvPr id="5" name="コンテンツ プレースホルダー 2">
                <a:extLst>
                  <a:ext uri="{FF2B5EF4-FFF2-40B4-BE49-F238E27FC236}">
                    <a16:creationId xmlns:a16="http://schemas.microsoft.com/office/drawing/2014/main" id="{4F11DDB9-E986-6C23-314D-CEC99268FFB6}"/>
                  </a:ext>
                </a:extLst>
              </p:cNvPr>
              <p:cNvSpPr txBox="1">
                <a:spLocks noRot="1" noChangeAspect="1" noMove="1" noResize="1" noEditPoints="1" noAdjustHandles="1" noChangeArrowheads="1" noChangeShapeType="1" noTextEdit="1"/>
              </p:cNvSpPr>
              <p:nvPr/>
            </p:nvSpPr>
            <p:spPr>
              <a:xfrm>
                <a:off x="611560" y="1339728"/>
                <a:ext cx="8363222" cy="4752528"/>
              </a:xfrm>
              <a:prstGeom prst="rect">
                <a:avLst/>
              </a:prstGeom>
              <a:blipFill>
                <a:blip r:embed="rId3"/>
                <a:stretch>
                  <a:fillRect l="-1821" t="-1600"/>
                </a:stretch>
              </a:blipFill>
            </p:spPr>
            <p:txBody>
              <a:bodyPr/>
              <a:lstStyle/>
              <a:p>
                <a:r>
                  <a:rPr lang="ja-JP" altLang="en-US">
                    <a:noFill/>
                  </a:rPr>
                  <a:t> </a:t>
                </a:r>
              </a:p>
            </p:txBody>
          </p:sp>
        </mc:Fallback>
      </mc:AlternateContent>
      <p:sp>
        <p:nvSpPr>
          <p:cNvPr id="7" name="フッター プレースホルダー 2">
            <a:extLst>
              <a:ext uri="{FF2B5EF4-FFF2-40B4-BE49-F238E27FC236}">
                <a16:creationId xmlns:a16="http://schemas.microsoft.com/office/drawing/2014/main" id="{573ED773-8116-3D2C-A943-E439537FD881}"/>
              </a:ext>
            </a:extLst>
          </p:cNvPr>
          <p:cNvSpPr>
            <a:spLocks noGrp="1"/>
          </p:cNvSpPr>
          <p:nvPr>
            <p:ph type="ftr" sz="quarter" idx="11"/>
          </p:nvPr>
        </p:nvSpPr>
        <p:spPr>
          <a:xfrm>
            <a:off x="457200" y="6489354"/>
            <a:ext cx="8229600" cy="365125"/>
          </a:xfrm>
        </p:spPr>
        <p:txBody>
          <a:bodyPr/>
          <a:lstStyle/>
          <a:p>
            <a:r>
              <a:rPr kumimoji="1" lang="en" altLang="ja-JP"/>
              <a:t>ICCE 2023 Berlin</a:t>
            </a:r>
            <a:endParaRPr kumimoji="1" lang="ja-JP" altLang="en-US"/>
          </a:p>
        </p:txBody>
      </p:sp>
    </p:spTree>
    <p:extLst>
      <p:ext uri="{BB962C8B-B14F-4D97-AF65-F5344CB8AC3E}">
        <p14:creationId xmlns:p14="http://schemas.microsoft.com/office/powerpoint/2010/main" val="27667430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F451A-1260-D900-487B-BFACD5EBCD37}"/>
              </a:ext>
            </a:extLst>
          </p:cNvPr>
          <p:cNvSpPr>
            <a:spLocks noGrp="1"/>
          </p:cNvSpPr>
          <p:nvPr>
            <p:ph type="title"/>
          </p:nvPr>
        </p:nvSpPr>
        <p:spPr/>
        <p:txBody>
          <a:bodyPr>
            <a:normAutofit/>
          </a:bodyPr>
          <a:lstStyle/>
          <a:p>
            <a:r>
              <a:rPr lang="en" altLang="ja-JP" dirty="0"/>
              <a:t>Experimental environment</a:t>
            </a:r>
            <a:endParaRPr kumimoji="1" lang="ja-JP" altLang="en-US" dirty="0"/>
          </a:p>
        </p:txBody>
      </p:sp>
      <p:sp>
        <p:nvSpPr>
          <p:cNvPr id="3" name="コンテンツ プレースホルダー 2">
            <a:extLst>
              <a:ext uri="{FF2B5EF4-FFF2-40B4-BE49-F238E27FC236}">
                <a16:creationId xmlns:a16="http://schemas.microsoft.com/office/drawing/2014/main" id="{F2B6C0C1-94FB-30E4-EDB1-927DD25C4D7A}"/>
              </a:ext>
            </a:extLst>
          </p:cNvPr>
          <p:cNvSpPr>
            <a:spLocks noGrp="1"/>
          </p:cNvSpPr>
          <p:nvPr>
            <p:ph idx="1"/>
          </p:nvPr>
        </p:nvSpPr>
        <p:spPr>
          <a:xfrm>
            <a:off x="568018" y="1138943"/>
            <a:ext cx="8363222" cy="4899386"/>
          </a:xfrm>
        </p:spPr>
        <p:txBody>
          <a:bodyPr/>
          <a:lstStyle/>
          <a:p>
            <a:r>
              <a:rPr kumimoji="1" lang="en-US" altLang="ja-JP" sz="3200" dirty="0">
                <a:solidFill>
                  <a:srgbClr val="525252"/>
                </a:solidFill>
              </a:rPr>
              <a:t>Detection with separate traffic load</a:t>
            </a:r>
          </a:p>
          <a:p>
            <a:pPr lvl="1">
              <a:lnSpc>
                <a:spcPct val="150000"/>
              </a:lnSpc>
            </a:pPr>
            <a:r>
              <a:rPr kumimoji="1" lang="en-US" altLang="ja-JP" sz="2800" b="0" i="0" u="none" strike="noStrike" kern="1200" cap="none" spc="0" normalizeH="0" baseline="0" noProof="0" dirty="0">
                <a:ln>
                  <a:noFill/>
                </a:ln>
                <a:solidFill>
                  <a:srgbClr val="525252"/>
                </a:solidFill>
                <a:effectLst/>
                <a:uLnTx/>
                <a:uFillTx/>
                <a:latin typeface="Segoe UI 本文"/>
                <a:ea typeface="メイリオ"/>
              </a:rPr>
              <a:t>Experiments in the 2.4GHz band</a:t>
            </a:r>
            <a:endParaRPr kumimoji="1" lang="en-US" altLang="ja-JP" dirty="0"/>
          </a:p>
          <a:p>
            <a:pPr lvl="1"/>
            <a:r>
              <a:rPr lang="en-US" altLang="ja-JP" sz="2400" dirty="0">
                <a:solidFill>
                  <a:srgbClr val="525252"/>
                </a:solidFill>
              </a:rPr>
              <a:t>Without </a:t>
            </a:r>
            <a:r>
              <a:rPr lang="en-US" altLang="ja-JP" sz="2400" dirty="0" err="1">
                <a:solidFill>
                  <a:srgbClr val="525252"/>
                </a:solidFill>
              </a:rPr>
              <a:t>Iperf</a:t>
            </a:r>
            <a:r>
              <a:rPr lang="en-US" altLang="ja-JP" sz="2400" dirty="0">
                <a:solidFill>
                  <a:srgbClr val="525252"/>
                </a:solidFill>
              </a:rPr>
              <a:t> and 3MB, 5MB and 7MB load</a:t>
            </a:r>
            <a:endParaRPr lang="ja-JP" altLang="en-US" sz="2400" dirty="0">
              <a:solidFill>
                <a:srgbClr val="525252"/>
              </a:solidFill>
            </a:endParaRPr>
          </a:p>
        </p:txBody>
      </p:sp>
      <p:sp>
        <p:nvSpPr>
          <p:cNvPr id="4" name="フッター プレースホルダー 3">
            <a:extLst>
              <a:ext uri="{FF2B5EF4-FFF2-40B4-BE49-F238E27FC236}">
                <a16:creationId xmlns:a16="http://schemas.microsoft.com/office/drawing/2014/main" id="{30378FD5-32BC-E59A-A5E3-14F3051B6647}"/>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D013C10B-2A15-4F8D-FED1-8A99C04CBF3A}"/>
              </a:ext>
            </a:extLst>
          </p:cNvPr>
          <p:cNvSpPr>
            <a:spLocks noGrp="1"/>
          </p:cNvSpPr>
          <p:nvPr>
            <p:ph type="sldNum" sz="quarter" idx="12"/>
          </p:nvPr>
        </p:nvSpPr>
        <p:spPr/>
        <p:txBody>
          <a:bodyPr/>
          <a:lstStyle/>
          <a:p>
            <a:fld id="{8B45D110-FD8E-48BD-8825-CDFBF9D22CA3}" type="slidenum">
              <a:rPr kumimoji="1" lang="ja-JP" altLang="en-US" smtClean="0"/>
              <a:pPr/>
              <a:t>13</a:t>
            </a:fld>
            <a:endParaRPr kumimoji="1" lang="ja-JP" altLang="en-US" dirty="0"/>
          </a:p>
        </p:txBody>
      </p:sp>
      <p:pic>
        <p:nvPicPr>
          <p:cNvPr id="10" name="グラフィックス 9" descr="ノート PC 単色塗りつぶし">
            <a:extLst>
              <a:ext uri="{FF2B5EF4-FFF2-40B4-BE49-F238E27FC236}">
                <a16:creationId xmlns:a16="http://schemas.microsoft.com/office/drawing/2014/main" id="{58795370-F388-F185-E84A-D84FE1A03B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595" y="3645519"/>
            <a:ext cx="906536" cy="906536"/>
          </a:xfrm>
          <a:prstGeom prst="rect">
            <a:avLst/>
          </a:prstGeom>
        </p:spPr>
      </p:pic>
      <p:pic>
        <p:nvPicPr>
          <p:cNvPr id="12" name="グラフィックス 11" descr="モノのインターネット 枠線">
            <a:extLst>
              <a:ext uri="{FF2B5EF4-FFF2-40B4-BE49-F238E27FC236}">
                <a16:creationId xmlns:a16="http://schemas.microsoft.com/office/drawing/2014/main" id="{63EE9B1D-C1CC-30D1-ABB6-3CE92872C0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25505" y="5042223"/>
            <a:ext cx="896339" cy="896339"/>
          </a:xfrm>
          <a:prstGeom prst="rect">
            <a:avLst/>
          </a:prstGeom>
        </p:spPr>
      </p:pic>
      <p:pic>
        <p:nvPicPr>
          <p:cNvPr id="15" name="グラフィックス 14" descr="コンピューター 枠線">
            <a:extLst>
              <a:ext uri="{FF2B5EF4-FFF2-40B4-BE49-F238E27FC236}">
                <a16:creationId xmlns:a16="http://schemas.microsoft.com/office/drawing/2014/main" id="{5044E517-2534-DE12-1FCA-87434E736F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48067" y="5043856"/>
            <a:ext cx="914400" cy="914400"/>
          </a:xfrm>
          <a:prstGeom prst="rect">
            <a:avLst/>
          </a:prstGeom>
        </p:spPr>
      </p:pic>
      <p:pic>
        <p:nvPicPr>
          <p:cNvPr id="17" name="グラフィックス 16" descr="スマート フォン 枠線">
            <a:extLst>
              <a:ext uri="{FF2B5EF4-FFF2-40B4-BE49-F238E27FC236}">
                <a16:creationId xmlns:a16="http://schemas.microsoft.com/office/drawing/2014/main" id="{B773481F-CC82-2E4C-505B-3B683C6398B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45788" y="5098080"/>
            <a:ext cx="830465" cy="830465"/>
          </a:xfrm>
          <a:prstGeom prst="rect">
            <a:avLst/>
          </a:prstGeom>
        </p:spPr>
      </p:pic>
      <p:cxnSp>
        <p:nvCxnSpPr>
          <p:cNvPr id="18" name="直線コネクタ 17">
            <a:extLst>
              <a:ext uri="{FF2B5EF4-FFF2-40B4-BE49-F238E27FC236}">
                <a16:creationId xmlns:a16="http://schemas.microsoft.com/office/drawing/2014/main" id="{9A1693CA-B80E-EB0A-500B-4DA23B299C12}"/>
              </a:ext>
            </a:extLst>
          </p:cNvPr>
          <p:cNvCxnSpPr>
            <a:cxnSpLocks/>
            <a:stCxn id="12" idx="0"/>
          </p:cNvCxnSpPr>
          <p:nvPr/>
        </p:nvCxnSpPr>
        <p:spPr>
          <a:xfrm flipV="1">
            <a:off x="5473675" y="4728313"/>
            <a:ext cx="62960" cy="31391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18AD8A58-8B14-1953-0BF2-7F4DF9695453}"/>
              </a:ext>
            </a:extLst>
          </p:cNvPr>
          <p:cNvCxnSpPr>
            <a:cxnSpLocks/>
          </p:cNvCxnSpPr>
          <p:nvPr/>
        </p:nvCxnSpPr>
        <p:spPr>
          <a:xfrm flipV="1">
            <a:off x="3029660" y="4744790"/>
            <a:ext cx="84510" cy="33573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474B997-D788-71E7-2453-3D001A47F4B3}"/>
              </a:ext>
            </a:extLst>
          </p:cNvPr>
          <p:cNvCxnSpPr>
            <a:cxnSpLocks/>
          </p:cNvCxnSpPr>
          <p:nvPr/>
        </p:nvCxnSpPr>
        <p:spPr>
          <a:xfrm>
            <a:off x="3908386" y="4740890"/>
            <a:ext cx="172588" cy="31132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9DE75F9C-7C2C-48A0-95D1-B7E4904A7402}"/>
              </a:ext>
            </a:extLst>
          </p:cNvPr>
          <p:cNvCxnSpPr>
            <a:cxnSpLocks/>
          </p:cNvCxnSpPr>
          <p:nvPr/>
        </p:nvCxnSpPr>
        <p:spPr>
          <a:xfrm>
            <a:off x="1676912" y="3998050"/>
            <a:ext cx="126000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7C7678B6-2FC8-0C33-F4C2-42CE9F2064F6}"/>
              </a:ext>
            </a:extLst>
          </p:cNvPr>
          <p:cNvSpPr txBox="1"/>
          <p:nvPr/>
        </p:nvSpPr>
        <p:spPr>
          <a:xfrm>
            <a:off x="4503396" y="6086378"/>
            <a:ext cx="2048528" cy="400110"/>
          </a:xfrm>
          <a:prstGeom prst="rect">
            <a:avLst/>
          </a:prstGeom>
          <a:noFill/>
        </p:spPr>
        <p:txBody>
          <a:bodyPr wrap="square" rtlCol="0">
            <a:spAutoFit/>
          </a:bodyPr>
          <a:lstStyle/>
          <a:p>
            <a:pPr algn="ctr"/>
            <a:r>
              <a:rPr kumimoji="1" lang="en-US" altLang="ja-JP" sz="2000" b="1" dirty="0">
                <a:solidFill>
                  <a:schemeClr val="accent5"/>
                </a:solidFill>
              </a:rPr>
              <a:t>16 IoT devices</a:t>
            </a:r>
            <a:endParaRPr kumimoji="1" lang="ja-JP" altLang="en-US" sz="2000" b="1" dirty="0">
              <a:solidFill>
                <a:schemeClr val="accent5"/>
              </a:solidFill>
            </a:endParaRPr>
          </a:p>
        </p:txBody>
      </p:sp>
      <p:sp>
        <p:nvSpPr>
          <p:cNvPr id="31" name="テキスト ボックス 30">
            <a:extLst>
              <a:ext uri="{FF2B5EF4-FFF2-40B4-BE49-F238E27FC236}">
                <a16:creationId xmlns:a16="http://schemas.microsoft.com/office/drawing/2014/main" id="{A9C64AC5-3ED5-7C17-62F1-60D2B31F5D0C}"/>
              </a:ext>
            </a:extLst>
          </p:cNvPr>
          <p:cNvSpPr txBox="1"/>
          <p:nvPr/>
        </p:nvSpPr>
        <p:spPr>
          <a:xfrm>
            <a:off x="5155062" y="4345924"/>
            <a:ext cx="1191075" cy="369332"/>
          </a:xfrm>
          <a:prstGeom prst="rect">
            <a:avLst/>
          </a:prstGeom>
          <a:noFill/>
        </p:spPr>
        <p:txBody>
          <a:bodyPr wrap="square" rtlCol="0">
            <a:spAutoFit/>
          </a:bodyPr>
          <a:lstStyle/>
          <a:p>
            <a:r>
              <a:rPr kumimoji="1" lang="en-US" altLang="ja-JP" b="1" dirty="0">
                <a:solidFill>
                  <a:srgbClr val="FF0000"/>
                </a:solidFill>
              </a:rPr>
              <a:t>Legal</a:t>
            </a:r>
            <a:r>
              <a:rPr lang="en-US" altLang="ja-JP" b="1" dirty="0">
                <a:solidFill>
                  <a:srgbClr val="FF0000"/>
                </a:solidFill>
              </a:rPr>
              <a:t> </a:t>
            </a:r>
            <a:r>
              <a:rPr kumimoji="1" lang="en-US" altLang="ja-JP" b="1" dirty="0">
                <a:solidFill>
                  <a:srgbClr val="FF0000"/>
                </a:solidFill>
              </a:rPr>
              <a:t>AP</a:t>
            </a:r>
            <a:endParaRPr kumimoji="1" lang="ja-JP" altLang="en-US" b="1" dirty="0">
              <a:solidFill>
                <a:srgbClr val="FF0000"/>
              </a:solidFill>
            </a:endParaRPr>
          </a:p>
        </p:txBody>
      </p:sp>
      <p:sp>
        <p:nvSpPr>
          <p:cNvPr id="32" name="テキスト ボックス 31">
            <a:extLst>
              <a:ext uri="{FF2B5EF4-FFF2-40B4-BE49-F238E27FC236}">
                <a16:creationId xmlns:a16="http://schemas.microsoft.com/office/drawing/2014/main" id="{01EA7D23-ED53-5F6C-D40B-390D7FC2E7D5}"/>
              </a:ext>
            </a:extLst>
          </p:cNvPr>
          <p:cNvSpPr txBox="1"/>
          <p:nvPr/>
        </p:nvSpPr>
        <p:spPr>
          <a:xfrm>
            <a:off x="2853308" y="4358981"/>
            <a:ext cx="1336121" cy="369332"/>
          </a:xfrm>
          <a:prstGeom prst="rect">
            <a:avLst/>
          </a:prstGeom>
          <a:noFill/>
        </p:spPr>
        <p:txBody>
          <a:bodyPr wrap="square" rtlCol="0">
            <a:spAutoFit/>
          </a:bodyPr>
          <a:lstStyle/>
          <a:p>
            <a:r>
              <a:rPr kumimoji="1" lang="en-US" altLang="ja-JP" b="1" dirty="0">
                <a:solidFill>
                  <a:srgbClr val="FF0000"/>
                </a:solidFill>
              </a:rPr>
              <a:t>Rogue AP</a:t>
            </a:r>
            <a:endParaRPr kumimoji="1" lang="ja-JP" altLang="en-US" b="1" dirty="0">
              <a:solidFill>
                <a:srgbClr val="FF0000"/>
              </a:solidFill>
            </a:endParaRPr>
          </a:p>
        </p:txBody>
      </p:sp>
      <p:pic>
        <p:nvPicPr>
          <p:cNvPr id="33" name="グラフィックス 32" descr="ノート PC 単色塗りつぶし">
            <a:extLst>
              <a:ext uri="{FF2B5EF4-FFF2-40B4-BE49-F238E27FC236}">
                <a16:creationId xmlns:a16="http://schemas.microsoft.com/office/drawing/2014/main" id="{F73A7D1A-486F-C51F-8C4A-625126A29A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9093" y="2787891"/>
            <a:ext cx="906536" cy="906536"/>
          </a:xfrm>
          <a:prstGeom prst="rect">
            <a:avLst/>
          </a:prstGeom>
        </p:spPr>
      </p:pic>
      <p:pic>
        <p:nvPicPr>
          <p:cNvPr id="34" name="グラフィックス 33" descr="無線ルーター 枠線">
            <a:extLst>
              <a:ext uri="{FF2B5EF4-FFF2-40B4-BE49-F238E27FC236}">
                <a16:creationId xmlns:a16="http://schemas.microsoft.com/office/drawing/2014/main" id="{1CBF92A3-EC25-6A0B-4296-D97B44EEA66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78120" y="3554945"/>
            <a:ext cx="914400" cy="914400"/>
          </a:xfrm>
          <a:prstGeom prst="rect">
            <a:avLst/>
          </a:prstGeom>
        </p:spPr>
      </p:pic>
      <p:pic>
        <p:nvPicPr>
          <p:cNvPr id="35" name="グラフィックス 34" descr="無線ルーター 単色塗りつぶし">
            <a:extLst>
              <a:ext uri="{FF2B5EF4-FFF2-40B4-BE49-F238E27FC236}">
                <a16:creationId xmlns:a16="http://schemas.microsoft.com/office/drawing/2014/main" id="{845DCCA8-4520-8555-BCB8-0D3B61ACE71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29660" y="3527748"/>
            <a:ext cx="914400" cy="914400"/>
          </a:xfrm>
          <a:prstGeom prst="rect">
            <a:avLst/>
          </a:prstGeom>
        </p:spPr>
      </p:pic>
      <p:sp>
        <p:nvSpPr>
          <p:cNvPr id="36" name="テキスト ボックス 35">
            <a:extLst>
              <a:ext uri="{FF2B5EF4-FFF2-40B4-BE49-F238E27FC236}">
                <a16:creationId xmlns:a16="http://schemas.microsoft.com/office/drawing/2014/main" id="{3DCAB7A2-A760-D1C0-540F-4AA3FDE0FC9D}"/>
              </a:ext>
            </a:extLst>
          </p:cNvPr>
          <p:cNvSpPr txBox="1"/>
          <p:nvPr/>
        </p:nvSpPr>
        <p:spPr>
          <a:xfrm>
            <a:off x="198539" y="4405883"/>
            <a:ext cx="1836648" cy="646331"/>
          </a:xfrm>
          <a:prstGeom prst="rect">
            <a:avLst/>
          </a:prstGeom>
          <a:noFill/>
          <a:ln w="12700">
            <a:solidFill>
              <a:schemeClr val="tx1"/>
            </a:solidFill>
          </a:ln>
        </p:spPr>
        <p:txBody>
          <a:bodyPr wrap="square" rtlCol="0">
            <a:spAutoFit/>
          </a:bodyPr>
          <a:lstStyle/>
          <a:p>
            <a:pPr algn="ctr"/>
            <a:r>
              <a:rPr lang="en-US" altLang="ja-JP" b="1" dirty="0">
                <a:solidFill>
                  <a:srgbClr val="FF0000"/>
                </a:solidFill>
              </a:rPr>
              <a:t>PC 1</a:t>
            </a:r>
          </a:p>
          <a:p>
            <a:pPr algn="ctr"/>
            <a:r>
              <a:rPr lang="en-US" altLang="ja-JP" b="1" dirty="0">
                <a:solidFill>
                  <a:srgbClr val="FF0000"/>
                </a:solidFill>
              </a:rPr>
              <a:t>(T</a:t>
            </a:r>
            <a:r>
              <a:rPr kumimoji="1" lang="en-US" altLang="ja-JP" b="1" dirty="0">
                <a:solidFill>
                  <a:srgbClr val="FF0000"/>
                </a:solidFill>
              </a:rPr>
              <a:t>o measure) </a:t>
            </a:r>
            <a:endParaRPr kumimoji="1" lang="ja-JP" altLang="en-US" b="1" dirty="0">
              <a:solidFill>
                <a:srgbClr val="FF0000"/>
              </a:solidFill>
            </a:endParaRPr>
          </a:p>
        </p:txBody>
      </p:sp>
      <p:cxnSp>
        <p:nvCxnSpPr>
          <p:cNvPr id="38" name="直線コネクタ 37">
            <a:extLst>
              <a:ext uri="{FF2B5EF4-FFF2-40B4-BE49-F238E27FC236}">
                <a16:creationId xmlns:a16="http://schemas.microsoft.com/office/drawing/2014/main" id="{F66CEC8C-D903-68AC-67D0-DBEF400818DD}"/>
              </a:ext>
            </a:extLst>
          </p:cNvPr>
          <p:cNvCxnSpPr>
            <a:cxnSpLocks/>
          </p:cNvCxnSpPr>
          <p:nvPr/>
        </p:nvCxnSpPr>
        <p:spPr>
          <a:xfrm flipH="1" flipV="1">
            <a:off x="1652482" y="4160414"/>
            <a:ext cx="1260000" cy="1568"/>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40" name="グラフィックス 39" descr="データベース 枠線">
            <a:extLst>
              <a:ext uri="{FF2B5EF4-FFF2-40B4-BE49-F238E27FC236}">
                <a16:creationId xmlns:a16="http://schemas.microsoft.com/office/drawing/2014/main" id="{0CA0A7CF-A762-0613-4E94-24918115C76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98146" y="5106567"/>
            <a:ext cx="914400" cy="914400"/>
          </a:xfrm>
          <a:prstGeom prst="rect">
            <a:avLst/>
          </a:prstGeom>
        </p:spPr>
      </p:pic>
      <p:cxnSp>
        <p:nvCxnSpPr>
          <p:cNvPr id="41" name="直線コネクタ 40">
            <a:extLst>
              <a:ext uri="{FF2B5EF4-FFF2-40B4-BE49-F238E27FC236}">
                <a16:creationId xmlns:a16="http://schemas.microsoft.com/office/drawing/2014/main" id="{FF71F58E-AAB9-9E49-617F-E1735E46E980}"/>
              </a:ext>
            </a:extLst>
          </p:cNvPr>
          <p:cNvCxnSpPr>
            <a:cxnSpLocks/>
          </p:cNvCxnSpPr>
          <p:nvPr/>
        </p:nvCxnSpPr>
        <p:spPr>
          <a:xfrm>
            <a:off x="6255142" y="4228676"/>
            <a:ext cx="914401" cy="1049497"/>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FC4E9AD0-E3B1-A955-35A4-BD4B669C1C0D}"/>
              </a:ext>
            </a:extLst>
          </p:cNvPr>
          <p:cNvSpPr txBox="1"/>
          <p:nvPr/>
        </p:nvSpPr>
        <p:spPr>
          <a:xfrm>
            <a:off x="7457280" y="3582871"/>
            <a:ext cx="1343120" cy="369332"/>
          </a:xfrm>
          <a:prstGeom prst="rect">
            <a:avLst/>
          </a:prstGeom>
          <a:noFill/>
          <a:ln w="12700">
            <a:solidFill>
              <a:schemeClr val="tx1"/>
            </a:solidFill>
          </a:ln>
        </p:spPr>
        <p:txBody>
          <a:bodyPr wrap="square" rtlCol="0">
            <a:spAutoFit/>
          </a:bodyPr>
          <a:lstStyle/>
          <a:p>
            <a:pPr algn="ctr"/>
            <a:r>
              <a:rPr lang="en-US" altLang="ja-JP" b="1" dirty="0">
                <a:solidFill>
                  <a:srgbClr val="FF0000"/>
                </a:solidFill>
              </a:rPr>
              <a:t>PC 2</a:t>
            </a:r>
          </a:p>
        </p:txBody>
      </p:sp>
      <p:sp>
        <p:nvSpPr>
          <p:cNvPr id="43" name="テキスト ボックス 42">
            <a:extLst>
              <a:ext uri="{FF2B5EF4-FFF2-40B4-BE49-F238E27FC236}">
                <a16:creationId xmlns:a16="http://schemas.microsoft.com/office/drawing/2014/main" id="{CBEC1FDD-CBC4-69E7-2C70-3A71B8093999}"/>
              </a:ext>
            </a:extLst>
          </p:cNvPr>
          <p:cNvSpPr txBox="1"/>
          <p:nvPr/>
        </p:nvSpPr>
        <p:spPr>
          <a:xfrm>
            <a:off x="2557722" y="6069283"/>
            <a:ext cx="1498932" cy="400110"/>
          </a:xfrm>
          <a:prstGeom prst="rect">
            <a:avLst/>
          </a:prstGeom>
          <a:noFill/>
        </p:spPr>
        <p:txBody>
          <a:bodyPr wrap="square" rtlCol="0">
            <a:spAutoFit/>
          </a:bodyPr>
          <a:lstStyle/>
          <a:p>
            <a:pPr algn="ctr"/>
            <a:r>
              <a:rPr lang="en" altLang="ja-JP" sz="2000" b="1" dirty="0">
                <a:solidFill>
                  <a:srgbClr val="00B050"/>
                </a:solidFill>
              </a:rPr>
              <a:t>Devices</a:t>
            </a:r>
            <a:endParaRPr lang="en" altLang="ja-JP" b="1" dirty="0">
              <a:solidFill>
                <a:srgbClr val="00B050"/>
              </a:solidFill>
            </a:endParaRPr>
          </a:p>
        </p:txBody>
      </p:sp>
      <p:sp>
        <p:nvSpPr>
          <p:cNvPr id="44" name="左中かっこ 43">
            <a:extLst>
              <a:ext uri="{FF2B5EF4-FFF2-40B4-BE49-F238E27FC236}">
                <a16:creationId xmlns:a16="http://schemas.microsoft.com/office/drawing/2014/main" id="{37F9C3C0-BC13-7E7A-3088-892084F60C9E}"/>
              </a:ext>
            </a:extLst>
          </p:cNvPr>
          <p:cNvSpPr/>
          <p:nvPr/>
        </p:nvSpPr>
        <p:spPr>
          <a:xfrm rot="16200000">
            <a:off x="3266622" y="4823848"/>
            <a:ext cx="189463" cy="2331232"/>
          </a:xfrm>
          <a:prstGeom prst="leftBrace">
            <a:avLst/>
          </a:prstGeom>
          <a:ln w="19050" cap="sq">
            <a:solidFill>
              <a:srgbClr val="00B05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cxnSp>
        <p:nvCxnSpPr>
          <p:cNvPr id="45" name="直線コネクタ 44">
            <a:extLst>
              <a:ext uri="{FF2B5EF4-FFF2-40B4-BE49-F238E27FC236}">
                <a16:creationId xmlns:a16="http://schemas.microsoft.com/office/drawing/2014/main" id="{BB8939CA-9878-67F6-4C0C-C9A6BDC66733}"/>
              </a:ext>
            </a:extLst>
          </p:cNvPr>
          <p:cNvCxnSpPr>
            <a:cxnSpLocks/>
          </p:cNvCxnSpPr>
          <p:nvPr/>
        </p:nvCxnSpPr>
        <p:spPr>
          <a:xfrm rot="-1380000">
            <a:off x="6166663" y="3595614"/>
            <a:ext cx="126000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8D272B1F-6842-8F0C-CAB4-7D205198B69B}"/>
              </a:ext>
            </a:extLst>
          </p:cNvPr>
          <p:cNvCxnSpPr>
            <a:cxnSpLocks/>
          </p:cNvCxnSpPr>
          <p:nvPr/>
        </p:nvCxnSpPr>
        <p:spPr>
          <a:xfrm rot="-1380000" flipH="1" flipV="1">
            <a:off x="6188661" y="3761696"/>
            <a:ext cx="1260000" cy="1568"/>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B4C0CAB7-8DE0-BB64-916F-CF6F403F093C}"/>
              </a:ext>
            </a:extLst>
          </p:cNvPr>
          <p:cNvCxnSpPr>
            <a:cxnSpLocks/>
          </p:cNvCxnSpPr>
          <p:nvPr/>
        </p:nvCxnSpPr>
        <p:spPr>
          <a:xfrm>
            <a:off x="4024409" y="3984113"/>
            <a:ext cx="126000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0C9DE12F-0A6E-F833-F7DB-659A9EFFAC5C}"/>
              </a:ext>
            </a:extLst>
          </p:cNvPr>
          <p:cNvCxnSpPr>
            <a:cxnSpLocks/>
          </p:cNvCxnSpPr>
          <p:nvPr/>
        </p:nvCxnSpPr>
        <p:spPr>
          <a:xfrm flipH="1" flipV="1">
            <a:off x="3999979" y="4146477"/>
            <a:ext cx="1260000" cy="1568"/>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9" name="角丸四角形吹き出し 58">
            <a:extLst>
              <a:ext uri="{FF2B5EF4-FFF2-40B4-BE49-F238E27FC236}">
                <a16:creationId xmlns:a16="http://schemas.microsoft.com/office/drawing/2014/main" id="{59289492-A0B2-FA2D-A93C-5C69DA040E77}"/>
              </a:ext>
            </a:extLst>
          </p:cNvPr>
          <p:cNvSpPr/>
          <p:nvPr/>
        </p:nvSpPr>
        <p:spPr>
          <a:xfrm>
            <a:off x="868046" y="3169952"/>
            <a:ext cx="2334281" cy="544786"/>
          </a:xfrm>
          <a:prstGeom prst="wedgeRoundRectCallout">
            <a:avLst>
              <a:gd name="adj1" fmla="val -322"/>
              <a:gd name="adj2" fmla="val 74060"/>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0098D1"/>
                </a:solidFill>
              </a:rPr>
              <a:t>Load using iperf</a:t>
            </a:r>
          </a:p>
          <a:p>
            <a:pPr algn="ctr"/>
            <a:r>
              <a:rPr lang="en-US" altLang="ja-JP" sz="1600" b="1" dirty="0">
                <a:solidFill>
                  <a:srgbClr val="0098D1"/>
                </a:solidFill>
              </a:rPr>
              <a:t>between PC1 to PC2</a:t>
            </a:r>
            <a:endParaRPr kumimoji="1" lang="en-US" altLang="ja-JP" sz="1600" b="1" dirty="0">
              <a:solidFill>
                <a:srgbClr val="0098D1"/>
              </a:solidFill>
            </a:endParaRPr>
          </a:p>
        </p:txBody>
      </p:sp>
      <p:sp>
        <p:nvSpPr>
          <p:cNvPr id="63" name="角丸四角形吹き出し 62">
            <a:extLst>
              <a:ext uri="{FF2B5EF4-FFF2-40B4-BE49-F238E27FC236}">
                <a16:creationId xmlns:a16="http://schemas.microsoft.com/office/drawing/2014/main" id="{A87F8F70-C333-2056-F2D5-F60C85305A38}"/>
              </a:ext>
            </a:extLst>
          </p:cNvPr>
          <p:cNvSpPr/>
          <p:nvPr/>
        </p:nvSpPr>
        <p:spPr>
          <a:xfrm>
            <a:off x="6751620" y="4196571"/>
            <a:ext cx="2123971" cy="524154"/>
          </a:xfrm>
          <a:prstGeom prst="wedgeRoundRectCallout">
            <a:avLst>
              <a:gd name="adj1" fmla="val -38984"/>
              <a:gd name="adj2" fmla="val 73735"/>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0098D1"/>
                </a:solidFill>
              </a:rPr>
              <a:t>Send </a:t>
            </a:r>
            <a:r>
              <a:rPr lang="en-US" altLang="ja-JP" sz="1600" b="1" dirty="0">
                <a:solidFill>
                  <a:srgbClr val="0098D1"/>
                </a:solidFill>
              </a:rPr>
              <a:t>p</a:t>
            </a:r>
            <a:r>
              <a:rPr kumimoji="1" lang="en-US" altLang="ja-JP" sz="1600" b="1" dirty="0">
                <a:solidFill>
                  <a:srgbClr val="0098D1"/>
                </a:solidFill>
              </a:rPr>
              <a:t>ing </a:t>
            </a:r>
          </a:p>
          <a:p>
            <a:pPr algn="ctr"/>
            <a:r>
              <a:rPr lang="en-US" altLang="ja-JP" sz="1600" b="1" dirty="0">
                <a:solidFill>
                  <a:srgbClr val="0098D1"/>
                </a:solidFill>
              </a:rPr>
              <a:t>PC1 to google.com</a:t>
            </a:r>
            <a:endParaRPr kumimoji="1" lang="en-US" altLang="ja-JP" sz="1600" b="1" dirty="0">
              <a:solidFill>
                <a:srgbClr val="0098D1"/>
              </a:solidFill>
            </a:endParaRPr>
          </a:p>
        </p:txBody>
      </p:sp>
      <p:sp>
        <p:nvSpPr>
          <p:cNvPr id="65" name="テキスト ボックス 64">
            <a:extLst>
              <a:ext uri="{FF2B5EF4-FFF2-40B4-BE49-F238E27FC236}">
                <a16:creationId xmlns:a16="http://schemas.microsoft.com/office/drawing/2014/main" id="{FE5D9086-3417-6871-8968-DD6DB16317B0}"/>
              </a:ext>
            </a:extLst>
          </p:cNvPr>
          <p:cNvSpPr txBox="1"/>
          <p:nvPr/>
        </p:nvSpPr>
        <p:spPr>
          <a:xfrm>
            <a:off x="6796663" y="6013231"/>
            <a:ext cx="1688960" cy="369332"/>
          </a:xfrm>
          <a:prstGeom prst="rect">
            <a:avLst/>
          </a:prstGeom>
          <a:noFill/>
          <a:ln w="12700">
            <a:solidFill>
              <a:schemeClr val="tx1"/>
            </a:solidFill>
          </a:ln>
        </p:spPr>
        <p:txBody>
          <a:bodyPr wrap="square" rtlCol="0">
            <a:spAutoFit/>
          </a:bodyPr>
          <a:lstStyle/>
          <a:p>
            <a:pPr algn="ctr"/>
            <a:r>
              <a:rPr lang="en-US" altLang="ja-JP" b="1" dirty="0">
                <a:solidFill>
                  <a:srgbClr val="FF0000"/>
                </a:solidFill>
              </a:rPr>
              <a:t>google.com</a:t>
            </a:r>
            <a:endParaRPr kumimoji="1" lang="ja-JP" altLang="en-US" b="1" dirty="0">
              <a:solidFill>
                <a:srgbClr val="FF0000"/>
              </a:solidFill>
            </a:endParaRPr>
          </a:p>
        </p:txBody>
      </p:sp>
      <p:sp>
        <p:nvSpPr>
          <p:cNvPr id="7" name="左中かっこ 6">
            <a:extLst>
              <a:ext uri="{FF2B5EF4-FFF2-40B4-BE49-F238E27FC236}">
                <a16:creationId xmlns:a16="http://schemas.microsoft.com/office/drawing/2014/main" id="{D5B6DE72-9D13-AF61-38C3-2E737E7AE637}"/>
              </a:ext>
            </a:extLst>
          </p:cNvPr>
          <p:cNvSpPr/>
          <p:nvPr/>
        </p:nvSpPr>
        <p:spPr>
          <a:xfrm rot="16200000">
            <a:off x="5409584" y="5348842"/>
            <a:ext cx="128181" cy="1381756"/>
          </a:xfrm>
          <a:prstGeom prst="leftBrace">
            <a:avLst/>
          </a:prstGeom>
          <a:ln w="19050" cap="sq">
            <a:solidFill>
              <a:srgbClr val="00B05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spTree>
    <p:extLst>
      <p:ext uri="{BB962C8B-B14F-4D97-AF65-F5344CB8AC3E}">
        <p14:creationId xmlns:p14="http://schemas.microsoft.com/office/powerpoint/2010/main" val="139469609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normAutofit/>
          </a:bodyPr>
          <a:lstStyle/>
          <a:p>
            <a:r>
              <a:rPr kumimoji="1" lang="en" altLang="ja-JP" dirty="0"/>
              <a:t>Proposed and comparison methods</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14</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539552" y="1300002"/>
            <a:ext cx="8363222" cy="5297350"/>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Proposed methods</a:t>
            </a:r>
          </a:p>
          <a:p>
            <a:pPr lvl="1"/>
            <a:r>
              <a:rPr lang="en-US" altLang="ja-JP" dirty="0"/>
              <a:t>Assume </a:t>
            </a:r>
            <a:r>
              <a:rPr lang="en-US" altLang="ja-JP" b="1" dirty="0"/>
              <a:t>4 types of traffic load </a:t>
            </a:r>
            <a:r>
              <a:rPr lang="en-US" altLang="ja-JP" dirty="0"/>
              <a:t>situation</a:t>
            </a:r>
          </a:p>
          <a:p>
            <a:pPr lvl="1"/>
            <a:r>
              <a:rPr lang="en-US" altLang="ja-JP" dirty="0"/>
              <a:t>Calculation of thresholds </a:t>
            </a:r>
            <a:r>
              <a:rPr lang="en-US" altLang="ja-JP" b="1" dirty="0"/>
              <a:t>by traffic load</a:t>
            </a:r>
          </a:p>
          <a:p>
            <a:pPr lvl="1"/>
            <a:r>
              <a:rPr lang="en-US" altLang="ja-JP" dirty="0"/>
              <a:t>With CDF</a:t>
            </a:r>
          </a:p>
          <a:p>
            <a:pPr lvl="1"/>
            <a:endParaRPr lang="en-US" altLang="ja-JP" dirty="0"/>
          </a:p>
          <a:p>
            <a:r>
              <a:rPr lang="en" altLang="ja-JP" dirty="0"/>
              <a:t>C</a:t>
            </a:r>
            <a:r>
              <a:rPr kumimoji="1" lang="en" altLang="ja-JP" dirty="0"/>
              <a:t>omparison</a:t>
            </a:r>
            <a:r>
              <a:rPr lang="en" altLang="ja-JP" dirty="0">
                <a:effectLst/>
                <a:latin typeface="Helvetica Neue" panose="02000503000000020004" pitchFamily="2" charset="0"/>
              </a:rPr>
              <a:t> method</a:t>
            </a:r>
          </a:p>
          <a:p>
            <a:pPr lvl="1"/>
            <a:r>
              <a:rPr lang="en" altLang="ja-JP" dirty="0"/>
              <a:t>Only </a:t>
            </a:r>
            <a:r>
              <a:rPr lang="en" altLang="ja-JP" b="1" dirty="0"/>
              <a:t>one type</a:t>
            </a:r>
            <a:r>
              <a:rPr lang="en" altLang="ja-JP" dirty="0"/>
              <a:t> of threshold is fixed</a:t>
            </a:r>
            <a:endParaRPr lang="en-US" altLang="ja-JP" dirty="0"/>
          </a:p>
          <a:p>
            <a:pPr lvl="1"/>
            <a:r>
              <a:rPr lang="en-US" altLang="ja-JP" dirty="0"/>
              <a:t>Thresholds determined </a:t>
            </a:r>
            <a:br>
              <a:rPr lang="en-US" altLang="ja-JP" dirty="0"/>
            </a:br>
            <a:r>
              <a:rPr lang="en-US" altLang="ja-JP" dirty="0"/>
              <a:t>in an environment </a:t>
            </a:r>
            <a:r>
              <a:rPr lang="en-US" altLang="ja-JP" b="1" dirty="0"/>
              <a:t>without varied load</a:t>
            </a:r>
          </a:p>
          <a:p>
            <a:pPr lvl="1"/>
            <a:r>
              <a:rPr lang="en-US" altLang="ja-JP" dirty="0"/>
              <a:t>Without CDF</a:t>
            </a:r>
          </a:p>
        </p:txBody>
      </p:sp>
      <p:sp>
        <p:nvSpPr>
          <p:cNvPr id="7" name="フッター プレースホルダー 2">
            <a:extLst>
              <a:ext uri="{FF2B5EF4-FFF2-40B4-BE49-F238E27FC236}">
                <a16:creationId xmlns:a16="http://schemas.microsoft.com/office/drawing/2014/main" id="{FDB461DB-12F5-4799-CB44-FD7B51FA3846}"/>
              </a:ext>
            </a:extLst>
          </p:cNvPr>
          <p:cNvSpPr>
            <a:spLocks noGrp="1"/>
          </p:cNvSpPr>
          <p:nvPr>
            <p:ph type="ftr" sz="quarter" idx="11"/>
          </p:nvPr>
        </p:nvSpPr>
        <p:spPr>
          <a:xfrm>
            <a:off x="457200" y="6489354"/>
            <a:ext cx="8229600" cy="365125"/>
          </a:xfrm>
        </p:spPr>
        <p:txBody>
          <a:bodyPr/>
          <a:lstStyle/>
          <a:p>
            <a:r>
              <a:rPr kumimoji="1" lang="en" altLang="ja-JP"/>
              <a:t>ICCE 2023 Berlin</a:t>
            </a:r>
            <a:endParaRPr kumimoji="1" lang="ja-JP" altLang="en-US"/>
          </a:p>
        </p:txBody>
      </p:sp>
    </p:spTree>
    <p:extLst>
      <p:ext uri="{BB962C8B-B14F-4D97-AF65-F5344CB8AC3E}">
        <p14:creationId xmlns:p14="http://schemas.microsoft.com/office/powerpoint/2010/main" val="329285674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354D5-CED5-8630-16ED-6EDF11CEA455}"/>
              </a:ext>
            </a:extLst>
          </p:cNvPr>
          <p:cNvSpPr>
            <a:spLocks noGrp="1"/>
          </p:cNvSpPr>
          <p:nvPr>
            <p:ph type="title"/>
          </p:nvPr>
        </p:nvSpPr>
        <p:spPr/>
        <p:txBody>
          <a:bodyPr>
            <a:normAutofit fontScale="90000"/>
          </a:bodyPr>
          <a:lstStyle/>
          <a:p>
            <a:r>
              <a:rPr kumimoji="1"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Detection results (proposed method)</a:t>
            </a:r>
            <a:endParaRPr lang="ja-JP" altLang="en-US"/>
          </a:p>
        </p:txBody>
      </p:sp>
      <p:sp>
        <p:nvSpPr>
          <p:cNvPr id="3" name="コンテンツ プレースホルダー 2">
            <a:extLst>
              <a:ext uri="{FF2B5EF4-FFF2-40B4-BE49-F238E27FC236}">
                <a16:creationId xmlns:a16="http://schemas.microsoft.com/office/drawing/2014/main" id="{E1FE0743-7C48-6B77-2904-C01D7EBF771F}"/>
              </a:ext>
            </a:extLst>
          </p:cNvPr>
          <p:cNvSpPr>
            <a:spLocks noGrp="1"/>
          </p:cNvSpPr>
          <p:nvPr>
            <p:ph idx="1"/>
          </p:nvPr>
        </p:nvSpPr>
        <p:spPr>
          <a:xfrm>
            <a:off x="695450" y="1273414"/>
            <a:ext cx="8363222" cy="5209026"/>
          </a:xfrm>
        </p:spPr>
        <p:txBody>
          <a:bodyPr>
            <a:normAutofit lnSpcReduction="10000"/>
          </a:bodyPr>
          <a:lstStyle/>
          <a:p>
            <a:r>
              <a:rPr lang="en" altLang="ja-JP" sz="3200" b="1" dirty="0">
                <a:solidFill>
                  <a:srgbClr val="525252"/>
                </a:solidFill>
              </a:rPr>
              <a:t>F-score : 0.92, </a:t>
            </a:r>
            <a:r>
              <a:rPr lang="en" altLang="ja-JP" sz="3600" b="1" dirty="0">
                <a:solidFill>
                  <a:srgbClr val="525252"/>
                </a:solidFill>
              </a:rPr>
              <a:t>Accuracy</a:t>
            </a:r>
            <a:r>
              <a:rPr lang="en" altLang="ja-JP" sz="3200" b="1" dirty="0">
                <a:solidFill>
                  <a:srgbClr val="525252"/>
                </a:solidFill>
              </a:rPr>
              <a:t> : 0.92</a:t>
            </a:r>
            <a:endParaRPr kumimoji="1" lang="en-US" altLang="ja-JP" dirty="0"/>
          </a:p>
          <a:p>
            <a:endParaRPr lang="en-US" altLang="ja-JP"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a:p>
            <a:r>
              <a:rPr lang="ja-JP" altLang="en-US">
                <a:solidFill>
                  <a:srgbClr val="525252"/>
                </a:solidFill>
              </a:rPr>
              <a:t>Four measurements with 300 packets </a:t>
            </a:r>
            <a:br>
              <a:rPr lang="en-US" altLang="ja-JP" dirty="0">
                <a:solidFill>
                  <a:srgbClr val="525252"/>
                </a:solidFill>
              </a:rPr>
            </a:br>
            <a:r>
              <a:rPr lang="ja-JP" altLang="en-US">
                <a:solidFill>
                  <a:srgbClr val="525252"/>
                </a:solidFill>
              </a:rPr>
              <a:t>per measurement</a:t>
            </a:r>
            <a:endParaRPr kumimoji="1" lang="en-US" altLang="ja-JP" sz="2800" dirty="0"/>
          </a:p>
          <a:p>
            <a:pPr lvl="1">
              <a:lnSpc>
                <a:spcPct val="150000"/>
              </a:lnSpc>
            </a:pPr>
            <a:r>
              <a:rPr lang="en" altLang="ja-JP" dirty="0">
                <a:solidFill>
                  <a:srgbClr val="525252"/>
                </a:solidFill>
              </a:rPr>
              <a:t>1 time used for training data, 3 times </a:t>
            </a:r>
            <a:br>
              <a:rPr lang="en" altLang="ja-JP" dirty="0">
                <a:solidFill>
                  <a:srgbClr val="525252"/>
                </a:solidFill>
              </a:rPr>
            </a:br>
            <a:r>
              <a:rPr lang="en" altLang="ja-JP" dirty="0">
                <a:solidFill>
                  <a:srgbClr val="525252"/>
                </a:solidFill>
              </a:rPr>
              <a:t>for test data</a:t>
            </a:r>
            <a:endParaRPr lang="ja-JP" altLang="en-US">
              <a:solidFill>
                <a:srgbClr val="525252"/>
              </a:solidFill>
            </a:endParaRPr>
          </a:p>
        </p:txBody>
      </p:sp>
      <p:sp>
        <p:nvSpPr>
          <p:cNvPr id="4" name="フッター プレースホルダー 3">
            <a:extLst>
              <a:ext uri="{FF2B5EF4-FFF2-40B4-BE49-F238E27FC236}">
                <a16:creationId xmlns:a16="http://schemas.microsoft.com/office/drawing/2014/main" id="{EA2CF6A6-FC15-6AB7-BFD6-F54FFD03534C}"/>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5D2CB8F2-DE1E-46E2-9D54-AE28056E1830}"/>
              </a:ext>
            </a:extLst>
          </p:cNvPr>
          <p:cNvSpPr>
            <a:spLocks noGrp="1"/>
          </p:cNvSpPr>
          <p:nvPr>
            <p:ph type="sldNum" sz="quarter" idx="12"/>
          </p:nvPr>
        </p:nvSpPr>
        <p:spPr/>
        <p:txBody>
          <a:bodyPr/>
          <a:lstStyle/>
          <a:p>
            <a:fld id="{8B45D110-FD8E-48BD-8825-CDFBF9D22CA3}" type="slidenum">
              <a:rPr kumimoji="1" lang="ja-JP" altLang="en-US" smtClean="0"/>
              <a:pPr/>
              <a:t>15</a:t>
            </a:fld>
            <a:endParaRPr kumimoji="1" lang="ja-JP" altLang="en-US" dirty="0"/>
          </a:p>
        </p:txBody>
      </p:sp>
      <p:graphicFrame>
        <p:nvGraphicFramePr>
          <p:cNvPr id="10" name="表 9">
            <a:extLst>
              <a:ext uri="{FF2B5EF4-FFF2-40B4-BE49-F238E27FC236}">
                <a16:creationId xmlns:a16="http://schemas.microsoft.com/office/drawing/2014/main" id="{DBAAEFB1-F444-2DAE-3296-152380F80FB9}"/>
              </a:ext>
            </a:extLst>
          </p:cNvPr>
          <p:cNvGraphicFramePr>
            <a:graphicFrameLocks noGrp="1"/>
          </p:cNvGraphicFramePr>
          <p:nvPr>
            <p:extLst>
              <p:ext uri="{D42A27DB-BD31-4B8C-83A1-F6EECF244321}">
                <p14:modId xmlns:p14="http://schemas.microsoft.com/office/powerpoint/2010/main" val="1338960067"/>
              </p:ext>
            </p:extLst>
          </p:nvPr>
        </p:nvGraphicFramePr>
        <p:xfrm>
          <a:off x="209531" y="1871360"/>
          <a:ext cx="8724938" cy="1920007"/>
        </p:xfrm>
        <a:graphic>
          <a:graphicData uri="http://schemas.openxmlformats.org/drawingml/2006/table">
            <a:tbl>
              <a:tblPr firstRow="1" bandRow="1">
                <a:tableStyleId>{5C22544A-7EE6-4342-B048-85BDC9FD1C3A}</a:tableStyleId>
              </a:tblPr>
              <a:tblGrid>
                <a:gridCol w="955286">
                  <a:extLst>
                    <a:ext uri="{9D8B030D-6E8A-4147-A177-3AD203B41FA5}">
                      <a16:colId xmlns:a16="http://schemas.microsoft.com/office/drawing/2014/main" val="1937006960"/>
                    </a:ext>
                  </a:extLst>
                </a:gridCol>
                <a:gridCol w="647471">
                  <a:extLst>
                    <a:ext uri="{9D8B030D-6E8A-4147-A177-3AD203B41FA5}">
                      <a16:colId xmlns:a16="http://schemas.microsoft.com/office/drawing/2014/main" val="3664255323"/>
                    </a:ext>
                  </a:extLst>
                </a:gridCol>
                <a:gridCol w="647471">
                  <a:extLst>
                    <a:ext uri="{9D8B030D-6E8A-4147-A177-3AD203B41FA5}">
                      <a16:colId xmlns:a16="http://schemas.microsoft.com/office/drawing/2014/main" val="3563431854"/>
                    </a:ext>
                  </a:extLst>
                </a:gridCol>
                <a:gridCol w="647471">
                  <a:extLst>
                    <a:ext uri="{9D8B030D-6E8A-4147-A177-3AD203B41FA5}">
                      <a16:colId xmlns:a16="http://schemas.microsoft.com/office/drawing/2014/main" val="4062364435"/>
                    </a:ext>
                  </a:extLst>
                </a:gridCol>
                <a:gridCol w="647471">
                  <a:extLst>
                    <a:ext uri="{9D8B030D-6E8A-4147-A177-3AD203B41FA5}">
                      <a16:colId xmlns:a16="http://schemas.microsoft.com/office/drawing/2014/main" val="255414517"/>
                    </a:ext>
                  </a:extLst>
                </a:gridCol>
                <a:gridCol w="647471">
                  <a:extLst>
                    <a:ext uri="{9D8B030D-6E8A-4147-A177-3AD203B41FA5}">
                      <a16:colId xmlns:a16="http://schemas.microsoft.com/office/drawing/2014/main" val="43066477"/>
                    </a:ext>
                  </a:extLst>
                </a:gridCol>
                <a:gridCol w="647471">
                  <a:extLst>
                    <a:ext uri="{9D8B030D-6E8A-4147-A177-3AD203B41FA5}">
                      <a16:colId xmlns:a16="http://schemas.microsoft.com/office/drawing/2014/main" val="4258660581"/>
                    </a:ext>
                  </a:extLst>
                </a:gridCol>
                <a:gridCol w="647471">
                  <a:extLst>
                    <a:ext uri="{9D8B030D-6E8A-4147-A177-3AD203B41FA5}">
                      <a16:colId xmlns:a16="http://schemas.microsoft.com/office/drawing/2014/main" val="2132797787"/>
                    </a:ext>
                  </a:extLst>
                </a:gridCol>
                <a:gridCol w="647471">
                  <a:extLst>
                    <a:ext uri="{9D8B030D-6E8A-4147-A177-3AD203B41FA5}">
                      <a16:colId xmlns:a16="http://schemas.microsoft.com/office/drawing/2014/main" val="2854762567"/>
                    </a:ext>
                  </a:extLst>
                </a:gridCol>
                <a:gridCol w="647471">
                  <a:extLst>
                    <a:ext uri="{9D8B030D-6E8A-4147-A177-3AD203B41FA5}">
                      <a16:colId xmlns:a16="http://schemas.microsoft.com/office/drawing/2014/main" val="1035141556"/>
                    </a:ext>
                  </a:extLst>
                </a:gridCol>
                <a:gridCol w="647471">
                  <a:extLst>
                    <a:ext uri="{9D8B030D-6E8A-4147-A177-3AD203B41FA5}">
                      <a16:colId xmlns:a16="http://schemas.microsoft.com/office/drawing/2014/main" val="1290715655"/>
                    </a:ext>
                  </a:extLst>
                </a:gridCol>
                <a:gridCol w="647471">
                  <a:extLst>
                    <a:ext uri="{9D8B030D-6E8A-4147-A177-3AD203B41FA5}">
                      <a16:colId xmlns:a16="http://schemas.microsoft.com/office/drawing/2014/main" val="1788073675"/>
                    </a:ext>
                  </a:extLst>
                </a:gridCol>
                <a:gridCol w="647471">
                  <a:extLst>
                    <a:ext uri="{9D8B030D-6E8A-4147-A177-3AD203B41FA5}">
                      <a16:colId xmlns:a16="http://schemas.microsoft.com/office/drawing/2014/main" val="3898664376"/>
                    </a:ext>
                  </a:extLst>
                </a:gridCol>
              </a:tblGrid>
              <a:tr h="664269">
                <a:tc>
                  <a:txBody>
                    <a:bodyPr/>
                    <a:lstStyle/>
                    <a:p>
                      <a:endParaRPr kumimoji="1" lang="ja-JP"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kumimoji="1" lang="en-US" altLang="ja-JP" sz="1800" b="1" dirty="0">
                          <a:solidFill>
                            <a:schemeClr val="bg1"/>
                          </a:solidFill>
                        </a:rPr>
                        <a:t>Not using </a:t>
                      </a:r>
                      <a:r>
                        <a:rPr kumimoji="1" lang="en-US" altLang="ja-JP" sz="1800" b="1" dirty="0" err="1">
                          <a:solidFill>
                            <a:schemeClr val="bg1"/>
                          </a:solidFill>
                        </a:rPr>
                        <a:t>iperf</a:t>
                      </a:r>
                      <a:endParaRPr kumimoji="1" lang="ja-JP" altLang="en-US" sz="1800" b="1" dirty="0">
                        <a:solidFill>
                          <a:schemeClr val="bg1"/>
                        </a:solidFill>
                      </a:endParaRPr>
                    </a:p>
                  </a:txBody>
                  <a:tcPr anchor="ctr">
                    <a:lnL w="12700" cmpd="sng">
                      <a:noFill/>
                    </a:lnL>
                  </a:tcP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3MB</a:t>
                      </a:r>
                      <a:endParaRPr kumimoji="1" lang="ja-JP" altLang="en-US" sz="1800" b="1"/>
                    </a:p>
                  </a:txBody>
                  <a:tcPr anchor="ct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5MB</a:t>
                      </a:r>
                      <a:endParaRPr kumimoji="1" lang="ja-JP" altLang="en-US" sz="1800" b="1"/>
                    </a:p>
                  </a:txBody>
                  <a:tcPr anchor="ctr"/>
                </a:tc>
                <a:tc hMerge="1">
                  <a:txBody>
                    <a:bodyPr/>
                    <a:lstStyle/>
                    <a:p>
                      <a:endParaRPr kumimoji="1" lang="ja-JP" altLang="en-US" dirty="0"/>
                    </a:p>
                  </a:txBody>
                  <a:tcPr/>
                </a:tc>
                <a:tc hMerge="1">
                  <a:txBody>
                    <a:bodyPr/>
                    <a:lstStyle/>
                    <a:p>
                      <a:endParaRPr kumimoji="1" lang="ja-JP" altLang="en-US"/>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7MB</a:t>
                      </a:r>
                      <a:endParaRPr kumimoji="1" lang="ja-JP" altLang="en-US" sz="1800" b="1"/>
                    </a:p>
                  </a:txBody>
                  <a:tcPr anchor="ctr"/>
                </a:tc>
                <a:tc hMerge="1">
                  <a:txBody>
                    <a:bodyPr/>
                    <a:lstStyle/>
                    <a:p>
                      <a:pPr algn="ctr">
                        <a:lnSpc>
                          <a:spcPct val="150000"/>
                        </a:lnSpc>
                      </a:pPr>
                      <a:endParaRPr kumimoji="1" lang="ja-JP" altLang="en-US" sz="2400" b="1" dirty="0"/>
                    </a:p>
                  </a:txBody>
                  <a:tcPr/>
                </a:tc>
                <a:tc hMerge="1">
                  <a:txBody>
                    <a:bodyPr/>
                    <a:lstStyle/>
                    <a:p>
                      <a:pPr algn="ctr">
                        <a:lnSpc>
                          <a:spcPct val="150000"/>
                        </a:lnSpc>
                      </a:pPr>
                      <a:endParaRPr kumimoji="1" lang="ja-JP" altLang="en-US" sz="2400" b="1" dirty="0"/>
                    </a:p>
                  </a:txBody>
                  <a:tcPr/>
                </a:tc>
                <a:extLst>
                  <a:ext uri="{0D108BD9-81ED-4DB2-BD59-A6C34878D82A}">
                    <a16:rowId xmlns:a16="http://schemas.microsoft.com/office/drawing/2014/main" val="2055725957"/>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dirty="0">
                          <a:solidFill>
                            <a:schemeClr val="bg1"/>
                          </a:solidFill>
                        </a:rPr>
                        <a:t>Legal</a:t>
                      </a:r>
                      <a:endParaRPr kumimoji="1" lang="ja-JP" altLang="en-US" sz="1800" b="1">
                        <a:solidFill>
                          <a:schemeClr val="bg1"/>
                        </a:solidFill>
                      </a:endParaRPr>
                    </a:p>
                  </a:txBody>
                  <a:tcPr anchor="ctr">
                    <a:lnT w="38100" cmpd="sng">
                      <a:noFill/>
                    </a:lnT>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b="1">
                        <a:solidFill>
                          <a:schemeClr val="accent2"/>
                        </a:solidFill>
                      </a:endParaRPr>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a:solidFill>
                            <a:schemeClr val="accent2"/>
                          </a:solidFill>
                        </a:rPr>
                        <a:t>×</a:t>
                      </a:r>
                      <a:endParaRPr kumimoji="1" lang="ja-JP" altLang="en-US" sz="2400" b="1">
                        <a:solidFill>
                          <a:schemeClr val="accent2"/>
                        </a:solidFill>
                      </a:endParaRPr>
                    </a:p>
                  </a:txBody>
                  <a:tcPr/>
                </a:tc>
                <a:extLst>
                  <a:ext uri="{0D108BD9-81ED-4DB2-BD59-A6C34878D82A}">
                    <a16:rowId xmlns:a16="http://schemas.microsoft.com/office/drawing/2014/main" val="1525367853"/>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dirty="0">
                          <a:solidFill>
                            <a:schemeClr val="bg1"/>
                          </a:solidFill>
                        </a:rPr>
                        <a:t>Rogue</a:t>
                      </a:r>
                    </a:p>
                  </a:txBody>
                  <a:tcPr anchor="ctr">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extLst>
                  <a:ext uri="{0D108BD9-81ED-4DB2-BD59-A6C34878D82A}">
                    <a16:rowId xmlns:a16="http://schemas.microsoft.com/office/drawing/2014/main" val="1887012028"/>
                  </a:ext>
                </a:extLst>
              </a:tr>
            </a:tbl>
          </a:graphicData>
        </a:graphic>
      </p:graphicFrame>
    </p:spTree>
    <p:extLst>
      <p:ext uri="{BB962C8B-B14F-4D97-AF65-F5344CB8AC3E}">
        <p14:creationId xmlns:p14="http://schemas.microsoft.com/office/powerpoint/2010/main" val="26703324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354D5-CED5-8630-16ED-6EDF11CEA455}"/>
              </a:ext>
            </a:extLst>
          </p:cNvPr>
          <p:cNvSpPr>
            <a:spLocks noGrp="1"/>
          </p:cNvSpPr>
          <p:nvPr>
            <p:ph type="title"/>
          </p:nvPr>
        </p:nvSpPr>
        <p:spPr/>
        <p:txBody>
          <a:bodyPr>
            <a:normAutofit fontScale="90000"/>
          </a:bodyPr>
          <a:lstStyle/>
          <a:p>
            <a:r>
              <a:rPr kumimoji="1"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Detection results (</a:t>
            </a:r>
            <a:r>
              <a:rPr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comparison</a:t>
            </a:r>
            <a:r>
              <a:rPr kumimoji="1" lang="en" altLang="ja-JP" dirty="0"/>
              <a:t> </a:t>
            </a:r>
            <a:r>
              <a:rPr kumimoji="1"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method)</a:t>
            </a:r>
            <a:endParaRPr lang="ja-JP" altLang="en-US"/>
          </a:p>
        </p:txBody>
      </p:sp>
      <p:sp>
        <p:nvSpPr>
          <p:cNvPr id="3" name="コンテンツ プレースホルダー 2">
            <a:extLst>
              <a:ext uri="{FF2B5EF4-FFF2-40B4-BE49-F238E27FC236}">
                <a16:creationId xmlns:a16="http://schemas.microsoft.com/office/drawing/2014/main" id="{E1FE0743-7C48-6B77-2904-C01D7EBF771F}"/>
              </a:ext>
            </a:extLst>
          </p:cNvPr>
          <p:cNvSpPr>
            <a:spLocks noGrp="1"/>
          </p:cNvSpPr>
          <p:nvPr>
            <p:ph idx="1"/>
          </p:nvPr>
        </p:nvSpPr>
        <p:spPr>
          <a:xfrm>
            <a:off x="695450" y="1273414"/>
            <a:ext cx="8363222" cy="5209026"/>
          </a:xfrm>
        </p:spPr>
        <p:txBody>
          <a:bodyPr>
            <a:normAutofit/>
          </a:bodyPr>
          <a:lstStyle/>
          <a:p>
            <a:r>
              <a:rPr lang="en" altLang="ja-JP" sz="3200" b="1" dirty="0">
                <a:solidFill>
                  <a:srgbClr val="525252"/>
                </a:solidFill>
              </a:rPr>
              <a:t>F-score : 0.74, </a:t>
            </a:r>
            <a:r>
              <a:rPr lang="en" altLang="ja-JP" sz="3600" b="1" dirty="0">
                <a:solidFill>
                  <a:srgbClr val="525252"/>
                </a:solidFill>
              </a:rPr>
              <a:t>Accuracy</a:t>
            </a:r>
            <a:r>
              <a:rPr lang="en" altLang="ja-JP" sz="3200" b="1" dirty="0">
                <a:solidFill>
                  <a:srgbClr val="525252"/>
                </a:solidFill>
              </a:rPr>
              <a:t> : 0.79</a:t>
            </a:r>
            <a:endParaRPr kumimoji="1" lang="en-US" altLang="ja-JP" dirty="0"/>
          </a:p>
          <a:p>
            <a:endParaRPr lang="en-US" altLang="ja-JP"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a:p>
            <a:r>
              <a:rPr lang="en" altLang="ja-JP" dirty="0"/>
              <a:t>Only one type of threshold is fixed</a:t>
            </a:r>
            <a:endParaRPr lang="en" altLang="ja-JP" sz="3200" b="1" dirty="0">
              <a:solidFill>
                <a:srgbClr val="525252"/>
              </a:solidFill>
            </a:endParaRPr>
          </a:p>
          <a:p>
            <a:pPr lvl="1"/>
            <a:r>
              <a:rPr lang="en" altLang="ja-JP" dirty="0">
                <a:solidFill>
                  <a:srgbClr val="525252"/>
                </a:solidFill>
              </a:rPr>
              <a:t>Detection at threshold without </a:t>
            </a:r>
            <a:r>
              <a:rPr lang="en" altLang="ja-JP" dirty="0" err="1">
                <a:solidFill>
                  <a:srgbClr val="525252"/>
                </a:solidFill>
              </a:rPr>
              <a:t>Iperf</a:t>
            </a:r>
            <a:endParaRPr lang="en" altLang="ja-JP" dirty="0">
              <a:solidFill>
                <a:srgbClr val="525252"/>
              </a:solidFill>
            </a:endParaRPr>
          </a:p>
          <a:p>
            <a:r>
              <a:rPr lang="en" altLang="ja-JP" dirty="0">
                <a:solidFill>
                  <a:srgbClr val="525252"/>
                </a:solidFill>
              </a:rPr>
              <a:t>Without CDF</a:t>
            </a:r>
            <a:endParaRPr lang="ja-JP" altLang="en-US">
              <a:solidFill>
                <a:srgbClr val="525252"/>
              </a:solidFill>
            </a:endParaRPr>
          </a:p>
          <a:p>
            <a:endParaRPr lang="ja-JP" altLang="en-US">
              <a:solidFill>
                <a:srgbClr val="525252"/>
              </a:solidFill>
            </a:endParaRPr>
          </a:p>
        </p:txBody>
      </p:sp>
      <p:sp>
        <p:nvSpPr>
          <p:cNvPr id="4" name="フッター プレースホルダー 3">
            <a:extLst>
              <a:ext uri="{FF2B5EF4-FFF2-40B4-BE49-F238E27FC236}">
                <a16:creationId xmlns:a16="http://schemas.microsoft.com/office/drawing/2014/main" id="{EA2CF6A6-FC15-6AB7-BFD6-F54FFD03534C}"/>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5D2CB8F2-DE1E-46E2-9D54-AE28056E1830}"/>
              </a:ext>
            </a:extLst>
          </p:cNvPr>
          <p:cNvSpPr>
            <a:spLocks noGrp="1"/>
          </p:cNvSpPr>
          <p:nvPr>
            <p:ph type="sldNum" sz="quarter" idx="12"/>
          </p:nvPr>
        </p:nvSpPr>
        <p:spPr/>
        <p:txBody>
          <a:bodyPr/>
          <a:lstStyle/>
          <a:p>
            <a:fld id="{8B45D110-FD8E-48BD-8825-CDFBF9D22CA3}" type="slidenum">
              <a:rPr kumimoji="1" lang="ja-JP" altLang="en-US" smtClean="0"/>
              <a:pPr/>
              <a:t>16</a:t>
            </a:fld>
            <a:endParaRPr kumimoji="1" lang="ja-JP" altLang="en-US" dirty="0"/>
          </a:p>
        </p:txBody>
      </p:sp>
      <p:graphicFrame>
        <p:nvGraphicFramePr>
          <p:cNvPr id="10" name="表 9">
            <a:extLst>
              <a:ext uri="{FF2B5EF4-FFF2-40B4-BE49-F238E27FC236}">
                <a16:creationId xmlns:a16="http://schemas.microsoft.com/office/drawing/2014/main" id="{DBAAEFB1-F444-2DAE-3296-152380F80FB9}"/>
              </a:ext>
            </a:extLst>
          </p:cNvPr>
          <p:cNvGraphicFramePr>
            <a:graphicFrameLocks noGrp="1"/>
          </p:cNvGraphicFramePr>
          <p:nvPr>
            <p:extLst>
              <p:ext uri="{D42A27DB-BD31-4B8C-83A1-F6EECF244321}">
                <p14:modId xmlns:p14="http://schemas.microsoft.com/office/powerpoint/2010/main" val="2893196158"/>
              </p:ext>
            </p:extLst>
          </p:nvPr>
        </p:nvGraphicFramePr>
        <p:xfrm>
          <a:off x="209531" y="1871360"/>
          <a:ext cx="8724938" cy="1920007"/>
        </p:xfrm>
        <a:graphic>
          <a:graphicData uri="http://schemas.openxmlformats.org/drawingml/2006/table">
            <a:tbl>
              <a:tblPr firstRow="1" bandRow="1">
                <a:tableStyleId>{5C22544A-7EE6-4342-B048-85BDC9FD1C3A}</a:tableStyleId>
              </a:tblPr>
              <a:tblGrid>
                <a:gridCol w="955286">
                  <a:extLst>
                    <a:ext uri="{9D8B030D-6E8A-4147-A177-3AD203B41FA5}">
                      <a16:colId xmlns:a16="http://schemas.microsoft.com/office/drawing/2014/main" val="1937006960"/>
                    </a:ext>
                  </a:extLst>
                </a:gridCol>
                <a:gridCol w="647471">
                  <a:extLst>
                    <a:ext uri="{9D8B030D-6E8A-4147-A177-3AD203B41FA5}">
                      <a16:colId xmlns:a16="http://schemas.microsoft.com/office/drawing/2014/main" val="3664255323"/>
                    </a:ext>
                  </a:extLst>
                </a:gridCol>
                <a:gridCol w="647471">
                  <a:extLst>
                    <a:ext uri="{9D8B030D-6E8A-4147-A177-3AD203B41FA5}">
                      <a16:colId xmlns:a16="http://schemas.microsoft.com/office/drawing/2014/main" val="3563431854"/>
                    </a:ext>
                  </a:extLst>
                </a:gridCol>
                <a:gridCol w="647471">
                  <a:extLst>
                    <a:ext uri="{9D8B030D-6E8A-4147-A177-3AD203B41FA5}">
                      <a16:colId xmlns:a16="http://schemas.microsoft.com/office/drawing/2014/main" val="4062364435"/>
                    </a:ext>
                  </a:extLst>
                </a:gridCol>
                <a:gridCol w="647471">
                  <a:extLst>
                    <a:ext uri="{9D8B030D-6E8A-4147-A177-3AD203B41FA5}">
                      <a16:colId xmlns:a16="http://schemas.microsoft.com/office/drawing/2014/main" val="255414517"/>
                    </a:ext>
                  </a:extLst>
                </a:gridCol>
                <a:gridCol w="647471">
                  <a:extLst>
                    <a:ext uri="{9D8B030D-6E8A-4147-A177-3AD203B41FA5}">
                      <a16:colId xmlns:a16="http://schemas.microsoft.com/office/drawing/2014/main" val="43066477"/>
                    </a:ext>
                  </a:extLst>
                </a:gridCol>
                <a:gridCol w="647471">
                  <a:extLst>
                    <a:ext uri="{9D8B030D-6E8A-4147-A177-3AD203B41FA5}">
                      <a16:colId xmlns:a16="http://schemas.microsoft.com/office/drawing/2014/main" val="4258660581"/>
                    </a:ext>
                  </a:extLst>
                </a:gridCol>
                <a:gridCol w="647471">
                  <a:extLst>
                    <a:ext uri="{9D8B030D-6E8A-4147-A177-3AD203B41FA5}">
                      <a16:colId xmlns:a16="http://schemas.microsoft.com/office/drawing/2014/main" val="2132797787"/>
                    </a:ext>
                  </a:extLst>
                </a:gridCol>
                <a:gridCol w="647471">
                  <a:extLst>
                    <a:ext uri="{9D8B030D-6E8A-4147-A177-3AD203B41FA5}">
                      <a16:colId xmlns:a16="http://schemas.microsoft.com/office/drawing/2014/main" val="2854762567"/>
                    </a:ext>
                  </a:extLst>
                </a:gridCol>
                <a:gridCol w="647471">
                  <a:extLst>
                    <a:ext uri="{9D8B030D-6E8A-4147-A177-3AD203B41FA5}">
                      <a16:colId xmlns:a16="http://schemas.microsoft.com/office/drawing/2014/main" val="1035141556"/>
                    </a:ext>
                  </a:extLst>
                </a:gridCol>
                <a:gridCol w="647471">
                  <a:extLst>
                    <a:ext uri="{9D8B030D-6E8A-4147-A177-3AD203B41FA5}">
                      <a16:colId xmlns:a16="http://schemas.microsoft.com/office/drawing/2014/main" val="1290715655"/>
                    </a:ext>
                  </a:extLst>
                </a:gridCol>
                <a:gridCol w="647471">
                  <a:extLst>
                    <a:ext uri="{9D8B030D-6E8A-4147-A177-3AD203B41FA5}">
                      <a16:colId xmlns:a16="http://schemas.microsoft.com/office/drawing/2014/main" val="1788073675"/>
                    </a:ext>
                  </a:extLst>
                </a:gridCol>
                <a:gridCol w="647471">
                  <a:extLst>
                    <a:ext uri="{9D8B030D-6E8A-4147-A177-3AD203B41FA5}">
                      <a16:colId xmlns:a16="http://schemas.microsoft.com/office/drawing/2014/main" val="3898664376"/>
                    </a:ext>
                  </a:extLst>
                </a:gridCol>
              </a:tblGrid>
              <a:tr h="664269">
                <a:tc>
                  <a:txBody>
                    <a:bodyPr/>
                    <a:lstStyle/>
                    <a:p>
                      <a:endParaRPr kumimoji="1" lang="ja-JP"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kumimoji="1" lang="en-US" altLang="ja-JP" sz="1800" b="1" dirty="0">
                          <a:solidFill>
                            <a:schemeClr val="bg1"/>
                          </a:solidFill>
                        </a:rPr>
                        <a:t>Not using </a:t>
                      </a:r>
                      <a:r>
                        <a:rPr kumimoji="1" lang="en-US" altLang="ja-JP" sz="1800" b="1" dirty="0" err="1">
                          <a:solidFill>
                            <a:schemeClr val="bg1"/>
                          </a:solidFill>
                        </a:rPr>
                        <a:t>iperf</a:t>
                      </a:r>
                      <a:endParaRPr kumimoji="1" lang="ja-JP" altLang="en-US" sz="1800" b="1" dirty="0">
                        <a:solidFill>
                          <a:schemeClr val="bg1"/>
                        </a:solidFill>
                      </a:endParaRPr>
                    </a:p>
                  </a:txBody>
                  <a:tcPr anchor="ctr">
                    <a:lnL w="12700" cmpd="sng">
                      <a:noFill/>
                    </a:lnL>
                  </a:tcP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3MB</a:t>
                      </a:r>
                      <a:endParaRPr kumimoji="1" lang="ja-JP" altLang="en-US" sz="1800" b="1"/>
                    </a:p>
                  </a:txBody>
                  <a:tcPr anchor="ct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5MB</a:t>
                      </a:r>
                      <a:endParaRPr kumimoji="1" lang="ja-JP" altLang="en-US" sz="1800" b="1"/>
                    </a:p>
                  </a:txBody>
                  <a:tcPr anchor="ctr"/>
                </a:tc>
                <a:tc hMerge="1">
                  <a:txBody>
                    <a:bodyPr/>
                    <a:lstStyle/>
                    <a:p>
                      <a:endParaRPr kumimoji="1" lang="ja-JP" altLang="en-US" dirty="0"/>
                    </a:p>
                  </a:txBody>
                  <a:tcPr/>
                </a:tc>
                <a:tc hMerge="1">
                  <a:txBody>
                    <a:bodyPr/>
                    <a:lstStyle/>
                    <a:p>
                      <a:endParaRPr kumimoji="1" lang="ja-JP" altLang="en-US"/>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7MB</a:t>
                      </a:r>
                      <a:endParaRPr kumimoji="1" lang="ja-JP" altLang="en-US" sz="1800" b="1"/>
                    </a:p>
                  </a:txBody>
                  <a:tcPr anchor="ctr"/>
                </a:tc>
                <a:tc hMerge="1">
                  <a:txBody>
                    <a:bodyPr/>
                    <a:lstStyle/>
                    <a:p>
                      <a:pPr algn="ctr">
                        <a:lnSpc>
                          <a:spcPct val="150000"/>
                        </a:lnSpc>
                      </a:pPr>
                      <a:endParaRPr kumimoji="1" lang="ja-JP" altLang="en-US" sz="2400" b="1" dirty="0"/>
                    </a:p>
                  </a:txBody>
                  <a:tcPr/>
                </a:tc>
                <a:tc hMerge="1">
                  <a:txBody>
                    <a:bodyPr/>
                    <a:lstStyle/>
                    <a:p>
                      <a:pPr algn="ctr">
                        <a:lnSpc>
                          <a:spcPct val="150000"/>
                        </a:lnSpc>
                      </a:pPr>
                      <a:endParaRPr kumimoji="1" lang="ja-JP" altLang="en-US" sz="2400" b="1" dirty="0"/>
                    </a:p>
                  </a:txBody>
                  <a:tcPr/>
                </a:tc>
                <a:extLst>
                  <a:ext uri="{0D108BD9-81ED-4DB2-BD59-A6C34878D82A}">
                    <a16:rowId xmlns:a16="http://schemas.microsoft.com/office/drawing/2014/main" val="2055725957"/>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dirty="0">
                          <a:solidFill>
                            <a:schemeClr val="bg1"/>
                          </a:solidFill>
                        </a:rPr>
                        <a:t>Legal</a:t>
                      </a:r>
                      <a:endParaRPr kumimoji="1" lang="ja-JP" altLang="en-US" sz="1800" b="1">
                        <a:solidFill>
                          <a:schemeClr val="bg1"/>
                        </a:solidFill>
                      </a:endParaRPr>
                    </a:p>
                  </a:txBody>
                  <a:tcPr anchor="ctr">
                    <a:lnT w="38100" cmpd="sng">
                      <a:noFill/>
                    </a:lnT>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b="1">
                        <a:solidFill>
                          <a:schemeClr val="accent2"/>
                        </a:solidFill>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a:solidFill>
                            <a:schemeClr val="accent2"/>
                          </a:solidFill>
                        </a:rPr>
                        <a:t>×</a:t>
                      </a:r>
                      <a:endParaRPr kumimoji="1" lang="ja-JP" altLang="en-US" sz="2400" b="1">
                        <a:solidFill>
                          <a:schemeClr val="accent2"/>
                        </a:solidFill>
                      </a:endParaRPr>
                    </a:p>
                  </a:txBody>
                  <a:tcPr/>
                </a:tc>
                <a:extLst>
                  <a:ext uri="{0D108BD9-81ED-4DB2-BD59-A6C34878D82A}">
                    <a16:rowId xmlns:a16="http://schemas.microsoft.com/office/drawing/2014/main" val="1525367853"/>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dirty="0">
                          <a:solidFill>
                            <a:schemeClr val="bg1"/>
                          </a:solidFill>
                        </a:rPr>
                        <a:t>Rogue</a:t>
                      </a:r>
                    </a:p>
                  </a:txBody>
                  <a:tcPr anchor="ctr">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extLst>
                  <a:ext uri="{0D108BD9-81ED-4DB2-BD59-A6C34878D82A}">
                    <a16:rowId xmlns:a16="http://schemas.microsoft.com/office/drawing/2014/main" val="1887012028"/>
                  </a:ext>
                </a:extLst>
              </a:tr>
            </a:tbl>
          </a:graphicData>
        </a:graphic>
      </p:graphicFrame>
    </p:spTree>
    <p:extLst>
      <p:ext uri="{BB962C8B-B14F-4D97-AF65-F5344CB8AC3E}">
        <p14:creationId xmlns:p14="http://schemas.microsoft.com/office/powerpoint/2010/main" val="255473052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4C574-AFD7-B484-FE90-69D37D70A177}"/>
              </a:ext>
            </a:extLst>
          </p:cNvPr>
          <p:cNvSpPr>
            <a:spLocks noGrp="1"/>
          </p:cNvSpPr>
          <p:nvPr>
            <p:ph type="title"/>
          </p:nvPr>
        </p:nvSpPr>
        <p:spPr/>
        <p:txBody>
          <a:bodyPr/>
          <a:lstStyle/>
          <a:p>
            <a:r>
              <a:rPr kumimoji="1" lang="en" altLang="ja-JP" dirty="0"/>
              <a:t>Summary and tasks</a:t>
            </a:r>
            <a:endParaRPr kumimoji="1" lang="ja-JP" altLang="en-US"/>
          </a:p>
        </p:txBody>
      </p:sp>
      <p:sp>
        <p:nvSpPr>
          <p:cNvPr id="3" name="コンテンツ プレースホルダー 2">
            <a:extLst>
              <a:ext uri="{FF2B5EF4-FFF2-40B4-BE49-F238E27FC236}">
                <a16:creationId xmlns:a16="http://schemas.microsoft.com/office/drawing/2014/main" id="{676115A7-AC69-2D19-F721-022C1BCB5BC1}"/>
              </a:ext>
            </a:extLst>
          </p:cNvPr>
          <p:cNvSpPr>
            <a:spLocks noGrp="1"/>
          </p:cNvSpPr>
          <p:nvPr>
            <p:ph idx="1"/>
          </p:nvPr>
        </p:nvSpPr>
        <p:spPr>
          <a:xfrm>
            <a:off x="683618" y="1265911"/>
            <a:ext cx="8363222" cy="5475458"/>
          </a:xfrm>
        </p:spPr>
        <p:txBody>
          <a:bodyPr/>
          <a:lstStyle/>
          <a:p>
            <a:r>
              <a:rPr kumimoji="1" lang="en" altLang="ja-JP" dirty="0"/>
              <a:t>Evil-Twin detection using RTT</a:t>
            </a:r>
          </a:p>
          <a:p>
            <a:pPr lvl="1"/>
            <a:r>
              <a:rPr kumimoji="1" lang="en" altLang="ja-JP" dirty="0"/>
              <a:t>RTT changes depending on traffic load</a:t>
            </a:r>
            <a:endParaRPr lang="en" altLang="ja-JP" dirty="0"/>
          </a:p>
          <a:p>
            <a:pPr lvl="1"/>
            <a:r>
              <a:rPr kumimoji="1" lang="en" altLang="ja-JP" dirty="0"/>
              <a:t>Conventional methods may create detection errors</a:t>
            </a:r>
          </a:p>
          <a:p>
            <a:r>
              <a:rPr kumimoji="1" lang="en" altLang="ja-JP" dirty="0"/>
              <a:t>Proposal for a traffic load-aware detection method using the k-means method</a:t>
            </a:r>
          </a:p>
          <a:p>
            <a:r>
              <a:rPr kumimoji="1" lang="en" altLang="ja-JP" dirty="0"/>
              <a:t>Improved F-score compared to not considered</a:t>
            </a:r>
          </a:p>
          <a:p>
            <a:r>
              <a:rPr kumimoji="1" lang="en" altLang="ja-JP" dirty="0"/>
              <a:t>Detection in the 5GHz band</a:t>
            </a:r>
            <a:endParaRPr kumimoji="1" lang="ja-JP" altLang="en-US"/>
          </a:p>
        </p:txBody>
      </p:sp>
      <p:sp>
        <p:nvSpPr>
          <p:cNvPr id="4" name="フッター プレースホルダー 3">
            <a:extLst>
              <a:ext uri="{FF2B5EF4-FFF2-40B4-BE49-F238E27FC236}">
                <a16:creationId xmlns:a16="http://schemas.microsoft.com/office/drawing/2014/main" id="{1C3EFA1A-3337-F5C2-D0BF-0B1AA6ECF30A}"/>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4B1C7CA9-2CC0-E245-B5CD-3E120FCB9802}"/>
              </a:ext>
            </a:extLst>
          </p:cNvPr>
          <p:cNvSpPr>
            <a:spLocks noGrp="1"/>
          </p:cNvSpPr>
          <p:nvPr>
            <p:ph type="sldNum" sz="quarter" idx="12"/>
          </p:nvPr>
        </p:nvSpPr>
        <p:spPr/>
        <p:txBody>
          <a:bodyPr/>
          <a:lstStyle/>
          <a:p>
            <a:fld id="{8B45D110-FD8E-48BD-8825-CDFBF9D22CA3}" type="slidenum">
              <a:rPr kumimoji="1" lang="ja-JP" altLang="en-US" smtClean="0"/>
              <a:pPr/>
              <a:t>17</a:t>
            </a:fld>
            <a:endParaRPr kumimoji="1" lang="ja-JP" altLang="en-US" dirty="0"/>
          </a:p>
        </p:txBody>
      </p:sp>
    </p:spTree>
    <p:extLst>
      <p:ext uri="{BB962C8B-B14F-4D97-AF65-F5344CB8AC3E}">
        <p14:creationId xmlns:p14="http://schemas.microsoft.com/office/powerpoint/2010/main" val="14516017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354D5-CED5-8630-16ED-6EDF11CEA455}"/>
              </a:ext>
            </a:extLst>
          </p:cNvPr>
          <p:cNvSpPr>
            <a:spLocks noGrp="1"/>
          </p:cNvSpPr>
          <p:nvPr>
            <p:ph type="title"/>
          </p:nvPr>
        </p:nvSpPr>
        <p:spPr/>
        <p:txBody>
          <a:bodyPr>
            <a:normAutofit/>
          </a:bodyPr>
          <a:lstStyle/>
          <a:p>
            <a:r>
              <a:rPr lang="en" altLang="ja-JP" dirty="0">
                <a:solidFill>
                  <a:srgbClr val="333333">
                    <a:lumMod val="85000"/>
                    <a:lumOff val="15000"/>
                  </a:srgbClr>
                </a:solidFill>
                <a:latin typeface="Segoe UI"/>
                <a:ea typeface="メイリオ"/>
              </a:rPr>
              <a:t>View of d</a:t>
            </a:r>
            <a:r>
              <a:rPr kumimoji="1" lang="en" altLang="ja-JP" sz="3600" b="1" i="0" u="none" strike="noStrike" kern="1200" cap="none" spc="0" normalizeH="0" baseline="0" noProof="0" dirty="0" err="1">
                <a:ln>
                  <a:noFill/>
                </a:ln>
                <a:solidFill>
                  <a:srgbClr val="333333">
                    <a:lumMod val="85000"/>
                    <a:lumOff val="15000"/>
                  </a:srgbClr>
                </a:solidFill>
                <a:effectLst/>
                <a:uLnTx/>
                <a:uFillTx/>
                <a:latin typeface="Segoe UI"/>
                <a:ea typeface="メイリオ"/>
                <a:cs typeface="+mj-cs"/>
              </a:rPr>
              <a:t>etection</a:t>
            </a:r>
            <a:r>
              <a:rPr kumimoji="1"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 results</a:t>
            </a:r>
            <a:endParaRPr lang="ja-JP" altLang="en-US"/>
          </a:p>
        </p:txBody>
      </p:sp>
      <p:sp>
        <p:nvSpPr>
          <p:cNvPr id="4" name="フッター プレースホルダー 3">
            <a:extLst>
              <a:ext uri="{FF2B5EF4-FFF2-40B4-BE49-F238E27FC236}">
                <a16:creationId xmlns:a16="http://schemas.microsoft.com/office/drawing/2014/main" id="{EA2CF6A6-FC15-6AB7-BFD6-F54FFD03534C}"/>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5D2CB8F2-DE1E-46E2-9D54-AE28056E1830}"/>
              </a:ext>
            </a:extLst>
          </p:cNvPr>
          <p:cNvSpPr>
            <a:spLocks noGrp="1"/>
          </p:cNvSpPr>
          <p:nvPr>
            <p:ph type="sldNum" sz="quarter" idx="12"/>
          </p:nvPr>
        </p:nvSpPr>
        <p:spPr/>
        <p:txBody>
          <a:bodyPr/>
          <a:lstStyle/>
          <a:p>
            <a:fld id="{8B45D110-FD8E-48BD-8825-CDFBF9D22CA3}" type="slidenum">
              <a:rPr kumimoji="1" lang="ja-JP" altLang="en-US" smtClean="0"/>
              <a:pPr/>
              <a:t>18</a:t>
            </a:fld>
            <a:endParaRPr kumimoji="1" lang="ja-JP" altLang="en-US" dirty="0"/>
          </a:p>
        </p:txBody>
      </p:sp>
      <p:sp>
        <p:nvSpPr>
          <p:cNvPr id="7" name="コンテンツ プレースホルダー 6">
            <a:extLst>
              <a:ext uri="{FF2B5EF4-FFF2-40B4-BE49-F238E27FC236}">
                <a16:creationId xmlns:a16="http://schemas.microsoft.com/office/drawing/2014/main" id="{043DADC9-A268-0DC1-1234-E27EE1251E0F}"/>
              </a:ext>
            </a:extLst>
          </p:cNvPr>
          <p:cNvSpPr>
            <a:spLocks noGrp="1"/>
          </p:cNvSpPr>
          <p:nvPr>
            <p:ph idx="1"/>
          </p:nvPr>
        </p:nvSpPr>
        <p:spPr>
          <a:xfrm>
            <a:off x="662286" y="980728"/>
            <a:ext cx="8363222" cy="4752528"/>
          </a:xfrm>
        </p:spPr>
        <p:txBody>
          <a:bodyPr/>
          <a:lstStyle/>
          <a:p>
            <a:r>
              <a:rPr lang="en-US" altLang="ja-JP" b="1" dirty="0"/>
              <a:t>Legal low</a:t>
            </a:r>
          </a:p>
          <a:p>
            <a:pPr lvl="1"/>
            <a:r>
              <a:rPr lang="en-US" altLang="ja-JP" dirty="0"/>
              <a:t>If the system decides Legal, we fill in a circle. </a:t>
            </a:r>
            <a:br>
              <a:rPr lang="en-US" altLang="ja-JP" dirty="0"/>
            </a:br>
            <a:r>
              <a:rPr lang="en-US" altLang="ja-JP" dirty="0"/>
              <a:t>If the system decides Rogue, we fill in a cross.</a:t>
            </a:r>
          </a:p>
          <a:p>
            <a:r>
              <a:rPr lang="en" altLang="ja-JP" b="1" dirty="0"/>
              <a:t>Rogue low</a:t>
            </a:r>
          </a:p>
          <a:p>
            <a:pPr lvl="1"/>
            <a:r>
              <a:rPr lang="en-US" altLang="ja-JP" dirty="0"/>
              <a:t>If the system decides Legal, we fill in a </a:t>
            </a:r>
            <a:r>
              <a:rPr lang="en" altLang="ja-JP" dirty="0"/>
              <a:t>cross</a:t>
            </a:r>
            <a:r>
              <a:rPr lang="en-US" altLang="ja-JP" dirty="0"/>
              <a:t>.</a:t>
            </a:r>
            <a:br>
              <a:rPr lang="en-US" altLang="ja-JP" dirty="0"/>
            </a:br>
            <a:r>
              <a:rPr lang="en-US" altLang="ja-JP" dirty="0"/>
              <a:t>If the system decides Rogue, we fill in a circle</a:t>
            </a:r>
            <a:r>
              <a:rPr lang="en" altLang="ja-JP" dirty="0"/>
              <a:t>.</a:t>
            </a:r>
          </a:p>
          <a:p>
            <a:pPr lvl="1"/>
            <a:endParaRPr lang="ja-JP" altLang="en-US" b="1"/>
          </a:p>
        </p:txBody>
      </p:sp>
      <p:graphicFrame>
        <p:nvGraphicFramePr>
          <p:cNvPr id="10" name="表 9">
            <a:extLst>
              <a:ext uri="{FF2B5EF4-FFF2-40B4-BE49-F238E27FC236}">
                <a16:creationId xmlns:a16="http://schemas.microsoft.com/office/drawing/2014/main" id="{DBAAEFB1-F444-2DAE-3296-152380F80FB9}"/>
              </a:ext>
            </a:extLst>
          </p:cNvPr>
          <p:cNvGraphicFramePr>
            <a:graphicFrameLocks noGrp="1"/>
          </p:cNvGraphicFramePr>
          <p:nvPr>
            <p:extLst>
              <p:ext uri="{D42A27DB-BD31-4B8C-83A1-F6EECF244321}">
                <p14:modId xmlns:p14="http://schemas.microsoft.com/office/powerpoint/2010/main" val="3944260754"/>
              </p:ext>
            </p:extLst>
          </p:nvPr>
        </p:nvGraphicFramePr>
        <p:xfrm>
          <a:off x="209531" y="4538352"/>
          <a:ext cx="8724938" cy="1920007"/>
        </p:xfrm>
        <a:graphic>
          <a:graphicData uri="http://schemas.openxmlformats.org/drawingml/2006/table">
            <a:tbl>
              <a:tblPr firstRow="1" bandRow="1">
                <a:tableStyleId>{5C22544A-7EE6-4342-B048-85BDC9FD1C3A}</a:tableStyleId>
              </a:tblPr>
              <a:tblGrid>
                <a:gridCol w="955286">
                  <a:extLst>
                    <a:ext uri="{9D8B030D-6E8A-4147-A177-3AD203B41FA5}">
                      <a16:colId xmlns:a16="http://schemas.microsoft.com/office/drawing/2014/main" val="1937006960"/>
                    </a:ext>
                  </a:extLst>
                </a:gridCol>
                <a:gridCol w="647471">
                  <a:extLst>
                    <a:ext uri="{9D8B030D-6E8A-4147-A177-3AD203B41FA5}">
                      <a16:colId xmlns:a16="http://schemas.microsoft.com/office/drawing/2014/main" val="3664255323"/>
                    </a:ext>
                  </a:extLst>
                </a:gridCol>
                <a:gridCol w="647471">
                  <a:extLst>
                    <a:ext uri="{9D8B030D-6E8A-4147-A177-3AD203B41FA5}">
                      <a16:colId xmlns:a16="http://schemas.microsoft.com/office/drawing/2014/main" val="3563431854"/>
                    </a:ext>
                  </a:extLst>
                </a:gridCol>
                <a:gridCol w="647471">
                  <a:extLst>
                    <a:ext uri="{9D8B030D-6E8A-4147-A177-3AD203B41FA5}">
                      <a16:colId xmlns:a16="http://schemas.microsoft.com/office/drawing/2014/main" val="4062364435"/>
                    </a:ext>
                  </a:extLst>
                </a:gridCol>
                <a:gridCol w="647471">
                  <a:extLst>
                    <a:ext uri="{9D8B030D-6E8A-4147-A177-3AD203B41FA5}">
                      <a16:colId xmlns:a16="http://schemas.microsoft.com/office/drawing/2014/main" val="255414517"/>
                    </a:ext>
                  </a:extLst>
                </a:gridCol>
                <a:gridCol w="647471">
                  <a:extLst>
                    <a:ext uri="{9D8B030D-6E8A-4147-A177-3AD203B41FA5}">
                      <a16:colId xmlns:a16="http://schemas.microsoft.com/office/drawing/2014/main" val="43066477"/>
                    </a:ext>
                  </a:extLst>
                </a:gridCol>
                <a:gridCol w="647471">
                  <a:extLst>
                    <a:ext uri="{9D8B030D-6E8A-4147-A177-3AD203B41FA5}">
                      <a16:colId xmlns:a16="http://schemas.microsoft.com/office/drawing/2014/main" val="4258660581"/>
                    </a:ext>
                  </a:extLst>
                </a:gridCol>
                <a:gridCol w="647471">
                  <a:extLst>
                    <a:ext uri="{9D8B030D-6E8A-4147-A177-3AD203B41FA5}">
                      <a16:colId xmlns:a16="http://schemas.microsoft.com/office/drawing/2014/main" val="2132797787"/>
                    </a:ext>
                  </a:extLst>
                </a:gridCol>
                <a:gridCol w="647471">
                  <a:extLst>
                    <a:ext uri="{9D8B030D-6E8A-4147-A177-3AD203B41FA5}">
                      <a16:colId xmlns:a16="http://schemas.microsoft.com/office/drawing/2014/main" val="2854762567"/>
                    </a:ext>
                  </a:extLst>
                </a:gridCol>
                <a:gridCol w="647471">
                  <a:extLst>
                    <a:ext uri="{9D8B030D-6E8A-4147-A177-3AD203B41FA5}">
                      <a16:colId xmlns:a16="http://schemas.microsoft.com/office/drawing/2014/main" val="1035141556"/>
                    </a:ext>
                  </a:extLst>
                </a:gridCol>
                <a:gridCol w="647471">
                  <a:extLst>
                    <a:ext uri="{9D8B030D-6E8A-4147-A177-3AD203B41FA5}">
                      <a16:colId xmlns:a16="http://schemas.microsoft.com/office/drawing/2014/main" val="1290715655"/>
                    </a:ext>
                  </a:extLst>
                </a:gridCol>
                <a:gridCol w="647471">
                  <a:extLst>
                    <a:ext uri="{9D8B030D-6E8A-4147-A177-3AD203B41FA5}">
                      <a16:colId xmlns:a16="http://schemas.microsoft.com/office/drawing/2014/main" val="1788073675"/>
                    </a:ext>
                  </a:extLst>
                </a:gridCol>
                <a:gridCol w="647471">
                  <a:extLst>
                    <a:ext uri="{9D8B030D-6E8A-4147-A177-3AD203B41FA5}">
                      <a16:colId xmlns:a16="http://schemas.microsoft.com/office/drawing/2014/main" val="3898664376"/>
                    </a:ext>
                  </a:extLst>
                </a:gridCol>
              </a:tblGrid>
              <a:tr h="664269">
                <a:tc>
                  <a:txBody>
                    <a:bodyPr/>
                    <a:lstStyle/>
                    <a:p>
                      <a:endParaRPr kumimoji="1" lang="ja-JP"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kumimoji="1" lang="en-US" altLang="ja-JP" sz="1800" b="1" dirty="0">
                          <a:solidFill>
                            <a:schemeClr val="bg1"/>
                          </a:solidFill>
                        </a:rPr>
                        <a:t>Not using </a:t>
                      </a:r>
                      <a:r>
                        <a:rPr kumimoji="1" lang="en-US" altLang="ja-JP" sz="1800" b="1" dirty="0" err="1">
                          <a:solidFill>
                            <a:schemeClr val="bg1"/>
                          </a:solidFill>
                        </a:rPr>
                        <a:t>iperf</a:t>
                      </a:r>
                      <a:endParaRPr kumimoji="1" lang="ja-JP" altLang="en-US" sz="1800" b="1" dirty="0">
                        <a:solidFill>
                          <a:schemeClr val="bg1"/>
                        </a:solidFill>
                      </a:endParaRPr>
                    </a:p>
                  </a:txBody>
                  <a:tcPr anchor="ctr">
                    <a:lnL w="12700" cmpd="sng">
                      <a:noFill/>
                    </a:lnL>
                  </a:tcP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3MB</a:t>
                      </a:r>
                      <a:endParaRPr kumimoji="1" lang="ja-JP" altLang="en-US" sz="1800" b="1"/>
                    </a:p>
                  </a:txBody>
                  <a:tcPr anchor="ct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5MB</a:t>
                      </a:r>
                      <a:endParaRPr kumimoji="1" lang="ja-JP" altLang="en-US" sz="1800" b="1"/>
                    </a:p>
                  </a:txBody>
                  <a:tcPr anchor="ctr"/>
                </a:tc>
                <a:tc hMerge="1">
                  <a:txBody>
                    <a:bodyPr/>
                    <a:lstStyle/>
                    <a:p>
                      <a:endParaRPr kumimoji="1" lang="ja-JP" altLang="en-US" dirty="0"/>
                    </a:p>
                  </a:txBody>
                  <a:tcPr/>
                </a:tc>
                <a:tc hMerge="1">
                  <a:txBody>
                    <a:bodyPr/>
                    <a:lstStyle/>
                    <a:p>
                      <a:endParaRPr kumimoji="1" lang="ja-JP" altLang="en-US"/>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7MB</a:t>
                      </a:r>
                      <a:endParaRPr kumimoji="1" lang="ja-JP" altLang="en-US" sz="1800" b="1"/>
                    </a:p>
                  </a:txBody>
                  <a:tcPr anchor="ctr"/>
                </a:tc>
                <a:tc hMerge="1">
                  <a:txBody>
                    <a:bodyPr/>
                    <a:lstStyle/>
                    <a:p>
                      <a:pPr algn="ctr">
                        <a:lnSpc>
                          <a:spcPct val="150000"/>
                        </a:lnSpc>
                      </a:pPr>
                      <a:endParaRPr kumimoji="1" lang="ja-JP" altLang="en-US" sz="2400" b="1" dirty="0"/>
                    </a:p>
                  </a:txBody>
                  <a:tcPr/>
                </a:tc>
                <a:tc hMerge="1">
                  <a:txBody>
                    <a:bodyPr/>
                    <a:lstStyle/>
                    <a:p>
                      <a:pPr algn="ctr">
                        <a:lnSpc>
                          <a:spcPct val="150000"/>
                        </a:lnSpc>
                      </a:pPr>
                      <a:endParaRPr kumimoji="1" lang="ja-JP" altLang="en-US" sz="2400" b="1" dirty="0"/>
                    </a:p>
                  </a:txBody>
                  <a:tcPr/>
                </a:tc>
                <a:extLst>
                  <a:ext uri="{0D108BD9-81ED-4DB2-BD59-A6C34878D82A}">
                    <a16:rowId xmlns:a16="http://schemas.microsoft.com/office/drawing/2014/main" val="2055725957"/>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dirty="0">
                          <a:solidFill>
                            <a:schemeClr val="bg1"/>
                          </a:solidFill>
                        </a:rPr>
                        <a:t>Legal</a:t>
                      </a:r>
                      <a:endParaRPr kumimoji="1" lang="ja-JP" altLang="en-US" sz="1800" b="1">
                        <a:solidFill>
                          <a:schemeClr val="bg1"/>
                        </a:solidFill>
                      </a:endParaRPr>
                    </a:p>
                  </a:txBody>
                  <a:tcPr anchor="ctr">
                    <a:lnT w="38100" cmpd="sng">
                      <a:noFill/>
                    </a:lnT>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b="1">
                        <a:solidFill>
                          <a:schemeClr val="accent2"/>
                        </a:solidFill>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a:solidFill>
                            <a:schemeClr val="accent2"/>
                          </a:solidFill>
                        </a:rPr>
                        <a:t>×</a:t>
                      </a:r>
                      <a:endParaRPr kumimoji="1" lang="ja-JP" altLang="en-US" sz="2400" b="1">
                        <a:solidFill>
                          <a:schemeClr val="accent2"/>
                        </a:solidFill>
                      </a:endParaRPr>
                    </a:p>
                  </a:txBody>
                  <a:tcPr/>
                </a:tc>
                <a:extLst>
                  <a:ext uri="{0D108BD9-81ED-4DB2-BD59-A6C34878D82A}">
                    <a16:rowId xmlns:a16="http://schemas.microsoft.com/office/drawing/2014/main" val="1525367853"/>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dirty="0">
                          <a:solidFill>
                            <a:schemeClr val="bg1"/>
                          </a:solidFill>
                        </a:rPr>
                        <a:t>Rogue</a:t>
                      </a:r>
                    </a:p>
                  </a:txBody>
                  <a:tcPr anchor="ctr">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extLst>
                  <a:ext uri="{0D108BD9-81ED-4DB2-BD59-A6C34878D82A}">
                    <a16:rowId xmlns:a16="http://schemas.microsoft.com/office/drawing/2014/main" val="1887012028"/>
                  </a:ext>
                </a:extLst>
              </a:tr>
            </a:tbl>
          </a:graphicData>
        </a:graphic>
      </p:graphicFrame>
      <p:sp>
        <p:nvSpPr>
          <p:cNvPr id="9" name="テキスト ボックス 8">
            <a:extLst>
              <a:ext uri="{FF2B5EF4-FFF2-40B4-BE49-F238E27FC236}">
                <a16:creationId xmlns:a16="http://schemas.microsoft.com/office/drawing/2014/main" id="{B5F24EDB-B9E1-8710-F355-44AAA6B890B0}"/>
              </a:ext>
            </a:extLst>
          </p:cNvPr>
          <p:cNvSpPr txBox="1"/>
          <p:nvPr/>
        </p:nvSpPr>
        <p:spPr>
          <a:xfrm>
            <a:off x="4764417" y="4218843"/>
            <a:ext cx="4170052" cy="400110"/>
          </a:xfrm>
          <a:prstGeom prst="rect">
            <a:avLst/>
          </a:prstGeom>
          <a:noFill/>
        </p:spPr>
        <p:txBody>
          <a:bodyPr wrap="none" rtlCol="0">
            <a:spAutoFit/>
          </a:bodyPr>
          <a:lstStyle/>
          <a:p>
            <a:r>
              <a:rPr lang="en-US" altLang="ja-JP" sz="2000" dirty="0">
                <a:solidFill>
                  <a:srgbClr val="4D4D4D"/>
                </a:solidFill>
              </a:rPr>
              <a:t>※Example of conventional method</a:t>
            </a:r>
            <a:endParaRPr kumimoji="1" lang="ja-JP" altLang="en-US" sz="2000" dirty="0">
              <a:solidFill>
                <a:srgbClr val="4D4D4D"/>
              </a:solidFill>
            </a:endParaRPr>
          </a:p>
        </p:txBody>
      </p:sp>
    </p:spTree>
    <p:extLst>
      <p:ext uri="{BB962C8B-B14F-4D97-AF65-F5344CB8AC3E}">
        <p14:creationId xmlns:p14="http://schemas.microsoft.com/office/powerpoint/2010/main" val="4659114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018456" y="53031"/>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en" altLang="ja-JP" dirty="0"/>
              <a:t>Research background and objectives</a:t>
            </a:r>
            <a:endParaRPr lang="ja-JP" altLang="en-US" dirty="0"/>
          </a:p>
        </p:txBody>
      </p:sp>
      <p:sp>
        <p:nvSpPr>
          <p:cNvPr id="121" name="Google Shape;121;p2"/>
          <p:cNvSpPr txBox="1">
            <a:spLocks noGrp="1"/>
          </p:cNvSpPr>
          <p:nvPr>
            <p:ph type="body" idx="1"/>
          </p:nvPr>
        </p:nvSpPr>
        <p:spPr>
          <a:xfrm>
            <a:off x="413817" y="1187737"/>
            <a:ext cx="8460382" cy="4752528"/>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en" altLang="ja-JP" dirty="0"/>
              <a:t>Increase in access points (APs) following the Corona disaster in recent years.</a:t>
            </a:r>
            <a:endParaRPr lang="en-US" altLang="ja-JP" dirty="0"/>
          </a:p>
          <a:p>
            <a:pPr marL="449263" lvl="0" indent="-449263" algn="l" rtl="0">
              <a:spcBef>
                <a:spcPts val="0"/>
              </a:spcBef>
              <a:spcAft>
                <a:spcPts val="0"/>
              </a:spcAft>
              <a:buClr>
                <a:schemeClr val="accent1"/>
              </a:buClr>
              <a:buSzPts val="3200"/>
              <a:buFont typeface="Noto Sans Symbols"/>
              <a:buChar char="●"/>
            </a:pPr>
            <a:endParaRPr lang="ja-JP" altLang="en-US" sz="1050"/>
          </a:p>
          <a:p>
            <a:pPr marL="449263" lvl="0" indent="-449263" algn="l" rtl="0">
              <a:spcBef>
                <a:spcPts val="1200"/>
              </a:spcBef>
              <a:spcAft>
                <a:spcPts val="0"/>
              </a:spcAft>
              <a:buClr>
                <a:schemeClr val="accent1"/>
              </a:buClr>
              <a:buSzPts val="3200"/>
              <a:buFont typeface="Noto Sans Symbols"/>
              <a:buChar char="●"/>
            </a:pPr>
            <a:r>
              <a:rPr lang="en-US" altLang="ja-JP" dirty="0"/>
              <a:t>Increased damage caused by rogue APs</a:t>
            </a:r>
          </a:p>
          <a:p>
            <a:pPr marL="0" lvl="0" indent="0" algn="l" rtl="0">
              <a:spcBef>
                <a:spcPts val="1200"/>
              </a:spcBef>
              <a:spcAft>
                <a:spcPts val="0"/>
              </a:spcAft>
              <a:buClr>
                <a:schemeClr val="accent1"/>
              </a:buClr>
              <a:buSzPts val="3200"/>
              <a:buNone/>
            </a:pPr>
            <a:r>
              <a:rPr lang="ja-JP" altLang="en-US"/>
              <a:t>　</a:t>
            </a:r>
            <a:r>
              <a:rPr lang="ja-JP" altLang="en-US" dirty="0"/>
              <a:t>➡ </a:t>
            </a:r>
            <a:r>
              <a:rPr lang="en-US" altLang="ja-JP" dirty="0"/>
              <a:t>Evil Twin Attack</a:t>
            </a:r>
          </a:p>
          <a:p>
            <a:pPr marL="0" lvl="0" indent="0" algn="l" rtl="0">
              <a:spcBef>
                <a:spcPts val="1200"/>
              </a:spcBef>
              <a:spcAft>
                <a:spcPts val="0"/>
              </a:spcAft>
              <a:buClr>
                <a:schemeClr val="accent1"/>
              </a:buClr>
              <a:buSzPts val="3200"/>
              <a:buNone/>
            </a:pPr>
            <a:r>
              <a:rPr lang="en-US" altLang="ja-JP" sz="1800" dirty="0"/>
              <a:t>[S. </a:t>
            </a:r>
            <a:r>
              <a:rPr lang="en-US" altLang="ja-JP" sz="1800" dirty="0" err="1"/>
              <a:t>Kitisriworapan</a:t>
            </a:r>
            <a:r>
              <a:rPr lang="en-US" altLang="ja-JP" sz="1800" dirty="0"/>
              <a:t> +, EURASIP Journal on Wireless Communications and Networking, 2020]</a:t>
            </a:r>
          </a:p>
          <a:p>
            <a:pPr marL="0" lvl="0" indent="0" algn="l" rtl="0">
              <a:spcBef>
                <a:spcPts val="1200"/>
              </a:spcBef>
              <a:spcAft>
                <a:spcPts val="0"/>
              </a:spcAft>
              <a:buClr>
                <a:schemeClr val="accent1"/>
              </a:buClr>
              <a:buSzPts val="3200"/>
              <a:buNone/>
            </a:pPr>
            <a:r>
              <a:rPr lang="en-US" sz="1800" dirty="0"/>
              <a:t>[K. C. Patel+, </a:t>
            </a:r>
            <a:r>
              <a:rPr lang="en-US" sz="1800" dirty="0" err="1"/>
              <a:t>INDIACom</a:t>
            </a:r>
            <a:r>
              <a:rPr lang="en-US" sz="1800" dirty="0"/>
              <a:t>, 2022]</a:t>
            </a:r>
          </a:p>
        </p:txBody>
      </p:sp>
      <p:sp>
        <p:nvSpPr>
          <p:cNvPr id="123" name="Google Shape;123;p2"/>
          <p:cNvSpPr/>
          <p:nvPr/>
        </p:nvSpPr>
        <p:spPr>
          <a:xfrm>
            <a:off x="863588" y="5479097"/>
            <a:ext cx="7416824" cy="91767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altLang="ja-JP" sz="2800" b="1" i="0" u="none" strike="noStrike" cap="none" dirty="0">
                <a:solidFill>
                  <a:schemeClr val="lt1"/>
                </a:solidFill>
                <a:latin typeface="Quattrocento Sans"/>
                <a:ea typeface="Quattrocento Sans"/>
                <a:cs typeface="Quattrocento Sans"/>
                <a:sym typeface="Quattrocento Sans"/>
              </a:rPr>
              <a:t>Improved accuracy of rogue AP detection</a:t>
            </a:r>
            <a:endParaRPr lang="ja-JP" altLang="en-US" sz="2800" b="1" i="0" u="none" strike="noStrike" cap="none" dirty="0">
              <a:solidFill>
                <a:schemeClr val="lt1"/>
              </a:solidFill>
              <a:latin typeface="Quattrocento Sans"/>
              <a:ea typeface="Quattrocento Sans"/>
              <a:cs typeface="Quattrocento Sans"/>
              <a:sym typeface="Quattrocento Sans"/>
            </a:endParaRPr>
          </a:p>
        </p:txBody>
      </p:sp>
      <p:sp>
        <p:nvSpPr>
          <p:cNvPr id="124" name="Google Shape;124;p2"/>
          <p:cNvSpPr/>
          <p:nvPr/>
        </p:nvSpPr>
        <p:spPr>
          <a:xfrm>
            <a:off x="4067944" y="4738438"/>
            <a:ext cx="576064" cy="6480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 name="スライド番号プレースホルダー 1">
            <a:extLst>
              <a:ext uri="{FF2B5EF4-FFF2-40B4-BE49-F238E27FC236}">
                <a16:creationId xmlns:a16="http://schemas.microsoft.com/office/drawing/2014/main" id="{D2DC15A3-8673-A3E1-B171-C287839E9D2B}"/>
              </a:ext>
            </a:extLst>
          </p:cNvPr>
          <p:cNvSpPr>
            <a:spLocks noGrp="1"/>
          </p:cNvSpPr>
          <p:nvPr>
            <p:ph type="sldNum" sz="quarter" idx="12"/>
          </p:nvPr>
        </p:nvSpPr>
        <p:spPr/>
        <p:txBody>
          <a:bodyPr/>
          <a:lstStyle/>
          <a:p>
            <a:fld id="{8B45D110-FD8E-48BD-8825-CDFBF9D22CA3}" type="slidenum">
              <a:rPr kumimoji="1" lang="ja-JP" altLang="en-US" smtClean="0"/>
              <a:pPr/>
              <a:t>1</a:t>
            </a:fld>
            <a:endParaRPr kumimoji="1" lang="ja-JP" altLang="en-US" dirty="0"/>
          </a:p>
        </p:txBody>
      </p:sp>
      <p:sp>
        <p:nvSpPr>
          <p:cNvPr id="3" name="フッター プレースホルダー 2">
            <a:extLst>
              <a:ext uri="{FF2B5EF4-FFF2-40B4-BE49-F238E27FC236}">
                <a16:creationId xmlns:a16="http://schemas.microsoft.com/office/drawing/2014/main" id="{A6D84492-F0E0-0C33-FF08-896482263F64}"/>
              </a:ext>
            </a:extLst>
          </p:cNvPr>
          <p:cNvSpPr>
            <a:spLocks noGrp="1"/>
          </p:cNvSpPr>
          <p:nvPr>
            <p:ph type="ftr" sz="quarter" idx="11"/>
          </p:nvPr>
        </p:nvSpPr>
        <p:spPr>
          <a:xfrm>
            <a:off x="457200" y="6489354"/>
            <a:ext cx="8229600" cy="365125"/>
          </a:xfrm>
        </p:spPr>
        <p:txBody>
          <a:bodyPr/>
          <a:lstStyle/>
          <a:p>
            <a:r>
              <a:rPr kumimoji="1" lang="en" altLang="ja-JP"/>
              <a:t>ICCE 2023 Berlin</a:t>
            </a:r>
            <a:endParaRPr kumimoji="1" lang="ja-JP"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グラフ 6">
            <a:extLst>
              <a:ext uri="{FF2B5EF4-FFF2-40B4-BE49-F238E27FC236}">
                <a16:creationId xmlns:a16="http://schemas.microsoft.com/office/drawing/2014/main" id="{94DE7EE4-4545-3C1D-B1CD-9CB478119628}"/>
              </a:ext>
            </a:extLst>
          </p:cNvPr>
          <p:cNvGraphicFramePr>
            <a:graphicFrameLocks noChangeAspect="1"/>
          </p:cNvGraphicFramePr>
          <p:nvPr>
            <p:extLst>
              <p:ext uri="{D42A27DB-BD31-4B8C-83A1-F6EECF244321}">
                <p14:modId xmlns:p14="http://schemas.microsoft.com/office/powerpoint/2010/main" val="1314318675"/>
              </p:ext>
            </p:extLst>
          </p:nvPr>
        </p:nvGraphicFramePr>
        <p:xfrm>
          <a:off x="1115617" y="2199300"/>
          <a:ext cx="7109952" cy="427433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CF3C711E-724B-96BE-897B-3D06EC42472D}"/>
              </a:ext>
            </a:extLst>
          </p:cNvPr>
          <p:cNvSpPr>
            <a:spLocks noGrp="1"/>
          </p:cNvSpPr>
          <p:nvPr>
            <p:ph type="title"/>
          </p:nvPr>
        </p:nvSpPr>
        <p:spPr/>
        <p:txBody>
          <a:bodyPr/>
          <a:lstStyle/>
          <a:p>
            <a:r>
              <a:rPr lang="en-US" altLang="ja-JP" sz="3600" b="1" dirty="0">
                <a:solidFill>
                  <a:srgbClr val="525252"/>
                </a:solidFill>
              </a:rPr>
              <a:t>Acquisition Result</a:t>
            </a:r>
            <a:endParaRPr lang="ja-JP" altLang="en-US" sz="3600" b="1" dirty="0">
              <a:solidFill>
                <a:srgbClr val="525252"/>
              </a:solidFill>
            </a:endParaRPr>
          </a:p>
        </p:txBody>
      </p:sp>
      <p:sp>
        <p:nvSpPr>
          <p:cNvPr id="3" name="コンテンツ プレースホルダー 2">
            <a:extLst>
              <a:ext uri="{FF2B5EF4-FFF2-40B4-BE49-F238E27FC236}">
                <a16:creationId xmlns:a16="http://schemas.microsoft.com/office/drawing/2014/main" id="{EBA24974-AC7E-1200-ED5B-5332EFFD6C8C}"/>
              </a:ext>
            </a:extLst>
          </p:cNvPr>
          <p:cNvSpPr>
            <a:spLocks noGrp="1"/>
          </p:cNvSpPr>
          <p:nvPr>
            <p:ph idx="1"/>
          </p:nvPr>
        </p:nvSpPr>
        <p:spPr>
          <a:xfrm>
            <a:off x="683618" y="1077461"/>
            <a:ext cx="8363222" cy="4752528"/>
          </a:xfrm>
        </p:spPr>
        <p:txBody>
          <a:bodyPr>
            <a:normAutofit/>
          </a:bodyPr>
          <a:lstStyle/>
          <a:p>
            <a:r>
              <a:rPr lang="en-US" altLang="ja-JP" dirty="0"/>
              <a:t>Without </a:t>
            </a:r>
            <a:r>
              <a:rPr lang="en-US" altLang="ja-JP" dirty="0" err="1"/>
              <a:t>iperf</a:t>
            </a:r>
            <a:r>
              <a:rPr lang="en-US" altLang="ja-JP" dirty="0"/>
              <a:t>, connect with 3 PCs </a:t>
            </a:r>
            <a:br>
              <a:rPr lang="en-US" altLang="ja-JP" dirty="0"/>
            </a:br>
            <a:r>
              <a:rPr lang="en-US" altLang="ja-JP" dirty="0"/>
              <a:t>and an iPhone.</a:t>
            </a:r>
          </a:p>
        </p:txBody>
      </p:sp>
      <p:sp>
        <p:nvSpPr>
          <p:cNvPr id="4" name="フッター プレースホルダー 3">
            <a:extLst>
              <a:ext uri="{FF2B5EF4-FFF2-40B4-BE49-F238E27FC236}">
                <a16:creationId xmlns:a16="http://schemas.microsoft.com/office/drawing/2014/main" id="{5DAA44E4-78A9-0126-BDF0-D8340338D456}"/>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6C08B9BC-FBCE-EE2B-65BE-A62186D7B73C}"/>
              </a:ext>
            </a:extLst>
          </p:cNvPr>
          <p:cNvSpPr>
            <a:spLocks noGrp="1"/>
          </p:cNvSpPr>
          <p:nvPr>
            <p:ph type="sldNum" sz="quarter" idx="12"/>
          </p:nvPr>
        </p:nvSpPr>
        <p:spPr/>
        <p:txBody>
          <a:bodyPr/>
          <a:lstStyle/>
          <a:p>
            <a:fld id="{8B45D110-FD8E-48BD-8825-CDFBF9D22CA3}" type="slidenum">
              <a:rPr kumimoji="1" lang="ja-JP" altLang="en-US" smtClean="0"/>
              <a:pPr/>
              <a:t>19</a:t>
            </a:fld>
            <a:endParaRPr kumimoji="1" lang="ja-JP" altLang="en-US" dirty="0"/>
          </a:p>
        </p:txBody>
      </p:sp>
    </p:spTree>
    <p:extLst>
      <p:ext uri="{BB962C8B-B14F-4D97-AF65-F5344CB8AC3E}">
        <p14:creationId xmlns:p14="http://schemas.microsoft.com/office/powerpoint/2010/main" val="20468317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グラフ 5">
            <a:extLst>
              <a:ext uri="{FF2B5EF4-FFF2-40B4-BE49-F238E27FC236}">
                <a16:creationId xmlns:a16="http://schemas.microsoft.com/office/drawing/2014/main" id="{94DE7EE4-4545-3C1D-B1CD-9CB478119628}"/>
              </a:ext>
            </a:extLst>
          </p:cNvPr>
          <p:cNvGraphicFramePr>
            <a:graphicFrameLocks noChangeAspect="1"/>
          </p:cNvGraphicFramePr>
          <p:nvPr>
            <p:extLst>
              <p:ext uri="{D42A27DB-BD31-4B8C-83A1-F6EECF244321}">
                <p14:modId xmlns:p14="http://schemas.microsoft.com/office/powerpoint/2010/main" val="69488894"/>
              </p:ext>
            </p:extLst>
          </p:nvPr>
        </p:nvGraphicFramePr>
        <p:xfrm>
          <a:off x="1332000" y="2421321"/>
          <a:ext cx="6480000" cy="3887999"/>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CF3C711E-724B-96BE-897B-3D06EC42472D}"/>
              </a:ext>
            </a:extLst>
          </p:cNvPr>
          <p:cNvSpPr>
            <a:spLocks noGrp="1"/>
          </p:cNvSpPr>
          <p:nvPr>
            <p:ph type="title"/>
          </p:nvPr>
        </p:nvSpPr>
        <p:spPr/>
        <p:txBody>
          <a:bodyPr/>
          <a:lstStyle/>
          <a:p>
            <a:r>
              <a:rPr lang="en-US" altLang="ja-JP" sz="3600" b="1" dirty="0">
                <a:solidFill>
                  <a:srgbClr val="525252"/>
                </a:solidFill>
              </a:rPr>
              <a:t>Acquisition Result</a:t>
            </a:r>
            <a:endParaRPr lang="ja-JP" altLang="en-US" sz="3600" b="1" dirty="0">
              <a:solidFill>
                <a:srgbClr val="525252"/>
              </a:solidFill>
            </a:endParaRPr>
          </a:p>
        </p:txBody>
      </p:sp>
      <p:sp>
        <p:nvSpPr>
          <p:cNvPr id="3" name="コンテンツ プレースホルダー 2">
            <a:extLst>
              <a:ext uri="{FF2B5EF4-FFF2-40B4-BE49-F238E27FC236}">
                <a16:creationId xmlns:a16="http://schemas.microsoft.com/office/drawing/2014/main" id="{EBA24974-AC7E-1200-ED5B-5332EFFD6C8C}"/>
              </a:ext>
            </a:extLst>
          </p:cNvPr>
          <p:cNvSpPr>
            <a:spLocks noGrp="1"/>
          </p:cNvSpPr>
          <p:nvPr>
            <p:ph idx="1"/>
          </p:nvPr>
        </p:nvSpPr>
        <p:spPr>
          <a:xfrm>
            <a:off x="683618" y="1077461"/>
            <a:ext cx="8363222" cy="4752528"/>
          </a:xfrm>
        </p:spPr>
        <p:txBody>
          <a:bodyPr>
            <a:normAutofit/>
          </a:bodyPr>
          <a:lstStyle/>
          <a:p>
            <a:r>
              <a:rPr kumimoji="1" lang="en-US" altLang="ja-JP" sz="3200" dirty="0">
                <a:solidFill>
                  <a:srgbClr val="525252"/>
                </a:solidFill>
              </a:rPr>
              <a:t>Load 3MB</a:t>
            </a:r>
            <a:r>
              <a:rPr lang="en-US" altLang="ja-JP" sz="3200" dirty="0">
                <a:solidFill>
                  <a:srgbClr val="525252"/>
                </a:solidFill>
              </a:rPr>
              <a:t>, connect with 3 PCs and an iPhone.</a:t>
            </a:r>
            <a:endParaRPr kumimoji="1" lang="en-US" altLang="ja-JP" sz="3200" dirty="0">
              <a:solidFill>
                <a:srgbClr val="525252"/>
              </a:solidFill>
            </a:endParaRPr>
          </a:p>
        </p:txBody>
      </p:sp>
      <p:sp>
        <p:nvSpPr>
          <p:cNvPr id="4" name="フッター プレースホルダー 3">
            <a:extLst>
              <a:ext uri="{FF2B5EF4-FFF2-40B4-BE49-F238E27FC236}">
                <a16:creationId xmlns:a16="http://schemas.microsoft.com/office/drawing/2014/main" id="{5DAA44E4-78A9-0126-BDF0-D8340338D456}"/>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6C08B9BC-FBCE-EE2B-65BE-A62186D7B73C}"/>
              </a:ext>
            </a:extLst>
          </p:cNvPr>
          <p:cNvSpPr>
            <a:spLocks noGrp="1"/>
          </p:cNvSpPr>
          <p:nvPr>
            <p:ph type="sldNum" sz="quarter" idx="12"/>
          </p:nvPr>
        </p:nvSpPr>
        <p:spPr/>
        <p:txBody>
          <a:bodyPr/>
          <a:lstStyle/>
          <a:p>
            <a:fld id="{8B45D110-FD8E-48BD-8825-CDFBF9D22CA3}" type="slidenum">
              <a:rPr kumimoji="1" lang="ja-JP" altLang="en-US" smtClean="0"/>
              <a:pPr/>
              <a:t>20</a:t>
            </a:fld>
            <a:endParaRPr kumimoji="1" lang="ja-JP" altLang="en-US" dirty="0"/>
          </a:p>
        </p:txBody>
      </p:sp>
    </p:spTree>
    <p:extLst>
      <p:ext uri="{BB962C8B-B14F-4D97-AF65-F5344CB8AC3E}">
        <p14:creationId xmlns:p14="http://schemas.microsoft.com/office/powerpoint/2010/main" val="14468426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グラフ 6">
            <a:extLst>
              <a:ext uri="{FF2B5EF4-FFF2-40B4-BE49-F238E27FC236}">
                <a16:creationId xmlns:a16="http://schemas.microsoft.com/office/drawing/2014/main" id="{94DE7EE4-4545-3C1D-B1CD-9CB478119628}"/>
              </a:ext>
            </a:extLst>
          </p:cNvPr>
          <p:cNvGraphicFramePr>
            <a:graphicFrameLocks noChangeAspect="1"/>
          </p:cNvGraphicFramePr>
          <p:nvPr>
            <p:extLst>
              <p:ext uri="{D42A27DB-BD31-4B8C-83A1-F6EECF244321}">
                <p14:modId xmlns:p14="http://schemas.microsoft.com/office/powerpoint/2010/main" val="3480333020"/>
              </p:ext>
            </p:extLst>
          </p:nvPr>
        </p:nvGraphicFramePr>
        <p:xfrm>
          <a:off x="1332000" y="2421709"/>
          <a:ext cx="6480000" cy="3887611"/>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CF3C711E-724B-96BE-897B-3D06EC42472D}"/>
              </a:ext>
            </a:extLst>
          </p:cNvPr>
          <p:cNvSpPr>
            <a:spLocks noGrp="1"/>
          </p:cNvSpPr>
          <p:nvPr>
            <p:ph type="title"/>
          </p:nvPr>
        </p:nvSpPr>
        <p:spPr/>
        <p:txBody>
          <a:bodyPr/>
          <a:lstStyle/>
          <a:p>
            <a:r>
              <a:rPr lang="en-US" altLang="ja-JP" sz="3600" b="1" dirty="0">
                <a:solidFill>
                  <a:srgbClr val="525252"/>
                </a:solidFill>
              </a:rPr>
              <a:t>Acquisition Result</a:t>
            </a:r>
            <a:endParaRPr lang="ja-JP" altLang="en-US" sz="3600" b="1" dirty="0">
              <a:solidFill>
                <a:srgbClr val="525252"/>
              </a:solidFill>
            </a:endParaRPr>
          </a:p>
        </p:txBody>
      </p:sp>
      <p:sp>
        <p:nvSpPr>
          <p:cNvPr id="3" name="コンテンツ プレースホルダー 2">
            <a:extLst>
              <a:ext uri="{FF2B5EF4-FFF2-40B4-BE49-F238E27FC236}">
                <a16:creationId xmlns:a16="http://schemas.microsoft.com/office/drawing/2014/main" id="{EBA24974-AC7E-1200-ED5B-5332EFFD6C8C}"/>
              </a:ext>
            </a:extLst>
          </p:cNvPr>
          <p:cNvSpPr>
            <a:spLocks noGrp="1"/>
          </p:cNvSpPr>
          <p:nvPr>
            <p:ph idx="1"/>
          </p:nvPr>
        </p:nvSpPr>
        <p:spPr>
          <a:xfrm>
            <a:off x="683618" y="1077461"/>
            <a:ext cx="8363222" cy="4752528"/>
          </a:xfrm>
        </p:spPr>
        <p:txBody>
          <a:bodyPr>
            <a:normAutofit/>
          </a:bodyPr>
          <a:lstStyle/>
          <a:p>
            <a:r>
              <a:rPr kumimoji="1" lang="en-US" altLang="ja-JP" sz="3200" dirty="0">
                <a:solidFill>
                  <a:srgbClr val="525252"/>
                </a:solidFill>
              </a:rPr>
              <a:t>Load 5MB</a:t>
            </a:r>
            <a:r>
              <a:rPr lang="en-US" altLang="ja-JP" sz="3200" dirty="0">
                <a:solidFill>
                  <a:srgbClr val="525252"/>
                </a:solidFill>
              </a:rPr>
              <a:t>, connect with 3 PCs and an iPhone.</a:t>
            </a:r>
            <a:endParaRPr kumimoji="1" lang="en-US" altLang="ja-JP" sz="3200" dirty="0">
              <a:solidFill>
                <a:srgbClr val="525252"/>
              </a:solidFill>
            </a:endParaRPr>
          </a:p>
        </p:txBody>
      </p:sp>
      <p:sp>
        <p:nvSpPr>
          <p:cNvPr id="4" name="フッター プレースホルダー 3">
            <a:extLst>
              <a:ext uri="{FF2B5EF4-FFF2-40B4-BE49-F238E27FC236}">
                <a16:creationId xmlns:a16="http://schemas.microsoft.com/office/drawing/2014/main" id="{5DAA44E4-78A9-0126-BDF0-D8340338D456}"/>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6C08B9BC-FBCE-EE2B-65BE-A62186D7B73C}"/>
              </a:ext>
            </a:extLst>
          </p:cNvPr>
          <p:cNvSpPr>
            <a:spLocks noGrp="1"/>
          </p:cNvSpPr>
          <p:nvPr>
            <p:ph type="sldNum" sz="quarter" idx="12"/>
          </p:nvPr>
        </p:nvSpPr>
        <p:spPr/>
        <p:txBody>
          <a:bodyPr/>
          <a:lstStyle/>
          <a:p>
            <a:fld id="{8B45D110-FD8E-48BD-8825-CDFBF9D22CA3}" type="slidenum">
              <a:rPr kumimoji="1" lang="ja-JP" altLang="en-US" smtClean="0"/>
              <a:pPr/>
              <a:t>21</a:t>
            </a:fld>
            <a:endParaRPr kumimoji="1" lang="ja-JP" altLang="en-US" dirty="0"/>
          </a:p>
        </p:txBody>
      </p:sp>
    </p:spTree>
    <p:extLst>
      <p:ext uri="{BB962C8B-B14F-4D97-AF65-F5344CB8AC3E}">
        <p14:creationId xmlns:p14="http://schemas.microsoft.com/office/powerpoint/2010/main" val="190889858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グラフ 6">
            <a:extLst>
              <a:ext uri="{FF2B5EF4-FFF2-40B4-BE49-F238E27FC236}">
                <a16:creationId xmlns:a16="http://schemas.microsoft.com/office/drawing/2014/main" id="{94DE7EE4-4545-3C1D-B1CD-9CB478119628}"/>
              </a:ext>
            </a:extLst>
          </p:cNvPr>
          <p:cNvGraphicFramePr>
            <a:graphicFrameLocks noChangeAspect="1"/>
          </p:cNvGraphicFramePr>
          <p:nvPr>
            <p:extLst>
              <p:ext uri="{D42A27DB-BD31-4B8C-83A1-F6EECF244321}">
                <p14:modId xmlns:p14="http://schemas.microsoft.com/office/powerpoint/2010/main" val="128571688"/>
              </p:ext>
            </p:extLst>
          </p:nvPr>
        </p:nvGraphicFramePr>
        <p:xfrm>
          <a:off x="1115616" y="2199300"/>
          <a:ext cx="7109952" cy="4274339"/>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CF3C711E-724B-96BE-897B-3D06EC42472D}"/>
              </a:ext>
            </a:extLst>
          </p:cNvPr>
          <p:cNvSpPr>
            <a:spLocks noGrp="1"/>
          </p:cNvSpPr>
          <p:nvPr>
            <p:ph type="title"/>
          </p:nvPr>
        </p:nvSpPr>
        <p:spPr/>
        <p:txBody>
          <a:bodyPr/>
          <a:lstStyle/>
          <a:p>
            <a:r>
              <a:rPr lang="en-US" altLang="ja-JP" sz="3600" b="1" dirty="0">
                <a:solidFill>
                  <a:srgbClr val="525252"/>
                </a:solidFill>
              </a:rPr>
              <a:t>Acquisition Result</a:t>
            </a:r>
            <a:endParaRPr lang="ja-JP" altLang="en-US" sz="3600" b="1" dirty="0">
              <a:solidFill>
                <a:srgbClr val="525252"/>
              </a:solidFill>
            </a:endParaRPr>
          </a:p>
        </p:txBody>
      </p:sp>
      <p:sp>
        <p:nvSpPr>
          <p:cNvPr id="3" name="コンテンツ プレースホルダー 2">
            <a:extLst>
              <a:ext uri="{FF2B5EF4-FFF2-40B4-BE49-F238E27FC236}">
                <a16:creationId xmlns:a16="http://schemas.microsoft.com/office/drawing/2014/main" id="{EBA24974-AC7E-1200-ED5B-5332EFFD6C8C}"/>
              </a:ext>
            </a:extLst>
          </p:cNvPr>
          <p:cNvSpPr>
            <a:spLocks noGrp="1"/>
          </p:cNvSpPr>
          <p:nvPr>
            <p:ph idx="1"/>
          </p:nvPr>
        </p:nvSpPr>
        <p:spPr>
          <a:xfrm>
            <a:off x="683618" y="1077461"/>
            <a:ext cx="8363222" cy="4752528"/>
          </a:xfrm>
        </p:spPr>
        <p:txBody>
          <a:bodyPr>
            <a:normAutofit/>
          </a:bodyPr>
          <a:lstStyle/>
          <a:p>
            <a:r>
              <a:rPr kumimoji="1" lang="en-US" altLang="ja-JP" sz="3200" dirty="0">
                <a:solidFill>
                  <a:srgbClr val="525252"/>
                </a:solidFill>
              </a:rPr>
              <a:t>Load 7MB</a:t>
            </a:r>
            <a:r>
              <a:rPr lang="en-US" altLang="ja-JP" sz="3200" dirty="0">
                <a:solidFill>
                  <a:srgbClr val="525252"/>
                </a:solidFill>
              </a:rPr>
              <a:t>, connect with 3 PCs and an iPhone.</a:t>
            </a:r>
            <a:endParaRPr kumimoji="1" lang="en-US" altLang="ja-JP" sz="3200" dirty="0">
              <a:solidFill>
                <a:srgbClr val="525252"/>
              </a:solidFill>
            </a:endParaRPr>
          </a:p>
        </p:txBody>
      </p:sp>
      <p:sp>
        <p:nvSpPr>
          <p:cNvPr id="4" name="フッター プレースホルダー 3">
            <a:extLst>
              <a:ext uri="{FF2B5EF4-FFF2-40B4-BE49-F238E27FC236}">
                <a16:creationId xmlns:a16="http://schemas.microsoft.com/office/drawing/2014/main" id="{5DAA44E4-78A9-0126-BDF0-D8340338D456}"/>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6C08B9BC-FBCE-EE2B-65BE-A62186D7B73C}"/>
              </a:ext>
            </a:extLst>
          </p:cNvPr>
          <p:cNvSpPr>
            <a:spLocks noGrp="1"/>
          </p:cNvSpPr>
          <p:nvPr>
            <p:ph type="sldNum" sz="quarter" idx="12"/>
          </p:nvPr>
        </p:nvSpPr>
        <p:spPr/>
        <p:txBody>
          <a:bodyPr/>
          <a:lstStyle/>
          <a:p>
            <a:fld id="{8B45D110-FD8E-48BD-8825-CDFBF9D22CA3}" type="slidenum">
              <a:rPr kumimoji="1" lang="ja-JP" altLang="en-US" smtClean="0"/>
              <a:pPr/>
              <a:t>22</a:t>
            </a:fld>
            <a:endParaRPr kumimoji="1" lang="ja-JP" altLang="en-US" dirty="0"/>
          </a:p>
        </p:txBody>
      </p:sp>
    </p:spTree>
    <p:extLst>
      <p:ext uri="{BB962C8B-B14F-4D97-AF65-F5344CB8AC3E}">
        <p14:creationId xmlns:p14="http://schemas.microsoft.com/office/powerpoint/2010/main" val="8016387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B40D053-ED19-6D08-B294-2399F9A1B1A8}"/>
              </a:ext>
            </a:extLst>
          </p:cNvPr>
          <p:cNvSpPr>
            <a:spLocks noGrp="1"/>
          </p:cNvSpPr>
          <p:nvPr>
            <p:ph idx="1"/>
          </p:nvPr>
        </p:nvSpPr>
        <p:spPr>
          <a:xfrm>
            <a:off x="390389" y="1268667"/>
            <a:ext cx="8363222" cy="5121696"/>
          </a:xfrm>
        </p:spPr>
        <p:txBody>
          <a:bodyPr>
            <a:normAutofit fontScale="92500" lnSpcReduction="10000"/>
          </a:bodyPr>
          <a:lstStyle/>
          <a:p>
            <a:pPr>
              <a:lnSpc>
                <a:spcPct val="150000"/>
              </a:lnSpc>
            </a:pPr>
            <a:endParaRPr lang="en-US" altLang="ja-JP" dirty="0"/>
          </a:p>
          <a:p>
            <a:pPr>
              <a:lnSpc>
                <a:spcPct val="150000"/>
              </a:lnSpc>
            </a:pPr>
            <a:endParaRPr lang="en-US" altLang="ja-JP" dirty="0"/>
          </a:p>
          <a:p>
            <a:pPr>
              <a:lnSpc>
                <a:spcPct val="150000"/>
              </a:lnSpc>
            </a:pPr>
            <a:endParaRPr lang="en-US" altLang="ja-JP" dirty="0"/>
          </a:p>
          <a:p>
            <a:pPr>
              <a:lnSpc>
                <a:spcPct val="150000"/>
              </a:lnSpc>
            </a:pPr>
            <a:endParaRPr lang="en-US" altLang="ja-JP" dirty="0"/>
          </a:p>
          <a:p>
            <a:r>
              <a:rPr lang="en" altLang="ja-JP" sz="2800" dirty="0"/>
              <a:t>Both Average and variance of RTT are </a:t>
            </a:r>
            <a:r>
              <a:rPr lang="en" altLang="ja-JP" sz="2800" b="1" dirty="0"/>
              <a:t>legal&lt;rogue</a:t>
            </a:r>
            <a:endParaRPr lang="en-US" altLang="ja-JP" sz="2800" b="1" dirty="0"/>
          </a:p>
          <a:p>
            <a:pPr>
              <a:lnSpc>
                <a:spcPct val="150000"/>
              </a:lnSpc>
            </a:pPr>
            <a:r>
              <a:rPr lang="en" altLang="ja-JP" sz="2800" dirty="0"/>
              <a:t>RTT increases as load increases</a:t>
            </a:r>
            <a:endParaRPr lang="en-US" altLang="ja-JP" sz="2800" dirty="0"/>
          </a:p>
          <a:p>
            <a:r>
              <a:rPr lang="en-US" altLang="ja-JP" sz="2800" b="0" i="0" dirty="0" err="1">
                <a:solidFill>
                  <a:srgbClr val="525252"/>
                </a:solidFill>
                <a:effectLst/>
                <a:latin typeface="Söhne"/>
              </a:rPr>
              <a:t>Aply</a:t>
            </a:r>
            <a:r>
              <a:rPr lang="en-US" altLang="ja-JP" sz="2800" b="0" i="0" dirty="0">
                <a:solidFill>
                  <a:srgbClr val="525252"/>
                </a:solidFill>
                <a:effectLst/>
                <a:latin typeface="Söhne"/>
              </a:rPr>
              <a:t> detection programs</a:t>
            </a:r>
            <a:r>
              <a:rPr lang="en-US" altLang="ja-JP" sz="2800" dirty="0"/>
              <a:t> to these data</a:t>
            </a:r>
          </a:p>
          <a:p>
            <a:pPr>
              <a:lnSpc>
                <a:spcPct val="150000"/>
              </a:lnSpc>
            </a:pPr>
            <a:endParaRPr kumimoji="1" lang="ja-JP" altLang="en-US" dirty="0"/>
          </a:p>
        </p:txBody>
      </p:sp>
      <p:sp>
        <p:nvSpPr>
          <p:cNvPr id="4" name="フッター プレースホルダー 3">
            <a:extLst>
              <a:ext uri="{FF2B5EF4-FFF2-40B4-BE49-F238E27FC236}">
                <a16:creationId xmlns:a16="http://schemas.microsoft.com/office/drawing/2014/main" id="{ED22A74E-779F-309B-FF08-2832BCE788F5}"/>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3834E984-DA42-70F0-2284-21021891C7C0}"/>
              </a:ext>
            </a:extLst>
          </p:cNvPr>
          <p:cNvSpPr>
            <a:spLocks noGrp="1"/>
          </p:cNvSpPr>
          <p:nvPr>
            <p:ph type="sldNum" sz="quarter" idx="12"/>
          </p:nvPr>
        </p:nvSpPr>
        <p:spPr/>
        <p:txBody>
          <a:bodyPr/>
          <a:lstStyle/>
          <a:p>
            <a:fld id="{8B45D110-FD8E-48BD-8825-CDFBF9D22CA3}" type="slidenum">
              <a:rPr kumimoji="1" lang="ja-JP" altLang="en-US" smtClean="0"/>
              <a:pPr/>
              <a:t>23</a:t>
            </a:fld>
            <a:endParaRPr kumimoji="1" lang="ja-JP" altLang="en-US" dirty="0"/>
          </a:p>
        </p:txBody>
      </p:sp>
      <p:sp>
        <p:nvSpPr>
          <p:cNvPr id="12" name="タイトル 1">
            <a:extLst>
              <a:ext uri="{FF2B5EF4-FFF2-40B4-BE49-F238E27FC236}">
                <a16:creationId xmlns:a16="http://schemas.microsoft.com/office/drawing/2014/main" id="{B2B2253F-CF78-1EB6-BBC8-B8F2B6DA5FF1}"/>
              </a:ext>
            </a:extLst>
          </p:cNvPr>
          <p:cNvSpPr txBox="1">
            <a:spLocks/>
          </p:cNvSpPr>
          <p:nvPr/>
        </p:nvSpPr>
        <p:spPr>
          <a:xfrm>
            <a:off x="1115616" y="44624"/>
            <a:ext cx="8028384"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3600" b="1" kern="1200">
                <a:solidFill>
                  <a:schemeClr val="tx1">
                    <a:lumMod val="85000"/>
                    <a:lumOff val="15000"/>
                  </a:schemeClr>
                </a:solidFill>
                <a:latin typeface="+mj-lt"/>
                <a:ea typeface="+mj-ea"/>
                <a:cs typeface="+mj-cs"/>
              </a:defRPr>
            </a:lvl1pPr>
          </a:lstStyle>
          <a:p>
            <a:r>
              <a:rPr lang="en-US" altLang="ja-JP" sz="3600" b="1" dirty="0">
                <a:solidFill>
                  <a:srgbClr val="525252"/>
                </a:solidFill>
              </a:rPr>
              <a:t>Average and variance of RTT</a:t>
            </a:r>
            <a:endParaRPr lang="ja-JP" altLang="en-US" sz="3600" b="1" dirty="0">
              <a:solidFill>
                <a:srgbClr val="525252"/>
              </a:solidFill>
            </a:endParaRPr>
          </a:p>
        </p:txBody>
      </p:sp>
      <p:sp>
        <p:nvSpPr>
          <p:cNvPr id="25" name="テキスト ボックス 24">
            <a:extLst>
              <a:ext uri="{FF2B5EF4-FFF2-40B4-BE49-F238E27FC236}">
                <a16:creationId xmlns:a16="http://schemas.microsoft.com/office/drawing/2014/main" id="{22C4E1AC-59F0-94C9-15D7-4209FBBC0062}"/>
              </a:ext>
            </a:extLst>
          </p:cNvPr>
          <p:cNvSpPr txBox="1"/>
          <p:nvPr/>
        </p:nvSpPr>
        <p:spPr>
          <a:xfrm>
            <a:off x="2112623" y="1145114"/>
            <a:ext cx="2337209" cy="461665"/>
          </a:xfrm>
          <a:prstGeom prst="rect">
            <a:avLst/>
          </a:prstGeom>
          <a:noFill/>
        </p:spPr>
        <p:txBody>
          <a:bodyPr wrap="square" rtlCol="0">
            <a:spAutoFit/>
          </a:bodyPr>
          <a:lstStyle/>
          <a:p>
            <a:r>
              <a:rPr kumimoji="1" lang="en-US" altLang="ja-JP" sz="2400" b="1" dirty="0">
                <a:solidFill>
                  <a:srgbClr val="4D4D4D"/>
                </a:solidFill>
              </a:rPr>
              <a:t>Without </a:t>
            </a:r>
            <a:r>
              <a:rPr kumimoji="1" lang="en-US" altLang="ja-JP" sz="2400" b="1" dirty="0" err="1">
                <a:solidFill>
                  <a:srgbClr val="4D4D4D"/>
                </a:solidFill>
              </a:rPr>
              <a:t>Iperf</a:t>
            </a:r>
            <a:endParaRPr kumimoji="1" lang="ja-JP" altLang="en-US" sz="2400" b="1" dirty="0">
              <a:solidFill>
                <a:srgbClr val="4D4D4D"/>
              </a:solidFill>
            </a:endParaRPr>
          </a:p>
        </p:txBody>
      </p:sp>
      <p:sp>
        <p:nvSpPr>
          <p:cNvPr id="26" name="テキスト ボックス 25">
            <a:extLst>
              <a:ext uri="{FF2B5EF4-FFF2-40B4-BE49-F238E27FC236}">
                <a16:creationId xmlns:a16="http://schemas.microsoft.com/office/drawing/2014/main" id="{2BE5DE78-64BA-46B4-D77F-D4111B7EC7CB}"/>
              </a:ext>
            </a:extLst>
          </p:cNvPr>
          <p:cNvSpPr txBox="1"/>
          <p:nvPr/>
        </p:nvSpPr>
        <p:spPr>
          <a:xfrm>
            <a:off x="5594133" y="1095022"/>
            <a:ext cx="976964" cy="532085"/>
          </a:xfrm>
          <a:prstGeom prst="rect">
            <a:avLst/>
          </a:prstGeom>
          <a:noFill/>
        </p:spPr>
        <p:txBody>
          <a:bodyPr wrap="square" rtlCol="0">
            <a:spAutoFit/>
          </a:bodyPr>
          <a:lstStyle/>
          <a:p>
            <a:r>
              <a:rPr lang="en-US" altLang="ja-JP" sz="2800" b="1" dirty="0">
                <a:solidFill>
                  <a:srgbClr val="4D4D4D"/>
                </a:solidFill>
              </a:rPr>
              <a:t>3MB</a:t>
            </a:r>
            <a:endParaRPr kumimoji="1" lang="ja-JP" altLang="en-US" sz="2800" b="1" dirty="0">
              <a:solidFill>
                <a:srgbClr val="4D4D4D"/>
              </a:solidFill>
            </a:endParaRPr>
          </a:p>
        </p:txBody>
      </p:sp>
      <p:sp>
        <p:nvSpPr>
          <p:cNvPr id="27" name="テキスト ボックス 26">
            <a:extLst>
              <a:ext uri="{FF2B5EF4-FFF2-40B4-BE49-F238E27FC236}">
                <a16:creationId xmlns:a16="http://schemas.microsoft.com/office/drawing/2014/main" id="{C6E1E1B0-C699-90E6-FEDB-E78CA1BACA44}"/>
              </a:ext>
            </a:extLst>
          </p:cNvPr>
          <p:cNvSpPr txBox="1"/>
          <p:nvPr/>
        </p:nvSpPr>
        <p:spPr>
          <a:xfrm>
            <a:off x="2886943" y="2690982"/>
            <a:ext cx="976964" cy="532085"/>
          </a:xfrm>
          <a:prstGeom prst="rect">
            <a:avLst/>
          </a:prstGeom>
          <a:noFill/>
        </p:spPr>
        <p:txBody>
          <a:bodyPr wrap="square" rtlCol="0">
            <a:spAutoFit/>
          </a:bodyPr>
          <a:lstStyle/>
          <a:p>
            <a:r>
              <a:rPr lang="en-US" altLang="ja-JP" sz="2800" b="1" dirty="0">
                <a:solidFill>
                  <a:srgbClr val="4D4D4D"/>
                </a:solidFill>
              </a:rPr>
              <a:t>5MB</a:t>
            </a:r>
            <a:endParaRPr kumimoji="1" lang="ja-JP" altLang="en-US" sz="2800" b="1" dirty="0">
              <a:solidFill>
                <a:srgbClr val="4D4D4D"/>
              </a:solidFill>
            </a:endParaRPr>
          </a:p>
        </p:txBody>
      </p:sp>
      <p:sp>
        <p:nvSpPr>
          <p:cNvPr id="28" name="テキスト ボックス 27">
            <a:extLst>
              <a:ext uri="{FF2B5EF4-FFF2-40B4-BE49-F238E27FC236}">
                <a16:creationId xmlns:a16="http://schemas.microsoft.com/office/drawing/2014/main" id="{DD288763-09DC-4957-A5BF-D1E79E730F13}"/>
              </a:ext>
            </a:extLst>
          </p:cNvPr>
          <p:cNvSpPr txBox="1"/>
          <p:nvPr/>
        </p:nvSpPr>
        <p:spPr>
          <a:xfrm>
            <a:off x="5677673" y="2686903"/>
            <a:ext cx="976964" cy="532085"/>
          </a:xfrm>
          <a:prstGeom prst="rect">
            <a:avLst/>
          </a:prstGeom>
          <a:noFill/>
        </p:spPr>
        <p:txBody>
          <a:bodyPr wrap="square" rtlCol="0">
            <a:spAutoFit/>
          </a:bodyPr>
          <a:lstStyle/>
          <a:p>
            <a:r>
              <a:rPr lang="en-US" altLang="ja-JP" sz="2800" b="1" dirty="0">
                <a:solidFill>
                  <a:srgbClr val="4D4D4D"/>
                </a:solidFill>
              </a:rPr>
              <a:t>7MB</a:t>
            </a:r>
            <a:endParaRPr kumimoji="1" lang="ja-JP" altLang="en-US" sz="2800" b="1" dirty="0">
              <a:solidFill>
                <a:srgbClr val="4D4D4D"/>
              </a:solidFill>
            </a:endParaRPr>
          </a:p>
        </p:txBody>
      </p:sp>
      <p:sp>
        <p:nvSpPr>
          <p:cNvPr id="29" name="フローチャート: 処理 28">
            <a:extLst>
              <a:ext uri="{FF2B5EF4-FFF2-40B4-BE49-F238E27FC236}">
                <a16:creationId xmlns:a16="http://schemas.microsoft.com/office/drawing/2014/main" id="{9B9E7D6F-B7AD-1F01-8181-58EE7470008F}"/>
              </a:ext>
            </a:extLst>
          </p:cNvPr>
          <p:cNvSpPr/>
          <p:nvPr/>
        </p:nvSpPr>
        <p:spPr>
          <a:xfrm>
            <a:off x="1619672" y="1138201"/>
            <a:ext cx="6048672" cy="3226903"/>
          </a:xfrm>
          <a:prstGeom prst="flowChartProcess">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aphicFrame>
        <p:nvGraphicFramePr>
          <p:cNvPr id="2" name="表 1">
            <a:extLst>
              <a:ext uri="{FF2B5EF4-FFF2-40B4-BE49-F238E27FC236}">
                <a16:creationId xmlns:a16="http://schemas.microsoft.com/office/drawing/2014/main" id="{60225013-77B0-002D-F636-F7CEC34D2BA6}"/>
              </a:ext>
            </a:extLst>
          </p:cNvPr>
          <p:cNvGraphicFramePr>
            <a:graphicFrameLocks noGrp="1" noChangeAspect="1"/>
          </p:cNvGraphicFramePr>
          <p:nvPr>
            <p:extLst>
              <p:ext uri="{D42A27DB-BD31-4B8C-83A1-F6EECF244321}">
                <p14:modId xmlns:p14="http://schemas.microsoft.com/office/powerpoint/2010/main" val="3939989086"/>
              </p:ext>
            </p:extLst>
          </p:nvPr>
        </p:nvGraphicFramePr>
        <p:xfrm>
          <a:off x="1965538" y="1606779"/>
          <a:ext cx="2631588" cy="1070157"/>
        </p:xfrm>
        <a:graphic>
          <a:graphicData uri="http://schemas.openxmlformats.org/drawingml/2006/table">
            <a:tbl>
              <a:tblPr>
                <a:tableStyleId>{5C22544A-7EE6-4342-B048-85BDC9FD1C3A}</a:tableStyleId>
              </a:tblPr>
              <a:tblGrid>
                <a:gridCol w="877196">
                  <a:extLst>
                    <a:ext uri="{9D8B030D-6E8A-4147-A177-3AD203B41FA5}">
                      <a16:colId xmlns:a16="http://schemas.microsoft.com/office/drawing/2014/main" val="2677943034"/>
                    </a:ext>
                  </a:extLst>
                </a:gridCol>
                <a:gridCol w="877196">
                  <a:extLst>
                    <a:ext uri="{9D8B030D-6E8A-4147-A177-3AD203B41FA5}">
                      <a16:colId xmlns:a16="http://schemas.microsoft.com/office/drawing/2014/main" val="3327650566"/>
                    </a:ext>
                  </a:extLst>
                </a:gridCol>
                <a:gridCol w="877196">
                  <a:extLst>
                    <a:ext uri="{9D8B030D-6E8A-4147-A177-3AD203B41FA5}">
                      <a16:colId xmlns:a16="http://schemas.microsoft.com/office/drawing/2014/main" val="4049613711"/>
                    </a:ext>
                  </a:extLst>
                </a:gridCol>
              </a:tblGrid>
              <a:tr h="356719">
                <a:tc>
                  <a:txBody>
                    <a:bodyPr/>
                    <a:lstStyle/>
                    <a:p>
                      <a:pPr algn="ctr" fontAlgn="ctr"/>
                      <a:endParaRPr lang="ja-JP" altLang="en-US" sz="14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Legal</a:t>
                      </a:r>
                      <a:endParaRPr lang="en" sz="1600" b="0" i="0" u="none" strike="noStrike" dirty="0">
                        <a:solidFill>
                          <a:srgbClr val="4472C4"/>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Rogue</a:t>
                      </a:r>
                      <a:endParaRPr lang="en" sz="1600" b="0" i="0" u="none" strike="noStrike" dirty="0">
                        <a:solidFill>
                          <a:srgbClr val="ED7D3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813492641"/>
                  </a:ext>
                </a:extLst>
              </a:tr>
              <a:tr h="356719">
                <a:tc>
                  <a:txBody>
                    <a:bodyPr/>
                    <a:lstStyle/>
                    <a:p>
                      <a:pPr algn="ctr" fontAlgn="ctr"/>
                      <a:r>
                        <a:rPr lang="en" sz="1600" b="0" u="none" strike="noStrike" dirty="0">
                          <a:effectLst/>
                        </a:rPr>
                        <a:t>variance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60.28</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558.66</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79088457"/>
                  </a:ext>
                </a:extLst>
              </a:tr>
              <a:tr h="356719">
                <a:tc>
                  <a:txBody>
                    <a:bodyPr/>
                    <a:lstStyle/>
                    <a:p>
                      <a:pPr algn="ctr" fontAlgn="ctr"/>
                      <a:r>
                        <a:rPr lang="en" sz="1600" b="0" u="none" strike="noStrike" dirty="0">
                          <a:effectLst/>
                        </a:rPr>
                        <a:t>average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9.76</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20.25</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040621734"/>
                  </a:ext>
                </a:extLst>
              </a:tr>
            </a:tbl>
          </a:graphicData>
        </a:graphic>
      </p:graphicFrame>
      <p:graphicFrame>
        <p:nvGraphicFramePr>
          <p:cNvPr id="6" name="表 5">
            <a:extLst>
              <a:ext uri="{FF2B5EF4-FFF2-40B4-BE49-F238E27FC236}">
                <a16:creationId xmlns:a16="http://schemas.microsoft.com/office/drawing/2014/main" id="{A6239EE1-0ECC-9298-34AA-A36418978AFF}"/>
              </a:ext>
            </a:extLst>
          </p:cNvPr>
          <p:cNvGraphicFramePr>
            <a:graphicFrameLocks noGrp="1" noChangeAspect="1"/>
          </p:cNvGraphicFramePr>
          <p:nvPr>
            <p:extLst>
              <p:ext uri="{D42A27DB-BD31-4B8C-83A1-F6EECF244321}">
                <p14:modId xmlns:p14="http://schemas.microsoft.com/office/powerpoint/2010/main" val="1408595451"/>
              </p:ext>
            </p:extLst>
          </p:nvPr>
        </p:nvGraphicFramePr>
        <p:xfrm>
          <a:off x="1962478" y="3160622"/>
          <a:ext cx="2631588" cy="1070157"/>
        </p:xfrm>
        <a:graphic>
          <a:graphicData uri="http://schemas.openxmlformats.org/drawingml/2006/table">
            <a:tbl>
              <a:tblPr>
                <a:tableStyleId>{5C22544A-7EE6-4342-B048-85BDC9FD1C3A}</a:tableStyleId>
              </a:tblPr>
              <a:tblGrid>
                <a:gridCol w="877196">
                  <a:extLst>
                    <a:ext uri="{9D8B030D-6E8A-4147-A177-3AD203B41FA5}">
                      <a16:colId xmlns:a16="http://schemas.microsoft.com/office/drawing/2014/main" val="3878745819"/>
                    </a:ext>
                  </a:extLst>
                </a:gridCol>
                <a:gridCol w="877196">
                  <a:extLst>
                    <a:ext uri="{9D8B030D-6E8A-4147-A177-3AD203B41FA5}">
                      <a16:colId xmlns:a16="http://schemas.microsoft.com/office/drawing/2014/main" val="843167791"/>
                    </a:ext>
                  </a:extLst>
                </a:gridCol>
                <a:gridCol w="877196">
                  <a:extLst>
                    <a:ext uri="{9D8B030D-6E8A-4147-A177-3AD203B41FA5}">
                      <a16:colId xmlns:a16="http://schemas.microsoft.com/office/drawing/2014/main" val="3908001720"/>
                    </a:ext>
                  </a:extLst>
                </a:gridCol>
              </a:tblGrid>
              <a:tr h="356719">
                <a:tc>
                  <a:txBody>
                    <a:bodyPr/>
                    <a:lstStyle/>
                    <a:p>
                      <a:pPr algn="ctr" fontAlgn="ctr"/>
                      <a:endParaRPr lang="ja-JP" alt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Legal</a:t>
                      </a:r>
                      <a:endParaRPr lang="en" sz="1600" b="0" i="0" u="none" strike="noStrike" dirty="0">
                        <a:solidFill>
                          <a:srgbClr val="4472C4"/>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i="0" u="none" strike="noStrike" dirty="0">
                          <a:solidFill>
                            <a:schemeClr val="tx1"/>
                          </a:solidFill>
                          <a:effectLst/>
                          <a:latin typeface="游ゴシック" panose="020B0400000000000000" pitchFamily="34" charset="-128"/>
                          <a:ea typeface="游ゴシック" panose="020B0400000000000000" pitchFamily="34" charset="-128"/>
                        </a:rPr>
                        <a:t>Rogue</a:t>
                      </a:r>
                    </a:p>
                  </a:txBody>
                  <a:tcPr marL="9525" marR="9525" marT="9525" marB="0" anchor="ctr"/>
                </a:tc>
                <a:extLst>
                  <a:ext uri="{0D108BD9-81ED-4DB2-BD59-A6C34878D82A}">
                    <a16:rowId xmlns:a16="http://schemas.microsoft.com/office/drawing/2014/main" val="2514411713"/>
                  </a:ext>
                </a:extLst>
              </a:tr>
              <a:tr h="356719">
                <a:tc>
                  <a:txBody>
                    <a:bodyPr/>
                    <a:lstStyle/>
                    <a:p>
                      <a:pPr algn="ctr" fontAlgn="ctr"/>
                      <a:r>
                        <a:rPr lang="en" sz="1600" b="0" u="none" strike="noStrike" dirty="0">
                          <a:effectLst/>
                        </a:rPr>
                        <a:t>variance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501.21</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2105.33</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997123898"/>
                  </a:ext>
                </a:extLst>
              </a:tr>
              <a:tr h="356719">
                <a:tc>
                  <a:txBody>
                    <a:bodyPr/>
                    <a:lstStyle/>
                    <a:p>
                      <a:pPr algn="ctr" fontAlgn="ctr"/>
                      <a:r>
                        <a:rPr lang="en" sz="1600" b="0" u="none" strike="noStrike" dirty="0">
                          <a:effectLst/>
                        </a:rPr>
                        <a:t>average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14.47</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42.54</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800021429"/>
                  </a:ext>
                </a:extLst>
              </a:tr>
            </a:tbl>
          </a:graphicData>
        </a:graphic>
      </p:graphicFrame>
      <p:graphicFrame>
        <p:nvGraphicFramePr>
          <p:cNvPr id="7" name="表 6">
            <a:extLst>
              <a:ext uri="{FF2B5EF4-FFF2-40B4-BE49-F238E27FC236}">
                <a16:creationId xmlns:a16="http://schemas.microsoft.com/office/drawing/2014/main" id="{F46EB39D-072E-560A-9F15-EF477EBA41EE}"/>
              </a:ext>
            </a:extLst>
          </p:cNvPr>
          <p:cNvGraphicFramePr>
            <a:graphicFrameLocks noGrp="1" noChangeAspect="1"/>
          </p:cNvGraphicFramePr>
          <p:nvPr>
            <p:extLst>
              <p:ext uri="{D42A27DB-BD31-4B8C-83A1-F6EECF244321}">
                <p14:modId xmlns:p14="http://schemas.microsoft.com/office/powerpoint/2010/main" val="824052710"/>
              </p:ext>
            </p:extLst>
          </p:nvPr>
        </p:nvGraphicFramePr>
        <p:xfrm>
          <a:off x="4748724" y="1606779"/>
          <a:ext cx="2631588" cy="1070157"/>
        </p:xfrm>
        <a:graphic>
          <a:graphicData uri="http://schemas.openxmlformats.org/drawingml/2006/table">
            <a:tbl>
              <a:tblPr>
                <a:tableStyleId>{5C22544A-7EE6-4342-B048-85BDC9FD1C3A}</a:tableStyleId>
              </a:tblPr>
              <a:tblGrid>
                <a:gridCol w="877196">
                  <a:extLst>
                    <a:ext uri="{9D8B030D-6E8A-4147-A177-3AD203B41FA5}">
                      <a16:colId xmlns:a16="http://schemas.microsoft.com/office/drawing/2014/main" val="988895456"/>
                    </a:ext>
                  </a:extLst>
                </a:gridCol>
                <a:gridCol w="877196">
                  <a:extLst>
                    <a:ext uri="{9D8B030D-6E8A-4147-A177-3AD203B41FA5}">
                      <a16:colId xmlns:a16="http://schemas.microsoft.com/office/drawing/2014/main" val="813962307"/>
                    </a:ext>
                  </a:extLst>
                </a:gridCol>
                <a:gridCol w="877196">
                  <a:extLst>
                    <a:ext uri="{9D8B030D-6E8A-4147-A177-3AD203B41FA5}">
                      <a16:colId xmlns:a16="http://schemas.microsoft.com/office/drawing/2014/main" val="265832184"/>
                    </a:ext>
                  </a:extLst>
                </a:gridCol>
              </a:tblGrid>
              <a:tr h="356719">
                <a:tc>
                  <a:txBody>
                    <a:bodyPr/>
                    <a:lstStyle/>
                    <a:p>
                      <a:pPr algn="ctr" fontAlgn="ctr"/>
                      <a:endParaRPr lang="ja-JP" alt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Legal</a:t>
                      </a:r>
                      <a:endParaRPr lang="en" sz="1600" b="0" i="0" u="none" strike="noStrike" dirty="0">
                        <a:solidFill>
                          <a:srgbClr val="4472C4"/>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Rogue</a:t>
                      </a:r>
                      <a:endParaRPr lang="en" sz="1600" b="0" i="0" u="none" strike="noStrike" dirty="0">
                        <a:solidFill>
                          <a:srgbClr val="ED7D3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622082867"/>
                  </a:ext>
                </a:extLst>
              </a:tr>
              <a:tr h="356719">
                <a:tc>
                  <a:txBody>
                    <a:bodyPr/>
                    <a:lstStyle/>
                    <a:p>
                      <a:pPr algn="ctr" fontAlgn="ctr"/>
                      <a:r>
                        <a:rPr lang="en" sz="1600" b="0" u="none" strike="noStrike" dirty="0">
                          <a:effectLst/>
                        </a:rPr>
                        <a:t>variance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93.30</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1533.75</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891373212"/>
                  </a:ext>
                </a:extLst>
              </a:tr>
              <a:tr h="356719">
                <a:tc>
                  <a:txBody>
                    <a:bodyPr/>
                    <a:lstStyle/>
                    <a:p>
                      <a:pPr algn="ctr" fontAlgn="ctr"/>
                      <a:r>
                        <a:rPr lang="en" sz="1600" b="0" u="none" strike="noStrike" dirty="0">
                          <a:effectLst/>
                        </a:rPr>
                        <a:t>average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11.27</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35.25</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4055509574"/>
                  </a:ext>
                </a:extLst>
              </a:tr>
            </a:tbl>
          </a:graphicData>
        </a:graphic>
      </p:graphicFrame>
      <p:graphicFrame>
        <p:nvGraphicFramePr>
          <p:cNvPr id="9" name="表 8">
            <a:extLst>
              <a:ext uri="{FF2B5EF4-FFF2-40B4-BE49-F238E27FC236}">
                <a16:creationId xmlns:a16="http://schemas.microsoft.com/office/drawing/2014/main" id="{6CD8FC10-D3B8-0A8B-B83E-E5041CD0C860}"/>
              </a:ext>
            </a:extLst>
          </p:cNvPr>
          <p:cNvGraphicFramePr>
            <a:graphicFrameLocks noGrp="1" noChangeAspect="1"/>
          </p:cNvGraphicFramePr>
          <p:nvPr>
            <p:extLst>
              <p:ext uri="{D42A27DB-BD31-4B8C-83A1-F6EECF244321}">
                <p14:modId xmlns:p14="http://schemas.microsoft.com/office/powerpoint/2010/main" val="3209065816"/>
              </p:ext>
            </p:extLst>
          </p:nvPr>
        </p:nvGraphicFramePr>
        <p:xfrm>
          <a:off x="4748724" y="3175969"/>
          <a:ext cx="2631588" cy="1070157"/>
        </p:xfrm>
        <a:graphic>
          <a:graphicData uri="http://schemas.openxmlformats.org/drawingml/2006/table">
            <a:tbl>
              <a:tblPr>
                <a:tableStyleId>{5C22544A-7EE6-4342-B048-85BDC9FD1C3A}</a:tableStyleId>
              </a:tblPr>
              <a:tblGrid>
                <a:gridCol w="877196">
                  <a:extLst>
                    <a:ext uri="{9D8B030D-6E8A-4147-A177-3AD203B41FA5}">
                      <a16:colId xmlns:a16="http://schemas.microsoft.com/office/drawing/2014/main" val="3770659472"/>
                    </a:ext>
                  </a:extLst>
                </a:gridCol>
                <a:gridCol w="877196">
                  <a:extLst>
                    <a:ext uri="{9D8B030D-6E8A-4147-A177-3AD203B41FA5}">
                      <a16:colId xmlns:a16="http://schemas.microsoft.com/office/drawing/2014/main" val="2977393762"/>
                    </a:ext>
                  </a:extLst>
                </a:gridCol>
                <a:gridCol w="877196">
                  <a:extLst>
                    <a:ext uri="{9D8B030D-6E8A-4147-A177-3AD203B41FA5}">
                      <a16:colId xmlns:a16="http://schemas.microsoft.com/office/drawing/2014/main" val="3244408167"/>
                    </a:ext>
                  </a:extLst>
                </a:gridCol>
              </a:tblGrid>
              <a:tr h="356719">
                <a:tc>
                  <a:txBody>
                    <a:bodyPr/>
                    <a:lstStyle/>
                    <a:p>
                      <a:pPr algn="ctr" fontAlgn="ctr"/>
                      <a:endParaRPr lang="ja-JP" alt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solidFill>
                            <a:schemeClr val="tx1"/>
                          </a:solidFill>
                          <a:effectLst/>
                        </a:rPr>
                        <a:t>Legal</a:t>
                      </a:r>
                      <a:endParaRPr lang="en" sz="1600" b="0" i="0" u="none" strike="noStrike" dirty="0">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solidFill>
                            <a:schemeClr val="tx1"/>
                          </a:solidFill>
                          <a:effectLst/>
                        </a:rPr>
                        <a:t>Rogue</a:t>
                      </a:r>
                      <a:endParaRPr lang="en" sz="1600" b="0" i="0" u="none" strike="noStrike" dirty="0">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524005229"/>
                  </a:ext>
                </a:extLst>
              </a:tr>
              <a:tr h="356719">
                <a:tc>
                  <a:txBody>
                    <a:bodyPr/>
                    <a:lstStyle/>
                    <a:p>
                      <a:pPr algn="ctr" fontAlgn="ctr"/>
                      <a:r>
                        <a:rPr lang="en" sz="1600" b="0" u="none" strike="noStrike" dirty="0">
                          <a:effectLst/>
                        </a:rPr>
                        <a:t>variance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235.86</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4069.70</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588708887"/>
                  </a:ext>
                </a:extLst>
              </a:tr>
              <a:tr h="356719">
                <a:tc>
                  <a:txBody>
                    <a:bodyPr/>
                    <a:lstStyle/>
                    <a:p>
                      <a:pPr algn="ctr" fontAlgn="ctr"/>
                      <a:r>
                        <a:rPr lang="en" sz="1600" b="0" u="none" strike="noStrike" dirty="0">
                          <a:effectLst/>
                        </a:rPr>
                        <a:t>average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15.340</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57.71</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085609980"/>
                  </a:ext>
                </a:extLst>
              </a:tr>
            </a:tbl>
          </a:graphicData>
        </a:graphic>
      </p:graphicFrame>
      <p:sp>
        <p:nvSpPr>
          <p:cNvPr id="8" name="テキスト ボックス 7">
            <a:extLst>
              <a:ext uri="{FF2B5EF4-FFF2-40B4-BE49-F238E27FC236}">
                <a16:creationId xmlns:a16="http://schemas.microsoft.com/office/drawing/2014/main" id="{882687E3-402F-FC81-EF19-CE147CF0B824}"/>
              </a:ext>
            </a:extLst>
          </p:cNvPr>
          <p:cNvSpPr txBox="1"/>
          <p:nvPr/>
        </p:nvSpPr>
        <p:spPr>
          <a:xfrm>
            <a:off x="3467986" y="1881418"/>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10" name="テキスト ボックス 9">
            <a:extLst>
              <a:ext uri="{FF2B5EF4-FFF2-40B4-BE49-F238E27FC236}">
                <a16:creationId xmlns:a16="http://schemas.microsoft.com/office/drawing/2014/main" id="{5B452241-7DB4-5632-1084-FB5C17D04634}"/>
              </a:ext>
            </a:extLst>
          </p:cNvPr>
          <p:cNvSpPr txBox="1"/>
          <p:nvPr/>
        </p:nvSpPr>
        <p:spPr>
          <a:xfrm>
            <a:off x="3467986" y="2218962"/>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0" name="テキスト ボックス 19">
            <a:extLst>
              <a:ext uri="{FF2B5EF4-FFF2-40B4-BE49-F238E27FC236}">
                <a16:creationId xmlns:a16="http://schemas.microsoft.com/office/drawing/2014/main" id="{BE5D4565-B682-28D4-D89C-7CE3A2ABC20B}"/>
              </a:ext>
            </a:extLst>
          </p:cNvPr>
          <p:cNvSpPr txBox="1"/>
          <p:nvPr/>
        </p:nvSpPr>
        <p:spPr>
          <a:xfrm>
            <a:off x="6229033" y="1879840"/>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1" name="テキスト ボックス 20">
            <a:extLst>
              <a:ext uri="{FF2B5EF4-FFF2-40B4-BE49-F238E27FC236}">
                <a16:creationId xmlns:a16="http://schemas.microsoft.com/office/drawing/2014/main" id="{51650195-3B85-5F97-3042-97730FEC1BAE}"/>
              </a:ext>
            </a:extLst>
          </p:cNvPr>
          <p:cNvSpPr txBox="1"/>
          <p:nvPr/>
        </p:nvSpPr>
        <p:spPr>
          <a:xfrm>
            <a:off x="6229033" y="2217384"/>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2" name="テキスト ボックス 21">
            <a:extLst>
              <a:ext uri="{FF2B5EF4-FFF2-40B4-BE49-F238E27FC236}">
                <a16:creationId xmlns:a16="http://schemas.microsoft.com/office/drawing/2014/main" id="{C9C5213F-551C-3EFF-3D61-75DD63C53B5F}"/>
              </a:ext>
            </a:extLst>
          </p:cNvPr>
          <p:cNvSpPr txBox="1"/>
          <p:nvPr/>
        </p:nvSpPr>
        <p:spPr>
          <a:xfrm>
            <a:off x="3481236" y="3439675"/>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3" name="テキスト ボックス 22">
            <a:extLst>
              <a:ext uri="{FF2B5EF4-FFF2-40B4-BE49-F238E27FC236}">
                <a16:creationId xmlns:a16="http://schemas.microsoft.com/office/drawing/2014/main" id="{6A16F84F-5395-A12F-A9E6-889025BD1993}"/>
              </a:ext>
            </a:extLst>
          </p:cNvPr>
          <p:cNvSpPr txBox="1"/>
          <p:nvPr/>
        </p:nvSpPr>
        <p:spPr>
          <a:xfrm>
            <a:off x="3481236" y="3777219"/>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4" name="テキスト ボックス 23">
            <a:extLst>
              <a:ext uri="{FF2B5EF4-FFF2-40B4-BE49-F238E27FC236}">
                <a16:creationId xmlns:a16="http://schemas.microsoft.com/office/drawing/2014/main" id="{8126AB18-4861-9B7B-14DB-02AD22A63DA8}"/>
              </a:ext>
            </a:extLst>
          </p:cNvPr>
          <p:cNvSpPr txBox="1"/>
          <p:nvPr/>
        </p:nvSpPr>
        <p:spPr>
          <a:xfrm>
            <a:off x="6242283" y="3438097"/>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30" name="テキスト ボックス 29">
            <a:extLst>
              <a:ext uri="{FF2B5EF4-FFF2-40B4-BE49-F238E27FC236}">
                <a16:creationId xmlns:a16="http://schemas.microsoft.com/office/drawing/2014/main" id="{1F4C07E4-20AF-2692-CE7D-35A5AA38F0CE}"/>
              </a:ext>
            </a:extLst>
          </p:cNvPr>
          <p:cNvSpPr txBox="1"/>
          <p:nvPr/>
        </p:nvSpPr>
        <p:spPr>
          <a:xfrm>
            <a:off x="6242283" y="3775641"/>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Tree>
    <p:extLst>
      <p:ext uri="{BB962C8B-B14F-4D97-AF65-F5344CB8AC3E}">
        <p14:creationId xmlns:p14="http://schemas.microsoft.com/office/powerpoint/2010/main" val="4170598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title"/>
          </p:nvPr>
        </p:nvSpPr>
        <p:spPr>
          <a:xfrm>
            <a:off x="1115616" y="0"/>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en" altLang="ja-JP" dirty="0"/>
              <a:t>Research background and objectives</a:t>
            </a:r>
            <a:endParaRPr dirty="0"/>
          </a:p>
        </p:txBody>
      </p:sp>
      <p:sp>
        <p:nvSpPr>
          <p:cNvPr id="132" name="Google Shape;132;p3"/>
          <p:cNvSpPr txBox="1">
            <a:spLocks noGrp="1"/>
          </p:cNvSpPr>
          <p:nvPr>
            <p:ph type="body" idx="1"/>
          </p:nvPr>
        </p:nvSpPr>
        <p:spPr>
          <a:xfrm>
            <a:off x="390389" y="1052736"/>
            <a:ext cx="8363222" cy="4752528"/>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ja-JP" dirty="0"/>
              <a:t>Evil Twin</a:t>
            </a:r>
            <a:r>
              <a:rPr lang="en-US" altLang="ja-JP" dirty="0"/>
              <a:t> Attack</a:t>
            </a:r>
            <a:endParaRPr dirty="0"/>
          </a:p>
          <a:p>
            <a:pPr marL="0" indent="0">
              <a:buSzPts val="3200"/>
              <a:buNone/>
            </a:pPr>
            <a:r>
              <a:rPr lang="ja-JP"/>
              <a:t>    </a:t>
            </a:r>
            <a:r>
              <a:rPr lang="en" altLang="ja-JP" dirty="0"/>
              <a:t>To spoof legal wireless LAN APs and </a:t>
            </a:r>
            <a:br>
              <a:rPr lang="en" altLang="ja-JP" dirty="0"/>
            </a:br>
            <a:r>
              <a:rPr lang="en" altLang="ja-JP" dirty="0"/>
              <a:t>    launch various attacks against connected </a:t>
            </a:r>
            <a:br>
              <a:rPr lang="en" altLang="ja-JP" dirty="0"/>
            </a:br>
            <a:r>
              <a:rPr lang="en" altLang="ja-JP" dirty="0"/>
              <a:t>    users.</a:t>
            </a:r>
            <a:endParaRPr lang="ja-JP" altLang="en-US" sz="2800"/>
          </a:p>
          <a:p>
            <a:pPr marL="0" lvl="0" indent="0" algn="l" rtl="0">
              <a:spcBef>
                <a:spcPts val="1200"/>
              </a:spcBef>
              <a:spcAft>
                <a:spcPts val="0"/>
              </a:spcAft>
              <a:buSzPts val="2800"/>
              <a:buNone/>
            </a:pPr>
            <a:r>
              <a:rPr lang="en" altLang="ja-JP" sz="1800" dirty="0"/>
              <a:t>         [</a:t>
            </a:r>
            <a:r>
              <a:rPr lang="en" altLang="ja-JP" sz="1800" dirty="0" err="1"/>
              <a:t>En</a:t>
            </a:r>
            <a:r>
              <a:rPr lang="en" altLang="ja-JP" sz="1800" dirty="0"/>
              <a:t>-Chun </a:t>
            </a:r>
            <a:r>
              <a:rPr lang="en" altLang="ja-JP" sz="1800" dirty="0" err="1"/>
              <a:t>Kuo</a:t>
            </a:r>
            <a:r>
              <a:rPr lang="en" altLang="ja-JP" sz="1800" dirty="0"/>
              <a:t>+, IEEE ICACT, 2018]</a:t>
            </a:r>
            <a:endParaRPr lang="en" sz="1800" dirty="0"/>
          </a:p>
        </p:txBody>
      </p:sp>
      <p:pic>
        <p:nvPicPr>
          <p:cNvPr id="9" name="グラフィックス 8" descr="無線ルーター 枠線">
            <a:extLst>
              <a:ext uri="{FF2B5EF4-FFF2-40B4-BE49-F238E27FC236}">
                <a16:creationId xmlns:a16="http://schemas.microsoft.com/office/drawing/2014/main" id="{96F584E7-D447-5076-5965-7750245E451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6052" y="3796621"/>
            <a:ext cx="1088610" cy="1088610"/>
          </a:xfrm>
          <a:prstGeom prst="rect">
            <a:avLst/>
          </a:prstGeom>
        </p:spPr>
      </p:pic>
      <p:pic>
        <p:nvPicPr>
          <p:cNvPr id="10" name="グラフィックス 9" descr="ユーザー 枠線">
            <a:extLst>
              <a:ext uri="{FF2B5EF4-FFF2-40B4-BE49-F238E27FC236}">
                <a16:creationId xmlns:a16="http://schemas.microsoft.com/office/drawing/2014/main" id="{25B77AF6-2BFE-1698-5863-565CEAF9667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27695" y="5021583"/>
            <a:ext cx="1088611" cy="1088611"/>
          </a:xfrm>
          <a:prstGeom prst="rect">
            <a:avLst/>
          </a:prstGeom>
        </p:spPr>
      </p:pic>
      <p:pic>
        <p:nvPicPr>
          <p:cNvPr id="11" name="グラフィックス 10" descr="無線ルーター 単色塗りつぶし">
            <a:extLst>
              <a:ext uri="{FF2B5EF4-FFF2-40B4-BE49-F238E27FC236}">
                <a16:creationId xmlns:a16="http://schemas.microsoft.com/office/drawing/2014/main" id="{6075551E-D065-8F4B-033F-C5C97300AB0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2282" y="3796621"/>
            <a:ext cx="1088610" cy="1088610"/>
          </a:xfrm>
          <a:prstGeom prst="rect">
            <a:avLst/>
          </a:prstGeom>
        </p:spPr>
      </p:pic>
      <p:sp>
        <p:nvSpPr>
          <p:cNvPr id="14" name="テキスト ボックス 13">
            <a:extLst>
              <a:ext uri="{FF2B5EF4-FFF2-40B4-BE49-F238E27FC236}">
                <a16:creationId xmlns:a16="http://schemas.microsoft.com/office/drawing/2014/main" id="{172BD727-610F-1123-4EE9-C95845D348DF}"/>
              </a:ext>
            </a:extLst>
          </p:cNvPr>
          <p:cNvSpPr txBox="1"/>
          <p:nvPr/>
        </p:nvSpPr>
        <p:spPr>
          <a:xfrm>
            <a:off x="2268324" y="4735932"/>
            <a:ext cx="1538930" cy="461665"/>
          </a:xfrm>
          <a:prstGeom prst="rect">
            <a:avLst/>
          </a:prstGeom>
        </p:spPr>
        <p:txBody>
          <a:bodyPr wrap="square" rtlCol="0">
            <a:spAutoFit/>
          </a:bodyPr>
          <a:lstStyle/>
          <a:p>
            <a:r>
              <a:rPr kumimoji="1" lang="en-US" altLang="ja-JP" sz="2400" dirty="0">
                <a:solidFill>
                  <a:srgbClr val="4D4D4D"/>
                </a:solidFill>
              </a:rPr>
              <a:t>Rogue AP</a:t>
            </a:r>
            <a:endParaRPr kumimoji="1" lang="ja-JP" altLang="en-US" sz="2400" dirty="0">
              <a:solidFill>
                <a:srgbClr val="4D4D4D"/>
              </a:solidFill>
            </a:endParaRPr>
          </a:p>
        </p:txBody>
      </p:sp>
      <p:sp>
        <p:nvSpPr>
          <p:cNvPr id="15" name="テキスト ボックス 14">
            <a:extLst>
              <a:ext uri="{FF2B5EF4-FFF2-40B4-BE49-F238E27FC236}">
                <a16:creationId xmlns:a16="http://schemas.microsoft.com/office/drawing/2014/main" id="{AF64A50F-D3C0-D70A-2CAB-B0B445B4714A}"/>
              </a:ext>
            </a:extLst>
          </p:cNvPr>
          <p:cNvSpPr txBox="1"/>
          <p:nvPr/>
        </p:nvSpPr>
        <p:spPr>
          <a:xfrm>
            <a:off x="5416281" y="4716352"/>
            <a:ext cx="1368152" cy="461665"/>
          </a:xfrm>
          <a:prstGeom prst="rect">
            <a:avLst/>
          </a:prstGeom>
          <a:noFill/>
        </p:spPr>
        <p:txBody>
          <a:bodyPr wrap="square" rtlCol="0">
            <a:spAutoFit/>
          </a:bodyPr>
          <a:lstStyle/>
          <a:p>
            <a:r>
              <a:rPr lang="en-US" altLang="ja-JP" sz="2400" dirty="0">
                <a:solidFill>
                  <a:srgbClr val="4D4D4D"/>
                </a:solidFill>
              </a:rPr>
              <a:t>Legal </a:t>
            </a:r>
            <a:r>
              <a:rPr kumimoji="1" lang="en-US" altLang="ja-JP" sz="2400" dirty="0">
                <a:solidFill>
                  <a:srgbClr val="4D4D4D"/>
                </a:solidFill>
              </a:rPr>
              <a:t>AP</a:t>
            </a:r>
            <a:endParaRPr kumimoji="1" lang="ja-JP" altLang="en-US" sz="2400" dirty="0">
              <a:solidFill>
                <a:srgbClr val="4D4D4D"/>
              </a:solidFill>
            </a:endParaRPr>
          </a:p>
        </p:txBody>
      </p:sp>
      <p:cxnSp>
        <p:nvCxnSpPr>
          <p:cNvPr id="17" name="直線矢印コネクタ 16">
            <a:extLst>
              <a:ext uri="{FF2B5EF4-FFF2-40B4-BE49-F238E27FC236}">
                <a16:creationId xmlns:a16="http://schemas.microsoft.com/office/drawing/2014/main" id="{5939C2D1-AD8B-B02B-2CAE-B4A26FEFDED7}"/>
              </a:ext>
            </a:extLst>
          </p:cNvPr>
          <p:cNvCxnSpPr>
            <a:cxnSpLocks/>
            <a:stCxn id="10" idx="1"/>
            <a:endCxn id="14" idx="2"/>
          </p:cNvCxnSpPr>
          <p:nvPr/>
        </p:nvCxnSpPr>
        <p:spPr>
          <a:xfrm flipH="1" flipV="1">
            <a:off x="3037789" y="5197597"/>
            <a:ext cx="989906" cy="368292"/>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E23CA08-7C5A-9550-2512-780F652DFB0D}"/>
              </a:ext>
            </a:extLst>
          </p:cNvPr>
          <p:cNvSpPr txBox="1"/>
          <p:nvPr/>
        </p:nvSpPr>
        <p:spPr>
          <a:xfrm>
            <a:off x="4141749" y="6027689"/>
            <a:ext cx="860502" cy="461665"/>
          </a:xfrm>
          <a:prstGeom prst="rect">
            <a:avLst/>
          </a:prstGeom>
          <a:noFill/>
        </p:spPr>
        <p:txBody>
          <a:bodyPr wrap="square" rtlCol="0">
            <a:spAutoFit/>
          </a:bodyPr>
          <a:lstStyle/>
          <a:p>
            <a:r>
              <a:rPr lang="en-US" altLang="ja-JP" sz="2400" dirty="0">
                <a:solidFill>
                  <a:srgbClr val="4D4D4D"/>
                </a:solidFill>
              </a:rPr>
              <a:t>U</a:t>
            </a:r>
            <a:r>
              <a:rPr kumimoji="1" lang="en-US" altLang="ja-JP" sz="2400" dirty="0">
                <a:solidFill>
                  <a:srgbClr val="4D4D4D"/>
                </a:solidFill>
              </a:rPr>
              <a:t>ser</a:t>
            </a:r>
            <a:endParaRPr kumimoji="1" lang="ja-JP" altLang="en-US" sz="2400" dirty="0">
              <a:solidFill>
                <a:srgbClr val="4D4D4D"/>
              </a:solidFill>
            </a:endParaRPr>
          </a:p>
        </p:txBody>
      </p:sp>
      <p:cxnSp>
        <p:nvCxnSpPr>
          <p:cNvPr id="24" name="直線矢印コネクタ 23">
            <a:extLst>
              <a:ext uri="{FF2B5EF4-FFF2-40B4-BE49-F238E27FC236}">
                <a16:creationId xmlns:a16="http://schemas.microsoft.com/office/drawing/2014/main" id="{F0DEF045-E5EC-56B2-462C-A9F0EF6E34CC}"/>
              </a:ext>
            </a:extLst>
          </p:cNvPr>
          <p:cNvCxnSpPr>
            <a:cxnSpLocks/>
            <a:stCxn id="10" idx="3"/>
            <a:endCxn id="15" idx="2"/>
          </p:cNvCxnSpPr>
          <p:nvPr/>
        </p:nvCxnSpPr>
        <p:spPr>
          <a:xfrm flipV="1">
            <a:off x="5116306" y="5178017"/>
            <a:ext cx="984051" cy="387872"/>
          </a:xfrm>
          <a:prstGeom prst="straightConnector1">
            <a:avLst/>
          </a:prstGeom>
          <a:ln w="762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吹き出し: 円形 24">
            <a:extLst>
              <a:ext uri="{FF2B5EF4-FFF2-40B4-BE49-F238E27FC236}">
                <a16:creationId xmlns:a16="http://schemas.microsoft.com/office/drawing/2014/main" id="{EF03545E-2341-EE11-F9F8-C28CFAA30099}"/>
              </a:ext>
            </a:extLst>
          </p:cNvPr>
          <p:cNvSpPr/>
          <p:nvPr/>
        </p:nvSpPr>
        <p:spPr>
          <a:xfrm>
            <a:off x="6730200" y="4076712"/>
            <a:ext cx="2278454" cy="528428"/>
          </a:xfrm>
          <a:prstGeom prst="wedgeEllipseCallout">
            <a:avLst>
              <a:gd name="adj1" fmla="val -52588"/>
              <a:gd name="adj2" fmla="val 63586"/>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000">
                <a:solidFill>
                  <a:schemeClr val="accent1"/>
                </a:solidFill>
              </a:rPr>
              <a:t>SSID : Free-1</a:t>
            </a:r>
          </a:p>
        </p:txBody>
      </p:sp>
      <p:sp>
        <p:nvSpPr>
          <p:cNvPr id="48" name="テキスト ボックス 47">
            <a:extLst>
              <a:ext uri="{FF2B5EF4-FFF2-40B4-BE49-F238E27FC236}">
                <a16:creationId xmlns:a16="http://schemas.microsoft.com/office/drawing/2014/main" id="{C8EA77C9-6AA1-2ED5-D72C-332F653FC664}"/>
              </a:ext>
            </a:extLst>
          </p:cNvPr>
          <p:cNvSpPr txBox="1"/>
          <p:nvPr/>
        </p:nvSpPr>
        <p:spPr>
          <a:xfrm rot="1705442">
            <a:off x="4648108" y="4756524"/>
            <a:ext cx="661952" cy="584775"/>
          </a:xfrm>
          <a:prstGeom prst="rect">
            <a:avLst/>
          </a:prstGeom>
          <a:noFill/>
        </p:spPr>
        <p:txBody>
          <a:bodyPr wrap="square" rtlCol="0">
            <a:spAutoFit/>
          </a:bodyPr>
          <a:lstStyle/>
          <a:p>
            <a:r>
              <a:rPr kumimoji="1" lang="ja-JP" altLang="en-US" sz="3200" b="1">
                <a:solidFill>
                  <a:srgbClr val="4D4D4D"/>
                </a:solidFill>
              </a:rPr>
              <a:t>？</a:t>
            </a:r>
          </a:p>
        </p:txBody>
      </p:sp>
      <p:sp>
        <p:nvSpPr>
          <p:cNvPr id="54" name="吹き出し: 円形 53">
            <a:extLst>
              <a:ext uri="{FF2B5EF4-FFF2-40B4-BE49-F238E27FC236}">
                <a16:creationId xmlns:a16="http://schemas.microsoft.com/office/drawing/2014/main" id="{D4B5D1AA-056B-91F8-E4EC-233FC7D85C5A}"/>
              </a:ext>
            </a:extLst>
          </p:cNvPr>
          <p:cNvSpPr/>
          <p:nvPr/>
        </p:nvSpPr>
        <p:spPr>
          <a:xfrm>
            <a:off x="188182" y="4073034"/>
            <a:ext cx="2279613" cy="528428"/>
          </a:xfrm>
          <a:prstGeom prst="wedgeEllipseCallout">
            <a:avLst>
              <a:gd name="adj1" fmla="val 47227"/>
              <a:gd name="adj2" fmla="val 73199"/>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000">
                <a:solidFill>
                  <a:schemeClr val="accent1"/>
                </a:solidFill>
              </a:rPr>
              <a:t>SSID : Free-1</a:t>
            </a:r>
          </a:p>
        </p:txBody>
      </p:sp>
      <p:sp>
        <p:nvSpPr>
          <p:cNvPr id="2" name="スライド番号プレースホルダー 1">
            <a:extLst>
              <a:ext uri="{FF2B5EF4-FFF2-40B4-BE49-F238E27FC236}">
                <a16:creationId xmlns:a16="http://schemas.microsoft.com/office/drawing/2014/main" id="{EA2EC7CE-FB61-23B2-CA93-59A194E54387}"/>
              </a:ext>
            </a:extLst>
          </p:cNvPr>
          <p:cNvSpPr>
            <a:spLocks noGrp="1"/>
          </p:cNvSpPr>
          <p:nvPr>
            <p:ph type="sldNum" sz="quarter" idx="12"/>
          </p:nvPr>
        </p:nvSpPr>
        <p:spPr/>
        <p:txBody>
          <a:bodyPr/>
          <a:lstStyle/>
          <a:p>
            <a:fld id="{8B45D110-FD8E-48BD-8825-CDFBF9D22CA3}" type="slidenum">
              <a:rPr kumimoji="1" lang="ja-JP" altLang="en-US" smtClean="0"/>
              <a:pPr/>
              <a:t>2</a:t>
            </a:fld>
            <a:endParaRPr kumimoji="1" lang="ja-JP" altLang="en-US" dirty="0"/>
          </a:p>
        </p:txBody>
      </p:sp>
      <p:sp>
        <p:nvSpPr>
          <p:cNvPr id="5" name="フッター プレースホルダー 2">
            <a:extLst>
              <a:ext uri="{FF2B5EF4-FFF2-40B4-BE49-F238E27FC236}">
                <a16:creationId xmlns:a16="http://schemas.microsoft.com/office/drawing/2014/main" id="{00D6A929-F33D-2264-7FB7-E66B763B15E6}"/>
              </a:ext>
            </a:extLst>
          </p:cNvPr>
          <p:cNvSpPr>
            <a:spLocks noGrp="1"/>
          </p:cNvSpPr>
          <p:nvPr>
            <p:ph type="ftr" sz="quarter" idx="11"/>
          </p:nvPr>
        </p:nvSpPr>
        <p:spPr>
          <a:xfrm>
            <a:off x="457200" y="6489354"/>
            <a:ext cx="8229600" cy="365125"/>
          </a:xfrm>
        </p:spPr>
        <p:txBody>
          <a:bodyPr/>
          <a:lstStyle/>
          <a:p>
            <a:r>
              <a:rPr kumimoji="1" lang="en" altLang="ja-JP"/>
              <a:t>ICCE 2023 Berlin</a:t>
            </a:r>
            <a:endParaRPr kumimoji="1" lang="ja-JP"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 altLang="ja-JP" dirty="0"/>
              <a:t>Conventional Methods</a:t>
            </a:r>
            <a:endParaRPr kumimoji="1" lang="ja-JP" altLang="en-US" dirty="0"/>
          </a:p>
        </p:txBody>
      </p:sp>
      <p:sp>
        <p:nvSpPr>
          <p:cNvPr id="3" name="コンテンツ プレースホルダー 2"/>
          <p:cNvSpPr>
            <a:spLocks noGrp="1"/>
          </p:cNvSpPr>
          <p:nvPr>
            <p:ph idx="1"/>
          </p:nvPr>
        </p:nvSpPr>
        <p:spPr>
          <a:xfrm>
            <a:off x="366849" y="1066181"/>
            <a:ext cx="8656451" cy="5544616"/>
          </a:xfrm>
        </p:spPr>
        <p:txBody>
          <a:bodyPr>
            <a:normAutofit/>
          </a:bodyPr>
          <a:lstStyle/>
          <a:p>
            <a:r>
              <a:rPr kumimoji="1" lang="en" altLang="ja-JP" dirty="0"/>
              <a:t>Classification of existing methods</a:t>
            </a:r>
            <a:endParaRPr lang="en-US" altLang="ja-JP" sz="1050" dirty="0"/>
          </a:p>
          <a:p>
            <a:pPr lvl="1"/>
            <a:r>
              <a:rPr lang="en-US" altLang="ja-JP" b="1" dirty="0"/>
              <a:t>Fingerprint (</a:t>
            </a:r>
            <a:r>
              <a:rPr lang="en" altLang="ja-JP" b="1" dirty="0"/>
              <a:t>Administrator's side</a:t>
            </a:r>
            <a:r>
              <a:rPr lang="en-US" altLang="ja-JP" b="1" dirty="0"/>
              <a:t>)</a:t>
            </a:r>
            <a:endParaRPr kumimoji="1" lang="en-US" altLang="ja-JP" b="1" dirty="0"/>
          </a:p>
          <a:p>
            <a:pPr marL="457200" lvl="1" indent="0">
              <a:buNone/>
            </a:pPr>
            <a:r>
              <a:rPr lang="ja-JP" altLang="en-US" sz="2600"/>
              <a:t>　 ➡</a:t>
            </a:r>
            <a:r>
              <a:rPr lang="en" altLang="ja-JP" sz="2600" dirty="0"/>
              <a:t> Stable accuracy</a:t>
            </a:r>
            <a:r>
              <a:rPr lang="en-US" altLang="ja-JP" sz="2600" dirty="0"/>
              <a:t>, High cost, Great hassle</a:t>
            </a:r>
            <a:endParaRPr kumimoji="1" lang="en-US" altLang="ja-JP" sz="2600" dirty="0"/>
          </a:p>
          <a:p>
            <a:pPr marL="457200" lvl="1" indent="0">
              <a:buNone/>
            </a:pPr>
            <a:r>
              <a:rPr lang="ja-JP" altLang="en-US" sz="1800" dirty="0"/>
              <a:t>　</a:t>
            </a:r>
            <a:r>
              <a:rPr lang="en-US" altLang="ja-JP" sz="1800" dirty="0"/>
              <a:t> [</a:t>
            </a:r>
            <a:r>
              <a:rPr lang="en-US" altLang="ja-JP" sz="1800" dirty="0" err="1"/>
              <a:t>Qiaolin</a:t>
            </a:r>
            <a:r>
              <a:rPr lang="en-US" altLang="ja-JP" sz="1800" dirty="0"/>
              <a:t>+, IEEE Transactions on Vehicular Technology, 2021]</a:t>
            </a:r>
          </a:p>
          <a:p>
            <a:pPr marL="457200" lvl="1" indent="0">
              <a:buNone/>
            </a:pPr>
            <a:endParaRPr lang="en-US" altLang="ja-JP" sz="1050" dirty="0"/>
          </a:p>
          <a:p>
            <a:pPr lvl="1"/>
            <a:r>
              <a:rPr lang="en-US" altLang="ja-JP" b="1" dirty="0"/>
              <a:t>RTT : Round trip time (User side)</a:t>
            </a:r>
          </a:p>
          <a:p>
            <a:pPr marL="457200" lvl="1" indent="0">
              <a:buNone/>
            </a:pPr>
            <a:r>
              <a:rPr lang="ja-JP" altLang="en-US" sz="2600"/>
              <a:t>　</a:t>
            </a:r>
            <a:r>
              <a:rPr kumimoji="1" lang="ja-JP" altLang="en-US" sz="2600"/>
              <a:t> ➡</a:t>
            </a:r>
            <a:r>
              <a:rPr kumimoji="1" lang="en" altLang="ja-JP" sz="2600" dirty="0"/>
              <a:t> Low cost</a:t>
            </a:r>
            <a:r>
              <a:rPr kumimoji="1" lang="en-US" altLang="ja-JP" sz="2600" dirty="0"/>
              <a:t>, Less hassle</a:t>
            </a:r>
            <a:r>
              <a:rPr lang="en-US" altLang="ja-JP" sz="2600" dirty="0"/>
              <a:t>, </a:t>
            </a:r>
            <a:br>
              <a:rPr lang="en-US" altLang="ja-JP" sz="2600" dirty="0"/>
            </a:br>
            <a:r>
              <a:rPr lang="en-US" altLang="ja-JP" sz="2600" dirty="0"/>
              <a:t>         Affected by the environment</a:t>
            </a:r>
            <a:br>
              <a:rPr lang="en-US" altLang="ja-JP" sz="2600" dirty="0"/>
            </a:br>
            <a:r>
              <a:rPr lang="en-US" altLang="ja-JP" sz="2600" dirty="0"/>
              <a:t>   </a:t>
            </a:r>
            <a:r>
              <a:rPr lang="en-US" altLang="ja-JP" sz="1800" dirty="0"/>
              <a:t>[</a:t>
            </a:r>
            <a:r>
              <a:rPr lang="en-US" altLang="ja-JP" sz="1800" dirty="0" err="1">
                <a:ea typeface="+mn-lt"/>
                <a:cs typeface="+mn-lt"/>
              </a:rPr>
              <a:t>Kitisriworapan</a:t>
            </a:r>
            <a:r>
              <a:rPr lang="en-US" altLang="ja-JP" sz="1800" dirty="0"/>
              <a:t>+,  J Wireless Com Network, 2020]</a:t>
            </a:r>
          </a:p>
        </p:txBody>
      </p:sp>
      <p:sp>
        <p:nvSpPr>
          <p:cNvPr id="4" name="スライド番号プレースホルダー 3">
            <a:extLst>
              <a:ext uri="{FF2B5EF4-FFF2-40B4-BE49-F238E27FC236}">
                <a16:creationId xmlns:a16="http://schemas.microsoft.com/office/drawing/2014/main" id="{2CA8033E-D25C-3AED-C491-DDC03411F88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B45D110-FD8E-48BD-8825-CDFBF9D22CA3}" type="slidenum">
              <a:rPr kumimoji="1" lang="ja-JP" altLang="en-US" sz="1800" b="0" i="0" u="none" strike="noStrike" kern="1200" cap="none" spc="0" normalizeH="0" baseline="0" noProof="0" smtClean="0">
                <a:ln>
                  <a:noFill/>
                </a:ln>
                <a:solidFill>
                  <a:prstClr val="white"/>
                </a:solidFill>
                <a:effectLst/>
                <a:uLnTx/>
                <a:uFillTx/>
                <a:latin typeface="Segoe UI"/>
                <a:ea typeface="メイリオ"/>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1" lang="ja-JP" altLang="en-US" sz="1800" b="0" i="0" u="none" strike="noStrike" kern="1200" cap="none" spc="0" normalizeH="0" baseline="0" noProof="0" dirty="0">
              <a:ln>
                <a:noFill/>
              </a:ln>
              <a:solidFill>
                <a:prstClr val="white"/>
              </a:solidFill>
              <a:effectLst/>
              <a:uLnTx/>
              <a:uFillTx/>
              <a:latin typeface="Segoe UI"/>
              <a:ea typeface="メイリオ"/>
              <a:cs typeface="+mn-cs"/>
            </a:endParaRPr>
          </a:p>
        </p:txBody>
      </p:sp>
      <p:sp>
        <p:nvSpPr>
          <p:cNvPr id="7" name="フッター プレースホルダー 2">
            <a:extLst>
              <a:ext uri="{FF2B5EF4-FFF2-40B4-BE49-F238E27FC236}">
                <a16:creationId xmlns:a16="http://schemas.microsoft.com/office/drawing/2014/main" id="{98243A0E-4DD4-A41B-114C-07E2AEBFC135}"/>
              </a:ext>
            </a:extLst>
          </p:cNvPr>
          <p:cNvSpPr>
            <a:spLocks noGrp="1"/>
          </p:cNvSpPr>
          <p:nvPr>
            <p:ph type="ftr" sz="quarter" idx="11"/>
          </p:nvPr>
        </p:nvSpPr>
        <p:spPr>
          <a:xfrm>
            <a:off x="457200" y="6489354"/>
            <a:ext cx="8229600" cy="365125"/>
          </a:xfrm>
        </p:spPr>
        <p:txBody>
          <a:bodyPr/>
          <a:lstStyle/>
          <a:p>
            <a:r>
              <a:rPr kumimoji="1" lang="en" altLang="ja-JP"/>
              <a:t>ICCE 2023 Berlin</a:t>
            </a:r>
            <a:endParaRPr kumimoji="1" lang="ja-JP" altLang="en-US"/>
          </a:p>
        </p:txBody>
      </p:sp>
      <p:sp>
        <p:nvSpPr>
          <p:cNvPr id="5" name="Google Shape;123;p2">
            <a:extLst>
              <a:ext uri="{FF2B5EF4-FFF2-40B4-BE49-F238E27FC236}">
                <a16:creationId xmlns:a16="http://schemas.microsoft.com/office/drawing/2014/main" id="{0FE0D61C-4A86-9D27-271E-B7C31D1FD41F}"/>
              </a:ext>
            </a:extLst>
          </p:cNvPr>
          <p:cNvSpPr/>
          <p:nvPr/>
        </p:nvSpPr>
        <p:spPr>
          <a:xfrm>
            <a:off x="863588" y="5571684"/>
            <a:ext cx="7416824" cy="917670"/>
          </a:xfrm>
          <a:prstGeom prst="rect">
            <a:avLst/>
          </a:prstGeom>
          <a:solidFill>
            <a:schemeClr val="accent1"/>
          </a:solidFill>
          <a:ln>
            <a:noFill/>
          </a:ln>
        </p:spPr>
        <p:txBody>
          <a:bodyPr spcFirstLastPara="1" wrap="square" lIns="91425" tIns="45700" rIns="91425" bIns="45700" anchor="ctr" anchorCtr="0">
            <a:noAutofit/>
          </a:bodyPr>
          <a:lstStyle/>
          <a:p>
            <a:pPr algn="ctr"/>
            <a:r>
              <a:rPr lang="en" altLang="ja-JP" sz="2800" b="1" i="0" u="none" strike="noStrike" cap="none" dirty="0">
                <a:solidFill>
                  <a:schemeClr val="lt1"/>
                </a:solidFill>
                <a:latin typeface="Quattrocento Sans"/>
                <a:ea typeface="Quattrocento Sans"/>
                <a:cs typeface="Quattrocento Sans"/>
                <a:sym typeface="Quattrocento Sans"/>
              </a:rPr>
              <a:t>Proposal for detection in these hybrids</a:t>
            </a:r>
            <a:endParaRPr lang="ja-JP" altLang="en-US" sz="2800" b="1" i="0" u="none" strike="noStrike" cap="none"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6834243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B35312-7415-6F4E-58F6-92092326A798}"/>
              </a:ext>
            </a:extLst>
          </p:cNvPr>
          <p:cNvSpPr>
            <a:spLocks noGrp="1"/>
          </p:cNvSpPr>
          <p:nvPr>
            <p:ph type="title"/>
          </p:nvPr>
        </p:nvSpPr>
        <p:spPr/>
        <p:txBody>
          <a:bodyPr>
            <a:normAutofit/>
          </a:bodyPr>
          <a:lstStyle/>
          <a:p>
            <a:r>
              <a:rPr kumimoji="1" lang="en" altLang="ja-JP" dirty="0"/>
              <a:t>Conventional methods</a:t>
            </a:r>
            <a:endParaRPr kumimoji="1" lang="ja-JP" altLang="en-US" dirty="0"/>
          </a:p>
        </p:txBody>
      </p:sp>
      <p:sp>
        <p:nvSpPr>
          <p:cNvPr id="3" name="コンテンツ プレースホルダー 2">
            <a:extLst>
              <a:ext uri="{FF2B5EF4-FFF2-40B4-BE49-F238E27FC236}">
                <a16:creationId xmlns:a16="http://schemas.microsoft.com/office/drawing/2014/main" id="{5D686FAB-93C1-FC76-42A9-A7E6FE175463}"/>
              </a:ext>
            </a:extLst>
          </p:cNvPr>
          <p:cNvSpPr>
            <a:spLocks noGrp="1"/>
          </p:cNvSpPr>
          <p:nvPr>
            <p:ph idx="1"/>
          </p:nvPr>
        </p:nvSpPr>
        <p:spPr>
          <a:xfrm>
            <a:off x="664964" y="1033700"/>
            <a:ext cx="8363222" cy="4724042"/>
          </a:xfrm>
        </p:spPr>
        <p:txBody>
          <a:bodyPr/>
          <a:lstStyle/>
          <a:p>
            <a:r>
              <a:rPr kumimoji="1" lang="en-US" altLang="ja-JP" sz="3000" dirty="0"/>
              <a:t>RTT-based detection methods</a:t>
            </a:r>
          </a:p>
          <a:p>
            <a:pPr lvl="1"/>
            <a:r>
              <a:rPr lang="en-US" altLang="ja-JP" sz="2600" dirty="0"/>
              <a:t>Use </a:t>
            </a:r>
            <a:r>
              <a:rPr lang="en-US" altLang="ja-JP" sz="2600" u="sng" dirty="0"/>
              <a:t>RTT differences</a:t>
            </a:r>
            <a:r>
              <a:rPr lang="en-US" altLang="ja-JP" sz="2600" dirty="0"/>
              <a:t> between different hop counts.</a:t>
            </a:r>
          </a:p>
          <a:p>
            <a:pPr lvl="1"/>
            <a:r>
              <a:rPr lang="en-US" altLang="ja-JP" sz="2600" dirty="0"/>
              <a:t>Detection by comparing the </a:t>
            </a:r>
            <a:r>
              <a:rPr lang="en-US" altLang="ja-JP" sz="2600" u="sng" dirty="0"/>
              <a:t>difference between the threshold and the RTT</a:t>
            </a:r>
            <a:r>
              <a:rPr lang="en-US" altLang="ja-JP" sz="2600" dirty="0"/>
              <a:t>.</a:t>
            </a:r>
          </a:p>
          <a:p>
            <a:pPr lvl="1"/>
            <a:r>
              <a:rPr lang="en-US" altLang="ja-JP" sz="2600" dirty="0"/>
              <a:t>Use </a:t>
            </a:r>
            <a:r>
              <a:rPr lang="en-US" altLang="ja-JP" sz="2600" u="sng" dirty="0"/>
              <a:t>k-means</a:t>
            </a:r>
            <a:r>
              <a:rPr lang="en-US" altLang="ja-JP" sz="2600" dirty="0"/>
              <a:t> clustering on RTT data in detection.</a:t>
            </a:r>
          </a:p>
        </p:txBody>
      </p:sp>
      <p:pic>
        <p:nvPicPr>
          <p:cNvPr id="6" name="グラフィックス 5" descr="無線ルーター 枠線">
            <a:extLst>
              <a:ext uri="{FF2B5EF4-FFF2-40B4-BE49-F238E27FC236}">
                <a16:creationId xmlns:a16="http://schemas.microsoft.com/office/drawing/2014/main" id="{08507C81-EB61-25E3-02FA-D5D4D922E4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9947" y="5130450"/>
            <a:ext cx="885600" cy="885600"/>
          </a:xfrm>
          <a:prstGeom prst="rect">
            <a:avLst/>
          </a:prstGeom>
        </p:spPr>
      </p:pic>
      <p:pic>
        <p:nvPicPr>
          <p:cNvPr id="7" name="グラフィックス 6" descr="ユーザー 枠線">
            <a:extLst>
              <a:ext uri="{FF2B5EF4-FFF2-40B4-BE49-F238E27FC236}">
                <a16:creationId xmlns:a16="http://schemas.microsoft.com/office/drawing/2014/main" id="{57EF85E9-934D-23BD-CA08-EF10A463762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126" y="4962811"/>
            <a:ext cx="885600" cy="885600"/>
          </a:xfrm>
          <a:prstGeom prst="rect">
            <a:avLst/>
          </a:prstGeom>
        </p:spPr>
      </p:pic>
      <p:pic>
        <p:nvPicPr>
          <p:cNvPr id="8" name="グラフィックス 7" descr="無線ルーター 単色塗りつぶし">
            <a:extLst>
              <a:ext uri="{FF2B5EF4-FFF2-40B4-BE49-F238E27FC236}">
                <a16:creationId xmlns:a16="http://schemas.microsoft.com/office/drawing/2014/main" id="{498AC429-42B9-D2B0-0309-E8B3F582BCF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19691" y="3776541"/>
            <a:ext cx="884018" cy="884018"/>
          </a:xfrm>
          <a:prstGeom prst="rect">
            <a:avLst/>
          </a:prstGeom>
        </p:spPr>
      </p:pic>
      <p:sp>
        <p:nvSpPr>
          <p:cNvPr id="9" name="テキスト ボックス 8">
            <a:extLst>
              <a:ext uri="{FF2B5EF4-FFF2-40B4-BE49-F238E27FC236}">
                <a16:creationId xmlns:a16="http://schemas.microsoft.com/office/drawing/2014/main" id="{50CFFE9E-EA92-E3CF-9BB3-56CFBBB900D2}"/>
              </a:ext>
            </a:extLst>
          </p:cNvPr>
          <p:cNvSpPr txBox="1"/>
          <p:nvPr/>
        </p:nvSpPr>
        <p:spPr>
          <a:xfrm>
            <a:off x="2048972" y="4508153"/>
            <a:ext cx="1989831" cy="738664"/>
          </a:xfrm>
          <a:prstGeom prst="rect">
            <a:avLst/>
          </a:prstGeom>
        </p:spPr>
        <p:txBody>
          <a:bodyPr wrap="square" rtlCol="0">
            <a:spAutoFit/>
          </a:bodyPr>
          <a:lstStyle/>
          <a:p>
            <a:pPr algn="ctr"/>
            <a:r>
              <a:rPr kumimoji="1" lang="en-US" altLang="ja-JP" sz="2000" dirty="0">
                <a:solidFill>
                  <a:srgbClr val="4D4D4D"/>
                </a:solidFill>
              </a:rPr>
              <a:t>Rogue AP</a:t>
            </a:r>
          </a:p>
          <a:p>
            <a:pPr algn="ctr"/>
            <a:r>
              <a:rPr lang="ja-JP" altLang="en-US" sz="2000">
                <a:solidFill>
                  <a:srgbClr val="4D4D4D"/>
                </a:solidFill>
              </a:rPr>
              <a:t>（</a:t>
            </a:r>
            <a:r>
              <a:rPr lang="en-US" altLang="ja-JP" sz="2200" dirty="0">
                <a:solidFill>
                  <a:srgbClr val="4D4D4D"/>
                </a:solidFill>
              </a:rPr>
              <a:t>evil-twin</a:t>
            </a:r>
            <a:r>
              <a:rPr lang="ja-JP" altLang="en-US" sz="2000">
                <a:solidFill>
                  <a:srgbClr val="4D4D4D"/>
                </a:solidFill>
              </a:rPr>
              <a:t>）</a:t>
            </a:r>
            <a:endParaRPr kumimoji="1" lang="ja-JP" altLang="en-US" sz="2000" dirty="0">
              <a:solidFill>
                <a:srgbClr val="4D4D4D"/>
              </a:solidFill>
            </a:endParaRPr>
          </a:p>
        </p:txBody>
      </p:sp>
      <p:sp>
        <p:nvSpPr>
          <p:cNvPr id="10" name="テキスト ボックス 9">
            <a:extLst>
              <a:ext uri="{FF2B5EF4-FFF2-40B4-BE49-F238E27FC236}">
                <a16:creationId xmlns:a16="http://schemas.microsoft.com/office/drawing/2014/main" id="{A348F18C-C82D-F30A-00E2-896F26CB4019}"/>
              </a:ext>
            </a:extLst>
          </p:cNvPr>
          <p:cNvSpPr txBox="1"/>
          <p:nvPr/>
        </p:nvSpPr>
        <p:spPr>
          <a:xfrm>
            <a:off x="381798" y="5821629"/>
            <a:ext cx="838835" cy="430887"/>
          </a:xfrm>
          <a:prstGeom prst="rect">
            <a:avLst/>
          </a:prstGeom>
          <a:noFill/>
        </p:spPr>
        <p:txBody>
          <a:bodyPr wrap="square" rtlCol="0">
            <a:spAutoFit/>
          </a:bodyPr>
          <a:lstStyle/>
          <a:p>
            <a:pPr algn="ctr"/>
            <a:r>
              <a:rPr kumimoji="1" lang="en-US" altLang="ja-JP" sz="2200" dirty="0">
                <a:solidFill>
                  <a:srgbClr val="4D4D4D"/>
                </a:solidFill>
              </a:rPr>
              <a:t>User</a:t>
            </a:r>
            <a:endParaRPr kumimoji="1" lang="ja-JP" altLang="en-US" sz="2200" dirty="0">
              <a:solidFill>
                <a:srgbClr val="4D4D4D"/>
              </a:solidFill>
            </a:endParaRPr>
          </a:p>
        </p:txBody>
      </p:sp>
      <p:cxnSp>
        <p:nvCxnSpPr>
          <p:cNvPr id="11" name="直線矢印コネクタ 10">
            <a:extLst>
              <a:ext uri="{FF2B5EF4-FFF2-40B4-BE49-F238E27FC236}">
                <a16:creationId xmlns:a16="http://schemas.microsoft.com/office/drawing/2014/main" id="{B2581CB5-41FB-1291-CAFC-3D6ACADD076F}"/>
              </a:ext>
            </a:extLst>
          </p:cNvPr>
          <p:cNvCxnSpPr>
            <a:cxnSpLocks/>
            <a:stCxn id="7" idx="3"/>
            <a:endCxn id="8" idx="1"/>
          </p:cNvCxnSpPr>
          <p:nvPr/>
        </p:nvCxnSpPr>
        <p:spPr>
          <a:xfrm flipV="1">
            <a:off x="1312726" y="4218550"/>
            <a:ext cx="1306965" cy="1187061"/>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E15937F-83CE-E1FF-268A-20F29AA95947}"/>
              </a:ext>
            </a:extLst>
          </p:cNvPr>
          <p:cNvCxnSpPr>
            <a:cxnSpLocks/>
            <a:stCxn id="8" idx="3"/>
            <a:endCxn id="6" idx="1"/>
          </p:cNvCxnSpPr>
          <p:nvPr/>
        </p:nvCxnSpPr>
        <p:spPr>
          <a:xfrm>
            <a:off x="3503709" y="4218550"/>
            <a:ext cx="1366238" cy="1354700"/>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81FCD8AA-4AE3-0EC5-ACEA-FD406D876DB7}"/>
              </a:ext>
            </a:extLst>
          </p:cNvPr>
          <p:cNvCxnSpPr>
            <a:cxnSpLocks/>
            <a:stCxn id="6" idx="3"/>
            <a:endCxn id="14" idx="1"/>
          </p:cNvCxnSpPr>
          <p:nvPr/>
        </p:nvCxnSpPr>
        <p:spPr>
          <a:xfrm flipV="1">
            <a:off x="5755547" y="5569037"/>
            <a:ext cx="1626664" cy="4213"/>
          </a:xfrm>
          <a:prstGeom prst="straightConnector1">
            <a:avLst/>
          </a:prstGeom>
          <a:ln w="762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4" name="グラフィックス 13" descr="インターネット 単色塗りつぶし">
            <a:extLst>
              <a:ext uri="{FF2B5EF4-FFF2-40B4-BE49-F238E27FC236}">
                <a16:creationId xmlns:a16="http://schemas.microsoft.com/office/drawing/2014/main" id="{218F324F-3742-790F-4D3B-55D0E0B696E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82211" y="5126237"/>
            <a:ext cx="885600" cy="885600"/>
          </a:xfrm>
          <a:prstGeom prst="rect">
            <a:avLst/>
          </a:prstGeom>
        </p:spPr>
      </p:pic>
      <p:sp>
        <p:nvSpPr>
          <p:cNvPr id="15" name="テキスト ボックス 14">
            <a:extLst>
              <a:ext uri="{FF2B5EF4-FFF2-40B4-BE49-F238E27FC236}">
                <a16:creationId xmlns:a16="http://schemas.microsoft.com/office/drawing/2014/main" id="{408F6600-7B36-4B33-C9E9-180A3099D2D8}"/>
              </a:ext>
            </a:extLst>
          </p:cNvPr>
          <p:cNvSpPr txBox="1"/>
          <p:nvPr/>
        </p:nvSpPr>
        <p:spPr>
          <a:xfrm>
            <a:off x="7105165" y="5854412"/>
            <a:ext cx="1414335" cy="430887"/>
          </a:xfrm>
          <a:prstGeom prst="rect">
            <a:avLst/>
          </a:prstGeom>
          <a:noFill/>
        </p:spPr>
        <p:txBody>
          <a:bodyPr wrap="square" rtlCol="0">
            <a:spAutoFit/>
          </a:bodyPr>
          <a:lstStyle/>
          <a:p>
            <a:pPr algn="ctr"/>
            <a:r>
              <a:rPr kumimoji="1" lang="en-US" altLang="ja-JP" sz="2200" dirty="0">
                <a:solidFill>
                  <a:srgbClr val="4D4D4D"/>
                </a:solidFill>
              </a:rPr>
              <a:t>Internet</a:t>
            </a:r>
            <a:endParaRPr kumimoji="1" lang="ja-JP" altLang="en-US" sz="2200" dirty="0">
              <a:solidFill>
                <a:srgbClr val="4D4D4D"/>
              </a:solidFill>
            </a:endParaRPr>
          </a:p>
        </p:txBody>
      </p:sp>
      <p:sp>
        <p:nvSpPr>
          <p:cNvPr id="19" name="テキスト ボックス 18">
            <a:extLst>
              <a:ext uri="{FF2B5EF4-FFF2-40B4-BE49-F238E27FC236}">
                <a16:creationId xmlns:a16="http://schemas.microsoft.com/office/drawing/2014/main" id="{0B78E632-5EFB-7691-967F-1BF466DBE102}"/>
              </a:ext>
            </a:extLst>
          </p:cNvPr>
          <p:cNvSpPr txBox="1"/>
          <p:nvPr/>
        </p:nvSpPr>
        <p:spPr>
          <a:xfrm>
            <a:off x="4640627" y="5856236"/>
            <a:ext cx="1414335" cy="461665"/>
          </a:xfrm>
          <a:prstGeom prst="rect">
            <a:avLst/>
          </a:prstGeom>
          <a:noFill/>
        </p:spPr>
        <p:txBody>
          <a:bodyPr wrap="square" rtlCol="0">
            <a:spAutoFit/>
          </a:bodyPr>
          <a:lstStyle/>
          <a:p>
            <a:pPr algn="ctr"/>
            <a:r>
              <a:rPr lang="en-US" altLang="ja-JP" sz="2000" dirty="0">
                <a:solidFill>
                  <a:srgbClr val="4D4D4D"/>
                </a:solidFill>
              </a:rPr>
              <a:t>Legal</a:t>
            </a:r>
            <a:r>
              <a:rPr lang="en-US" altLang="ja-JP" sz="2400" dirty="0">
                <a:solidFill>
                  <a:srgbClr val="4D4D4D"/>
                </a:solidFill>
              </a:rPr>
              <a:t> </a:t>
            </a:r>
            <a:r>
              <a:rPr kumimoji="1" lang="en-US" altLang="ja-JP" sz="2200" dirty="0">
                <a:solidFill>
                  <a:srgbClr val="4D4D4D"/>
                </a:solidFill>
              </a:rPr>
              <a:t>AP</a:t>
            </a:r>
          </a:p>
        </p:txBody>
      </p:sp>
      <p:pic>
        <p:nvPicPr>
          <p:cNvPr id="21" name="グラフィックス 20" descr="スマート フォン 枠線">
            <a:extLst>
              <a:ext uri="{FF2B5EF4-FFF2-40B4-BE49-F238E27FC236}">
                <a16:creationId xmlns:a16="http://schemas.microsoft.com/office/drawing/2014/main" id="{C26B5BC7-9D5A-97F0-9CC8-4B3FFB5AAD7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1876352">
            <a:off x="884012" y="5254482"/>
            <a:ext cx="666063" cy="666063"/>
          </a:xfrm>
          <a:prstGeom prst="rect">
            <a:avLst/>
          </a:prstGeom>
        </p:spPr>
      </p:pic>
      <p:cxnSp>
        <p:nvCxnSpPr>
          <p:cNvPr id="16" name="直線矢印コネクタ 15">
            <a:extLst>
              <a:ext uri="{FF2B5EF4-FFF2-40B4-BE49-F238E27FC236}">
                <a16:creationId xmlns:a16="http://schemas.microsoft.com/office/drawing/2014/main" id="{549955B8-85AC-9D7C-5CAA-9AA67D3785A2}"/>
              </a:ext>
            </a:extLst>
          </p:cNvPr>
          <p:cNvCxnSpPr>
            <a:cxnSpLocks/>
          </p:cNvCxnSpPr>
          <p:nvPr/>
        </p:nvCxnSpPr>
        <p:spPr>
          <a:xfrm flipV="1">
            <a:off x="1578773" y="5651316"/>
            <a:ext cx="3060995" cy="24886"/>
          </a:xfrm>
          <a:prstGeom prst="straightConnector1">
            <a:avLst/>
          </a:prstGeom>
          <a:ln w="762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吹き出し: 角を丸めた四角形 17">
            <a:extLst>
              <a:ext uri="{FF2B5EF4-FFF2-40B4-BE49-F238E27FC236}">
                <a16:creationId xmlns:a16="http://schemas.microsoft.com/office/drawing/2014/main" id="{518C5585-7214-D61E-D47A-16DB1FC296F5}"/>
              </a:ext>
            </a:extLst>
          </p:cNvPr>
          <p:cNvSpPr/>
          <p:nvPr/>
        </p:nvSpPr>
        <p:spPr>
          <a:xfrm>
            <a:off x="2433930" y="5903521"/>
            <a:ext cx="1271725" cy="486194"/>
          </a:xfrm>
          <a:prstGeom prst="wedgeRoundRectCallout">
            <a:avLst>
              <a:gd name="adj1" fmla="val -18710"/>
              <a:gd name="adj2" fmla="val -9124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accent1"/>
                </a:solidFill>
              </a:rPr>
              <a:t>1-hop</a:t>
            </a:r>
            <a:endParaRPr kumimoji="1" lang="ja-JP" altLang="en-US" sz="2200" b="1" dirty="0">
              <a:solidFill>
                <a:schemeClr val="accent1"/>
              </a:solidFill>
            </a:endParaRPr>
          </a:p>
        </p:txBody>
      </p:sp>
      <p:sp>
        <p:nvSpPr>
          <p:cNvPr id="20" name="吹き出し: 角を丸めた四角形 19">
            <a:extLst>
              <a:ext uri="{FF2B5EF4-FFF2-40B4-BE49-F238E27FC236}">
                <a16:creationId xmlns:a16="http://schemas.microsoft.com/office/drawing/2014/main" id="{821F9099-EEA6-401C-4276-6121C80C6278}"/>
              </a:ext>
            </a:extLst>
          </p:cNvPr>
          <p:cNvSpPr/>
          <p:nvPr/>
        </p:nvSpPr>
        <p:spPr>
          <a:xfrm>
            <a:off x="4319196" y="4267352"/>
            <a:ext cx="1271725" cy="486194"/>
          </a:xfrm>
          <a:prstGeom prst="wedgeRoundRectCallout">
            <a:avLst>
              <a:gd name="adj1" fmla="val -64933"/>
              <a:gd name="adj2" fmla="val 41602"/>
              <a:gd name="adj3" fmla="val 16667"/>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accent2"/>
                </a:solidFill>
              </a:rPr>
              <a:t>2</a:t>
            </a:r>
            <a:r>
              <a:rPr kumimoji="1" lang="en-US" altLang="ja-JP" sz="2200" b="1" dirty="0">
                <a:solidFill>
                  <a:schemeClr val="accent2"/>
                </a:solidFill>
              </a:rPr>
              <a:t>-hop</a:t>
            </a:r>
            <a:endParaRPr kumimoji="1" lang="ja-JP" altLang="en-US" sz="2200" b="1" dirty="0">
              <a:solidFill>
                <a:schemeClr val="accent2"/>
              </a:solidFill>
            </a:endParaRPr>
          </a:p>
        </p:txBody>
      </p:sp>
      <p:sp>
        <p:nvSpPr>
          <p:cNvPr id="5" name="スライド番号プレースホルダー 4">
            <a:extLst>
              <a:ext uri="{FF2B5EF4-FFF2-40B4-BE49-F238E27FC236}">
                <a16:creationId xmlns:a16="http://schemas.microsoft.com/office/drawing/2014/main" id="{68EC90BC-E297-4BFB-423A-DF7029DC292E}"/>
              </a:ext>
            </a:extLst>
          </p:cNvPr>
          <p:cNvSpPr>
            <a:spLocks noGrp="1"/>
          </p:cNvSpPr>
          <p:nvPr>
            <p:ph type="sldNum" sz="quarter" idx="12"/>
          </p:nvPr>
        </p:nvSpPr>
        <p:spPr/>
        <p:txBody>
          <a:bodyPr/>
          <a:lstStyle/>
          <a:p>
            <a:fld id="{8B45D110-FD8E-48BD-8825-CDFBF9D22CA3}" type="slidenum">
              <a:rPr kumimoji="1" lang="ja-JP" altLang="en-US" smtClean="0"/>
              <a:pPr/>
              <a:t>4</a:t>
            </a:fld>
            <a:endParaRPr kumimoji="1" lang="ja-JP" altLang="en-US" dirty="0"/>
          </a:p>
        </p:txBody>
      </p:sp>
      <p:sp>
        <p:nvSpPr>
          <p:cNvPr id="22" name="フッター プレースホルダー 2">
            <a:extLst>
              <a:ext uri="{FF2B5EF4-FFF2-40B4-BE49-F238E27FC236}">
                <a16:creationId xmlns:a16="http://schemas.microsoft.com/office/drawing/2014/main" id="{6C296B79-0796-069D-27D4-085F7A5B2DF2}"/>
              </a:ext>
            </a:extLst>
          </p:cNvPr>
          <p:cNvSpPr>
            <a:spLocks noGrp="1"/>
          </p:cNvSpPr>
          <p:nvPr>
            <p:ph type="ftr" sz="quarter" idx="11"/>
          </p:nvPr>
        </p:nvSpPr>
        <p:spPr>
          <a:xfrm>
            <a:off x="457200" y="6489354"/>
            <a:ext cx="8229600" cy="365125"/>
          </a:xfrm>
        </p:spPr>
        <p:txBody>
          <a:bodyPr/>
          <a:lstStyle/>
          <a:p>
            <a:r>
              <a:rPr kumimoji="1" lang="en" altLang="ja-JP"/>
              <a:t>ICCE 2023 Berlin</a:t>
            </a:r>
            <a:endParaRPr kumimoji="1" lang="ja-JP" altLang="en-US"/>
          </a:p>
        </p:txBody>
      </p:sp>
      <p:sp>
        <p:nvSpPr>
          <p:cNvPr id="30" name="テキスト ボックス 29">
            <a:extLst>
              <a:ext uri="{FF2B5EF4-FFF2-40B4-BE49-F238E27FC236}">
                <a16:creationId xmlns:a16="http://schemas.microsoft.com/office/drawing/2014/main" id="{75B76E2C-D2FD-CA24-2158-7E6EA900A7EC}"/>
              </a:ext>
            </a:extLst>
          </p:cNvPr>
          <p:cNvSpPr txBox="1"/>
          <p:nvPr/>
        </p:nvSpPr>
        <p:spPr>
          <a:xfrm>
            <a:off x="4074429" y="3535740"/>
            <a:ext cx="4643434" cy="338554"/>
          </a:xfrm>
          <a:prstGeom prst="rect">
            <a:avLst/>
          </a:prstGeom>
          <a:noFill/>
        </p:spPr>
        <p:txBody>
          <a:bodyPr wrap="square">
            <a:spAutoFit/>
          </a:bodyPr>
          <a:lstStyle/>
          <a:p>
            <a:r>
              <a:rPr lang="en-US" altLang="ja-JP" sz="1600" dirty="0"/>
              <a:t>[</a:t>
            </a:r>
            <a:r>
              <a:rPr lang="en-US" altLang="ja-JP" sz="1600" dirty="0" err="1">
                <a:ea typeface="+mn-lt"/>
                <a:cs typeface="+mn-lt"/>
              </a:rPr>
              <a:t>Kitisriworapan</a:t>
            </a:r>
            <a:r>
              <a:rPr lang="en-US" altLang="ja-JP" sz="1600" dirty="0"/>
              <a:t>+,  J Wireless Com Network 2020]</a:t>
            </a:r>
            <a:endParaRPr lang="ja-JP" altLang="en-US" sz="1600"/>
          </a:p>
        </p:txBody>
      </p:sp>
    </p:spTree>
    <p:extLst>
      <p:ext uri="{BB962C8B-B14F-4D97-AF65-F5344CB8AC3E}">
        <p14:creationId xmlns:p14="http://schemas.microsoft.com/office/powerpoint/2010/main" val="40214109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50FF1-E297-05EA-465D-5F048981BF93}"/>
              </a:ext>
            </a:extLst>
          </p:cNvPr>
          <p:cNvSpPr>
            <a:spLocks noGrp="1"/>
          </p:cNvSpPr>
          <p:nvPr>
            <p:ph type="title"/>
          </p:nvPr>
        </p:nvSpPr>
        <p:spPr/>
        <p:txBody>
          <a:bodyPr>
            <a:normAutofit/>
          </a:bodyPr>
          <a:lstStyle/>
          <a:p>
            <a:r>
              <a:rPr kumimoji="1" lang="en" altLang="ja-JP" dirty="0"/>
              <a:t>Conventional</a:t>
            </a:r>
            <a:r>
              <a:rPr lang="en" altLang="ja-JP" dirty="0"/>
              <a:t> methods and issues</a:t>
            </a:r>
            <a:endParaRPr kumimoji="1" lang="ja-JP" altLang="en-US" dirty="0"/>
          </a:p>
        </p:txBody>
      </p:sp>
      <p:sp>
        <p:nvSpPr>
          <p:cNvPr id="3" name="コンテンツ プレースホルダー 2">
            <a:extLst>
              <a:ext uri="{FF2B5EF4-FFF2-40B4-BE49-F238E27FC236}">
                <a16:creationId xmlns:a16="http://schemas.microsoft.com/office/drawing/2014/main" id="{38760D50-D762-5BF2-D9D9-D35D5D574F1E}"/>
              </a:ext>
            </a:extLst>
          </p:cNvPr>
          <p:cNvSpPr>
            <a:spLocks noGrp="1"/>
          </p:cNvSpPr>
          <p:nvPr>
            <p:ph idx="1"/>
          </p:nvPr>
        </p:nvSpPr>
        <p:spPr>
          <a:xfrm>
            <a:off x="683618" y="1097681"/>
            <a:ext cx="8363222" cy="4752528"/>
          </a:xfrm>
        </p:spPr>
        <p:txBody>
          <a:bodyPr/>
          <a:lstStyle/>
          <a:p>
            <a:r>
              <a:rPr kumimoji="1" lang="en-US" altLang="ja-JP" dirty="0"/>
              <a:t>RTT-based detection methods</a:t>
            </a:r>
          </a:p>
          <a:p>
            <a:pPr lvl="1"/>
            <a:r>
              <a:rPr lang="en-US" altLang="ja-JP" dirty="0">
                <a:latin typeface="MS PGothic"/>
                <a:ea typeface="MS PGothic"/>
              </a:rPr>
              <a:t>RTT dispersion during congestion less considered</a:t>
            </a:r>
          </a:p>
          <a:p>
            <a:pPr lvl="2"/>
            <a:r>
              <a:rPr lang="en-US" altLang="ja-JP" sz="2200" dirty="0">
                <a:latin typeface="MS PGothic"/>
                <a:ea typeface="MS PGothic"/>
              </a:rPr>
              <a:t>Improved detection accuracy by considering</a:t>
            </a:r>
          </a:p>
          <a:p>
            <a:pPr lvl="1"/>
            <a:r>
              <a:rPr lang="en-US" altLang="ja-JP" dirty="0">
                <a:latin typeface="MS PGothic"/>
                <a:ea typeface="MS PGothic"/>
              </a:rPr>
              <a:t>Methods using MCS (transmission rate)</a:t>
            </a:r>
          </a:p>
          <a:p>
            <a:pPr lvl="2"/>
            <a:r>
              <a:rPr lang="en-US" altLang="ja-JP" sz="2200" dirty="0">
                <a:latin typeface="MS PGothic"/>
                <a:ea typeface="MS PGothic"/>
              </a:rPr>
              <a:t>MCS</a:t>
            </a:r>
            <a:r>
              <a:rPr lang="ja-JP" altLang="en-US" sz="2200">
                <a:latin typeface="MS PGothic"/>
                <a:ea typeface="MS PGothic"/>
              </a:rPr>
              <a:t>：</a:t>
            </a:r>
            <a:r>
              <a:rPr lang="en" altLang="ja-JP" sz="2200" dirty="0">
                <a:latin typeface="MS PGothic"/>
                <a:ea typeface="MS PGothic"/>
              </a:rPr>
              <a:t> Modulation and Coding Scheme</a:t>
            </a:r>
            <a:endParaRPr lang="ja-JP" altLang="en-US" sz="2200" dirty="0">
              <a:latin typeface="MS PGothic"/>
              <a:ea typeface="MS PGothic"/>
            </a:endParaRPr>
          </a:p>
          <a:p>
            <a:pPr lvl="2"/>
            <a:r>
              <a:rPr lang="en-US" altLang="ja-JP" sz="2200" dirty="0">
                <a:latin typeface="MS PGothic"/>
                <a:ea typeface="MS PGothic"/>
              </a:rPr>
              <a:t>Getting MCS is not easy for ordinary people</a:t>
            </a:r>
          </a:p>
          <a:p>
            <a:pPr marL="914400" lvl="2" indent="0">
              <a:lnSpc>
                <a:spcPts val="70"/>
              </a:lnSpc>
              <a:buNone/>
            </a:pPr>
            <a:r>
              <a:rPr lang="ja-JP" altLang="en-US">
                <a:latin typeface="MS PGothic"/>
                <a:ea typeface="MS PGothic"/>
              </a:rPr>
              <a:t>　</a:t>
            </a:r>
            <a:r>
              <a:rPr lang="en-US" altLang="ja-JP" dirty="0">
                <a:latin typeface="MS PGothic"/>
                <a:ea typeface="MS PGothic"/>
              </a:rPr>
              <a:t>		      </a:t>
            </a:r>
            <a:r>
              <a:rPr lang="en-US" altLang="ja-JP" sz="1600" dirty="0">
                <a:latin typeface="MS PGothic"/>
                <a:ea typeface="MS PGothic"/>
              </a:rPr>
              <a:t>[</a:t>
            </a:r>
            <a:r>
              <a:rPr lang="en-US" altLang="ja-JP" sz="1600" dirty="0" err="1">
                <a:latin typeface="MS PGothic"/>
                <a:ea typeface="MS PGothic"/>
              </a:rPr>
              <a:t>Kitisriworapan</a:t>
            </a:r>
            <a:r>
              <a:rPr lang="en-US" altLang="ja-JP" sz="1600" dirty="0">
                <a:latin typeface="MS PGothic"/>
                <a:ea typeface="MS PGothic"/>
              </a:rPr>
              <a:t>+</a:t>
            </a:r>
            <a:r>
              <a:rPr lang="ja-JP" altLang="en-US" sz="1600">
                <a:latin typeface="MS PGothic"/>
                <a:ea typeface="MS PGothic"/>
              </a:rPr>
              <a:t>，</a:t>
            </a:r>
            <a:r>
              <a:rPr lang="en-US" altLang="ja-JP" sz="1600" dirty="0">
                <a:latin typeface="MS PGothic"/>
                <a:ea typeface="MS PGothic"/>
              </a:rPr>
              <a:t>J Wireless Com Network 2020]</a:t>
            </a:r>
          </a:p>
        </p:txBody>
      </p:sp>
      <p:sp>
        <p:nvSpPr>
          <p:cNvPr id="15" name="テキスト ボックス 14">
            <a:extLst>
              <a:ext uri="{FF2B5EF4-FFF2-40B4-BE49-F238E27FC236}">
                <a16:creationId xmlns:a16="http://schemas.microsoft.com/office/drawing/2014/main" id="{106FE11F-DE09-199D-2C0B-2F1A03A431ED}"/>
              </a:ext>
            </a:extLst>
          </p:cNvPr>
          <p:cNvSpPr txBox="1"/>
          <p:nvPr/>
        </p:nvSpPr>
        <p:spPr>
          <a:xfrm>
            <a:off x="4172857" y="3022600"/>
            <a:ext cx="65" cy="430887"/>
          </a:xfrm>
          <a:prstGeom prst="rect">
            <a:avLst/>
          </a:prstGeom>
          <a:noFill/>
        </p:spPr>
        <p:txBody>
          <a:bodyPr wrap="none" lIns="0" tIns="0" rIns="0" bIns="0" rtlCol="0">
            <a:spAutoFit/>
          </a:bodyPr>
          <a:lstStyle/>
          <a:p>
            <a:endParaRPr kumimoji="1" lang="ja-JP" altLang="en-US" sz="2800" dirty="0">
              <a:solidFill>
                <a:srgbClr val="4D4D4D"/>
              </a:solidFill>
            </a:endParaRPr>
          </a:p>
        </p:txBody>
      </p:sp>
      <p:sp>
        <p:nvSpPr>
          <p:cNvPr id="18" name="正方形/長方形 17">
            <a:extLst>
              <a:ext uri="{FF2B5EF4-FFF2-40B4-BE49-F238E27FC236}">
                <a16:creationId xmlns:a16="http://schemas.microsoft.com/office/drawing/2014/main" id="{BFE2DE8B-A80B-C71C-82F7-9384153C42A0}"/>
              </a:ext>
            </a:extLst>
          </p:cNvPr>
          <p:cNvSpPr/>
          <p:nvPr/>
        </p:nvSpPr>
        <p:spPr>
          <a:xfrm>
            <a:off x="643181" y="5468088"/>
            <a:ext cx="7776764"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 altLang="ja-JP" sz="2800" b="1" dirty="0">
                <a:solidFill>
                  <a:schemeClr val="bg1"/>
                </a:solidFill>
              </a:rPr>
              <a:t>Evil-Twin detection considering traffic load</a:t>
            </a:r>
            <a:endParaRPr lang="en-US" altLang="ja-JP" sz="2800" b="1" dirty="0">
              <a:solidFill>
                <a:schemeClr val="bg1"/>
              </a:solidFill>
            </a:endParaRPr>
          </a:p>
        </p:txBody>
      </p:sp>
      <p:sp>
        <p:nvSpPr>
          <p:cNvPr id="20" name="下矢印 7">
            <a:extLst>
              <a:ext uri="{FF2B5EF4-FFF2-40B4-BE49-F238E27FC236}">
                <a16:creationId xmlns:a16="http://schemas.microsoft.com/office/drawing/2014/main" id="{3AA682C3-1CC0-2F1A-6AFD-300FC0F5DA58}"/>
              </a:ext>
            </a:extLst>
          </p:cNvPr>
          <p:cNvSpPr/>
          <p:nvPr/>
        </p:nvSpPr>
        <p:spPr>
          <a:xfrm>
            <a:off x="4106778" y="4832463"/>
            <a:ext cx="849570" cy="60496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F7297125-182E-14D1-ED24-6E2F0F778B2C}"/>
              </a:ext>
            </a:extLst>
          </p:cNvPr>
          <p:cNvSpPr>
            <a:spLocks noGrp="1"/>
          </p:cNvSpPr>
          <p:nvPr>
            <p:ph type="sldNum" sz="quarter" idx="12"/>
          </p:nvPr>
        </p:nvSpPr>
        <p:spPr/>
        <p:txBody>
          <a:bodyPr/>
          <a:lstStyle/>
          <a:p>
            <a:fld id="{8B45D110-FD8E-48BD-8825-CDFBF9D22CA3}" type="slidenum">
              <a:rPr kumimoji="1" lang="ja-JP" altLang="en-US" smtClean="0"/>
              <a:pPr/>
              <a:t>5</a:t>
            </a:fld>
            <a:endParaRPr kumimoji="1" lang="ja-JP" altLang="en-US" dirty="0"/>
          </a:p>
        </p:txBody>
      </p:sp>
      <p:sp>
        <p:nvSpPr>
          <p:cNvPr id="7" name="フッター プレースホルダー 2">
            <a:extLst>
              <a:ext uri="{FF2B5EF4-FFF2-40B4-BE49-F238E27FC236}">
                <a16:creationId xmlns:a16="http://schemas.microsoft.com/office/drawing/2014/main" id="{1E73C118-0FA7-1B92-BBB3-9DFC1AD3A429}"/>
              </a:ext>
            </a:extLst>
          </p:cNvPr>
          <p:cNvSpPr>
            <a:spLocks noGrp="1"/>
          </p:cNvSpPr>
          <p:nvPr>
            <p:ph type="ftr" sz="quarter" idx="11"/>
          </p:nvPr>
        </p:nvSpPr>
        <p:spPr>
          <a:xfrm>
            <a:off x="457200" y="6489354"/>
            <a:ext cx="8229600" cy="365125"/>
          </a:xfrm>
        </p:spPr>
        <p:txBody>
          <a:bodyPr/>
          <a:lstStyle/>
          <a:p>
            <a:r>
              <a:rPr kumimoji="1" lang="en" altLang="ja-JP"/>
              <a:t>ICCE 2023 Berlin</a:t>
            </a:r>
            <a:endParaRPr kumimoji="1" lang="ja-JP" altLang="en-US"/>
          </a:p>
        </p:txBody>
      </p:sp>
    </p:spTree>
    <p:extLst>
      <p:ext uri="{BB962C8B-B14F-4D97-AF65-F5344CB8AC3E}">
        <p14:creationId xmlns:p14="http://schemas.microsoft.com/office/powerpoint/2010/main" val="14498706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グラフィックス 52" descr="無線ルーター 単色塗りつぶし">
            <a:extLst>
              <a:ext uri="{FF2B5EF4-FFF2-40B4-BE49-F238E27FC236}">
                <a16:creationId xmlns:a16="http://schemas.microsoft.com/office/drawing/2014/main" id="{2BC5ED9F-3273-CBFB-1AD4-F111FD5E38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57501" y="4257475"/>
            <a:ext cx="914400" cy="917419"/>
          </a:xfrm>
          <a:prstGeom prst="rect">
            <a:avLst/>
          </a:prstGeom>
        </p:spPr>
      </p:pic>
      <p:pic>
        <p:nvPicPr>
          <p:cNvPr id="52" name="グラフィックス 51" descr="ノート PC 単色塗りつぶし">
            <a:extLst>
              <a:ext uri="{FF2B5EF4-FFF2-40B4-BE49-F238E27FC236}">
                <a16:creationId xmlns:a16="http://schemas.microsoft.com/office/drawing/2014/main" id="{D908EC60-B8A3-CE66-D63C-7C5D2AC05D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1331" y="4243568"/>
            <a:ext cx="906536" cy="909529"/>
          </a:xfrm>
          <a:prstGeom prst="rect">
            <a:avLst/>
          </a:prstGeom>
        </p:spPr>
      </p:pic>
      <p:sp>
        <p:nvSpPr>
          <p:cNvPr id="2" name="タイトル 1">
            <a:extLst>
              <a:ext uri="{FF2B5EF4-FFF2-40B4-BE49-F238E27FC236}">
                <a16:creationId xmlns:a16="http://schemas.microsoft.com/office/drawing/2014/main" id="{069F451A-1260-D900-487B-BFACD5EBCD37}"/>
              </a:ext>
            </a:extLst>
          </p:cNvPr>
          <p:cNvSpPr>
            <a:spLocks noGrp="1"/>
          </p:cNvSpPr>
          <p:nvPr>
            <p:ph type="title"/>
          </p:nvPr>
        </p:nvSpPr>
        <p:spPr/>
        <p:txBody>
          <a:bodyPr>
            <a:normAutofit/>
          </a:bodyPr>
          <a:lstStyle/>
          <a:p>
            <a:r>
              <a:rPr kumimoji="1" lang="en" altLang="ja-JP" dirty="0"/>
              <a:t>Ke</a:t>
            </a:r>
            <a:r>
              <a:rPr lang="en" altLang="ja-JP" dirty="0"/>
              <a:t>y idea</a:t>
            </a:r>
            <a:endParaRPr kumimoji="1" lang="ja-JP" altLang="en-US" dirty="0"/>
          </a:p>
        </p:txBody>
      </p:sp>
      <p:sp>
        <p:nvSpPr>
          <p:cNvPr id="3" name="コンテンツ プレースホルダー 2">
            <a:extLst>
              <a:ext uri="{FF2B5EF4-FFF2-40B4-BE49-F238E27FC236}">
                <a16:creationId xmlns:a16="http://schemas.microsoft.com/office/drawing/2014/main" id="{F2B6C0C1-94FB-30E4-EDB1-927DD25C4D7A}"/>
              </a:ext>
            </a:extLst>
          </p:cNvPr>
          <p:cNvSpPr>
            <a:spLocks noGrp="1"/>
          </p:cNvSpPr>
          <p:nvPr>
            <p:ph idx="1"/>
          </p:nvPr>
        </p:nvSpPr>
        <p:spPr>
          <a:xfrm>
            <a:off x="568018" y="1138943"/>
            <a:ext cx="8363222" cy="4899386"/>
          </a:xfrm>
        </p:spPr>
        <p:txBody>
          <a:bodyPr/>
          <a:lstStyle/>
          <a:p>
            <a:r>
              <a:rPr kumimoji="1" lang="en-US" altLang="ja-JP" sz="3200" dirty="0">
                <a:solidFill>
                  <a:srgbClr val="525252"/>
                </a:solidFill>
              </a:rPr>
              <a:t>Detection with separate traffic load</a:t>
            </a:r>
          </a:p>
          <a:p>
            <a:pPr lvl="1"/>
            <a:r>
              <a:rPr lang="en-US" altLang="ja-JP" sz="2800" dirty="0">
                <a:solidFill>
                  <a:srgbClr val="525252"/>
                </a:solidFill>
              </a:rPr>
              <a:t>Get traffic load in AP and send to server</a:t>
            </a:r>
            <a:endParaRPr kumimoji="1" lang="en-US" altLang="ja-JP" dirty="0"/>
          </a:p>
          <a:p>
            <a:pPr lvl="1"/>
            <a:r>
              <a:rPr lang="en-US" altLang="ja-JP" dirty="0">
                <a:solidFill>
                  <a:srgbClr val="525252"/>
                </a:solidFill>
              </a:rPr>
              <a:t>Sever send suitable threshold </a:t>
            </a:r>
            <a:br>
              <a:rPr lang="en-US" altLang="ja-JP" dirty="0">
                <a:solidFill>
                  <a:srgbClr val="525252"/>
                </a:solidFill>
              </a:rPr>
            </a:br>
            <a:r>
              <a:rPr lang="en-US" altLang="ja-JP" dirty="0">
                <a:solidFill>
                  <a:srgbClr val="525252"/>
                </a:solidFill>
              </a:rPr>
              <a:t>for current traffic load to user</a:t>
            </a:r>
            <a:endParaRPr lang="ja-JP" altLang="en-US" dirty="0">
              <a:solidFill>
                <a:srgbClr val="525252"/>
              </a:solidFill>
            </a:endParaRPr>
          </a:p>
        </p:txBody>
      </p:sp>
      <p:sp>
        <p:nvSpPr>
          <p:cNvPr id="4" name="フッター プレースホルダー 3">
            <a:extLst>
              <a:ext uri="{FF2B5EF4-FFF2-40B4-BE49-F238E27FC236}">
                <a16:creationId xmlns:a16="http://schemas.microsoft.com/office/drawing/2014/main" id="{30378FD5-32BC-E59A-A5E3-14F3051B6647}"/>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D013C10B-2A15-4F8D-FED1-8A99C04CBF3A}"/>
              </a:ext>
            </a:extLst>
          </p:cNvPr>
          <p:cNvSpPr>
            <a:spLocks noGrp="1"/>
          </p:cNvSpPr>
          <p:nvPr>
            <p:ph type="sldNum" sz="quarter" idx="12"/>
          </p:nvPr>
        </p:nvSpPr>
        <p:spPr/>
        <p:txBody>
          <a:bodyPr/>
          <a:lstStyle/>
          <a:p>
            <a:fld id="{8B45D110-FD8E-48BD-8825-CDFBF9D22CA3}" type="slidenum">
              <a:rPr kumimoji="1" lang="ja-JP" altLang="en-US" smtClean="0"/>
              <a:pPr/>
              <a:t>6</a:t>
            </a:fld>
            <a:endParaRPr kumimoji="1" lang="ja-JP" altLang="en-US" dirty="0"/>
          </a:p>
        </p:txBody>
      </p:sp>
      <p:cxnSp>
        <p:nvCxnSpPr>
          <p:cNvPr id="8" name="直線コネクタ 7">
            <a:extLst>
              <a:ext uri="{FF2B5EF4-FFF2-40B4-BE49-F238E27FC236}">
                <a16:creationId xmlns:a16="http://schemas.microsoft.com/office/drawing/2014/main" id="{07496D86-E75B-186D-6B69-2C2FE45CC384}"/>
              </a:ext>
            </a:extLst>
          </p:cNvPr>
          <p:cNvCxnSpPr>
            <a:cxnSpLocks/>
          </p:cNvCxnSpPr>
          <p:nvPr/>
        </p:nvCxnSpPr>
        <p:spPr>
          <a:xfrm flipV="1">
            <a:off x="2478351" y="4592244"/>
            <a:ext cx="1570132" cy="5143"/>
          </a:xfrm>
          <a:prstGeom prst="line">
            <a:avLst/>
          </a:prstGeom>
          <a:ln w="38100">
            <a:solidFill>
              <a:schemeClr val="accent1"/>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CB3D0BAB-A01A-7C00-DD78-0DDE6F6CF815}"/>
              </a:ext>
            </a:extLst>
          </p:cNvPr>
          <p:cNvCxnSpPr>
            <a:cxnSpLocks/>
          </p:cNvCxnSpPr>
          <p:nvPr/>
        </p:nvCxnSpPr>
        <p:spPr>
          <a:xfrm flipH="1">
            <a:off x="2453813" y="4761039"/>
            <a:ext cx="1518792" cy="0"/>
          </a:xfrm>
          <a:prstGeom prst="line">
            <a:avLst/>
          </a:prstGeom>
          <a:ln w="38100">
            <a:solidFill>
              <a:schemeClr val="accent1"/>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3F5BF776-21AD-A973-FC38-69201DD348B1}"/>
              </a:ext>
            </a:extLst>
          </p:cNvPr>
          <p:cNvCxnSpPr>
            <a:cxnSpLocks/>
          </p:cNvCxnSpPr>
          <p:nvPr/>
        </p:nvCxnSpPr>
        <p:spPr>
          <a:xfrm rot="-600000" flipV="1">
            <a:off x="5028115" y="4080616"/>
            <a:ext cx="1632988" cy="287940"/>
          </a:xfrm>
          <a:prstGeom prst="line">
            <a:avLst/>
          </a:prstGeom>
          <a:ln w="38100">
            <a:solidFill>
              <a:schemeClr val="accent1"/>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A43894B6-4B1D-7F38-45CE-1DD970F347C9}"/>
              </a:ext>
            </a:extLst>
          </p:cNvPr>
          <p:cNvCxnSpPr>
            <a:cxnSpLocks/>
          </p:cNvCxnSpPr>
          <p:nvPr/>
        </p:nvCxnSpPr>
        <p:spPr>
          <a:xfrm rot="-600000" flipH="1">
            <a:off x="5056798" y="4274405"/>
            <a:ext cx="1632988" cy="287940"/>
          </a:xfrm>
          <a:prstGeom prst="line">
            <a:avLst/>
          </a:prstGeom>
          <a:ln w="38100">
            <a:solidFill>
              <a:schemeClr val="accent1"/>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角丸四角形吹き出し 27">
            <a:extLst>
              <a:ext uri="{FF2B5EF4-FFF2-40B4-BE49-F238E27FC236}">
                <a16:creationId xmlns:a16="http://schemas.microsoft.com/office/drawing/2014/main" id="{5FE47A9A-1BD0-D482-DAB0-6EF0ED4C5EB2}"/>
              </a:ext>
            </a:extLst>
          </p:cNvPr>
          <p:cNvSpPr/>
          <p:nvPr/>
        </p:nvSpPr>
        <p:spPr>
          <a:xfrm>
            <a:off x="2692719" y="3376402"/>
            <a:ext cx="2350005" cy="769925"/>
          </a:xfrm>
          <a:prstGeom prst="wedgeRoundRectCallout">
            <a:avLst>
              <a:gd name="adj1" fmla="val 76318"/>
              <a:gd name="adj2" fmla="val 49124"/>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b="1" dirty="0">
                <a:solidFill>
                  <a:schemeClr val="accent1"/>
                </a:solidFill>
              </a:rPr>
              <a:t>Receive thresholds tailored to the load.</a:t>
            </a:r>
            <a:endParaRPr kumimoji="1" lang="ja-JP" altLang="en-US" b="1" dirty="0">
              <a:solidFill>
                <a:schemeClr val="accent1"/>
              </a:solidFill>
            </a:endParaRPr>
          </a:p>
        </p:txBody>
      </p:sp>
      <p:pic>
        <p:nvPicPr>
          <p:cNvPr id="24" name="グラフィックス 23" descr="データベース 枠線">
            <a:extLst>
              <a:ext uri="{FF2B5EF4-FFF2-40B4-BE49-F238E27FC236}">
                <a16:creationId xmlns:a16="http://schemas.microsoft.com/office/drawing/2014/main" id="{D7654793-5423-BDC8-D485-D103126DB2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6743" y="4986097"/>
            <a:ext cx="914400" cy="917419"/>
          </a:xfrm>
          <a:prstGeom prst="rect">
            <a:avLst/>
          </a:prstGeom>
        </p:spPr>
      </p:pic>
      <p:cxnSp>
        <p:nvCxnSpPr>
          <p:cNvPr id="25" name="直線コネクタ 24">
            <a:extLst>
              <a:ext uri="{FF2B5EF4-FFF2-40B4-BE49-F238E27FC236}">
                <a16:creationId xmlns:a16="http://schemas.microsoft.com/office/drawing/2014/main" id="{28CF93E4-8803-8C85-8B00-3C7012AF4BFC}"/>
              </a:ext>
            </a:extLst>
          </p:cNvPr>
          <p:cNvCxnSpPr>
            <a:cxnSpLocks/>
          </p:cNvCxnSpPr>
          <p:nvPr/>
        </p:nvCxnSpPr>
        <p:spPr>
          <a:xfrm>
            <a:off x="5191575" y="4851468"/>
            <a:ext cx="1671319" cy="503689"/>
          </a:xfrm>
          <a:prstGeom prst="line">
            <a:avLst/>
          </a:prstGeom>
          <a:ln w="38100">
            <a:solidFill>
              <a:schemeClr val="bg1">
                <a:lumMod val="50000"/>
              </a:schemeClr>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683BE77A-8E64-A4AF-D838-37E4A75688AA}"/>
              </a:ext>
            </a:extLst>
          </p:cNvPr>
          <p:cNvCxnSpPr>
            <a:cxnSpLocks/>
          </p:cNvCxnSpPr>
          <p:nvPr/>
        </p:nvCxnSpPr>
        <p:spPr>
          <a:xfrm flipH="1" flipV="1">
            <a:off x="5119543" y="5005950"/>
            <a:ext cx="1632716" cy="485626"/>
          </a:xfrm>
          <a:prstGeom prst="line">
            <a:avLst/>
          </a:prstGeom>
          <a:ln w="38100">
            <a:solidFill>
              <a:schemeClr val="bg1">
                <a:lumMod val="50000"/>
              </a:schemeClr>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8" name="角丸四角形吹き出し 27">
            <a:extLst>
              <a:ext uri="{FF2B5EF4-FFF2-40B4-BE49-F238E27FC236}">
                <a16:creationId xmlns:a16="http://schemas.microsoft.com/office/drawing/2014/main" id="{1A30EB69-AA04-F5CB-5F52-1B05C577F712}"/>
              </a:ext>
            </a:extLst>
          </p:cNvPr>
          <p:cNvSpPr/>
          <p:nvPr/>
        </p:nvSpPr>
        <p:spPr>
          <a:xfrm>
            <a:off x="6203266" y="5960262"/>
            <a:ext cx="1671319" cy="397529"/>
          </a:xfrm>
          <a:prstGeom prst="wedgeRoundRectCallout">
            <a:avLst>
              <a:gd name="adj1" fmla="val -7231"/>
              <a:gd name="adj2" fmla="val -82877"/>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000" dirty="0">
                <a:solidFill>
                  <a:srgbClr val="525252"/>
                </a:solidFill>
              </a:rPr>
              <a:t>g</a:t>
            </a:r>
            <a:r>
              <a:rPr kumimoji="1" lang="en-US" altLang="ja-JP" sz="2000" dirty="0">
                <a:solidFill>
                  <a:srgbClr val="525252"/>
                </a:solidFill>
              </a:rPr>
              <a:t>oogle.com</a:t>
            </a:r>
            <a:endParaRPr kumimoji="1" lang="ja-JP" altLang="en-US" sz="2000" dirty="0">
              <a:solidFill>
                <a:srgbClr val="525252"/>
              </a:solidFill>
            </a:endParaRPr>
          </a:p>
        </p:txBody>
      </p:sp>
      <p:sp>
        <p:nvSpPr>
          <p:cNvPr id="77" name="テキスト ボックス 76">
            <a:extLst>
              <a:ext uri="{FF2B5EF4-FFF2-40B4-BE49-F238E27FC236}">
                <a16:creationId xmlns:a16="http://schemas.microsoft.com/office/drawing/2014/main" id="{E6EC2FB1-EC2D-941E-F0B3-0937AE9E812D}"/>
              </a:ext>
            </a:extLst>
          </p:cNvPr>
          <p:cNvSpPr txBox="1"/>
          <p:nvPr/>
        </p:nvSpPr>
        <p:spPr>
          <a:xfrm>
            <a:off x="1320391" y="5003763"/>
            <a:ext cx="995633" cy="369332"/>
          </a:xfrm>
          <a:prstGeom prst="rect">
            <a:avLst/>
          </a:prstGeom>
          <a:noFill/>
          <a:ln w="28575">
            <a:solidFill>
              <a:schemeClr val="accent1"/>
            </a:solidFill>
          </a:ln>
        </p:spPr>
        <p:txBody>
          <a:bodyPr wrap="square" rtlCol="0">
            <a:spAutoFit/>
          </a:bodyPr>
          <a:lstStyle/>
          <a:p>
            <a:pPr algn="ctr"/>
            <a:r>
              <a:rPr lang="en-US" altLang="ja-JP" b="1" dirty="0"/>
              <a:t>PC </a:t>
            </a:r>
            <a:endParaRPr kumimoji="1" lang="ja-JP" altLang="en-US" b="1" dirty="0"/>
          </a:p>
        </p:txBody>
      </p:sp>
      <p:sp>
        <p:nvSpPr>
          <p:cNvPr id="78" name="テキスト ボックス 77">
            <a:extLst>
              <a:ext uri="{FF2B5EF4-FFF2-40B4-BE49-F238E27FC236}">
                <a16:creationId xmlns:a16="http://schemas.microsoft.com/office/drawing/2014/main" id="{54A5DCCF-41BE-4A7C-B2CC-5202FE7099DE}"/>
              </a:ext>
            </a:extLst>
          </p:cNvPr>
          <p:cNvSpPr txBox="1"/>
          <p:nvPr/>
        </p:nvSpPr>
        <p:spPr>
          <a:xfrm>
            <a:off x="6705338" y="4130034"/>
            <a:ext cx="995633" cy="646331"/>
          </a:xfrm>
          <a:prstGeom prst="rect">
            <a:avLst/>
          </a:prstGeom>
          <a:noFill/>
          <a:ln w="28575">
            <a:solidFill>
              <a:schemeClr val="accent1"/>
            </a:solidFill>
          </a:ln>
        </p:spPr>
        <p:txBody>
          <a:bodyPr wrap="square" rtlCol="0">
            <a:spAutoFit/>
          </a:bodyPr>
          <a:lstStyle/>
          <a:p>
            <a:pPr algn="ctr"/>
            <a:r>
              <a:rPr lang="en-US" altLang="ja-JP" b="1" dirty="0"/>
              <a:t>control server</a:t>
            </a:r>
            <a:endParaRPr kumimoji="1" lang="ja-JP" altLang="en-US" b="1" dirty="0"/>
          </a:p>
        </p:txBody>
      </p:sp>
      <p:sp>
        <p:nvSpPr>
          <p:cNvPr id="79" name="テキスト ボックス 78">
            <a:extLst>
              <a:ext uri="{FF2B5EF4-FFF2-40B4-BE49-F238E27FC236}">
                <a16:creationId xmlns:a16="http://schemas.microsoft.com/office/drawing/2014/main" id="{4F2430D2-28D7-4C39-2E3C-6D2138395C0D}"/>
              </a:ext>
            </a:extLst>
          </p:cNvPr>
          <p:cNvSpPr txBox="1"/>
          <p:nvPr/>
        </p:nvSpPr>
        <p:spPr>
          <a:xfrm>
            <a:off x="3987343" y="5068595"/>
            <a:ext cx="995633" cy="369332"/>
          </a:xfrm>
          <a:prstGeom prst="rect">
            <a:avLst/>
          </a:prstGeom>
          <a:noFill/>
          <a:ln w="12700">
            <a:solidFill>
              <a:schemeClr val="tx1"/>
            </a:solidFill>
          </a:ln>
        </p:spPr>
        <p:txBody>
          <a:bodyPr wrap="square" rtlCol="0">
            <a:spAutoFit/>
          </a:bodyPr>
          <a:lstStyle/>
          <a:p>
            <a:pPr algn="ctr"/>
            <a:r>
              <a:rPr lang="en-US" altLang="ja-JP" b="1" dirty="0"/>
              <a:t>AP</a:t>
            </a:r>
            <a:endParaRPr kumimoji="1" lang="ja-JP" altLang="en-US" b="1" dirty="0"/>
          </a:p>
        </p:txBody>
      </p:sp>
      <p:pic>
        <p:nvPicPr>
          <p:cNvPr id="9" name="グラフィックス 8" descr="クラウドからダウンロード 単色塗りつぶし">
            <a:extLst>
              <a:ext uri="{FF2B5EF4-FFF2-40B4-BE49-F238E27FC236}">
                <a16:creationId xmlns:a16="http://schemas.microsoft.com/office/drawing/2014/main" id="{3B0CCC1B-69DD-65FD-E93B-AC6532D77D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1065" y="3290180"/>
            <a:ext cx="914400" cy="914400"/>
          </a:xfrm>
          <a:prstGeom prst="rect">
            <a:avLst/>
          </a:prstGeom>
        </p:spPr>
      </p:pic>
      <p:cxnSp>
        <p:nvCxnSpPr>
          <p:cNvPr id="10" name="直線コネクタ 9">
            <a:extLst>
              <a:ext uri="{FF2B5EF4-FFF2-40B4-BE49-F238E27FC236}">
                <a16:creationId xmlns:a16="http://schemas.microsoft.com/office/drawing/2014/main" id="{EA6955DC-FF81-BDB4-EDB7-357925C26FB0}"/>
              </a:ext>
            </a:extLst>
          </p:cNvPr>
          <p:cNvCxnSpPr>
            <a:cxnSpLocks/>
            <a:stCxn id="12" idx="0"/>
          </p:cNvCxnSpPr>
          <p:nvPr/>
        </p:nvCxnSpPr>
        <p:spPr>
          <a:xfrm flipH="1" flipV="1">
            <a:off x="4645910" y="5491576"/>
            <a:ext cx="208292" cy="337331"/>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2" name="円/楕円 11">
            <a:extLst>
              <a:ext uri="{FF2B5EF4-FFF2-40B4-BE49-F238E27FC236}">
                <a16:creationId xmlns:a16="http://schemas.microsoft.com/office/drawing/2014/main" id="{3AA0C28E-EC82-817F-6F9F-0F39E1A2407A}"/>
              </a:ext>
            </a:extLst>
          </p:cNvPr>
          <p:cNvSpPr/>
          <p:nvPr/>
        </p:nvSpPr>
        <p:spPr>
          <a:xfrm>
            <a:off x="3822540" y="5828907"/>
            <a:ext cx="2063324" cy="652124"/>
          </a:xfrm>
          <a:prstGeom prst="ellipse">
            <a:avLst/>
          </a:prstGeom>
          <a:solidFill>
            <a:schemeClr val="bg1">
              <a:lumMod val="95000"/>
            </a:schemeClr>
          </a:solidFill>
          <a:ln w="19050" cap="sq">
            <a:solidFill>
              <a:srgbClr val="33333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000" b="1" dirty="0">
                <a:solidFill>
                  <a:srgbClr val="333333"/>
                </a:solidFill>
              </a:rPr>
              <a:t>d</a:t>
            </a:r>
            <a:r>
              <a:rPr kumimoji="1" lang="en-US" altLang="ja-JP" sz="2000" b="1" dirty="0">
                <a:solidFill>
                  <a:srgbClr val="333333"/>
                </a:solidFill>
              </a:rPr>
              <a:t>evices</a:t>
            </a:r>
            <a:endParaRPr kumimoji="1" lang="ja-JP" altLang="en-US" sz="2000" b="1" dirty="0">
              <a:solidFill>
                <a:srgbClr val="333333"/>
              </a:solidFill>
            </a:endParaRPr>
          </a:p>
        </p:txBody>
      </p:sp>
      <p:sp>
        <p:nvSpPr>
          <p:cNvPr id="15" name="角丸四角形吹き出し 14">
            <a:extLst>
              <a:ext uri="{FF2B5EF4-FFF2-40B4-BE49-F238E27FC236}">
                <a16:creationId xmlns:a16="http://schemas.microsoft.com/office/drawing/2014/main" id="{5D4C6908-EA56-0D62-8154-B793B385237A}"/>
              </a:ext>
            </a:extLst>
          </p:cNvPr>
          <p:cNvSpPr/>
          <p:nvPr/>
        </p:nvSpPr>
        <p:spPr>
          <a:xfrm>
            <a:off x="1133872" y="5462087"/>
            <a:ext cx="2491255" cy="640583"/>
          </a:xfrm>
          <a:prstGeom prst="wedgeRoundRectCallout">
            <a:avLst>
              <a:gd name="adj1" fmla="val 45729"/>
              <a:gd name="adj2" fmla="val -132707"/>
              <a:gd name="adj3" fmla="val 16667"/>
            </a:avLst>
          </a:prstGeom>
          <a:solidFill>
            <a:schemeClr val="bg1">
              <a:lumMod val="95000"/>
            </a:schemeClr>
          </a:solidFill>
          <a:ln w="19050" cap="sq">
            <a:solidFill>
              <a:schemeClr val="bg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b="1" dirty="0">
                <a:solidFill>
                  <a:schemeClr val="bg1">
                    <a:lumMod val="50000"/>
                  </a:schemeClr>
                </a:solidFill>
              </a:rPr>
              <a:t>Get RTT sending ping to </a:t>
            </a:r>
            <a:r>
              <a:rPr kumimoji="1" lang="en-US" altLang="ja-JP" b="1" dirty="0" err="1">
                <a:solidFill>
                  <a:schemeClr val="bg1">
                    <a:lumMod val="50000"/>
                  </a:schemeClr>
                </a:solidFill>
              </a:rPr>
              <a:t>google.com</a:t>
            </a:r>
            <a:endParaRPr kumimoji="1" lang="ja-JP" altLang="en-US" b="1" dirty="0">
              <a:solidFill>
                <a:schemeClr val="bg1">
                  <a:lumMod val="50000"/>
                </a:schemeClr>
              </a:solidFill>
            </a:endParaRPr>
          </a:p>
        </p:txBody>
      </p:sp>
    </p:spTree>
    <p:extLst>
      <p:ext uri="{BB962C8B-B14F-4D97-AF65-F5344CB8AC3E}">
        <p14:creationId xmlns:p14="http://schemas.microsoft.com/office/powerpoint/2010/main" val="113422882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2B6C0C1-94FB-30E4-EDB1-927DD25C4D7A}"/>
              </a:ext>
            </a:extLst>
          </p:cNvPr>
          <p:cNvSpPr>
            <a:spLocks noGrp="1"/>
          </p:cNvSpPr>
          <p:nvPr>
            <p:ph idx="1"/>
          </p:nvPr>
        </p:nvSpPr>
        <p:spPr>
          <a:xfrm>
            <a:off x="568018" y="1138943"/>
            <a:ext cx="8363222" cy="4899386"/>
          </a:xfrm>
        </p:spPr>
        <p:txBody>
          <a:bodyPr/>
          <a:lstStyle/>
          <a:p>
            <a:r>
              <a:rPr kumimoji="1" lang="en-US" altLang="ja-JP" sz="3200" dirty="0">
                <a:solidFill>
                  <a:srgbClr val="525252"/>
                </a:solidFill>
              </a:rPr>
              <a:t>Detection with separate traffic load</a:t>
            </a:r>
          </a:p>
          <a:p>
            <a:pPr lvl="1"/>
            <a:r>
              <a:rPr lang="en-US" altLang="ja-JP" sz="2800" dirty="0">
                <a:solidFill>
                  <a:srgbClr val="525252"/>
                </a:solidFill>
              </a:rPr>
              <a:t>User measures RTT</a:t>
            </a:r>
            <a:r>
              <a:rPr kumimoji="1" lang="en-US" altLang="ja-JP" dirty="0">
                <a:solidFill>
                  <a:srgbClr val="525252"/>
                </a:solidFill>
              </a:rPr>
              <a:t> and </a:t>
            </a:r>
            <a:br>
              <a:rPr kumimoji="1" lang="en-US" altLang="ja-JP" dirty="0">
                <a:solidFill>
                  <a:srgbClr val="525252"/>
                </a:solidFill>
              </a:rPr>
            </a:br>
            <a:r>
              <a:rPr lang="en-US" altLang="ja-JP" dirty="0">
                <a:solidFill>
                  <a:srgbClr val="525252"/>
                </a:solidFill>
              </a:rPr>
              <a:t>compares RTT and received threshold</a:t>
            </a:r>
          </a:p>
          <a:p>
            <a:pPr lvl="1"/>
            <a:r>
              <a:rPr kumimoji="1" lang="en-US" altLang="ja-JP" dirty="0">
                <a:solidFill>
                  <a:srgbClr val="525252"/>
                </a:solidFill>
              </a:rPr>
              <a:t>If RTT is gr</a:t>
            </a:r>
            <a:r>
              <a:rPr lang="en-US" altLang="ja-JP" dirty="0">
                <a:solidFill>
                  <a:srgbClr val="525252"/>
                </a:solidFill>
              </a:rPr>
              <a:t>eater, then there is a rogue AP</a:t>
            </a:r>
            <a:endParaRPr kumimoji="1" lang="en-US" altLang="ja-JP" dirty="0"/>
          </a:p>
        </p:txBody>
      </p:sp>
      <p:cxnSp>
        <p:nvCxnSpPr>
          <p:cNvPr id="91" name="直線コネクタ 90">
            <a:extLst>
              <a:ext uri="{FF2B5EF4-FFF2-40B4-BE49-F238E27FC236}">
                <a16:creationId xmlns:a16="http://schemas.microsoft.com/office/drawing/2014/main" id="{C7C72FAE-D1BD-50CE-0AE4-10B628D088C5}"/>
              </a:ext>
            </a:extLst>
          </p:cNvPr>
          <p:cNvCxnSpPr>
            <a:cxnSpLocks/>
          </p:cNvCxnSpPr>
          <p:nvPr/>
        </p:nvCxnSpPr>
        <p:spPr>
          <a:xfrm>
            <a:off x="5191575" y="4851468"/>
            <a:ext cx="1671319" cy="503689"/>
          </a:xfrm>
          <a:prstGeom prst="line">
            <a:avLst/>
          </a:prstGeom>
          <a:ln w="38100">
            <a:solidFill>
              <a:schemeClr val="accent2"/>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4EC3B0FD-83CF-D32C-364D-F480E9DA8024}"/>
              </a:ext>
            </a:extLst>
          </p:cNvPr>
          <p:cNvCxnSpPr>
            <a:cxnSpLocks/>
          </p:cNvCxnSpPr>
          <p:nvPr/>
        </p:nvCxnSpPr>
        <p:spPr>
          <a:xfrm flipH="1" flipV="1">
            <a:off x="5119543" y="5005950"/>
            <a:ext cx="1632716" cy="485626"/>
          </a:xfrm>
          <a:prstGeom prst="line">
            <a:avLst/>
          </a:prstGeom>
          <a:ln w="38100">
            <a:solidFill>
              <a:schemeClr val="accent2"/>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3" name="角丸四角形吹き出し 92">
            <a:extLst>
              <a:ext uri="{FF2B5EF4-FFF2-40B4-BE49-F238E27FC236}">
                <a16:creationId xmlns:a16="http://schemas.microsoft.com/office/drawing/2014/main" id="{7290256F-C9C4-33D0-D049-B67E7B0E423A}"/>
              </a:ext>
            </a:extLst>
          </p:cNvPr>
          <p:cNvSpPr/>
          <p:nvPr/>
        </p:nvSpPr>
        <p:spPr>
          <a:xfrm>
            <a:off x="6203266" y="5960262"/>
            <a:ext cx="1671319" cy="397529"/>
          </a:xfrm>
          <a:prstGeom prst="wedgeRoundRectCallout">
            <a:avLst>
              <a:gd name="adj1" fmla="val -7231"/>
              <a:gd name="adj2" fmla="val -82877"/>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000" dirty="0">
                <a:solidFill>
                  <a:srgbClr val="4D4D4D"/>
                </a:solidFill>
              </a:rPr>
              <a:t>g</a:t>
            </a:r>
            <a:r>
              <a:rPr kumimoji="1" lang="en-US" altLang="ja-JP" sz="2000" dirty="0">
                <a:solidFill>
                  <a:srgbClr val="4D4D4D"/>
                </a:solidFill>
              </a:rPr>
              <a:t>oogle.com</a:t>
            </a:r>
            <a:endParaRPr kumimoji="1" lang="ja-JP" altLang="en-US" sz="2000" dirty="0">
              <a:solidFill>
                <a:srgbClr val="4D4D4D"/>
              </a:solidFill>
            </a:endParaRPr>
          </a:p>
        </p:txBody>
      </p:sp>
      <p:sp>
        <p:nvSpPr>
          <p:cNvPr id="96" name="角丸四角形吹き出し 95">
            <a:extLst>
              <a:ext uri="{FF2B5EF4-FFF2-40B4-BE49-F238E27FC236}">
                <a16:creationId xmlns:a16="http://schemas.microsoft.com/office/drawing/2014/main" id="{96FC82C5-32F2-75B7-0C99-BBBDB4CFFD89}"/>
              </a:ext>
            </a:extLst>
          </p:cNvPr>
          <p:cNvSpPr/>
          <p:nvPr/>
        </p:nvSpPr>
        <p:spPr>
          <a:xfrm>
            <a:off x="1133872" y="5462087"/>
            <a:ext cx="2491255" cy="640583"/>
          </a:xfrm>
          <a:prstGeom prst="wedgeRoundRectCallout">
            <a:avLst>
              <a:gd name="adj1" fmla="val 45729"/>
              <a:gd name="adj2" fmla="val -132707"/>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b="1" dirty="0">
                <a:solidFill>
                  <a:schemeClr val="accent2"/>
                </a:solidFill>
              </a:rPr>
              <a:t>Get RTT sending ping to </a:t>
            </a:r>
            <a:r>
              <a:rPr kumimoji="1" lang="en-US" altLang="ja-JP" b="1" dirty="0" err="1">
                <a:solidFill>
                  <a:schemeClr val="accent2"/>
                </a:solidFill>
              </a:rPr>
              <a:t>google.com</a:t>
            </a:r>
            <a:endParaRPr kumimoji="1" lang="ja-JP" altLang="en-US" b="1" dirty="0">
              <a:solidFill>
                <a:schemeClr val="accent2"/>
              </a:solidFill>
            </a:endParaRPr>
          </a:p>
        </p:txBody>
      </p:sp>
      <p:sp>
        <p:nvSpPr>
          <p:cNvPr id="99" name="テキスト ボックス 98">
            <a:extLst>
              <a:ext uri="{FF2B5EF4-FFF2-40B4-BE49-F238E27FC236}">
                <a16:creationId xmlns:a16="http://schemas.microsoft.com/office/drawing/2014/main" id="{F4451905-763C-4655-4C38-FBD205DDE405}"/>
              </a:ext>
            </a:extLst>
          </p:cNvPr>
          <p:cNvSpPr txBox="1"/>
          <p:nvPr/>
        </p:nvSpPr>
        <p:spPr>
          <a:xfrm>
            <a:off x="3987343" y="5068595"/>
            <a:ext cx="995633" cy="369332"/>
          </a:xfrm>
          <a:prstGeom prst="rect">
            <a:avLst/>
          </a:prstGeom>
          <a:noFill/>
          <a:ln w="12700">
            <a:solidFill>
              <a:schemeClr val="tx1"/>
            </a:solidFill>
          </a:ln>
        </p:spPr>
        <p:txBody>
          <a:bodyPr wrap="square" rtlCol="0">
            <a:spAutoFit/>
          </a:bodyPr>
          <a:lstStyle/>
          <a:p>
            <a:pPr algn="ctr"/>
            <a:r>
              <a:rPr lang="en-US" altLang="ja-JP" b="1" dirty="0"/>
              <a:t>AP</a:t>
            </a:r>
            <a:endParaRPr kumimoji="1" lang="ja-JP" altLang="en-US" b="1" dirty="0"/>
          </a:p>
        </p:txBody>
      </p:sp>
      <p:cxnSp>
        <p:nvCxnSpPr>
          <p:cNvPr id="87" name="直線コネクタ 86">
            <a:extLst>
              <a:ext uri="{FF2B5EF4-FFF2-40B4-BE49-F238E27FC236}">
                <a16:creationId xmlns:a16="http://schemas.microsoft.com/office/drawing/2014/main" id="{1D90C866-234B-ECA7-6DCB-71AFCF088D6E}"/>
              </a:ext>
            </a:extLst>
          </p:cNvPr>
          <p:cNvCxnSpPr>
            <a:cxnSpLocks/>
          </p:cNvCxnSpPr>
          <p:nvPr/>
        </p:nvCxnSpPr>
        <p:spPr>
          <a:xfrm flipH="1">
            <a:off x="2453813" y="4761039"/>
            <a:ext cx="1518792" cy="0"/>
          </a:xfrm>
          <a:prstGeom prst="line">
            <a:avLst/>
          </a:prstGeom>
          <a:ln w="38100">
            <a:solidFill>
              <a:schemeClr val="accent2"/>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8" name="直線コネクタ 87">
            <a:extLst>
              <a:ext uri="{FF2B5EF4-FFF2-40B4-BE49-F238E27FC236}">
                <a16:creationId xmlns:a16="http://schemas.microsoft.com/office/drawing/2014/main" id="{B85826BC-7A3B-9144-9F37-8E4D65AD7997}"/>
              </a:ext>
            </a:extLst>
          </p:cNvPr>
          <p:cNvCxnSpPr>
            <a:cxnSpLocks/>
          </p:cNvCxnSpPr>
          <p:nvPr/>
        </p:nvCxnSpPr>
        <p:spPr>
          <a:xfrm rot="-600000" flipV="1">
            <a:off x="5028115" y="4080616"/>
            <a:ext cx="1632988" cy="287940"/>
          </a:xfrm>
          <a:prstGeom prst="line">
            <a:avLst/>
          </a:prstGeom>
          <a:ln w="38100">
            <a:solidFill>
              <a:schemeClr val="bg1">
                <a:lumMod val="50000"/>
              </a:schemeClr>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9" name="直線コネクタ 88">
            <a:extLst>
              <a:ext uri="{FF2B5EF4-FFF2-40B4-BE49-F238E27FC236}">
                <a16:creationId xmlns:a16="http://schemas.microsoft.com/office/drawing/2014/main" id="{5C6E771B-A2E1-95E2-D990-97B82B9BE132}"/>
              </a:ext>
            </a:extLst>
          </p:cNvPr>
          <p:cNvCxnSpPr>
            <a:cxnSpLocks/>
          </p:cNvCxnSpPr>
          <p:nvPr/>
        </p:nvCxnSpPr>
        <p:spPr>
          <a:xfrm rot="-600000" flipH="1">
            <a:off x="5056798" y="4274405"/>
            <a:ext cx="1632988" cy="287940"/>
          </a:xfrm>
          <a:prstGeom prst="line">
            <a:avLst/>
          </a:prstGeom>
          <a:ln w="38100">
            <a:solidFill>
              <a:schemeClr val="bg1">
                <a:lumMod val="50000"/>
              </a:schemeClr>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435B107E-BCAA-3201-8367-8BF11601B170}"/>
              </a:ext>
            </a:extLst>
          </p:cNvPr>
          <p:cNvSpPr txBox="1"/>
          <p:nvPr/>
        </p:nvSpPr>
        <p:spPr>
          <a:xfrm>
            <a:off x="1320391" y="5003763"/>
            <a:ext cx="995633" cy="369332"/>
          </a:xfrm>
          <a:prstGeom prst="rect">
            <a:avLst/>
          </a:prstGeom>
          <a:noFill/>
          <a:ln w="12700">
            <a:solidFill>
              <a:schemeClr val="tx1"/>
            </a:solidFill>
          </a:ln>
        </p:spPr>
        <p:txBody>
          <a:bodyPr wrap="square" rtlCol="0">
            <a:spAutoFit/>
          </a:bodyPr>
          <a:lstStyle/>
          <a:p>
            <a:pPr algn="ctr"/>
            <a:r>
              <a:rPr lang="en-US" altLang="ja-JP" b="1" dirty="0"/>
              <a:t>PC </a:t>
            </a:r>
            <a:endParaRPr kumimoji="1" lang="ja-JP" altLang="en-US" b="1" dirty="0"/>
          </a:p>
        </p:txBody>
      </p:sp>
      <p:sp>
        <p:nvSpPr>
          <p:cNvPr id="98" name="テキスト ボックス 97">
            <a:extLst>
              <a:ext uri="{FF2B5EF4-FFF2-40B4-BE49-F238E27FC236}">
                <a16:creationId xmlns:a16="http://schemas.microsoft.com/office/drawing/2014/main" id="{F6124B4C-2E59-D641-A01A-AE1C23BFB7EE}"/>
              </a:ext>
            </a:extLst>
          </p:cNvPr>
          <p:cNvSpPr txBox="1"/>
          <p:nvPr/>
        </p:nvSpPr>
        <p:spPr>
          <a:xfrm>
            <a:off x="6705338" y="4130034"/>
            <a:ext cx="995633" cy="646331"/>
          </a:xfrm>
          <a:prstGeom prst="rect">
            <a:avLst/>
          </a:prstGeom>
          <a:noFill/>
          <a:ln w="12700">
            <a:solidFill>
              <a:schemeClr val="tx1"/>
            </a:solidFill>
          </a:ln>
        </p:spPr>
        <p:txBody>
          <a:bodyPr wrap="square" rtlCol="0">
            <a:spAutoFit/>
          </a:bodyPr>
          <a:lstStyle/>
          <a:p>
            <a:pPr algn="ctr"/>
            <a:r>
              <a:rPr lang="en-US" altLang="ja-JP" b="1" dirty="0"/>
              <a:t>control server</a:t>
            </a:r>
            <a:endParaRPr kumimoji="1" lang="ja-JP" altLang="en-US" b="1" dirty="0"/>
          </a:p>
        </p:txBody>
      </p:sp>
      <p:cxnSp>
        <p:nvCxnSpPr>
          <p:cNvPr id="86" name="直線コネクタ 85">
            <a:extLst>
              <a:ext uri="{FF2B5EF4-FFF2-40B4-BE49-F238E27FC236}">
                <a16:creationId xmlns:a16="http://schemas.microsoft.com/office/drawing/2014/main" id="{A3554934-51FC-9E3F-91BF-A23228BFA83A}"/>
              </a:ext>
            </a:extLst>
          </p:cNvPr>
          <p:cNvCxnSpPr>
            <a:cxnSpLocks/>
          </p:cNvCxnSpPr>
          <p:nvPr/>
        </p:nvCxnSpPr>
        <p:spPr>
          <a:xfrm flipV="1">
            <a:off x="2478351" y="4592244"/>
            <a:ext cx="1570132" cy="5143"/>
          </a:xfrm>
          <a:prstGeom prst="line">
            <a:avLst/>
          </a:prstGeom>
          <a:ln w="38100">
            <a:solidFill>
              <a:schemeClr val="accent2"/>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01" name="角丸四角形吹き出し 27">
            <a:extLst>
              <a:ext uri="{FF2B5EF4-FFF2-40B4-BE49-F238E27FC236}">
                <a16:creationId xmlns:a16="http://schemas.microsoft.com/office/drawing/2014/main" id="{A15886FB-A250-1A99-9F30-30453C1538AF}"/>
              </a:ext>
            </a:extLst>
          </p:cNvPr>
          <p:cNvSpPr/>
          <p:nvPr/>
        </p:nvSpPr>
        <p:spPr>
          <a:xfrm>
            <a:off x="2692719" y="3376402"/>
            <a:ext cx="2350005" cy="769925"/>
          </a:xfrm>
          <a:prstGeom prst="wedgeRoundRectCallout">
            <a:avLst>
              <a:gd name="adj1" fmla="val 76318"/>
              <a:gd name="adj2" fmla="val 49124"/>
              <a:gd name="adj3" fmla="val 16667"/>
            </a:avLst>
          </a:prstGeom>
          <a:solidFill>
            <a:schemeClr val="bg1">
              <a:lumMod val="95000"/>
            </a:schemeClr>
          </a:solidFill>
          <a:ln w="19050" cap="sq">
            <a:solidFill>
              <a:schemeClr val="bg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b="1" dirty="0">
                <a:solidFill>
                  <a:schemeClr val="bg1">
                    <a:lumMod val="50000"/>
                  </a:schemeClr>
                </a:solidFill>
              </a:rPr>
              <a:t>Receive thresholds tailored to the load.</a:t>
            </a:r>
            <a:endParaRPr kumimoji="1" lang="ja-JP" altLang="en-US" b="1" dirty="0">
              <a:solidFill>
                <a:schemeClr val="bg1">
                  <a:lumMod val="50000"/>
                </a:schemeClr>
              </a:solidFill>
            </a:endParaRPr>
          </a:p>
        </p:txBody>
      </p:sp>
      <p:pic>
        <p:nvPicPr>
          <p:cNvPr id="61" name="グラフィックス 60" descr="無線ルーター 単色塗りつぶし">
            <a:extLst>
              <a:ext uri="{FF2B5EF4-FFF2-40B4-BE49-F238E27FC236}">
                <a16:creationId xmlns:a16="http://schemas.microsoft.com/office/drawing/2014/main" id="{44DEF33C-9943-D65E-C113-3CFF037218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57501" y="4257475"/>
            <a:ext cx="914400" cy="917419"/>
          </a:xfrm>
          <a:prstGeom prst="rect">
            <a:avLst/>
          </a:prstGeom>
        </p:spPr>
      </p:pic>
      <p:pic>
        <p:nvPicPr>
          <p:cNvPr id="62" name="グラフィックス 61" descr="ノート PC 単色塗りつぶし">
            <a:extLst>
              <a:ext uri="{FF2B5EF4-FFF2-40B4-BE49-F238E27FC236}">
                <a16:creationId xmlns:a16="http://schemas.microsoft.com/office/drawing/2014/main" id="{3119C0B4-647B-52B9-D0F4-4A9450F0E6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1331" y="4243568"/>
            <a:ext cx="906536" cy="909529"/>
          </a:xfrm>
          <a:prstGeom prst="rect">
            <a:avLst/>
          </a:prstGeom>
        </p:spPr>
      </p:pic>
      <p:pic>
        <p:nvPicPr>
          <p:cNvPr id="68" name="グラフィックス 67" descr="データベース 枠線">
            <a:extLst>
              <a:ext uri="{FF2B5EF4-FFF2-40B4-BE49-F238E27FC236}">
                <a16:creationId xmlns:a16="http://schemas.microsoft.com/office/drawing/2014/main" id="{6AAD1010-A976-A006-AD4F-C0E3DFC5C0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6743" y="4986097"/>
            <a:ext cx="914400" cy="917419"/>
          </a:xfrm>
          <a:prstGeom prst="rect">
            <a:avLst/>
          </a:prstGeom>
        </p:spPr>
      </p:pic>
      <p:pic>
        <p:nvPicPr>
          <p:cNvPr id="80" name="グラフィックス 79" descr="クラウドからダウンロード 単色塗りつぶし">
            <a:extLst>
              <a:ext uri="{FF2B5EF4-FFF2-40B4-BE49-F238E27FC236}">
                <a16:creationId xmlns:a16="http://schemas.microsoft.com/office/drawing/2014/main" id="{CE4D60ED-E0E5-2BA2-7E43-220A3AD56B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1065" y="3290180"/>
            <a:ext cx="914400" cy="914400"/>
          </a:xfrm>
          <a:prstGeom prst="rect">
            <a:avLst/>
          </a:prstGeom>
        </p:spPr>
      </p:pic>
      <p:cxnSp>
        <p:nvCxnSpPr>
          <p:cNvPr id="81" name="直線コネクタ 80">
            <a:extLst>
              <a:ext uri="{FF2B5EF4-FFF2-40B4-BE49-F238E27FC236}">
                <a16:creationId xmlns:a16="http://schemas.microsoft.com/office/drawing/2014/main" id="{7CF76BD2-FD80-BBD4-DF4A-A9FB8C488836}"/>
              </a:ext>
            </a:extLst>
          </p:cNvPr>
          <p:cNvCxnSpPr>
            <a:cxnSpLocks/>
            <a:stCxn id="82" idx="0"/>
          </p:cNvCxnSpPr>
          <p:nvPr/>
        </p:nvCxnSpPr>
        <p:spPr>
          <a:xfrm flipH="1" flipV="1">
            <a:off x="4645910" y="5491576"/>
            <a:ext cx="208292" cy="337331"/>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82" name="円/楕円 81">
            <a:extLst>
              <a:ext uri="{FF2B5EF4-FFF2-40B4-BE49-F238E27FC236}">
                <a16:creationId xmlns:a16="http://schemas.microsoft.com/office/drawing/2014/main" id="{416F3BE5-B77E-5D69-4C37-474C8F0406BF}"/>
              </a:ext>
            </a:extLst>
          </p:cNvPr>
          <p:cNvSpPr/>
          <p:nvPr/>
        </p:nvSpPr>
        <p:spPr>
          <a:xfrm>
            <a:off x="3822540" y="5828907"/>
            <a:ext cx="2063324" cy="652124"/>
          </a:xfrm>
          <a:prstGeom prst="ellipse">
            <a:avLst/>
          </a:prstGeom>
          <a:solidFill>
            <a:schemeClr val="bg1">
              <a:lumMod val="95000"/>
            </a:schemeClr>
          </a:solidFill>
          <a:ln w="19050" cap="sq">
            <a:solidFill>
              <a:srgbClr val="33333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000" b="1" dirty="0">
                <a:solidFill>
                  <a:srgbClr val="333333"/>
                </a:solidFill>
              </a:rPr>
              <a:t>d</a:t>
            </a:r>
            <a:r>
              <a:rPr kumimoji="1" lang="en-US" altLang="ja-JP" sz="2000" b="1" dirty="0">
                <a:solidFill>
                  <a:srgbClr val="333333"/>
                </a:solidFill>
              </a:rPr>
              <a:t>evices</a:t>
            </a:r>
            <a:endParaRPr kumimoji="1" lang="ja-JP" altLang="en-US" sz="2000" b="1" dirty="0">
              <a:solidFill>
                <a:srgbClr val="333333"/>
              </a:solidFill>
            </a:endParaRPr>
          </a:p>
        </p:txBody>
      </p:sp>
      <p:sp>
        <p:nvSpPr>
          <p:cNvPr id="2" name="タイトル 1">
            <a:extLst>
              <a:ext uri="{FF2B5EF4-FFF2-40B4-BE49-F238E27FC236}">
                <a16:creationId xmlns:a16="http://schemas.microsoft.com/office/drawing/2014/main" id="{069F451A-1260-D900-487B-BFACD5EBCD37}"/>
              </a:ext>
            </a:extLst>
          </p:cNvPr>
          <p:cNvSpPr>
            <a:spLocks noGrp="1"/>
          </p:cNvSpPr>
          <p:nvPr>
            <p:ph type="title"/>
          </p:nvPr>
        </p:nvSpPr>
        <p:spPr/>
        <p:txBody>
          <a:bodyPr>
            <a:normAutofit/>
          </a:bodyPr>
          <a:lstStyle/>
          <a:p>
            <a:r>
              <a:rPr kumimoji="1" lang="en" altLang="ja-JP" dirty="0"/>
              <a:t>Ke</a:t>
            </a:r>
            <a:r>
              <a:rPr lang="en" altLang="ja-JP" dirty="0"/>
              <a:t>y idea</a:t>
            </a:r>
            <a:endParaRPr kumimoji="1" lang="ja-JP" altLang="en-US" dirty="0"/>
          </a:p>
        </p:txBody>
      </p:sp>
      <p:sp>
        <p:nvSpPr>
          <p:cNvPr id="4" name="フッター プレースホルダー 3">
            <a:extLst>
              <a:ext uri="{FF2B5EF4-FFF2-40B4-BE49-F238E27FC236}">
                <a16:creationId xmlns:a16="http://schemas.microsoft.com/office/drawing/2014/main" id="{30378FD5-32BC-E59A-A5E3-14F3051B6647}"/>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D013C10B-2A15-4F8D-FED1-8A99C04CBF3A}"/>
              </a:ext>
            </a:extLst>
          </p:cNvPr>
          <p:cNvSpPr>
            <a:spLocks noGrp="1"/>
          </p:cNvSpPr>
          <p:nvPr>
            <p:ph type="sldNum" sz="quarter" idx="12"/>
          </p:nvPr>
        </p:nvSpPr>
        <p:spPr/>
        <p:txBody>
          <a:bodyPr/>
          <a:lstStyle/>
          <a:p>
            <a:fld id="{8B45D110-FD8E-48BD-8825-CDFBF9D22CA3}" type="slidenum">
              <a:rPr kumimoji="1" lang="ja-JP" altLang="en-US" smtClean="0"/>
              <a:pPr/>
              <a:t>7</a:t>
            </a:fld>
            <a:endParaRPr kumimoji="1" lang="ja-JP" altLang="en-US" dirty="0"/>
          </a:p>
        </p:txBody>
      </p:sp>
    </p:spTree>
    <p:extLst>
      <p:ext uri="{BB962C8B-B14F-4D97-AF65-F5344CB8AC3E}">
        <p14:creationId xmlns:p14="http://schemas.microsoft.com/office/powerpoint/2010/main" val="21318350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2F3A-CD3F-0FE8-F6F2-FE7ABC3F4214}"/>
              </a:ext>
            </a:extLst>
          </p:cNvPr>
          <p:cNvSpPr>
            <a:spLocks noGrp="1"/>
          </p:cNvSpPr>
          <p:nvPr>
            <p:ph type="title"/>
          </p:nvPr>
        </p:nvSpPr>
        <p:spPr/>
        <p:txBody>
          <a:bodyPr/>
          <a:lstStyle/>
          <a:p>
            <a:r>
              <a:rPr kumimoji="1" lang="en" altLang="ja-JP" dirty="0"/>
              <a:t>Experiment flow</a:t>
            </a:r>
            <a:endParaRPr kumimoji="1" lang="ja-JP" altLang="en-US"/>
          </a:p>
        </p:txBody>
      </p:sp>
      <p:sp>
        <p:nvSpPr>
          <p:cNvPr id="4" name="フッター プレースホルダー 3">
            <a:extLst>
              <a:ext uri="{FF2B5EF4-FFF2-40B4-BE49-F238E27FC236}">
                <a16:creationId xmlns:a16="http://schemas.microsoft.com/office/drawing/2014/main" id="{C2F1EB23-5B07-152A-F978-4BCCEEB38185}"/>
              </a:ext>
            </a:extLst>
          </p:cNvPr>
          <p:cNvSpPr>
            <a:spLocks noGrp="1"/>
          </p:cNvSpPr>
          <p:nvPr>
            <p:ph type="ftr" sz="quarter" idx="11"/>
          </p:nvPr>
        </p:nvSpPr>
        <p:spPr/>
        <p:txBody>
          <a:bodyPr/>
          <a:lstStyle/>
          <a:p>
            <a:r>
              <a:rPr lang="en" altLang="ja-JP">
                <a:latin typeface="+mj-lt"/>
              </a:rPr>
              <a:t>ICCE 2023 Berlin</a:t>
            </a:r>
            <a:endParaRPr kumimoji="1" lang="ja-JP" altLang="en-US"/>
          </a:p>
        </p:txBody>
      </p:sp>
      <p:sp>
        <p:nvSpPr>
          <p:cNvPr id="5" name="スライド番号プレースホルダー 4">
            <a:extLst>
              <a:ext uri="{FF2B5EF4-FFF2-40B4-BE49-F238E27FC236}">
                <a16:creationId xmlns:a16="http://schemas.microsoft.com/office/drawing/2014/main" id="{74678E44-5B03-E7CF-4ED1-E71C705EEF8C}"/>
              </a:ext>
            </a:extLst>
          </p:cNvPr>
          <p:cNvSpPr>
            <a:spLocks noGrp="1"/>
          </p:cNvSpPr>
          <p:nvPr>
            <p:ph type="sldNum" sz="quarter" idx="12"/>
          </p:nvPr>
        </p:nvSpPr>
        <p:spPr/>
        <p:txBody>
          <a:bodyPr/>
          <a:lstStyle/>
          <a:p>
            <a:fld id="{8B45D110-FD8E-48BD-8825-CDFBF9D22CA3}" type="slidenum">
              <a:rPr kumimoji="1" lang="ja-JP" altLang="en-US" smtClean="0"/>
              <a:pPr/>
              <a:t>8</a:t>
            </a:fld>
            <a:endParaRPr kumimoji="1" lang="ja-JP" altLang="en-US" dirty="0"/>
          </a:p>
        </p:txBody>
      </p:sp>
      <p:sp>
        <p:nvSpPr>
          <p:cNvPr id="6" name="フローチャート: 処理 5">
            <a:extLst>
              <a:ext uri="{FF2B5EF4-FFF2-40B4-BE49-F238E27FC236}">
                <a16:creationId xmlns:a16="http://schemas.microsoft.com/office/drawing/2014/main" id="{3DEB2A62-D703-1EA0-69A1-3AB33DCB08C9}"/>
              </a:ext>
            </a:extLst>
          </p:cNvPr>
          <p:cNvSpPr/>
          <p:nvPr/>
        </p:nvSpPr>
        <p:spPr>
          <a:xfrm>
            <a:off x="1798525" y="969832"/>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bg1"/>
                </a:solidFill>
              </a:rPr>
              <a:t>Measure</a:t>
            </a:r>
            <a:r>
              <a:rPr kumimoji="1" lang="en-US" altLang="ja-JP" sz="2200" b="1" dirty="0">
                <a:solidFill>
                  <a:schemeClr val="bg1"/>
                </a:solidFill>
              </a:rPr>
              <a:t> RTT</a:t>
            </a:r>
            <a:endParaRPr kumimoji="1" lang="ja-JP" altLang="en-US" sz="2200" b="1" dirty="0">
              <a:solidFill>
                <a:schemeClr val="bg1"/>
              </a:solidFill>
            </a:endParaRPr>
          </a:p>
        </p:txBody>
      </p:sp>
      <p:sp>
        <p:nvSpPr>
          <p:cNvPr id="7" name="Google Shape;124;p2">
            <a:extLst>
              <a:ext uri="{FF2B5EF4-FFF2-40B4-BE49-F238E27FC236}">
                <a16:creationId xmlns:a16="http://schemas.microsoft.com/office/drawing/2014/main" id="{2DD5BDF7-0F00-7F1D-0D89-15323D13EF9E}"/>
              </a:ext>
            </a:extLst>
          </p:cNvPr>
          <p:cNvSpPr/>
          <p:nvPr/>
        </p:nvSpPr>
        <p:spPr>
          <a:xfrm>
            <a:off x="2759944" y="1538632"/>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 name="フローチャート: 処理 7">
            <a:extLst>
              <a:ext uri="{FF2B5EF4-FFF2-40B4-BE49-F238E27FC236}">
                <a16:creationId xmlns:a16="http://schemas.microsoft.com/office/drawing/2014/main" id="{D169A650-56B6-357B-362D-9A9B05AA7EBF}"/>
              </a:ext>
            </a:extLst>
          </p:cNvPr>
          <p:cNvSpPr/>
          <p:nvPr/>
        </p:nvSpPr>
        <p:spPr>
          <a:xfrm>
            <a:off x="1141576" y="3423425"/>
            <a:ext cx="383040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Detect with k-means</a:t>
            </a:r>
            <a:endParaRPr kumimoji="1" lang="ja-JP" altLang="en-US" sz="2200" b="1" dirty="0">
              <a:solidFill>
                <a:schemeClr val="bg1"/>
              </a:solidFill>
            </a:endParaRPr>
          </a:p>
        </p:txBody>
      </p:sp>
      <p:sp>
        <p:nvSpPr>
          <p:cNvPr id="10" name="フローチャート: 判断 9">
            <a:extLst>
              <a:ext uri="{FF2B5EF4-FFF2-40B4-BE49-F238E27FC236}">
                <a16:creationId xmlns:a16="http://schemas.microsoft.com/office/drawing/2014/main" id="{9120180A-10B8-F18E-B061-C7571088D79B}"/>
              </a:ext>
            </a:extLst>
          </p:cNvPr>
          <p:cNvSpPr/>
          <p:nvPr/>
        </p:nvSpPr>
        <p:spPr>
          <a:xfrm>
            <a:off x="905089" y="4513446"/>
            <a:ext cx="4306714" cy="1070357"/>
          </a:xfrm>
          <a:prstGeom prst="flowChartDecision">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bg1"/>
                </a:solidFill>
              </a:rPr>
              <a:t>”There is rogue AP”</a:t>
            </a:r>
            <a:endParaRPr kumimoji="1" lang="ja-JP" altLang="en-US" sz="2200" b="1" dirty="0">
              <a:solidFill>
                <a:schemeClr val="bg1"/>
              </a:solidFill>
            </a:endParaRPr>
          </a:p>
        </p:txBody>
      </p:sp>
      <p:sp>
        <p:nvSpPr>
          <p:cNvPr id="11" name="Google Shape;124;p2">
            <a:extLst>
              <a:ext uri="{FF2B5EF4-FFF2-40B4-BE49-F238E27FC236}">
                <a16:creationId xmlns:a16="http://schemas.microsoft.com/office/drawing/2014/main" id="{C4284D41-124D-6464-245F-854015A20F44}"/>
              </a:ext>
            </a:extLst>
          </p:cNvPr>
          <p:cNvSpPr/>
          <p:nvPr/>
        </p:nvSpPr>
        <p:spPr>
          <a:xfrm>
            <a:off x="2769575" y="3974613"/>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2" name="Google Shape;124;p2">
            <a:extLst>
              <a:ext uri="{FF2B5EF4-FFF2-40B4-BE49-F238E27FC236}">
                <a16:creationId xmlns:a16="http://schemas.microsoft.com/office/drawing/2014/main" id="{3AC71B5C-F407-B797-225C-76AA348DCC98}"/>
              </a:ext>
            </a:extLst>
          </p:cNvPr>
          <p:cNvSpPr/>
          <p:nvPr/>
        </p:nvSpPr>
        <p:spPr>
          <a:xfrm rot="740940">
            <a:off x="1479445" y="5246410"/>
            <a:ext cx="576000" cy="72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4" name="Google Shape;124;p2">
            <a:extLst>
              <a:ext uri="{FF2B5EF4-FFF2-40B4-BE49-F238E27FC236}">
                <a16:creationId xmlns:a16="http://schemas.microsoft.com/office/drawing/2014/main" id="{4E656E25-C822-EE68-266A-F5824FE427EE}"/>
              </a:ext>
            </a:extLst>
          </p:cNvPr>
          <p:cNvSpPr/>
          <p:nvPr/>
        </p:nvSpPr>
        <p:spPr>
          <a:xfrm rot="20880000">
            <a:off x="4026989" y="5259020"/>
            <a:ext cx="576000" cy="72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5" name="テキスト ボックス 14">
            <a:extLst>
              <a:ext uri="{FF2B5EF4-FFF2-40B4-BE49-F238E27FC236}">
                <a16:creationId xmlns:a16="http://schemas.microsoft.com/office/drawing/2014/main" id="{E2E9A2B8-EF08-1BEF-E5B1-2B0ABE84ACAF}"/>
              </a:ext>
            </a:extLst>
          </p:cNvPr>
          <p:cNvSpPr txBox="1"/>
          <p:nvPr/>
        </p:nvSpPr>
        <p:spPr>
          <a:xfrm>
            <a:off x="4778394" y="5518824"/>
            <a:ext cx="543739" cy="400110"/>
          </a:xfrm>
          <a:prstGeom prst="rect">
            <a:avLst/>
          </a:prstGeom>
          <a:noFill/>
        </p:spPr>
        <p:txBody>
          <a:bodyPr wrap="none" rtlCol="0">
            <a:spAutoFit/>
          </a:bodyPr>
          <a:lstStyle/>
          <a:p>
            <a:r>
              <a:rPr kumimoji="1" lang="en-US" altLang="ja-JP" sz="2000" b="1" dirty="0">
                <a:solidFill>
                  <a:srgbClr val="4D4D4D"/>
                </a:solidFill>
              </a:rPr>
              <a:t>No</a:t>
            </a:r>
            <a:endParaRPr kumimoji="1" lang="ja-JP" altLang="en-US" sz="2000" b="1" dirty="0">
              <a:solidFill>
                <a:srgbClr val="4D4D4D"/>
              </a:solidFill>
            </a:endParaRPr>
          </a:p>
        </p:txBody>
      </p:sp>
      <p:sp>
        <p:nvSpPr>
          <p:cNvPr id="16" name="テキスト ボックス 15">
            <a:extLst>
              <a:ext uri="{FF2B5EF4-FFF2-40B4-BE49-F238E27FC236}">
                <a16:creationId xmlns:a16="http://schemas.microsoft.com/office/drawing/2014/main" id="{89379C9B-C952-38E1-5542-E3B2CF8D5E4F}"/>
              </a:ext>
            </a:extLst>
          </p:cNvPr>
          <p:cNvSpPr txBox="1"/>
          <p:nvPr/>
        </p:nvSpPr>
        <p:spPr>
          <a:xfrm>
            <a:off x="818870" y="5515808"/>
            <a:ext cx="568810" cy="400110"/>
          </a:xfrm>
          <a:prstGeom prst="rect">
            <a:avLst/>
          </a:prstGeom>
          <a:noFill/>
        </p:spPr>
        <p:txBody>
          <a:bodyPr wrap="none" rtlCol="0">
            <a:spAutoFit/>
          </a:bodyPr>
          <a:lstStyle/>
          <a:p>
            <a:r>
              <a:rPr kumimoji="1" lang="en-US" altLang="ja-JP" sz="2000" b="1" dirty="0">
                <a:solidFill>
                  <a:srgbClr val="4D4D4D"/>
                </a:solidFill>
              </a:rPr>
              <a:t>Yes</a:t>
            </a:r>
            <a:endParaRPr kumimoji="1" lang="ja-JP" altLang="en-US" sz="2000" b="1" dirty="0">
              <a:solidFill>
                <a:srgbClr val="4D4D4D"/>
              </a:solidFill>
            </a:endParaRPr>
          </a:p>
        </p:txBody>
      </p:sp>
      <p:sp>
        <p:nvSpPr>
          <p:cNvPr id="17" name="フローチャート: 処理 16">
            <a:extLst>
              <a:ext uri="{FF2B5EF4-FFF2-40B4-BE49-F238E27FC236}">
                <a16:creationId xmlns:a16="http://schemas.microsoft.com/office/drawing/2014/main" id="{9257B53B-A38B-FB6F-FACC-1F6DA846E491}"/>
              </a:ext>
            </a:extLst>
          </p:cNvPr>
          <p:cNvSpPr/>
          <p:nvPr/>
        </p:nvSpPr>
        <p:spPr>
          <a:xfrm>
            <a:off x="240231" y="5942883"/>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Use CDF</a:t>
            </a:r>
            <a:endParaRPr kumimoji="1" lang="ja-JP" altLang="en-US" sz="2200" b="1" dirty="0">
              <a:solidFill>
                <a:schemeClr val="bg1"/>
              </a:solidFill>
            </a:endParaRPr>
          </a:p>
        </p:txBody>
      </p:sp>
      <p:sp>
        <p:nvSpPr>
          <p:cNvPr id="18" name="フローチャート: 処理 17">
            <a:extLst>
              <a:ext uri="{FF2B5EF4-FFF2-40B4-BE49-F238E27FC236}">
                <a16:creationId xmlns:a16="http://schemas.microsoft.com/office/drawing/2014/main" id="{8731F099-4A9F-92D3-1C66-86C020569768}"/>
              </a:ext>
            </a:extLst>
          </p:cNvPr>
          <p:cNvSpPr/>
          <p:nvPr/>
        </p:nvSpPr>
        <p:spPr>
          <a:xfrm>
            <a:off x="3567963" y="5944964"/>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Done</a:t>
            </a:r>
            <a:endParaRPr kumimoji="1" lang="ja-JP" altLang="en-US" sz="2200" b="1" dirty="0">
              <a:solidFill>
                <a:schemeClr val="bg1"/>
              </a:solidFill>
            </a:endParaRPr>
          </a:p>
        </p:txBody>
      </p:sp>
      <p:cxnSp>
        <p:nvCxnSpPr>
          <p:cNvPr id="19" name="直線矢印コネクタ 18">
            <a:extLst>
              <a:ext uri="{FF2B5EF4-FFF2-40B4-BE49-F238E27FC236}">
                <a16:creationId xmlns:a16="http://schemas.microsoft.com/office/drawing/2014/main" id="{B1328A37-59FB-B7CF-46BD-DFBCFDCB3488}"/>
              </a:ext>
            </a:extLst>
          </p:cNvPr>
          <p:cNvCxnSpPr>
            <a:cxnSpLocks/>
          </p:cNvCxnSpPr>
          <p:nvPr/>
        </p:nvCxnSpPr>
        <p:spPr>
          <a:xfrm>
            <a:off x="6635125" y="585563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結合子 19">
            <a:extLst>
              <a:ext uri="{FF2B5EF4-FFF2-40B4-BE49-F238E27FC236}">
                <a16:creationId xmlns:a16="http://schemas.microsoft.com/office/drawing/2014/main" id="{785999FE-4470-DA58-0F51-F40AE5FF8CB4}"/>
              </a:ext>
            </a:extLst>
          </p:cNvPr>
          <p:cNvSpPr/>
          <p:nvPr/>
        </p:nvSpPr>
        <p:spPr>
          <a:xfrm>
            <a:off x="7342050" y="510015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3FCB55BC-7779-9BCD-99B1-60E224868D65}"/>
              </a:ext>
            </a:extLst>
          </p:cNvPr>
          <p:cNvSpPr/>
          <p:nvPr/>
        </p:nvSpPr>
        <p:spPr>
          <a:xfrm>
            <a:off x="7037250" y="504047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2" name="フローチャート: 結合子 21">
            <a:extLst>
              <a:ext uri="{FF2B5EF4-FFF2-40B4-BE49-F238E27FC236}">
                <a16:creationId xmlns:a16="http://schemas.microsoft.com/office/drawing/2014/main" id="{4A03745A-927F-1EF5-B4DA-E1C5130E7EC8}"/>
              </a:ext>
            </a:extLst>
          </p:cNvPr>
          <p:cNvSpPr/>
          <p:nvPr/>
        </p:nvSpPr>
        <p:spPr>
          <a:xfrm>
            <a:off x="7856104" y="501497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3" name="フローチャート: 結合子 22">
            <a:extLst>
              <a:ext uri="{FF2B5EF4-FFF2-40B4-BE49-F238E27FC236}">
                <a16:creationId xmlns:a16="http://schemas.microsoft.com/office/drawing/2014/main" id="{36FA376A-0B38-3EFE-698F-8041EBDB81DD}"/>
              </a:ext>
            </a:extLst>
          </p:cNvPr>
          <p:cNvSpPr/>
          <p:nvPr/>
        </p:nvSpPr>
        <p:spPr>
          <a:xfrm>
            <a:off x="6893750" y="493142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4" name="フローチャート: 結合子 23">
            <a:extLst>
              <a:ext uri="{FF2B5EF4-FFF2-40B4-BE49-F238E27FC236}">
                <a16:creationId xmlns:a16="http://schemas.microsoft.com/office/drawing/2014/main" id="{8BD52452-83CC-73CB-E8B6-BDCAFD62DC64}"/>
              </a:ext>
            </a:extLst>
          </p:cNvPr>
          <p:cNvSpPr/>
          <p:nvPr/>
        </p:nvSpPr>
        <p:spPr>
          <a:xfrm>
            <a:off x="8103762" y="50209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5" name="フローチャート: 結合子 24">
            <a:extLst>
              <a:ext uri="{FF2B5EF4-FFF2-40B4-BE49-F238E27FC236}">
                <a16:creationId xmlns:a16="http://schemas.microsoft.com/office/drawing/2014/main" id="{8CD0F3DD-155F-9BB2-E88A-D9FF1B286E77}"/>
              </a:ext>
            </a:extLst>
          </p:cNvPr>
          <p:cNvSpPr/>
          <p:nvPr/>
        </p:nvSpPr>
        <p:spPr>
          <a:xfrm>
            <a:off x="8244021" y="50930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17B36C5C-6EDC-913E-7866-937FCB6B381B}"/>
              </a:ext>
            </a:extLst>
          </p:cNvPr>
          <p:cNvSpPr/>
          <p:nvPr/>
        </p:nvSpPr>
        <p:spPr>
          <a:xfrm>
            <a:off x="7464761" y="523481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03471DC8-8F49-1C73-0014-ADCB87D0AFF9}"/>
              </a:ext>
            </a:extLst>
          </p:cNvPr>
          <p:cNvSpPr/>
          <p:nvPr/>
        </p:nvSpPr>
        <p:spPr>
          <a:xfrm>
            <a:off x="7293551" y="49268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8" name="フローチャート: 結合子 27">
            <a:extLst>
              <a:ext uri="{FF2B5EF4-FFF2-40B4-BE49-F238E27FC236}">
                <a16:creationId xmlns:a16="http://schemas.microsoft.com/office/drawing/2014/main" id="{B2919F23-BCBA-89AD-8B24-98C0865863B5}"/>
              </a:ext>
            </a:extLst>
          </p:cNvPr>
          <p:cNvSpPr/>
          <p:nvPr/>
        </p:nvSpPr>
        <p:spPr>
          <a:xfrm>
            <a:off x="7696850" y="513952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9BA797C0-AF8F-4654-7A35-998FDB4C86A5}"/>
              </a:ext>
            </a:extLst>
          </p:cNvPr>
          <p:cNvSpPr>
            <a:spLocks noChangeAspect="1"/>
          </p:cNvSpPr>
          <p:nvPr/>
        </p:nvSpPr>
        <p:spPr>
          <a:xfrm>
            <a:off x="6774014" y="519921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D1CA9A3C-3835-14A2-0011-17E5DEC9B5B8}"/>
              </a:ext>
            </a:extLst>
          </p:cNvPr>
          <p:cNvSpPr/>
          <p:nvPr/>
        </p:nvSpPr>
        <p:spPr>
          <a:xfrm>
            <a:off x="7978489" y="522705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AD89A3A4-1463-3D89-ADD1-6C93DDD58729}"/>
              </a:ext>
            </a:extLst>
          </p:cNvPr>
          <p:cNvSpPr/>
          <p:nvPr/>
        </p:nvSpPr>
        <p:spPr>
          <a:xfrm>
            <a:off x="8203518" y="5288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E5B76DE9-D7D0-064D-6435-8F13CDCD6F03}"/>
              </a:ext>
            </a:extLst>
          </p:cNvPr>
          <p:cNvSpPr/>
          <p:nvPr/>
        </p:nvSpPr>
        <p:spPr>
          <a:xfrm>
            <a:off x="6951147" y="52843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フローチャート: 結合子 32">
            <a:extLst>
              <a:ext uri="{FF2B5EF4-FFF2-40B4-BE49-F238E27FC236}">
                <a16:creationId xmlns:a16="http://schemas.microsoft.com/office/drawing/2014/main" id="{86AE161B-83AC-DF76-2653-DCAFD7967880}"/>
              </a:ext>
            </a:extLst>
          </p:cNvPr>
          <p:cNvSpPr/>
          <p:nvPr/>
        </p:nvSpPr>
        <p:spPr>
          <a:xfrm>
            <a:off x="7189650" y="519287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フローチャート: 結合子 33">
            <a:extLst>
              <a:ext uri="{FF2B5EF4-FFF2-40B4-BE49-F238E27FC236}">
                <a16:creationId xmlns:a16="http://schemas.microsoft.com/office/drawing/2014/main" id="{88AF2D4A-574A-3A7B-39DA-9716C0269D86}"/>
              </a:ext>
            </a:extLst>
          </p:cNvPr>
          <p:cNvSpPr/>
          <p:nvPr/>
        </p:nvSpPr>
        <p:spPr>
          <a:xfrm>
            <a:off x="7806104" y="528040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FF867B13-2EE5-AFB4-E5DE-B7377F67A6AE}"/>
              </a:ext>
            </a:extLst>
          </p:cNvPr>
          <p:cNvSpPr/>
          <p:nvPr/>
        </p:nvSpPr>
        <p:spPr>
          <a:xfrm>
            <a:off x="6715302" y="49962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6" name="フローチャート: 結合子 35">
            <a:extLst>
              <a:ext uri="{FF2B5EF4-FFF2-40B4-BE49-F238E27FC236}">
                <a16:creationId xmlns:a16="http://schemas.microsoft.com/office/drawing/2014/main" id="{A660AED2-E554-27A7-C92C-FC72AA827693}"/>
              </a:ext>
            </a:extLst>
          </p:cNvPr>
          <p:cNvSpPr/>
          <p:nvPr/>
        </p:nvSpPr>
        <p:spPr>
          <a:xfrm>
            <a:off x="8300966" y="48933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7" name="フローチャート: 結合子 36">
            <a:extLst>
              <a:ext uri="{FF2B5EF4-FFF2-40B4-BE49-F238E27FC236}">
                <a16:creationId xmlns:a16="http://schemas.microsoft.com/office/drawing/2014/main" id="{F24A1F8F-14D5-FA79-07FF-9F055108A653}"/>
              </a:ext>
            </a:extLst>
          </p:cNvPr>
          <p:cNvSpPr/>
          <p:nvPr/>
        </p:nvSpPr>
        <p:spPr>
          <a:xfrm>
            <a:off x="7657792" y="500394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38" name="直線矢印コネクタ 37">
            <a:extLst>
              <a:ext uri="{FF2B5EF4-FFF2-40B4-BE49-F238E27FC236}">
                <a16:creationId xmlns:a16="http://schemas.microsoft.com/office/drawing/2014/main" id="{C5B9D725-5567-3E75-F71E-53B39D5E37C3}"/>
              </a:ext>
            </a:extLst>
          </p:cNvPr>
          <p:cNvCxnSpPr>
            <a:cxnSpLocks/>
          </p:cNvCxnSpPr>
          <p:nvPr/>
        </p:nvCxnSpPr>
        <p:spPr>
          <a:xfrm flipV="1">
            <a:off x="6635125" y="425764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F8123497-CFFC-785E-A627-CED838D7C00B}"/>
              </a:ext>
            </a:extLst>
          </p:cNvPr>
          <p:cNvSpPr txBox="1"/>
          <p:nvPr/>
        </p:nvSpPr>
        <p:spPr>
          <a:xfrm rot="16200000">
            <a:off x="5621201" y="483685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40" name="テキスト ボックス 39">
            <a:extLst>
              <a:ext uri="{FF2B5EF4-FFF2-40B4-BE49-F238E27FC236}">
                <a16:creationId xmlns:a16="http://schemas.microsoft.com/office/drawing/2014/main" id="{B0358CF1-B4A4-E4B5-6A7C-B3BDDB78A972}"/>
              </a:ext>
            </a:extLst>
          </p:cNvPr>
          <p:cNvSpPr txBox="1"/>
          <p:nvPr/>
        </p:nvSpPr>
        <p:spPr>
          <a:xfrm>
            <a:off x="6851849" y="5829764"/>
            <a:ext cx="1662936" cy="369332"/>
          </a:xfrm>
          <a:prstGeom prst="rect">
            <a:avLst/>
          </a:prstGeom>
          <a:noFill/>
        </p:spPr>
        <p:txBody>
          <a:bodyPr wrap="square" rtlCol="0">
            <a:spAutoFit/>
          </a:bodyPr>
          <a:lstStyle/>
          <a:p>
            <a:r>
              <a:rPr lang="en-US" altLang="ja-JP" b="1" dirty="0">
                <a:solidFill>
                  <a:srgbClr val="4D4D4D"/>
                </a:solidFill>
              </a:rPr>
              <a:t>Data number</a:t>
            </a:r>
            <a:endParaRPr kumimoji="1" lang="ja-JP" altLang="en-US" b="1" dirty="0">
              <a:solidFill>
                <a:srgbClr val="4D4D4D"/>
              </a:solidFill>
            </a:endParaRPr>
          </a:p>
        </p:txBody>
      </p:sp>
      <p:sp>
        <p:nvSpPr>
          <p:cNvPr id="41" name="フローチャート: 結合子 40">
            <a:extLst>
              <a:ext uri="{FF2B5EF4-FFF2-40B4-BE49-F238E27FC236}">
                <a16:creationId xmlns:a16="http://schemas.microsoft.com/office/drawing/2014/main" id="{80CA1A72-F2BB-9672-A91E-FC09C76322C7}"/>
              </a:ext>
            </a:extLst>
          </p:cNvPr>
          <p:cNvSpPr/>
          <p:nvPr/>
        </p:nvSpPr>
        <p:spPr>
          <a:xfrm>
            <a:off x="7519388" y="493085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2" name="直線矢印コネクタ 41">
            <a:extLst>
              <a:ext uri="{FF2B5EF4-FFF2-40B4-BE49-F238E27FC236}">
                <a16:creationId xmlns:a16="http://schemas.microsoft.com/office/drawing/2014/main" id="{A818C961-D62F-0C1D-2818-9E1DFA870346}"/>
              </a:ext>
            </a:extLst>
          </p:cNvPr>
          <p:cNvCxnSpPr>
            <a:cxnSpLocks/>
          </p:cNvCxnSpPr>
          <p:nvPr/>
        </p:nvCxnSpPr>
        <p:spPr>
          <a:xfrm flipH="1">
            <a:off x="7533183" y="504273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吹き出し: 円形 171">
            <a:extLst>
              <a:ext uri="{FF2B5EF4-FFF2-40B4-BE49-F238E27FC236}">
                <a16:creationId xmlns:a16="http://schemas.microsoft.com/office/drawing/2014/main" id="{E943BCF8-B7C2-A27B-83B3-EDEEB2F6C260}"/>
              </a:ext>
            </a:extLst>
          </p:cNvPr>
          <p:cNvSpPr>
            <a:spLocks/>
          </p:cNvSpPr>
          <p:nvPr/>
        </p:nvSpPr>
        <p:spPr>
          <a:xfrm>
            <a:off x="6015747" y="3751381"/>
            <a:ext cx="3002005" cy="2838272"/>
          </a:xfrm>
          <a:prstGeom prst="wedgeEllipseCallout">
            <a:avLst>
              <a:gd name="adj1" fmla="val -85681"/>
              <a:gd name="adj2" fmla="val -3832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53" name="グラフィックス 52" descr="無線ルーター 枠線">
            <a:extLst>
              <a:ext uri="{FF2B5EF4-FFF2-40B4-BE49-F238E27FC236}">
                <a16:creationId xmlns:a16="http://schemas.microsoft.com/office/drawing/2014/main" id="{41AEC4C7-A545-D86F-5483-DB2BFB6BE1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1194" y="676959"/>
            <a:ext cx="785150" cy="785150"/>
          </a:xfrm>
          <a:prstGeom prst="rect">
            <a:avLst/>
          </a:prstGeom>
        </p:spPr>
      </p:pic>
      <p:pic>
        <p:nvPicPr>
          <p:cNvPr id="54" name="グラフィックス 53" descr="ユーザー 枠線">
            <a:extLst>
              <a:ext uri="{FF2B5EF4-FFF2-40B4-BE49-F238E27FC236}">
                <a16:creationId xmlns:a16="http://schemas.microsoft.com/office/drawing/2014/main" id="{CC3CB54D-AD84-3A6F-7707-29C7FD535BB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6485" y="1778036"/>
            <a:ext cx="784598" cy="784598"/>
          </a:xfrm>
          <a:prstGeom prst="rect">
            <a:avLst/>
          </a:prstGeom>
        </p:spPr>
      </p:pic>
      <p:sp>
        <p:nvSpPr>
          <p:cNvPr id="55" name="テキスト ボックス 54">
            <a:extLst>
              <a:ext uri="{FF2B5EF4-FFF2-40B4-BE49-F238E27FC236}">
                <a16:creationId xmlns:a16="http://schemas.microsoft.com/office/drawing/2014/main" id="{8A83B38A-5FB8-7F5C-6C89-6603394F3912}"/>
              </a:ext>
            </a:extLst>
          </p:cNvPr>
          <p:cNvSpPr txBox="1"/>
          <p:nvPr/>
        </p:nvSpPr>
        <p:spPr>
          <a:xfrm>
            <a:off x="6056485" y="2525173"/>
            <a:ext cx="838835" cy="430887"/>
          </a:xfrm>
          <a:prstGeom prst="rect">
            <a:avLst/>
          </a:prstGeom>
          <a:noFill/>
        </p:spPr>
        <p:txBody>
          <a:bodyPr wrap="square" rtlCol="0">
            <a:spAutoFit/>
          </a:bodyPr>
          <a:lstStyle/>
          <a:p>
            <a:pPr algn="ctr"/>
            <a:r>
              <a:rPr kumimoji="1" lang="en-US" altLang="ja-JP" sz="2200" dirty="0">
                <a:solidFill>
                  <a:srgbClr val="4D4D4D"/>
                </a:solidFill>
              </a:rPr>
              <a:t>User</a:t>
            </a:r>
            <a:endParaRPr kumimoji="1" lang="ja-JP" altLang="en-US" sz="2200" dirty="0">
              <a:solidFill>
                <a:srgbClr val="4D4D4D"/>
              </a:solidFill>
            </a:endParaRPr>
          </a:p>
        </p:txBody>
      </p:sp>
      <p:sp>
        <p:nvSpPr>
          <p:cNvPr id="56" name="テキスト ボックス 55">
            <a:extLst>
              <a:ext uri="{FF2B5EF4-FFF2-40B4-BE49-F238E27FC236}">
                <a16:creationId xmlns:a16="http://schemas.microsoft.com/office/drawing/2014/main" id="{60A2A380-9498-7DBD-20EB-7E5C2E18EFBD}"/>
              </a:ext>
            </a:extLst>
          </p:cNvPr>
          <p:cNvSpPr txBox="1"/>
          <p:nvPr/>
        </p:nvSpPr>
        <p:spPr>
          <a:xfrm>
            <a:off x="7312592" y="1285757"/>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57" name="グラフィックス 56" descr="スマート フォン 枠線">
            <a:extLst>
              <a:ext uri="{FF2B5EF4-FFF2-40B4-BE49-F238E27FC236}">
                <a16:creationId xmlns:a16="http://schemas.microsoft.com/office/drawing/2014/main" id="{D10658F3-E0FF-4AEF-C62E-D013C259F51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876352">
            <a:off x="6494735" y="2081947"/>
            <a:ext cx="565821" cy="565821"/>
          </a:xfrm>
          <a:prstGeom prst="rect">
            <a:avLst/>
          </a:prstGeom>
        </p:spPr>
      </p:pic>
      <p:cxnSp>
        <p:nvCxnSpPr>
          <p:cNvPr id="58" name="直線矢印コネクタ 57">
            <a:extLst>
              <a:ext uri="{FF2B5EF4-FFF2-40B4-BE49-F238E27FC236}">
                <a16:creationId xmlns:a16="http://schemas.microsoft.com/office/drawing/2014/main" id="{3E463870-4C33-628B-53CC-F323A4CEABFD}"/>
              </a:ext>
            </a:extLst>
          </p:cNvPr>
          <p:cNvCxnSpPr>
            <a:cxnSpLocks/>
          </p:cNvCxnSpPr>
          <p:nvPr/>
        </p:nvCxnSpPr>
        <p:spPr>
          <a:xfrm flipV="1">
            <a:off x="6731917" y="1342423"/>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E8ACCCC-F981-7670-F56B-F900DD4C4066}"/>
              </a:ext>
            </a:extLst>
          </p:cNvPr>
          <p:cNvCxnSpPr>
            <a:cxnSpLocks/>
          </p:cNvCxnSpPr>
          <p:nvPr/>
        </p:nvCxnSpPr>
        <p:spPr>
          <a:xfrm rot="10800000" flipV="1">
            <a:off x="6884317" y="1494823"/>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吹き出し: 円形 171">
            <a:extLst>
              <a:ext uri="{FF2B5EF4-FFF2-40B4-BE49-F238E27FC236}">
                <a16:creationId xmlns:a16="http://schemas.microsoft.com/office/drawing/2014/main" id="{9288EB93-2928-3B8D-69B5-27FC2E8B0AA6}"/>
              </a:ext>
            </a:extLst>
          </p:cNvPr>
          <p:cNvSpPr>
            <a:spLocks/>
          </p:cNvSpPr>
          <p:nvPr/>
        </p:nvSpPr>
        <p:spPr>
          <a:xfrm>
            <a:off x="5623910" y="815516"/>
            <a:ext cx="1244320" cy="643308"/>
          </a:xfrm>
          <a:prstGeom prst="wedgeEllipseCallout">
            <a:avLst>
              <a:gd name="adj1" fmla="val 49961"/>
              <a:gd name="adj2" fmla="val 59228"/>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テキスト ボックス 60">
            <a:extLst>
              <a:ext uri="{FF2B5EF4-FFF2-40B4-BE49-F238E27FC236}">
                <a16:creationId xmlns:a16="http://schemas.microsoft.com/office/drawing/2014/main" id="{0004E817-FD4D-FEC8-A256-AC5DFAA91D6D}"/>
              </a:ext>
            </a:extLst>
          </p:cNvPr>
          <p:cNvSpPr txBox="1"/>
          <p:nvPr/>
        </p:nvSpPr>
        <p:spPr>
          <a:xfrm>
            <a:off x="5724726" y="950799"/>
            <a:ext cx="1074140" cy="400110"/>
          </a:xfrm>
          <a:prstGeom prst="rect">
            <a:avLst/>
          </a:prstGeom>
          <a:noFill/>
        </p:spPr>
        <p:txBody>
          <a:bodyPr wrap="none" rtlCol="0">
            <a:spAutoFit/>
          </a:bodyPr>
          <a:lstStyle/>
          <a:p>
            <a:r>
              <a:rPr kumimoji="1" lang="en-US" altLang="ja-JP" sz="2000" dirty="0">
                <a:solidFill>
                  <a:srgbClr val="4D4D4D"/>
                </a:solidFill>
              </a:rPr>
              <a:t>Get RTT</a:t>
            </a:r>
            <a:endParaRPr kumimoji="1" lang="ja-JP" altLang="en-US" sz="2000" dirty="0">
              <a:solidFill>
                <a:srgbClr val="4D4D4D"/>
              </a:solidFill>
            </a:endParaRPr>
          </a:p>
        </p:txBody>
      </p:sp>
      <p:sp>
        <p:nvSpPr>
          <p:cNvPr id="65" name="吹き出し: 円形 171">
            <a:extLst>
              <a:ext uri="{FF2B5EF4-FFF2-40B4-BE49-F238E27FC236}">
                <a16:creationId xmlns:a16="http://schemas.microsoft.com/office/drawing/2014/main" id="{9843359A-F5FD-A3A7-C0A9-DD1AF838BDE4}"/>
              </a:ext>
            </a:extLst>
          </p:cNvPr>
          <p:cNvSpPr>
            <a:spLocks/>
          </p:cNvSpPr>
          <p:nvPr/>
        </p:nvSpPr>
        <p:spPr>
          <a:xfrm>
            <a:off x="5346399" y="228850"/>
            <a:ext cx="3092909" cy="2924633"/>
          </a:xfrm>
          <a:prstGeom prst="wedgeEllipseCallout">
            <a:avLst>
              <a:gd name="adj1" fmla="val -81068"/>
              <a:gd name="adj2" fmla="val -10152"/>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 name="フローチャート: 処理 2">
            <a:extLst>
              <a:ext uri="{FF2B5EF4-FFF2-40B4-BE49-F238E27FC236}">
                <a16:creationId xmlns:a16="http://schemas.microsoft.com/office/drawing/2014/main" id="{481DA46B-8B49-44E8-DFA1-D57F36BD8418}"/>
              </a:ext>
            </a:extLst>
          </p:cNvPr>
          <p:cNvSpPr/>
          <p:nvPr/>
        </p:nvSpPr>
        <p:spPr>
          <a:xfrm>
            <a:off x="1025002" y="2077382"/>
            <a:ext cx="4066887" cy="786778"/>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bg1"/>
                </a:solidFill>
              </a:rPr>
              <a:t>Thresholds are assigned </a:t>
            </a:r>
            <a:br>
              <a:rPr lang="en-US" altLang="ja-JP" sz="2200" b="1" dirty="0">
                <a:solidFill>
                  <a:schemeClr val="bg1"/>
                </a:solidFill>
              </a:rPr>
            </a:br>
            <a:r>
              <a:rPr lang="en-US" altLang="ja-JP" sz="2200" b="1" dirty="0">
                <a:solidFill>
                  <a:schemeClr val="bg1"/>
                </a:solidFill>
              </a:rPr>
              <a:t>for each traffic load</a:t>
            </a:r>
            <a:endParaRPr kumimoji="1" lang="ja-JP" altLang="en-US" sz="2200" b="1" dirty="0">
              <a:solidFill>
                <a:schemeClr val="bg1"/>
              </a:solidFill>
            </a:endParaRPr>
          </a:p>
        </p:txBody>
      </p:sp>
      <p:sp>
        <p:nvSpPr>
          <p:cNvPr id="9" name="Google Shape;124;p2">
            <a:extLst>
              <a:ext uri="{FF2B5EF4-FFF2-40B4-BE49-F238E27FC236}">
                <a16:creationId xmlns:a16="http://schemas.microsoft.com/office/drawing/2014/main" id="{2D593778-54A4-E17C-4706-8E8ECB0E3F12}"/>
              </a:ext>
            </a:extLst>
          </p:cNvPr>
          <p:cNvSpPr/>
          <p:nvPr/>
        </p:nvSpPr>
        <p:spPr>
          <a:xfrm>
            <a:off x="2763860" y="2877642"/>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91706206"/>
      </p:ext>
    </p:extLst>
  </p:cSld>
  <p:clrMapOvr>
    <a:masterClrMapping/>
  </p:clrMapOvr>
  <p:transition/>
</p:sld>
</file>

<file path=ppt/theme/theme1.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19050" cap="sq">
          <a:solidFill>
            <a:schemeClr val="accent1"/>
          </a:solidFill>
          <a:miter lim="800000"/>
          <a:headEnd type="none" w="med" len="med"/>
          <a:tailEnd type="none" w="med" len="med"/>
        </a:ln>
      </a:spPr>
      <a:bodyPr rtlCol="0" anchor="ctr"/>
      <a:lstStyle>
        <a:defPPr algn="ctr">
          <a:defRPr kumimoji="1" sz="28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59109</TotalTime>
  <Words>3087</Words>
  <Application>Microsoft Macintosh PowerPoint</Application>
  <PresentationFormat>画面に合わせる (4:3)</PresentationFormat>
  <Paragraphs>487</Paragraphs>
  <Slides>24</Slides>
  <Notes>23</Notes>
  <HiddenSlides>6</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24</vt:i4>
      </vt:variant>
    </vt:vector>
  </HeadingPairs>
  <TitlesOfParts>
    <vt:vector size="39" baseType="lpstr">
      <vt:lpstr>MS PGothic</vt:lpstr>
      <vt:lpstr>Noto Sans Symbols</vt:lpstr>
      <vt:lpstr>NotoSansJP</vt:lpstr>
      <vt:lpstr>Segoe UI 本文</vt:lpstr>
      <vt:lpstr>Söhne</vt:lpstr>
      <vt:lpstr>メイリオ</vt:lpstr>
      <vt:lpstr>游ゴシック</vt:lpstr>
      <vt:lpstr>Arial</vt:lpstr>
      <vt:lpstr>Calibri</vt:lpstr>
      <vt:lpstr>Cambria Math</vt:lpstr>
      <vt:lpstr>Helvetica Neue</vt:lpstr>
      <vt:lpstr>Quattrocento Sans</vt:lpstr>
      <vt:lpstr>Segoe UI</vt:lpstr>
      <vt:lpstr>Wingdings</vt:lpstr>
      <vt:lpstr>Office ​​テーマ</vt:lpstr>
      <vt:lpstr>A Client-Side Evil-Twin Attack Detection System with Threshold Considering Traffic Load</vt:lpstr>
      <vt:lpstr>Research background and objectives</vt:lpstr>
      <vt:lpstr>Research background and objectives</vt:lpstr>
      <vt:lpstr>Conventional Methods</vt:lpstr>
      <vt:lpstr>Conventional methods</vt:lpstr>
      <vt:lpstr>Conventional methods and issues</vt:lpstr>
      <vt:lpstr>Key idea</vt:lpstr>
      <vt:lpstr>Key idea</vt:lpstr>
      <vt:lpstr>Experiment flow</vt:lpstr>
      <vt:lpstr>Detection method (1)</vt:lpstr>
      <vt:lpstr>Detection method (2)</vt:lpstr>
      <vt:lpstr>Detection method (3)</vt:lpstr>
      <vt:lpstr>Evaluation method</vt:lpstr>
      <vt:lpstr>Experimental environment</vt:lpstr>
      <vt:lpstr>Proposed and comparison methods</vt:lpstr>
      <vt:lpstr>Detection results (proposed method)</vt:lpstr>
      <vt:lpstr>Detection results (comparison method)</vt:lpstr>
      <vt:lpstr>Summary and tasks</vt:lpstr>
      <vt:lpstr>View of detection results</vt:lpstr>
      <vt:lpstr>Acquisition Result</vt:lpstr>
      <vt:lpstr>Acquisition Result</vt:lpstr>
      <vt:lpstr>Acquisition Result</vt:lpstr>
      <vt:lpstr>Acquisition Result</vt:lpstr>
      <vt:lpstr>PowerPoint プレゼンテーション</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上田　智之</cp:lastModifiedBy>
  <cp:revision>632</cp:revision>
  <dcterms:created xsi:type="dcterms:W3CDTF">2013-09-23T07:13:46Z</dcterms:created>
  <dcterms:modified xsi:type="dcterms:W3CDTF">2023-08-25T06:05:35Z</dcterms:modified>
</cp:coreProperties>
</file>