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9" r:id="rId3"/>
    <p:sldId id="363" r:id="rId4"/>
    <p:sldId id="370" r:id="rId5"/>
    <p:sldId id="368" r:id="rId6"/>
    <p:sldId id="371" r:id="rId7"/>
    <p:sldId id="374" r:id="rId8"/>
    <p:sldId id="375" r:id="rId9"/>
    <p:sldId id="366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C3EAFF"/>
    <a:srgbClr val="4D4D4D"/>
    <a:srgbClr val="F19800"/>
    <a:srgbClr val="C46C38"/>
    <a:srgbClr val="ECE6E5"/>
    <a:srgbClr val="79BBD3"/>
    <a:srgbClr val="0084B4"/>
    <a:srgbClr val="F2F2F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 autoAdjust="0"/>
    <p:restoredTop sz="86846" autoAdjust="0"/>
  </p:normalViewPr>
  <p:slideViewPr>
    <p:cSldViewPr>
      <p:cViewPr varScale="1">
        <p:scale>
          <a:sx n="100" d="100"/>
          <a:sy n="100" d="100"/>
        </p:scale>
        <p:origin x="164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3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6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元にした論文と同様、</a:t>
            </a:r>
            <a:r>
              <a:rPr kumimoji="1" lang="en-US" altLang="ja-JP" dirty="0"/>
              <a:t>100</a:t>
            </a:r>
            <a:r>
              <a:rPr kumimoji="1" lang="ja-JP" altLang="en-US"/>
              <a:t>バイトの</a:t>
            </a:r>
            <a:r>
              <a:rPr kumimoji="1" lang="en-US" altLang="ja-JP" dirty="0"/>
              <a:t>ping</a:t>
            </a:r>
            <a:r>
              <a:rPr kumimoji="1" lang="ja-JP" altLang="en-US"/>
              <a:t>を</a:t>
            </a:r>
            <a:r>
              <a:rPr kumimoji="1" lang="en-US" altLang="ja-JP"/>
              <a:t>1</a:t>
            </a:r>
            <a:r>
              <a:rPr kumimoji="1" lang="ja-JP" altLang="en-US"/>
              <a:t>秒間に</a:t>
            </a:r>
            <a:r>
              <a:rPr kumimoji="1" lang="en-US" altLang="ja-JP" dirty="0"/>
              <a:t>10</a:t>
            </a:r>
            <a:r>
              <a:rPr kumimoji="1" lang="ja-JP" altLang="en-US"/>
              <a:t>パケット送信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01A9-FF63-AE4C-9495-BD0A9DD8C19F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1A0F-0145-2A42-BBBE-D14C5150F76C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5BF52-1535-B442-93A3-98937C6233BA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5191-7E8D-0847-8CF1-4F8B739AA34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9F60-D9FA-CB4A-AA36-FFFDD5F774F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696-173F-5B49-A6D3-1D796D947B21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A8CD-6ABE-B94B-9616-414E33F234A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A40E-03F5-B44F-94FD-DCE423B41D23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C9FD-4899-DE4B-86BC-1D58738D5ED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18-2736-194F-ACC5-1B62518D60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1F32-8678-2447-B061-2717148214CC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FA4B-D2A3-C74A-8112-48180A4EC74E}" type="datetime1">
              <a:rPr lang="ja-JP" altLang="en-US" smtClean="0"/>
              <a:t>2023/5/29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1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en" altLang="ja-JP" sz="4800" dirty="0"/>
              <a:t>KDDI</a:t>
            </a:r>
            <a:r>
              <a:rPr lang="ja-JP" altLang="en-US" sz="4800"/>
              <a:t>打ち合わせ</a:t>
            </a:r>
            <a:br>
              <a:rPr lang="en-US" altLang="ja-JP" dirty="0"/>
            </a:br>
            <a:r>
              <a:rPr lang="en-US" altLang="ja-JP" sz="3200" dirty="0"/>
              <a:t>Meeting with KDDI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Evil-Twin Attack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74" y="1074007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/>
              <a:t>の差を利用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閾値と</a:t>
            </a:r>
            <a:r>
              <a:rPr lang="en-US" altLang="ja-JP" dirty="0"/>
              <a:t>RTT</a:t>
            </a:r>
            <a:r>
              <a:rPr lang="ja-JP" altLang="en-US"/>
              <a:t>を比較して検知</a:t>
            </a:r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08507C81-EB61-25E3-02FA-D5D4D922E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630" y="4797152"/>
            <a:ext cx="1171254" cy="1171254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7EF85E9-934D-23BD-CA08-EF10A46376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286" y="4646990"/>
            <a:ext cx="1175588" cy="1175588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498AC429-42B9-D2B0-0309-E8B3F582BC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7180" y="3022506"/>
            <a:ext cx="1175588" cy="11755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21056" y="4083975"/>
            <a:ext cx="1940289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Rogue AP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26286" y="5691023"/>
            <a:ext cx="11721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rgbClr val="4D4D4D"/>
                </a:solidFill>
              </a:rPr>
              <a:t>ユーザ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pPr algn="ctr"/>
            <a:r>
              <a:rPr lang="en-US" altLang="ja-JP" dirty="0">
                <a:solidFill>
                  <a:srgbClr val="4D4D4D"/>
                </a:solidFill>
              </a:rPr>
              <a:t>User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501874" y="3610300"/>
            <a:ext cx="1005306" cy="162448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682768" y="3610300"/>
            <a:ext cx="1068862" cy="1772479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22884" y="5382779"/>
            <a:ext cx="1385420" cy="0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グラフィックス 13" descr="インターネット 単色塗りつぶし">
            <a:extLst>
              <a:ext uri="{FF2B5EF4-FFF2-40B4-BE49-F238E27FC236}">
                <a16:creationId xmlns:a16="http://schemas.microsoft.com/office/drawing/2014/main" id="{218F324F-3742-790F-4D3B-55D0E0B696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65540" y="4822639"/>
            <a:ext cx="1171253" cy="117125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650819" y="5819879"/>
            <a:ext cx="2400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rgbClr val="4D4D4D"/>
                </a:solidFill>
              </a:rPr>
              <a:t>インターネット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Internet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438819" y="5798049"/>
            <a:ext cx="1796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Legitimate</a:t>
            </a:r>
          </a:p>
        </p:txBody>
      </p:sp>
      <p:pic>
        <p:nvPicPr>
          <p:cNvPr id="21" name="グラフィックス 20" descr="スマート フォン 枠線">
            <a:extLst>
              <a:ext uri="{FF2B5EF4-FFF2-40B4-BE49-F238E27FC236}">
                <a16:creationId xmlns:a16="http://schemas.microsoft.com/office/drawing/2014/main" id="{C26B5BC7-9D5A-97F0-9CC8-4B3FFB5AAD7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890111" y="5045600"/>
            <a:ext cx="666063" cy="666063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584872" y="5442434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437661" y="5773520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accent1"/>
                </a:solidFill>
              </a:rPr>
              <a:t>1-hop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516937" y="3485645"/>
            <a:ext cx="1271725" cy="486194"/>
          </a:xfrm>
          <a:prstGeom prst="wedgeRoundRectCallout">
            <a:avLst>
              <a:gd name="adj1" fmla="val 48912"/>
              <a:gd name="adj2" fmla="val 8600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accent2"/>
                </a:solidFill>
              </a:rPr>
              <a:t>2</a:t>
            </a:r>
            <a:r>
              <a:rPr kumimoji="1" lang="en-US" altLang="ja-JP" sz="2800" dirty="0">
                <a:solidFill>
                  <a:schemeClr val="accent2"/>
                </a:solidFill>
              </a:rPr>
              <a:t>-hop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en" altLang="ja-JP"/>
              <a:t>KDDI</a:t>
            </a:r>
            <a:r>
              <a:rPr kumimoji="1" lang="ja-JP" altLang="en-US"/>
              <a:t>打ち合わせ </a:t>
            </a:r>
            <a:r>
              <a:rPr kumimoji="1" lang="en" altLang="ja-JP"/>
              <a:t>Meeting with KDDI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535DE4-07F8-A56D-9FB7-7734E6FAFA53}"/>
              </a:ext>
            </a:extLst>
          </p:cNvPr>
          <p:cNvSpPr txBox="1"/>
          <p:nvPr/>
        </p:nvSpPr>
        <p:spPr>
          <a:xfrm>
            <a:off x="5112964" y="1217906"/>
            <a:ext cx="3294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dirty="0">
                <a:solidFill>
                  <a:srgbClr val="525252"/>
                </a:solidFill>
                <a:effectLst/>
                <a:latin typeface="Söhne"/>
              </a:rPr>
              <a:t>Detection Method Utilizing RTT</a:t>
            </a:r>
            <a:endParaRPr lang="ja-JP" altLang="en-US">
              <a:solidFill>
                <a:srgbClr val="525252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09D0DF-469E-08A2-8CE5-6C53AC783FF1}"/>
              </a:ext>
            </a:extLst>
          </p:cNvPr>
          <p:cNvSpPr txBox="1"/>
          <p:nvPr/>
        </p:nvSpPr>
        <p:spPr>
          <a:xfrm>
            <a:off x="3110233" y="2103276"/>
            <a:ext cx="567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dirty="0">
                <a:solidFill>
                  <a:srgbClr val="525252"/>
                </a:solidFill>
                <a:effectLst/>
                <a:latin typeface="Söhne"/>
              </a:rPr>
              <a:t>Utilizing the Difference in RTT between 1-hop and 2-hop</a:t>
            </a:r>
            <a:endParaRPr lang="ja-JP" altLang="en-US">
              <a:solidFill>
                <a:srgbClr val="525252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BCF528-15B6-541B-1160-57226C52C55E}"/>
              </a:ext>
            </a:extLst>
          </p:cNvPr>
          <p:cNvSpPr txBox="1"/>
          <p:nvPr/>
        </p:nvSpPr>
        <p:spPr>
          <a:xfrm>
            <a:off x="2398414" y="2778808"/>
            <a:ext cx="627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dirty="0">
                <a:solidFill>
                  <a:srgbClr val="525252"/>
                </a:solidFill>
                <a:effectLst/>
                <a:latin typeface="Söhne"/>
              </a:rPr>
              <a:t>Detecting by Comparing the Threshold and RTT</a:t>
            </a:r>
            <a:endParaRPr lang="ja-JP" altLang="en-US">
              <a:solidFill>
                <a:srgbClr val="52525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30CA95D-9BB2-0C4B-F8EC-5E7271078518}"/>
              </a:ext>
            </a:extLst>
          </p:cNvPr>
          <p:cNvSpPr txBox="1"/>
          <p:nvPr/>
        </p:nvSpPr>
        <p:spPr>
          <a:xfrm>
            <a:off x="4728507" y="3139384"/>
            <a:ext cx="4089207" cy="173704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/>
          <a:p>
            <a:pPr algn="ctr"/>
            <a:r>
              <a:rPr kumimoji="1" lang="ja-JP" altLang="en-US" sz="2400" b="1">
                <a:solidFill>
                  <a:schemeClr val="bg1"/>
                </a:solidFill>
              </a:rPr>
              <a:t>高負荷時の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RTT</a:t>
            </a:r>
            <a:r>
              <a:rPr kumimoji="1" lang="ja-JP" altLang="en-US" sz="2400" b="1">
                <a:solidFill>
                  <a:schemeClr val="bg1"/>
                </a:solidFill>
              </a:rPr>
              <a:t>の分散を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>
                <a:solidFill>
                  <a:schemeClr val="bg1"/>
                </a:solidFill>
              </a:rPr>
              <a:t>考慮していない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050" b="1" dirty="0">
              <a:solidFill>
                <a:schemeClr val="bg1"/>
              </a:solidFill>
            </a:endParaRPr>
          </a:p>
          <a:p>
            <a:pPr algn="ctr"/>
            <a:r>
              <a:rPr lang="en" altLang="ja-JP" sz="2000" b="1" i="0" dirty="0">
                <a:solidFill>
                  <a:schemeClr val="bg1"/>
                </a:solidFill>
                <a:effectLst/>
                <a:latin typeface="Söhne"/>
              </a:rPr>
              <a:t>Not considering the variance of RTT under high load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04734-F920-1765-8D9A-97F1E6FB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3319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キーアイデア</a:t>
            </a:r>
            <a:r>
              <a:rPr lang="en-US" altLang="ja-JP" dirty="0"/>
              <a:t> &amp; </a:t>
            </a:r>
            <a:r>
              <a:rPr lang="ja-JP" altLang="en-US"/>
              <a:t>前回までの負荷の決め方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/>
              <a:t>低・中</a:t>
            </a:r>
            <a:r>
              <a:rPr lang="ja-JP" altLang="en-US"/>
              <a:t>・高の</a:t>
            </a:r>
            <a:r>
              <a:rPr kumimoji="1" lang="en-US" altLang="ja-JP" dirty="0"/>
              <a:t>3</a:t>
            </a:r>
            <a:r>
              <a:rPr kumimoji="1" lang="ja-JP" altLang="en-US"/>
              <a:t>種類の負荷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負荷ごとに</a:t>
            </a:r>
            <a:r>
              <a:rPr lang="en-US" altLang="ja-JP" dirty="0"/>
              <a:t>PC</a:t>
            </a:r>
            <a:r>
              <a:rPr lang="ja-JP" altLang="en-US"/>
              <a:t>などを接続する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pic>
        <p:nvPicPr>
          <p:cNvPr id="29" name="グラフィックス 28" descr="モノのインターネット 枠線">
            <a:extLst>
              <a:ext uri="{FF2B5EF4-FFF2-40B4-BE49-F238E27FC236}">
                <a16:creationId xmlns:a16="http://schemas.microsoft.com/office/drawing/2014/main" id="{45BF7988-1241-3E13-5D0C-5DBBAC91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43" y="3662036"/>
            <a:ext cx="906536" cy="906536"/>
          </a:xfrm>
          <a:prstGeom prst="rect">
            <a:avLst/>
          </a:prstGeom>
        </p:spPr>
      </p:pic>
      <p:pic>
        <p:nvPicPr>
          <p:cNvPr id="30" name="グラフィックス 29" descr="ノート PC 枠線">
            <a:extLst>
              <a:ext uri="{FF2B5EF4-FFF2-40B4-BE49-F238E27FC236}">
                <a16:creationId xmlns:a16="http://schemas.microsoft.com/office/drawing/2014/main" id="{2F2256FE-ECAB-982E-366D-9845701A4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9148" y="4423286"/>
            <a:ext cx="906536" cy="906536"/>
          </a:xfrm>
          <a:prstGeom prst="rect">
            <a:avLst/>
          </a:prstGeom>
        </p:spPr>
      </p:pic>
      <p:pic>
        <p:nvPicPr>
          <p:cNvPr id="31" name="グラフィックス 30" descr="コンピューター 枠線">
            <a:extLst>
              <a:ext uri="{FF2B5EF4-FFF2-40B4-BE49-F238E27FC236}">
                <a16:creationId xmlns:a16="http://schemas.microsoft.com/office/drawing/2014/main" id="{028F8534-4C0B-4C76-C239-7A392694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7099" y="4931907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スマート フォン 枠線">
            <a:extLst>
              <a:ext uri="{FF2B5EF4-FFF2-40B4-BE49-F238E27FC236}">
                <a16:creationId xmlns:a16="http://schemas.microsoft.com/office/drawing/2014/main" id="{6BCC594D-207D-EEF7-3AB3-41DDD845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4294" y="4805454"/>
            <a:ext cx="914400" cy="914400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8F64A5-EB54-9A89-A9FB-CE8A9EAACC2E}"/>
              </a:ext>
            </a:extLst>
          </p:cNvPr>
          <p:cNvCxnSpPr>
            <a:cxnSpLocks/>
          </p:cNvCxnSpPr>
          <p:nvPr/>
        </p:nvCxnSpPr>
        <p:spPr>
          <a:xfrm flipV="1">
            <a:off x="1946946" y="3878292"/>
            <a:ext cx="1866108" cy="239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図 3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85E3B5E6-2B32-0B5C-9EB9-5289FC108A4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727" y="4813318"/>
            <a:ext cx="699364" cy="50171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41B93E-AF26-EBB1-FD38-E8F9BAD61160}"/>
              </a:ext>
            </a:extLst>
          </p:cNvPr>
          <p:cNvSpPr txBox="1"/>
          <p:nvPr/>
        </p:nvSpPr>
        <p:spPr>
          <a:xfrm>
            <a:off x="1130552" y="5314890"/>
            <a:ext cx="105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b="1">
                <a:solidFill>
                  <a:schemeClr val="accent6"/>
                </a:solidFill>
              </a:rPr>
              <a:t>低</a:t>
            </a:r>
            <a:r>
              <a:rPr lang="en-US" altLang="ja-JP" sz="2000" b="1" dirty="0">
                <a:solidFill>
                  <a:schemeClr val="accent6"/>
                </a:solidFill>
              </a:rPr>
              <a:t> low</a:t>
            </a:r>
            <a:endParaRPr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58ADF5-F828-3270-69A1-D00788F821DD}"/>
              </a:ext>
            </a:extLst>
          </p:cNvPr>
          <p:cNvSpPr txBox="1"/>
          <p:nvPr/>
        </p:nvSpPr>
        <p:spPr>
          <a:xfrm>
            <a:off x="2050767" y="5759391"/>
            <a:ext cx="1658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b="1">
                <a:solidFill>
                  <a:schemeClr val="accent5"/>
                </a:solidFill>
              </a:rPr>
              <a:t>中</a:t>
            </a:r>
            <a:r>
              <a:rPr lang="en-US" altLang="ja-JP" sz="2000" b="1" dirty="0">
                <a:solidFill>
                  <a:schemeClr val="accent5"/>
                </a:solidFill>
              </a:rPr>
              <a:t> medium</a:t>
            </a:r>
            <a:endParaRPr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E88E9C-3DEC-DA6A-925F-AE1B4481B43A}"/>
              </a:ext>
            </a:extLst>
          </p:cNvPr>
          <p:cNvSpPr txBox="1"/>
          <p:nvPr/>
        </p:nvSpPr>
        <p:spPr>
          <a:xfrm>
            <a:off x="3645698" y="6207110"/>
            <a:ext cx="1057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>
                <a:solidFill>
                  <a:srgbClr val="FF0000"/>
                </a:solidFill>
              </a:rPr>
              <a:t>高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 high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8" name="グラフィックス 37" descr="無線ルーター 枠線">
            <a:extLst>
              <a:ext uri="{FF2B5EF4-FFF2-40B4-BE49-F238E27FC236}">
                <a16:creationId xmlns:a16="http://schemas.microsoft.com/office/drawing/2014/main" id="{D87A9237-4504-0790-330D-B6DFA94F6D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3350" y="3356070"/>
            <a:ext cx="906536" cy="906536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D40936-DD23-96D9-FBE5-922590427541}"/>
              </a:ext>
            </a:extLst>
          </p:cNvPr>
          <p:cNvCxnSpPr>
            <a:cxnSpLocks/>
          </p:cNvCxnSpPr>
          <p:nvPr/>
        </p:nvCxnSpPr>
        <p:spPr>
          <a:xfrm flipV="1">
            <a:off x="3614090" y="4251428"/>
            <a:ext cx="415373" cy="7298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2753977-424F-5379-A9B9-5394A32C4D11}"/>
              </a:ext>
            </a:extLst>
          </p:cNvPr>
          <p:cNvCxnSpPr>
            <a:cxnSpLocks/>
          </p:cNvCxnSpPr>
          <p:nvPr/>
        </p:nvCxnSpPr>
        <p:spPr>
          <a:xfrm flipV="1">
            <a:off x="2637513" y="4070449"/>
            <a:ext cx="1217681" cy="529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AF566BE2-4AA9-AA0A-2025-06B066C445AC}"/>
              </a:ext>
            </a:extLst>
          </p:cNvPr>
          <p:cNvSpPr/>
          <p:nvPr/>
        </p:nvSpPr>
        <p:spPr>
          <a:xfrm rot="16200000">
            <a:off x="1465793" y="4158712"/>
            <a:ext cx="268097" cy="2172315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355A4780-C519-2AFD-9D73-3631A1F1C283}"/>
              </a:ext>
            </a:extLst>
          </p:cNvPr>
          <p:cNvSpPr/>
          <p:nvPr/>
        </p:nvSpPr>
        <p:spPr>
          <a:xfrm rot="16200000">
            <a:off x="2722681" y="3399693"/>
            <a:ext cx="227045" cy="4641735"/>
          </a:xfrm>
          <a:prstGeom prst="leftBrac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EB69BF-E68B-CAC1-3C1D-280F708830BE}"/>
              </a:ext>
            </a:extLst>
          </p:cNvPr>
          <p:cNvCxnSpPr>
            <a:cxnSpLocks/>
          </p:cNvCxnSpPr>
          <p:nvPr/>
        </p:nvCxnSpPr>
        <p:spPr>
          <a:xfrm flipH="1" flipV="1">
            <a:off x="4473093" y="4244710"/>
            <a:ext cx="114272" cy="500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1DABBA-C910-B5CD-0656-FBBCAF95D9D3}"/>
              </a:ext>
            </a:extLst>
          </p:cNvPr>
          <p:cNvSpPr txBox="1"/>
          <p:nvPr/>
        </p:nvSpPr>
        <p:spPr>
          <a:xfrm>
            <a:off x="6234877" y="3848471"/>
            <a:ext cx="1057192" cy="523220"/>
          </a:xfrm>
          <a:custGeom>
            <a:avLst/>
            <a:gdLst>
              <a:gd name="connsiteX0" fmla="*/ 0 w 1057192"/>
              <a:gd name="connsiteY0" fmla="*/ 0 h 523220"/>
              <a:gd name="connsiteX1" fmla="*/ 1057192 w 1057192"/>
              <a:gd name="connsiteY1" fmla="*/ 0 h 523220"/>
              <a:gd name="connsiteX2" fmla="*/ 1057192 w 1057192"/>
              <a:gd name="connsiteY2" fmla="*/ 523220 h 523220"/>
              <a:gd name="connsiteX3" fmla="*/ 0 w 1057192"/>
              <a:gd name="connsiteY3" fmla="*/ 523220 h 523220"/>
              <a:gd name="connsiteX4" fmla="*/ 0 w 1057192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192" h="523220" extrusionOk="0">
                <a:moveTo>
                  <a:pt x="0" y="0"/>
                </a:moveTo>
                <a:cubicBezTo>
                  <a:pt x="326490" y="-85333"/>
                  <a:pt x="605706" y="-11570"/>
                  <a:pt x="1057192" y="0"/>
                </a:cubicBezTo>
                <a:cubicBezTo>
                  <a:pt x="1010839" y="204944"/>
                  <a:pt x="1055600" y="435283"/>
                  <a:pt x="1057192" y="523220"/>
                </a:cubicBezTo>
                <a:cubicBezTo>
                  <a:pt x="776357" y="449588"/>
                  <a:pt x="474386" y="485908"/>
                  <a:pt x="0" y="523220"/>
                </a:cubicBezTo>
                <a:cubicBezTo>
                  <a:pt x="38272" y="416368"/>
                  <a:pt x="18968" y="13932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41209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ping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9837E973-B54E-4258-4142-D4AA0570B3A7}"/>
              </a:ext>
            </a:extLst>
          </p:cNvPr>
          <p:cNvSpPr/>
          <p:nvPr/>
        </p:nvSpPr>
        <p:spPr>
          <a:xfrm rot="16200000">
            <a:off x="4092322" y="2474098"/>
            <a:ext cx="190794" cy="7344766"/>
          </a:xfrm>
          <a:prstGeom prst="leftBrac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4BA55-EF5C-1155-7F55-C42A5D25F912}"/>
              </a:ext>
            </a:extLst>
          </p:cNvPr>
          <p:cNvCxnSpPr>
            <a:cxnSpLocks/>
          </p:cNvCxnSpPr>
          <p:nvPr/>
        </p:nvCxnSpPr>
        <p:spPr>
          <a:xfrm flipH="1" flipV="1">
            <a:off x="4821458" y="3867898"/>
            <a:ext cx="1234452" cy="15825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FDB1301-0F1B-3C70-97F0-A91A2D75F7FB}"/>
              </a:ext>
            </a:extLst>
          </p:cNvPr>
          <p:cNvCxnSpPr>
            <a:cxnSpLocks/>
          </p:cNvCxnSpPr>
          <p:nvPr/>
        </p:nvCxnSpPr>
        <p:spPr>
          <a:xfrm flipH="1" flipV="1">
            <a:off x="4749629" y="4151606"/>
            <a:ext cx="753077" cy="65075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12">
            <a:extLst>
              <a:ext uri="{FF2B5EF4-FFF2-40B4-BE49-F238E27FC236}">
                <a16:creationId xmlns:a16="http://schemas.microsoft.com/office/drawing/2014/main" id="{A26331E2-7212-93F6-36C6-12E4FF1685EE}"/>
              </a:ext>
            </a:extLst>
          </p:cNvPr>
          <p:cNvSpPr/>
          <p:nvPr/>
        </p:nvSpPr>
        <p:spPr>
          <a:xfrm>
            <a:off x="6133403" y="5314890"/>
            <a:ext cx="2173823" cy="653009"/>
          </a:xfrm>
          <a:prstGeom prst="wedgeRoundRectCallout">
            <a:avLst>
              <a:gd name="adj1" fmla="val -40989"/>
              <a:gd name="adj2" fmla="val -873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rgbClr val="4D4D4D"/>
                </a:solidFill>
              </a:rPr>
              <a:t>ストリーミング</a:t>
            </a:r>
            <a:endParaRPr kumimoji="1" lang="en-US" altLang="ja-JP" sz="2000" b="1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b="1" dirty="0">
                <a:solidFill>
                  <a:srgbClr val="4D4D4D"/>
                </a:solidFill>
              </a:rPr>
              <a:t>Streaming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244AE5B-1E49-22D4-E80F-D934E2394210}"/>
              </a:ext>
            </a:extLst>
          </p:cNvPr>
          <p:cNvSpPr txBox="1"/>
          <p:nvPr/>
        </p:nvSpPr>
        <p:spPr>
          <a:xfrm>
            <a:off x="967146" y="4477228"/>
            <a:ext cx="7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IoT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359240" y="159657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545863" y="695294"/>
            <a:ext cx="6914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525252"/>
                </a:solidFill>
              </a:rPr>
              <a:t>Key idea &amp; </a:t>
            </a:r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Method for determining load in prior experiments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3691807" y="2352059"/>
            <a:ext cx="4921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" altLang="ja-JP" sz="2000" dirty="0">
                <a:solidFill>
                  <a:srgbClr val="525252"/>
                </a:solidFill>
              </a:rPr>
              <a:t>3 types of loads</a:t>
            </a:r>
            <a:r>
              <a:rPr lang="en-US" altLang="ja-JP" sz="2000" dirty="0">
                <a:solidFill>
                  <a:srgbClr val="525252"/>
                </a:solidFill>
              </a:rPr>
              <a:t> (low, medium, high)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4114607" y="315364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dirty="0">
                <a:solidFill>
                  <a:srgbClr val="525252"/>
                </a:solidFill>
              </a:rPr>
              <a:t>Connect PCs, etc. for each load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80AC6F-6032-186F-296C-CF70E384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8055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キーアイデア</a:t>
            </a:r>
            <a:r>
              <a:rPr lang="en-US" altLang="ja-JP" dirty="0"/>
              <a:t> &amp; </a:t>
            </a:r>
            <a:r>
              <a:rPr lang="ja-JP" altLang="en-US"/>
              <a:t>今回の負荷の決め方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18" y="1138943"/>
            <a:ext cx="8363222" cy="4899386"/>
          </a:xfrm>
        </p:spPr>
        <p:txBody>
          <a:bodyPr/>
          <a:lstStyle/>
          <a:p>
            <a:r>
              <a:rPr lang="ja-JP" altLang="en-US" dirty="0"/>
              <a:t>トラヒック負荷ごとに検知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具体的な数値を決めた負荷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 err="1"/>
              <a:t>Iperf</a:t>
            </a:r>
            <a:r>
              <a:rPr lang="en-US" altLang="ja-JP" dirty="0"/>
              <a:t> </a:t>
            </a:r>
            <a:r>
              <a:rPr lang="ja-JP" altLang="en-US" dirty="0"/>
              <a:t>を使用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10MB, 30MB, 50MB </a:t>
            </a:r>
            <a:r>
              <a:rPr lang="ja-JP" altLang="en-US" dirty="0"/>
              <a:t>の負荷</a:t>
            </a:r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AD0B2C-7A8B-AE67-A5C9-27284FA9B3CA}"/>
              </a:ext>
            </a:extLst>
          </p:cNvPr>
          <p:cNvSpPr txBox="1"/>
          <p:nvPr/>
        </p:nvSpPr>
        <p:spPr>
          <a:xfrm>
            <a:off x="4139952" y="16048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rgbClr val="525252"/>
                </a:solidFill>
              </a:rPr>
              <a:t>Detection with separate traffic load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37D184-6092-13B9-5958-B740C25F930B}"/>
              </a:ext>
            </a:extLst>
          </p:cNvPr>
          <p:cNvSpPr txBox="1"/>
          <p:nvPr/>
        </p:nvSpPr>
        <p:spPr>
          <a:xfrm>
            <a:off x="1403649" y="695294"/>
            <a:ext cx="7056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525252"/>
                </a:solidFill>
              </a:rPr>
              <a:t>Key idea &amp; </a:t>
            </a:r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Method of determining the load in this experiment</a:t>
            </a:r>
            <a:endParaRPr kumimoji="1" lang="ja-JP" altLang="en-US" sz="2000" b="1" dirty="0">
              <a:solidFill>
                <a:srgbClr val="525252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DD936B-E0E7-0860-2750-DF071C137ECE}"/>
              </a:ext>
            </a:extLst>
          </p:cNvPr>
          <p:cNvSpPr txBox="1"/>
          <p:nvPr/>
        </p:nvSpPr>
        <p:spPr>
          <a:xfrm>
            <a:off x="3691807" y="2352059"/>
            <a:ext cx="3976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Specifically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 本文"/>
                <a:ea typeface="メイリオ"/>
              </a:rPr>
              <a:t> 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defined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 本文"/>
                <a:ea typeface="メイリオ"/>
              </a:rPr>
              <a:t> </a:t>
            </a:r>
            <a:r>
              <a:rPr kumimoji="1" lang="en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Segoe UI 本文"/>
                <a:ea typeface="メイリオ"/>
              </a:rPr>
              <a:t>load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Segoe UI 本文"/>
              <a:ea typeface="メイリオ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C1214-70C9-665C-77DB-903045E7074C}"/>
              </a:ext>
            </a:extLst>
          </p:cNvPr>
          <p:cNvSpPr txBox="1"/>
          <p:nvPr/>
        </p:nvSpPr>
        <p:spPr>
          <a:xfrm>
            <a:off x="2544491" y="3047870"/>
            <a:ext cx="20323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" altLang="ja-JP" sz="2000" dirty="0">
                <a:solidFill>
                  <a:srgbClr val="525252"/>
                </a:solidFill>
                <a:latin typeface="Söhne"/>
              </a:rPr>
              <a:t>U</a:t>
            </a:r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sing </a:t>
            </a:r>
            <a:r>
              <a:rPr lang="en" altLang="ja-JP" sz="2000" b="0" i="0" dirty="0" err="1">
                <a:solidFill>
                  <a:srgbClr val="525252"/>
                </a:solidFill>
                <a:effectLst/>
                <a:latin typeface="Söhne"/>
              </a:rPr>
              <a:t>Iperf</a:t>
            </a:r>
            <a:endParaRPr lang="en-US" altLang="ja-JP" sz="2000" dirty="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6" name="グラフィックス 5" descr="ノート PC 枠線">
            <a:extLst>
              <a:ext uri="{FF2B5EF4-FFF2-40B4-BE49-F238E27FC236}">
                <a16:creationId xmlns:a16="http://schemas.microsoft.com/office/drawing/2014/main" id="{8FC4FA54-BA61-C3C6-8032-EB5B8BE65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07" y="4972881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無線ルーター 枠線">
            <a:extLst>
              <a:ext uri="{FF2B5EF4-FFF2-40B4-BE49-F238E27FC236}">
                <a16:creationId xmlns:a16="http://schemas.microsoft.com/office/drawing/2014/main" id="{4ED28249-0162-585D-754F-8AE0F36C9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0698" y="4428965"/>
            <a:ext cx="906536" cy="906536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FF5F1-5B9C-3FA1-AE79-E7E391783DDD}"/>
              </a:ext>
            </a:extLst>
          </p:cNvPr>
          <p:cNvCxnSpPr>
            <a:cxnSpLocks/>
          </p:cNvCxnSpPr>
          <p:nvPr/>
        </p:nvCxnSpPr>
        <p:spPr>
          <a:xfrm flipV="1">
            <a:off x="2085609" y="4845819"/>
            <a:ext cx="1455089" cy="428215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 descr="ノート PC 枠線">
            <a:extLst>
              <a:ext uri="{FF2B5EF4-FFF2-40B4-BE49-F238E27FC236}">
                <a16:creationId xmlns:a16="http://schemas.microsoft.com/office/drawing/2014/main" id="{7C3A2A27-F8F1-9D60-691D-DB20333D0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7962" y="4428965"/>
            <a:ext cx="906536" cy="90653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23682-62B3-3626-320D-41CE2D38CAD5}"/>
              </a:ext>
            </a:extLst>
          </p:cNvPr>
          <p:cNvCxnSpPr>
            <a:cxnSpLocks/>
          </p:cNvCxnSpPr>
          <p:nvPr/>
        </p:nvCxnSpPr>
        <p:spPr>
          <a:xfrm flipH="1">
            <a:off x="1987655" y="5015287"/>
            <a:ext cx="1553043" cy="466503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3580C36-F3F0-E4A0-45B7-C5C6B925EAD2}"/>
              </a:ext>
            </a:extLst>
          </p:cNvPr>
          <p:cNvCxnSpPr>
            <a:cxnSpLocks/>
          </p:cNvCxnSpPr>
          <p:nvPr/>
        </p:nvCxnSpPr>
        <p:spPr>
          <a:xfrm>
            <a:off x="4447670" y="4830608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D2472A-3FF9-2194-49BF-087CBE45ACAD}"/>
              </a:ext>
            </a:extLst>
          </p:cNvPr>
          <p:cNvCxnSpPr>
            <a:cxnSpLocks/>
          </p:cNvCxnSpPr>
          <p:nvPr/>
        </p:nvCxnSpPr>
        <p:spPr>
          <a:xfrm rot="10800000">
            <a:off x="4447670" y="5000076"/>
            <a:ext cx="165818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角丸四角形吹き出し 27">
            <a:extLst>
              <a:ext uri="{FF2B5EF4-FFF2-40B4-BE49-F238E27FC236}">
                <a16:creationId xmlns:a16="http://schemas.microsoft.com/office/drawing/2014/main" id="{265D6CF0-9240-BB5A-3C8D-55159E17E22E}"/>
              </a:ext>
            </a:extLst>
          </p:cNvPr>
          <p:cNvSpPr/>
          <p:nvPr/>
        </p:nvSpPr>
        <p:spPr>
          <a:xfrm>
            <a:off x="4566951" y="6016487"/>
            <a:ext cx="1226338" cy="396221"/>
          </a:xfrm>
          <a:prstGeom prst="wedgeRoundRectCallout">
            <a:avLst>
              <a:gd name="adj1" fmla="val 12602"/>
              <a:gd name="adj2" fmla="val -11826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ping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FD41F1E4-A40C-CA9D-129E-94C4AA6CE032}"/>
              </a:ext>
            </a:extLst>
          </p:cNvPr>
          <p:cNvSpPr/>
          <p:nvPr/>
        </p:nvSpPr>
        <p:spPr>
          <a:xfrm>
            <a:off x="2602193" y="5770811"/>
            <a:ext cx="1658181" cy="695645"/>
          </a:xfrm>
          <a:prstGeom prst="wedgeRoundRectCallout">
            <a:avLst>
              <a:gd name="adj1" fmla="val -86108"/>
              <a:gd name="adj2" fmla="val -55211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RTT</a:t>
            </a:r>
            <a:r>
              <a:rPr lang="ja-JP" altLang="en-US" sz="2000" dirty="0">
                <a:solidFill>
                  <a:srgbClr val="4D4D4D"/>
                </a:solidFill>
              </a:rPr>
              <a:t>取得</a:t>
            </a:r>
            <a:endParaRPr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4D4D4D"/>
                </a:solidFill>
              </a:rPr>
              <a:t>Get RTT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sp>
        <p:nvSpPr>
          <p:cNvPr id="14" name="角丸四角形吹き出し 27">
            <a:extLst>
              <a:ext uri="{FF2B5EF4-FFF2-40B4-BE49-F238E27FC236}">
                <a16:creationId xmlns:a16="http://schemas.microsoft.com/office/drawing/2014/main" id="{3084C997-B07A-4E84-C9F6-DBB7BFE8AFBE}"/>
              </a:ext>
            </a:extLst>
          </p:cNvPr>
          <p:cNvSpPr/>
          <p:nvPr/>
        </p:nvSpPr>
        <p:spPr>
          <a:xfrm>
            <a:off x="996509" y="4135986"/>
            <a:ext cx="1905795" cy="713844"/>
          </a:xfrm>
          <a:prstGeom prst="wedgeRoundRectCallout">
            <a:avLst>
              <a:gd name="adj1" fmla="val 37617"/>
              <a:gd name="adj2" fmla="val 7088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rgbClr val="4D4D4D"/>
                </a:solidFill>
              </a:rPr>
              <a:t>Iperf</a:t>
            </a:r>
            <a:r>
              <a:rPr lang="ja-JP" altLang="en-US" sz="2000" dirty="0">
                <a:solidFill>
                  <a:srgbClr val="4D4D4D"/>
                </a:solidFill>
              </a:rPr>
              <a:t>の</a:t>
            </a:r>
            <a:r>
              <a:rPr kumimoji="1" lang="ja-JP" altLang="en-US" sz="2000" dirty="0">
                <a:solidFill>
                  <a:srgbClr val="4D4D4D"/>
                </a:solidFill>
              </a:rPr>
              <a:t>負荷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4D4D4D"/>
                </a:solidFill>
              </a:rPr>
              <a:t>Load</a:t>
            </a:r>
            <a:r>
              <a:rPr kumimoji="1" lang="en-US" altLang="ja-JP" dirty="0">
                <a:solidFill>
                  <a:srgbClr val="4D4D4D"/>
                </a:solidFill>
              </a:rPr>
              <a:t> </a:t>
            </a:r>
            <a:r>
              <a:rPr lang="en-US" altLang="ja-JP" sz="1600" dirty="0">
                <a:solidFill>
                  <a:srgbClr val="4D4D4D"/>
                </a:solidFill>
              </a:rPr>
              <a:t>using </a:t>
            </a:r>
            <a:r>
              <a:rPr lang="en-US" altLang="ja-JP" sz="1600" dirty="0" err="1">
                <a:solidFill>
                  <a:srgbClr val="4D4D4D"/>
                </a:solidFill>
              </a:rPr>
              <a:t>iperf</a:t>
            </a:r>
            <a:endParaRPr kumimoji="1" lang="ja-JP" altLang="en-US" dirty="0">
              <a:solidFill>
                <a:srgbClr val="4D4D4D"/>
              </a:solidFill>
            </a:endParaRPr>
          </a:p>
        </p:txBody>
      </p:sp>
      <p:pic>
        <p:nvPicPr>
          <p:cNvPr id="16" name="グラフィックス 15" descr="データベース 枠線">
            <a:extLst>
              <a:ext uri="{FF2B5EF4-FFF2-40B4-BE49-F238E27FC236}">
                <a16:creationId xmlns:a16="http://schemas.microsoft.com/office/drawing/2014/main" id="{27FAFE25-1C74-F050-1EA5-EAE5B3FB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6485" y="5259845"/>
            <a:ext cx="914400" cy="914400"/>
          </a:xfrm>
          <a:prstGeom prst="rect">
            <a:avLst/>
          </a:prstGeom>
        </p:spPr>
      </p:pic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917478-A7ED-E976-3DD6-2DDB9774249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45166" y="5214865"/>
            <a:ext cx="1671319" cy="50218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31654C9-A6C0-5A29-62B8-C0B11A72D8C7}"/>
              </a:ext>
            </a:extLst>
          </p:cNvPr>
          <p:cNvCxnSpPr>
            <a:cxnSpLocks/>
          </p:cNvCxnSpPr>
          <p:nvPr/>
        </p:nvCxnSpPr>
        <p:spPr>
          <a:xfrm flipH="1" flipV="1">
            <a:off x="4473134" y="5369347"/>
            <a:ext cx="1632716" cy="48562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23DB13-E4C3-EB82-2BFA-DD7C923F5579}"/>
              </a:ext>
            </a:extLst>
          </p:cNvPr>
          <p:cNvSpPr txBox="1"/>
          <p:nvPr/>
        </p:nvSpPr>
        <p:spPr>
          <a:xfrm>
            <a:off x="4662264" y="3892939"/>
            <a:ext cx="3006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525252"/>
                </a:solidFill>
              </a:rPr>
              <a:t>10MB, 30MB, 50MB load</a:t>
            </a:r>
            <a:endParaRPr lang="ja-JP" altLang="en-US" sz="2000" dirty="0">
              <a:solidFill>
                <a:srgbClr val="525252"/>
              </a:solidFill>
            </a:endParaRPr>
          </a:p>
        </p:txBody>
      </p:sp>
      <p:sp>
        <p:nvSpPr>
          <p:cNvPr id="39" name="角丸四角形吹き出し 27">
            <a:extLst>
              <a:ext uri="{FF2B5EF4-FFF2-40B4-BE49-F238E27FC236}">
                <a16:creationId xmlns:a16="http://schemas.microsoft.com/office/drawing/2014/main" id="{F99D1DDF-BC8E-D0CB-7A7E-75A95CD75483}"/>
              </a:ext>
            </a:extLst>
          </p:cNvPr>
          <p:cNvSpPr/>
          <p:nvPr/>
        </p:nvSpPr>
        <p:spPr>
          <a:xfrm>
            <a:off x="7073168" y="5191711"/>
            <a:ext cx="1671319" cy="396221"/>
          </a:xfrm>
          <a:prstGeom prst="wedgeRoundRectCallout">
            <a:avLst>
              <a:gd name="adj1" fmla="val -45984"/>
              <a:gd name="adj2" fmla="val 96028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4D4D4D"/>
                </a:solidFill>
              </a:rPr>
              <a:t>g</a:t>
            </a:r>
            <a:r>
              <a:rPr kumimoji="1" lang="en-US" altLang="ja-JP" sz="2000" dirty="0">
                <a:solidFill>
                  <a:srgbClr val="4D4D4D"/>
                </a:solidFill>
              </a:rPr>
              <a:t>oogle.com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126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検知方法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585477" y="1191768"/>
            <a:ext cx="836322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k-means</a:t>
            </a:r>
            <a:r>
              <a:rPr lang="ja-JP" altLang="en-US"/>
              <a:t>法を利用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取得した通常時・攻撃時データに対して適用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b="1" dirty="0"/>
              <a:t>2</a:t>
            </a:r>
            <a:r>
              <a:rPr lang="ja-JP" altLang="en-US" b="1"/>
              <a:t>つの重心点の座標の</a:t>
            </a:r>
            <a:r>
              <a:rPr lang="en-US" altLang="ja-JP" b="1" dirty="0"/>
              <a:t>y</a:t>
            </a:r>
            <a:r>
              <a:rPr lang="ja-JP" altLang="en-US" b="1"/>
              <a:t>軸比を求める</a:t>
            </a:r>
            <a:endParaRPr lang="en-US" altLang="ja-JP" dirty="0"/>
          </a:p>
        </p:txBody>
      </p: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B78E232C-3780-75F2-4B28-6E5AB34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1C7672-F3E8-8419-9348-E36DE5C9B3D4}"/>
              </a:ext>
            </a:extLst>
          </p:cNvPr>
          <p:cNvSpPr txBox="1"/>
          <p:nvPr/>
        </p:nvSpPr>
        <p:spPr>
          <a:xfrm>
            <a:off x="3135546" y="567847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ja-JP" sz="2000" b="1" dirty="0">
                <a:solidFill>
                  <a:srgbClr val="525252"/>
                </a:solidFill>
              </a:rPr>
              <a:t>Detection method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D9A5D9-6F99-4B57-58A7-6F2CC8CCD2F0}"/>
              </a:ext>
            </a:extLst>
          </p:cNvPr>
          <p:cNvSpPr txBox="1"/>
          <p:nvPr/>
        </p:nvSpPr>
        <p:spPr>
          <a:xfrm>
            <a:off x="4394061" y="2282968"/>
            <a:ext cx="35903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Applies to normal/attack data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3294C5-56CB-DBB5-AAE8-E0CD408536B3}"/>
              </a:ext>
            </a:extLst>
          </p:cNvPr>
          <p:cNvSpPr txBox="1"/>
          <p:nvPr/>
        </p:nvSpPr>
        <p:spPr>
          <a:xfrm>
            <a:off x="4213966" y="13474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dirty="0">
                <a:solidFill>
                  <a:srgbClr val="525252"/>
                </a:solidFill>
              </a:rPr>
              <a:t>Utilizing the k-means algorithm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AEC9D7-A61D-6CB9-7D66-E1971A4921D5}"/>
              </a:ext>
            </a:extLst>
          </p:cNvPr>
          <p:cNvSpPr txBox="1"/>
          <p:nvPr/>
        </p:nvSpPr>
        <p:spPr>
          <a:xfrm>
            <a:off x="3287939" y="3006270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" altLang="ja-JP" sz="2000" b="1" i="0" dirty="0">
                <a:solidFill>
                  <a:srgbClr val="525252"/>
                </a:solidFill>
                <a:effectLst/>
                <a:latin typeface="Söhne"/>
              </a:rPr>
              <a:t>Find the y-axis ratio of the two centroids</a:t>
            </a:r>
            <a:endParaRPr lang="en" altLang="ja-JP" sz="2000" b="1" dirty="0">
              <a:solidFill>
                <a:srgbClr val="525252"/>
              </a:solidFill>
            </a:endParaRPr>
          </a:p>
        </p:txBody>
      </p:sp>
      <p:sp>
        <p:nvSpPr>
          <p:cNvPr id="38" name="スライド番号プレースホルダー 37">
            <a:extLst>
              <a:ext uri="{FF2B5EF4-FFF2-40B4-BE49-F238E27FC236}">
                <a16:creationId xmlns:a16="http://schemas.microsoft.com/office/drawing/2014/main" id="{66520606-D207-E144-70A7-9804418E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ACE53B9-C63B-7185-26D9-B2F7E4AC0451}"/>
              </a:ext>
            </a:extLst>
          </p:cNvPr>
          <p:cNvSpPr txBox="1"/>
          <p:nvPr/>
        </p:nvSpPr>
        <p:spPr>
          <a:xfrm>
            <a:off x="380101" y="4339426"/>
            <a:ext cx="5503216" cy="190121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/>
          <a:p>
            <a:pPr algn="ctr"/>
            <a:r>
              <a:rPr kumimoji="1" lang="ja-JP" altLang="en-US" sz="2400" b="1">
                <a:solidFill>
                  <a:schemeClr val="bg1"/>
                </a:solidFill>
              </a:rPr>
              <a:t>閾値の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y</a:t>
            </a:r>
            <a:r>
              <a:rPr kumimoji="1" lang="ja-JP" altLang="en-US" sz="2400" b="1">
                <a:solidFill>
                  <a:schemeClr val="bg1"/>
                </a:solidFill>
              </a:rPr>
              <a:t>軸比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 &lt; </a:t>
            </a:r>
            <a:r>
              <a:rPr kumimoji="1" lang="ja-JP" altLang="en-US" sz="2400" b="1">
                <a:solidFill>
                  <a:schemeClr val="bg1"/>
                </a:solidFill>
              </a:rPr>
              <a:t>算出した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y</a:t>
            </a:r>
            <a:r>
              <a:rPr kumimoji="1" lang="ja-JP" altLang="en-US" sz="2400" b="1">
                <a:solidFill>
                  <a:schemeClr val="bg1"/>
                </a:solidFill>
              </a:rPr>
              <a:t>軸比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Threshold y-axis ratio &lt; Calculated y-axis ratio</a:t>
            </a:r>
          </a:p>
          <a:p>
            <a:pPr algn="ctr"/>
            <a:endParaRPr kumimoji="1" lang="en-US" altLang="ja-JP" sz="12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>
                <a:solidFill>
                  <a:schemeClr val="bg1"/>
                </a:solidFill>
              </a:rPr>
              <a:t>→不正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AP</a:t>
            </a:r>
            <a:r>
              <a:rPr kumimoji="1" lang="ja-JP" altLang="en-US" sz="2400" b="1">
                <a:solidFill>
                  <a:schemeClr val="bg1"/>
                </a:solidFill>
              </a:rPr>
              <a:t>ありと判断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There is rogue AP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9DCA39F-CB56-CFF0-242B-46E08DC003DF}"/>
              </a:ext>
            </a:extLst>
          </p:cNvPr>
          <p:cNvCxnSpPr>
            <a:cxnSpLocks/>
          </p:cNvCxnSpPr>
          <p:nvPr/>
        </p:nvCxnSpPr>
        <p:spPr>
          <a:xfrm>
            <a:off x="6502028" y="6046198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378B562F-7742-1209-984C-0D39A8B974FA}"/>
              </a:ext>
            </a:extLst>
          </p:cNvPr>
          <p:cNvSpPr/>
          <p:nvPr/>
        </p:nvSpPr>
        <p:spPr>
          <a:xfrm>
            <a:off x="7252981" y="534455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9B2063DA-66C9-7C3C-E216-2218A999BA73}"/>
              </a:ext>
            </a:extLst>
          </p:cNvPr>
          <p:cNvSpPr/>
          <p:nvPr/>
        </p:nvSpPr>
        <p:spPr>
          <a:xfrm>
            <a:off x="7070078" y="525137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B60DE1A7-9B5E-9216-F413-97091086552B}"/>
              </a:ext>
            </a:extLst>
          </p:cNvPr>
          <p:cNvSpPr/>
          <p:nvPr/>
        </p:nvSpPr>
        <p:spPr>
          <a:xfrm>
            <a:off x="7767035" y="525937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3D466768-5C0B-782C-BD27-845CC9489CEA}"/>
              </a:ext>
            </a:extLst>
          </p:cNvPr>
          <p:cNvSpPr/>
          <p:nvPr/>
        </p:nvSpPr>
        <p:spPr>
          <a:xfrm>
            <a:off x="6877130" y="522384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B54BF700-0991-1612-3035-0DA8D64099D0}"/>
              </a:ext>
            </a:extLst>
          </p:cNvPr>
          <p:cNvSpPr/>
          <p:nvPr/>
        </p:nvSpPr>
        <p:spPr>
          <a:xfrm>
            <a:off x="8014693" y="526538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12136550-79AC-ABAF-E55E-06252F5B8895}"/>
              </a:ext>
            </a:extLst>
          </p:cNvPr>
          <p:cNvSpPr/>
          <p:nvPr/>
        </p:nvSpPr>
        <p:spPr>
          <a:xfrm>
            <a:off x="8154952" y="533740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5B1B8124-1EC3-BEE9-8A76-5BEA64924050}"/>
              </a:ext>
            </a:extLst>
          </p:cNvPr>
          <p:cNvSpPr/>
          <p:nvPr/>
        </p:nvSpPr>
        <p:spPr>
          <a:xfrm>
            <a:off x="7204482" y="517125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1" name="フローチャート: 結合子 50">
            <a:extLst>
              <a:ext uri="{FF2B5EF4-FFF2-40B4-BE49-F238E27FC236}">
                <a16:creationId xmlns:a16="http://schemas.microsoft.com/office/drawing/2014/main" id="{ABB3D6A9-7116-3A26-A6E4-40832EB822F5}"/>
              </a:ext>
            </a:extLst>
          </p:cNvPr>
          <p:cNvSpPr/>
          <p:nvPr/>
        </p:nvSpPr>
        <p:spPr>
          <a:xfrm>
            <a:off x="7607781" y="538392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2" name="フローチャート: 結合子 51">
            <a:extLst>
              <a:ext uri="{FF2B5EF4-FFF2-40B4-BE49-F238E27FC236}">
                <a16:creationId xmlns:a16="http://schemas.microsoft.com/office/drawing/2014/main" id="{A6C534F7-A793-B779-8480-DBD556C9067C}"/>
              </a:ext>
            </a:extLst>
          </p:cNvPr>
          <p:cNvSpPr/>
          <p:nvPr/>
        </p:nvSpPr>
        <p:spPr>
          <a:xfrm>
            <a:off x="7101083" y="542048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C8C93FAD-7D94-C722-4A73-4B816B6EC03B}"/>
              </a:ext>
            </a:extLst>
          </p:cNvPr>
          <p:cNvSpPr>
            <a:spLocks noChangeAspect="1"/>
          </p:cNvSpPr>
          <p:nvPr/>
        </p:nvSpPr>
        <p:spPr>
          <a:xfrm>
            <a:off x="6767010" y="5412247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868517E4-22D2-E3BA-2C1E-F1A4ECD4E365}"/>
              </a:ext>
            </a:extLst>
          </p:cNvPr>
          <p:cNvSpPr/>
          <p:nvPr/>
        </p:nvSpPr>
        <p:spPr>
          <a:xfrm>
            <a:off x="7905439" y="538160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93918E6C-B865-9932-FB29-AF6D56FA4988}"/>
              </a:ext>
            </a:extLst>
          </p:cNvPr>
          <p:cNvSpPr/>
          <p:nvPr/>
        </p:nvSpPr>
        <p:spPr>
          <a:xfrm>
            <a:off x="6960824" y="5423990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1" name="フローチャート: 結合子 60">
            <a:extLst>
              <a:ext uri="{FF2B5EF4-FFF2-40B4-BE49-F238E27FC236}">
                <a16:creationId xmlns:a16="http://schemas.microsoft.com/office/drawing/2014/main" id="{E382B022-B264-62C6-42D4-955217A5DF4E}"/>
              </a:ext>
            </a:extLst>
          </p:cNvPr>
          <p:cNvSpPr/>
          <p:nvPr/>
        </p:nvSpPr>
        <p:spPr>
          <a:xfrm>
            <a:off x="6626233" y="524069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2" name="フローチャート: 結合子 61">
            <a:extLst>
              <a:ext uri="{FF2B5EF4-FFF2-40B4-BE49-F238E27FC236}">
                <a16:creationId xmlns:a16="http://schemas.microsoft.com/office/drawing/2014/main" id="{FA331303-A0CC-B94C-8190-D834E66F63BB}"/>
              </a:ext>
            </a:extLst>
          </p:cNvPr>
          <p:cNvSpPr/>
          <p:nvPr/>
        </p:nvSpPr>
        <p:spPr>
          <a:xfrm>
            <a:off x="8211897" y="513771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39C78321-AECA-79FF-61E3-809565F0582F}"/>
              </a:ext>
            </a:extLst>
          </p:cNvPr>
          <p:cNvSpPr/>
          <p:nvPr/>
        </p:nvSpPr>
        <p:spPr>
          <a:xfrm>
            <a:off x="7568110" y="518334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5281198-97EA-2A4C-6E43-D86202BEDCE5}"/>
              </a:ext>
            </a:extLst>
          </p:cNvPr>
          <p:cNvCxnSpPr>
            <a:cxnSpLocks/>
          </p:cNvCxnSpPr>
          <p:nvPr/>
        </p:nvCxnSpPr>
        <p:spPr>
          <a:xfrm flipV="1">
            <a:off x="6502028" y="4195239"/>
            <a:ext cx="0" cy="1836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結合子 68">
            <a:extLst>
              <a:ext uri="{FF2B5EF4-FFF2-40B4-BE49-F238E27FC236}">
                <a16:creationId xmlns:a16="http://schemas.microsoft.com/office/drawing/2014/main" id="{0008442E-5028-0097-FE40-B3E8CE8721D8}"/>
              </a:ext>
            </a:extLst>
          </p:cNvPr>
          <p:cNvSpPr/>
          <p:nvPr/>
        </p:nvSpPr>
        <p:spPr>
          <a:xfrm>
            <a:off x="7429863" y="490441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1" name="フローチャート: 結合子 70">
            <a:extLst>
              <a:ext uri="{FF2B5EF4-FFF2-40B4-BE49-F238E27FC236}">
                <a16:creationId xmlns:a16="http://schemas.microsoft.com/office/drawing/2014/main" id="{D7AE4CE0-2D2E-1B24-A4C9-F93800D2D668}"/>
              </a:ext>
            </a:extLst>
          </p:cNvPr>
          <p:cNvSpPr/>
          <p:nvPr/>
        </p:nvSpPr>
        <p:spPr>
          <a:xfrm>
            <a:off x="7095191" y="5031021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2" name="フローチャート: 結合子 71">
            <a:extLst>
              <a:ext uri="{FF2B5EF4-FFF2-40B4-BE49-F238E27FC236}">
                <a16:creationId xmlns:a16="http://schemas.microsoft.com/office/drawing/2014/main" id="{368C03EF-C6BE-88B6-98C8-EDE3487C8F2C}"/>
              </a:ext>
            </a:extLst>
          </p:cNvPr>
          <p:cNvSpPr/>
          <p:nvPr/>
        </p:nvSpPr>
        <p:spPr>
          <a:xfrm>
            <a:off x="7968749" y="507938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4" name="フローチャート: 結合子 73">
            <a:extLst>
              <a:ext uri="{FF2B5EF4-FFF2-40B4-BE49-F238E27FC236}">
                <a16:creationId xmlns:a16="http://schemas.microsoft.com/office/drawing/2014/main" id="{82BAE206-FAFF-FB70-CBF0-AD03006437DC}"/>
              </a:ext>
            </a:extLst>
          </p:cNvPr>
          <p:cNvSpPr/>
          <p:nvPr/>
        </p:nvSpPr>
        <p:spPr>
          <a:xfrm>
            <a:off x="7189994" y="486143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31CD56A-F1E1-C936-F585-64898D348FB1}"/>
              </a:ext>
            </a:extLst>
          </p:cNvPr>
          <p:cNvSpPr txBox="1"/>
          <p:nvPr/>
        </p:nvSpPr>
        <p:spPr>
          <a:xfrm rot="16200000">
            <a:off x="5489545" y="4862019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76" name="フローチャート: 結合子 75">
            <a:extLst>
              <a:ext uri="{FF2B5EF4-FFF2-40B4-BE49-F238E27FC236}">
                <a16:creationId xmlns:a16="http://schemas.microsoft.com/office/drawing/2014/main" id="{DC2B3E15-00B7-9B65-77A7-517575668349}"/>
              </a:ext>
            </a:extLst>
          </p:cNvPr>
          <p:cNvSpPr/>
          <p:nvPr/>
        </p:nvSpPr>
        <p:spPr>
          <a:xfrm>
            <a:off x="7285206" y="498433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7" name="フローチャート: 結合子 76">
            <a:extLst>
              <a:ext uri="{FF2B5EF4-FFF2-40B4-BE49-F238E27FC236}">
                <a16:creationId xmlns:a16="http://schemas.microsoft.com/office/drawing/2014/main" id="{FBD6BBC3-7861-BEFF-63E1-9F56D56A5439}"/>
              </a:ext>
            </a:extLst>
          </p:cNvPr>
          <p:cNvSpPr/>
          <p:nvPr/>
        </p:nvSpPr>
        <p:spPr>
          <a:xfrm>
            <a:off x="6975210" y="491001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9" name="フローチャート: 結合子 78">
            <a:extLst>
              <a:ext uri="{FF2B5EF4-FFF2-40B4-BE49-F238E27FC236}">
                <a16:creationId xmlns:a16="http://schemas.microsoft.com/office/drawing/2014/main" id="{F503C27C-8CB6-3A5E-A963-25982813982D}"/>
              </a:ext>
            </a:extLst>
          </p:cNvPr>
          <p:cNvSpPr/>
          <p:nvPr/>
        </p:nvSpPr>
        <p:spPr>
          <a:xfrm>
            <a:off x="7889420" y="493099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0" name="フローチャート: 結合子 79">
            <a:extLst>
              <a:ext uri="{FF2B5EF4-FFF2-40B4-BE49-F238E27FC236}">
                <a16:creationId xmlns:a16="http://schemas.microsoft.com/office/drawing/2014/main" id="{89E06F53-62BF-B99B-3E21-C880CF4AB541}"/>
              </a:ext>
            </a:extLst>
          </p:cNvPr>
          <p:cNvSpPr/>
          <p:nvPr/>
        </p:nvSpPr>
        <p:spPr>
          <a:xfrm>
            <a:off x="7596860" y="501218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E8A08FBF-6AE6-E045-8E0C-6C3A6D6F9603}"/>
              </a:ext>
            </a:extLst>
          </p:cNvPr>
          <p:cNvSpPr/>
          <p:nvPr/>
        </p:nvSpPr>
        <p:spPr>
          <a:xfrm>
            <a:off x="6714234" y="504340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6" name="フローチャート: 結合子 85">
            <a:extLst>
              <a:ext uri="{FF2B5EF4-FFF2-40B4-BE49-F238E27FC236}">
                <a16:creationId xmlns:a16="http://schemas.microsoft.com/office/drawing/2014/main" id="{B8DE2819-ADD8-3A77-C8BD-A2C288B3C3DD}"/>
              </a:ext>
            </a:extLst>
          </p:cNvPr>
          <p:cNvSpPr/>
          <p:nvPr/>
        </p:nvSpPr>
        <p:spPr>
          <a:xfrm>
            <a:off x="6594342" y="487764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7" name="フローチャート: 結合子 86">
            <a:extLst>
              <a:ext uri="{FF2B5EF4-FFF2-40B4-BE49-F238E27FC236}">
                <a16:creationId xmlns:a16="http://schemas.microsoft.com/office/drawing/2014/main" id="{519C1550-6B2E-D4AE-2194-2460B507FD3A}"/>
              </a:ext>
            </a:extLst>
          </p:cNvPr>
          <p:cNvSpPr/>
          <p:nvPr/>
        </p:nvSpPr>
        <p:spPr>
          <a:xfrm>
            <a:off x="8181981" y="496254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9" name="フローチャート: 結合子 88">
            <a:extLst>
              <a:ext uri="{FF2B5EF4-FFF2-40B4-BE49-F238E27FC236}">
                <a16:creationId xmlns:a16="http://schemas.microsoft.com/office/drawing/2014/main" id="{A54E2493-BFBF-5CEC-1965-87C18F7B78AF}"/>
              </a:ext>
            </a:extLst>
          </p:cNvPr>
          <p:cNvSpPr/>
          <p:nvPr/>
        </p:nvSpPr>
        <p:spPr>
          <a:xfrm>
            <a:off x="7425465" y="509675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0" name="フローチャート: 結合子 89">
            <a:extLst>
              <a:ext uri="{FF2B5EF4-FFF2-40B4-BE49-F238E27FC236}">
                <a16:creationId xmlns:a16="http://schemas.microsoft.com/office/drawing/2014/main" id="{85682570-314D-EBBD-0587-C3334765DD00}"/>
              </a:ext>
            </a:extLst>
          </p:cNvPr>
          <p:cNvSpPr/>
          <p:nvPr/>
        </p:nvSpPr>
        <p:spPr>
          <a:xfrm>
            <a:off x="7739134" y="504511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2" name="フローチャート: 結合子 91">
            <a:extLst>
              <a:ext uri="{FF2B5EF4-FFF2-40B4-BE49-F238E27FC236}">
                <a16:creationId xmlns:a16="http://schemas.microsoft.com/office/drawing/2014/main" id="{5CB2B372-8812-27F6-BEAF-1593DD141F52}"/>
              </a:ext>
            </a:extLst>
          </p:cNvPr>
          <p:cNvSpPr/>
          <p:nvPr/>
        </p:nvSpPr>
        <p:spPr>
          <a:xfrm>
            <a:off x="6891168" y="505469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3" name="フローチャート: 結合子 92">
            <a:extLst>
              <a:ext uri="{FF2B5EF4-FFF2-40B4-BE49-F238E27FC236}">
                <a16:creationId xmlns:a16="http://schemas.microsoft.com/office/drawing/2014/main" id="{BF30E4B7-4655-5562-79A9-2E8C68C11F4A}"/>
              </a:ext>
            </a:extLst>
          </p:cNvPr>
          <p:cNvSpPr/>
          <p:nvPr/>
        </p:nvSpPr>
        <p:spPr>
          <a:xfrm>
            <a:off x="6780822" y="487469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4" name="フローチャート: 結合子 93">
            <a:extLst>
              <a:ext uri="{FF2B5EF4-FFF2-40B4-BE49-F238E27FC236}">
                <a16:creationId xmlns:a16="http://schemas.microsoft.com/office/drawing/2014/main" id="{D5BA1E00-209C-5846-A497-33B555E023D2}"/>
              </a:ext>
            </a:extLst>
          </p:cNvPr>
          <p:cNvSpPr/>
          <p:nvPr/>
        </p:nvSpPr>
        <p:spPr>
          <a:xfrm>
            <a:off x="7574627" y="486560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5" name="フローチャート: 結合子 94">
            <a:extLst>
              <a:ext uri="{FF2B5EF4-FFF2-40B4-BE49-F238E27FC236}">
                <a16:creationId xmlns:a16="http://schemas.microsoft.com/office/drawing/2014/main" id="{07F979CB-F136-733C-D724-4A9ED6974264}"/>
              </a:ext>
            </a:extLst>
          </p:cNvPr>
          <p:cNvSpPr/>
          <p:nvPr/>
        </p:nvSpPr>
        <p:spPr>
          <a:xfrm>
            <a:off x="7422859" y="5334468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4C78DD53-3D2B-54DC-F9BC-9CB8765D5B2C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7477486" y="4956669"/>
            <a:ext cx="113141" cy="37779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吹き出し: 円形 196">
            <a:extLst>
              <a:ext uri="{FF2B5EF4-FFF2-40B4-BE49-F238E27FC236}">
                <a16:creationId xmlns:a16="http://schemas.microsoft.com/office/drawing/2014/main" id="{A4124C77-47B8-D274-F0D1-CF90A7F75FE9}"/>
              </a:ext>
            </a:extLst>
          </p:cNvPr>
          <p:cNvSpPr>
            <a:spLocks/>
          </p:cNvSpPr>
          <p:nvPr/>
        </p:nvSpPr>
        <p:spPr>
          <a:xfrm>
            <a:off x="6010645" y="3713601"/>
            <a:ext cx="2938054" cy="2913204"/>
          </a:xfrm>
          <a:prstGeom prst="wedgeEllipseCallout">
            <a:avLst>
              <a:gd name="adj1" fmla="val -48002"/>
              <a:gd name="adj2" fmla="val -56695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3FFD586-714D-CC57-2EBF-AD7917A13056}"/>
              </a:ext>
            </a:extLst>
          </p:cNvPr>
          <p:cNvSpPr txBox="1"/>
          <p:nvPr/>
        </p:nvSpPr>
        <p:spPr>
          <a:xfrm>
            <a:off x="6975210" y="5979366"/>
            <a:ext cx="109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4D4D4D"/>
                </a:solidFill>
              </a:rPr>
              <a:t>Time [s]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05" name="Google Shape;124;p2">
            <a:extLst>
              <a:ext uri="{FF2B5EF4-FFF2-40B4-BE49-F238E27FC236}">
                <a16:creationId xmlns:a16="http://schemas.microsoft.com/office/drawing/2014/main" id="{C6919515-5010-735D-F350-217F6E711619}"/>
              </a:ext>
            </a:extLst>
          </p:cNvPr>
          <p:cNvSpPr/>
          <p:nvPr/>
        </p:nvSpPr>
        <p:spPr>
          <a:xfrm>
            <a:off x="2915927" y="3441124"/>
            <a:ext cx="744023" cy="8358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34358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10MB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7B82513-C2F5-022B-3817-9BE6E874A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5641"/>
            <a:ext cx="5979958" cy="48327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95846B-01F9-AB76-6BB8-683D92CFC56E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AFD85D-F563-1383-7CC4-B1460685292A}"/>
              </a:ext>
            </a:extLst>
          </p:cNvPr>
          <p:cNvSpPr txBox="1"/>
          <p:nvPr/>
        </p:nvSpPr>
        <p:spPr>
          <a:xfrm>
            <a:off x="1645882" y="3429000"/>
            <a:ext cx="59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4D4D4D"/>
                </a:solidFill>
              </a:rPr>
              <a:t>※</a:t>
            </a:r>
            <a:r>
              <a:rPr kumimoji="1" lang="ja-JP" altLang="en-US" sz="2800" b="1">
                <a:solidFill>
                  <a:srgbClr val="4D4D4D"/>
                </a:solidFill>
              </a:rPr>
              <a:t>ここのグラフは変更の可能性あり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363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DECE761A-F4FE-A74C-66FF-170B1F20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6261"/>
            <a:ext cx="5979958" cy="48327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kumimoji="1" lang="en-US" altLang="ja-JP" dirty="0"/>
              <a:t>30MB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CE497A-FCEC-EAC5-F1F1-BD2EFEFEB539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F72774-3871-208D-4C92-2ABDC37AD4A9}"/>
              </a:ext>
            </a:extLst>
          </p:cNvPr>
          <p:cNvSpPr txBox="1"/>
          <p:nvPr/>
        </p:nvSpPr>
        <p:spPr>
          <a:xfrm>
            <a:off x="1645882" y="3429000"/>
            <a:ext cx="59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4D4D4D"/>
                </a:solidFill>
              </a:rPr>
              <a:t>※</a:t>
            </a:r>
            <a:r>
              <a:rPr kumimoji="1" lang="ja-JP" altLang="en-US" sz="2800" b="1">
                <a:solidFill>
                  <a:srgbClr val="4D4D4D"/>
                </a:solidFill>
              </a:rPr>
              <a:t>ここのグラフは変更の可能性あり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29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8E56E724-7837-A55D-5B9A-3A94FD1E7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21" y="1635641"/>
            <a:ext cx="5979958" cy="483275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3C711E-724B-96BE-897B-3D06EC42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新たな結果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24974-AC7E-1200-ED5B-5332EFFD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77461"/>
            <a:ext cx="8363222" cy="4752528"/>
          </a:xfrm>
        </p:spPr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0MB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udp</a:t>
            </a:r>
            <a:r>
              <a:rPr kumimoji="1" lang="ja-JP" altLang="en-US" dirty="0"/>
              <a:t>パケット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A44E4-78A9-0126-BDF0-D8340338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 </a:t>
            </a:r>
            <a:r>
              <a:rPr lang="en" altLang="ja-JP">
                <a:latin typeface="+mj-lt"/>
              </a:rPr>
              <a:t>Progress report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08B9BC-FBCE-EE2B-65BE-A62186D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7CD9A-64D0-4643-D139-D6305D84EF1E}"/>
              </a:ext>
            </a:extLst>
          </p:cNvPr>
          <p:cNvSpPr txBox="1"/>
          <p:nvPr/>
        </p:nvSpPr>
        <p:spPr>
          <a:xfrm>
            <a:off x="3693354" y="492641"/>
            <a:ext cx="2872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525252"/>
                </a:solidFill>
              </a:rPr>
              <a:t>New result</a:t>
            </a:r>
            <a:endParaRPr lang="ja-JP" altLang="en-US" sz="2000" b="1">
              <a:solidFill>
                <a:srgbClr val="525252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32B68A-ED60-3FFF-FDFB-3FBD05AA4ADB}"/>
              </a:ext>
            </a:extLst>
          </p:cNvPr>
          <p:cNvSpPr txBox="1"/>
          <p:nvPr/>
        </p:nvSpPr>
        <p:spPr>
          <a:xfrm>
            <a:off x="5427949" y="802022"/>
            <a:ext cx="3241838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buffalo </a:t>
            </a:r>
            <a:r>
              <a:rPr kumimoji="1" lang="ja-JP" altLang="en-US" sz="2400" b="1">
                <a:solidFill>
                  <a:srgbClr val="4D4D4D"/>
                </a:solidFill>
              </a:rPr>
              <a:t>→正規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AP</a:t>
            </a:r>
          </a:p>
          <a:p>
            <a:r>
              <a:rPr lang="en-US" altLang="ja-JP" sz="2400" b="1" dirty="0" err="1">
                <a:solidFill>
                  <a:srgbClr val="4D4D4D"/>
                </a:solidFill>
              </a:rPr>
              <a:t>aterm</a:t>
            </a:r>
            <a:r>
              <a:rPr lang="en-US" altLang="ja-JP" sz="2400" b="1" dirty="0">
                <a:solidFill>
                  <a:srgbClr val="4D4D4D"/>
                </a:solidFill>
              </a:rPr>
              <a:t> </a:t>
            </a:r>
            <a:r>
              <a:rPr lang="ja-JP" altLang="en-US" sz="2400" b="1">
                <a:solidFill>
                  <a:srgbClr val="4D4D4D"/>
                </a:solidFill>
              </a:rPr>
              <a:t>→不正</a:t>
            </a:r>
            <a:r>
              <a:rPr lang="en-US" altLang="ja-JP" sz="2400" b="1" dirty="0">
                <a:solidFill>
                  <a:srgbClr val="4D4D4D"/>
                </a:solidFill>
              </a:rPr>
              <a:t>AP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B1AB83-82F8-EBCF-B8B4-A5F51E78E864}"/>
              </a:ext>
            </a:extLst>
          </p:cNvPr>
          <p:cNvSpPr txBox="1"/>
          <p:nvPr/>
        </p:nvSpPr>
        <p:spPr>
          <a:xfrm>
            <a:off x="1645882" y="3429000"/>
            <a:ext cx="5979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4D4D4D"/>
                </a:solidFill>
              </a:rPr>
              <a:t>※</a:t>
            </a:r>
            <a:r>
              <a:rPr kumimoji="1" lang="ja-JP" altLang="en-US" sz="2800" b="1">
                <a:solidFill>
                  <a:srgbClr val="4D4D4D"/>
                </a:solidFill>
              </a:rPr>
              <a:t>ここのグラフは変更の可能性あり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41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627C9-9911-0F71-5EFF-E9D1568D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課題と予定</a:t>
            </a:r>
            <a:r>
              <a:rPr lang="en-US" altLang="ja-JP" dirty="0"/>
              <a:t>  </a:t>
            </a:r>
            <a:r>
              <a:rPr lang="en-US" altLang="ja-JP" sz="2400" dirty="0"/>
              <a:t>Challenges and plans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0D053-ED19-6D08-B294-2399F9A1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89" y="1187624"/>
            <a:ext cx="8363222" cy="5382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/>
              <a:t>検知プログラムの修正・データの適用</a:t>
            </a:r>
            <a:endParaRPr lang="en-US" altLang="ja-JP" dirty="0"/>
          </a:p>
          <a:p>
            <a:pPr lvl="2"/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/>
              <a:t>負荷の掛け方の工夫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ストリームを全て使用するなど</a:t>
            </a:r>
            <a:endParaRPr lang="en-US" altLang="ja-JP" dirty="0"/>
          </a:p>
          <a:p>
            <a:pPr lvl="2"/>
            <a:endParaRPr lang="en-US" altLang="ja-JP" dirty="0"/>
          </a:p>
          <a:p>
            <a:pPr>
              <a:lnSpc>
                <a:spcPct val="200000"/>
              </a:lnSpc>
            </a:pPr>
            <a:r>
              <a:rPr kumimoji="1" lang="en-US" altLang="ja-JP" dirty="0"/>
              <a:t>IoT</a:t>
            </a:r>
            <a:r>
              <a:rPr kumimoji="1" lang="ja-JP" altLang="en-US"/>
              <a:t>を用いた場合の変化の注目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22A74E-779F-309B-FF08-2832BCE7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KDDI</a:t>
            </a:r>
            <a:r>
              <a:rPr lang="ja-JP" altLang="en-US">
                <a:latin typeface="+mj-lt"/>
              </a:rPr>
              <a:t>打ち合わせ </a:t>
            </a:r>
            <a:r>
              <a:rPr lang="en" altLang="ja-JP">
                <a:latin typeface="+mj-lt"/>
              </a:rPr>
              <a:t>Meeting with KDDI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58AEEB-5EA9-E679-0D08-68561AB0E768}"/>
              </a:ext>
            </a:extLst>
          </p:cNvPr>
          <p:cNvSpPr txBox="1"/>
          <p:nvPr/>
        </p:nvSpPr>
        <p:spPr>
          <a:xfrm>
            <a:off x="3644449" y="3182600"/>
            <a:ext cx="3880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374151"/>
                </a:solidFill>
                <a:effectLst/>
                <a:latin typeface="Söhne"/>
              </a:rPr>
              <a:t>Innovations in applying the load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C640C2-1932-8364-0A8B-C69E797064AE}"/>
              </a:ext>
            </a:extLst>
          </p:cNvPr>
          <p:cNvSpPr txBox="1"/>
          <p:nvPr/>
        </p:nvSpPr>
        <p:spPr>
          <a:xfrm>
            <a:off x="898215" y="1818646"/>
            <a:ext cx="8142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525252"/>
                </a:solidFill>
                <a:effectLst/>
                <a:latin typeface="Söhne"/>
              </a:rPr>
              <a:t>Modification of the detection program and application of the acquired data.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45F63F-49E0-7078-DACA-7547DEAA8420}"/>
              </a:ext>
            </a:extLst>
          </p:cNvPr>
          <p:cNvSpPr txBox="1"/>
          <p:nvPr/>
        </p:nvSpPr>
        <p:spPr>
          <a:xfrm>
            <a:off x="3644449" y="4063983"/>
            <a:ext cx="4151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374151"/>
                </a:solidFill>
                <a:effectLst/>
                <a:latin typeface="Söhne"/>
              </a:rPr>
              <a:t>Such as utilizing all available streams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4B4734-8DA9-1C02-FCBA-321CF8DAE91B}"/>
              </a:ext>
            </a:extLst>
          </p:cNvPr>
          <p:cNvSpPr txBox="1"/>
          <p:nvPr/>
        </p:nvSpPr>
        <p:spPr>
          <a:xfrm>
            <a:off x="3644449" y="5633208"/>
            <a:ext cx="50079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2000" b="0" i="0" dirty="0">
                <a:solidFill>
                  <a:srgbClr val="374151"/>
                </a:solidFill>
                <a:effectLst/>
                <a:latin typeface="Söhne"/>
              </a:rPr>
              <a:t>Observing the changes when using IoT devices.</a:t>
            </a:r>
            <a:endParaRPr lang="ja-JP" altLang="en-US" sz="2000">
              <a:solidFill>
                <a:srgbClr val="52525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4E984-DA42-70F0-2284-21021891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598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48799</TotalTime>
  <Words>524</Words>
  <Application>Microsoft Macintosh PowerPoint</Application>
  <PresentationFormat>画面に合わせる (4:3)</PresentationFormat>
  <Paragraphs>123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Segoe UI 本文</vt:lpstr>
      <vt:lpstr>Söhne</vt:lpstr>
      <vt:lpstr>メイリオ</vt:lpstr>
      <vt:lpstr>Arial</vt:lpstr>
      <vt:lpstr>Calibri</vt:lpstr>
      <vt:lpstr>Quattrocento Sans</vt:lpstr>
      <vt:lpstr>Segoe UI</vt:lpstr>
      <vt:lpstr>Wingdings</vt:lpstr>
      <vt:lpstr>Office ​​テーマ</vt:lpstr>
      <vt:lpstr>KDDI打ち合わせ Meeting with KDDI</vt:lpstr>
      <vt:lpstr>Evil-Twin Attack </vt:lpstr>
      <vt:lpstr>キーアイデア &amp; 前回までの負荷の決め方</vt:lpstr>
      <vt:lpstr>キーアイデア &amp; 今回の負荷の決め方</vt:lpstr>
      <vt:lpstr>検知方法</vt:lpstr>
      <vt:lpstr>新たな結果</vt:lpstr>
      <vt:lpstr>新たな結果</vt:lpstr>
      <vt:lpstr>新たな結果</vt:lpstr>
      <vt:lpstr>課題と予定  Challenges and plans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373</cp:revision>
  <dcterms:created xsi:type="dcterms:W3CDTF">2013-09-23T07:13:46Z</dcterms:created>
  <dcterms:modified xsi:type="dcterms:W3CDTF">2023-05-29T02:36:44Z</dcterms:modified>
</cp:coreProperties>
</file>