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361" r:id="rId4"/>
    <p:sldId id="362" r:id="rId5"/>
    <p:sldId id="363" r:id="rId6"/>
    <p:sldId id="368" r:id="rId7"/>
    <p:sldId id="339" r:id="rId8"/>
    <p:sldId id="331" r:id="rId9"/>
    <p:sldId id="322" r:id="rId10"/>
    <p:sldId id="329" r:id="rId11"/>
    <p:sldId id="328" r:id="rId12"/>
    <p:sldId id="364" r:id="rId13"/>
    <p:sldId id="360" r:id="rId14"/>
    <p:sldId id="367" r:id="rId15"/>
    <p:sldId id="365" r:id="rId16"/>
    <p:sldId id="366" r:id="rId17"/>
    <p:sldId id="257" r:id="rId18"/>
    <p:sldId id="319" r:id="rId19"/>
    <p:sldId id="307" r:id="rId20"/>
    <p:sldId id="349" r:id="rId21"/>
    <p:sldId id="332" r:id="rId22"/>
    <p:sldId id="290" r:id="rId23"/>
    <p:sldId id="358" r:id="rId24"/>
    <p:sldId id="340" r:id="rId25"/>
    <p:sldId id="351" r:id="rId26"/>
    <p:sldId id="352" r:id="rId27"/>
    <p:sldId id="354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4D4D4D"/>
    <a:srgbClr val="F19800"/>
    <a:srgbClr val="C46C38"/>
    <a:srgbClr val="ECE6E5"/>
    <a:srgbClr val="79BBD3"/>
    <a:srgbClr val="0084B4"/>
    <a:srgbClr val="F2F2F2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self introduction and my research description now.</a:t>
            </a:r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At high loads, they are completely overlapped both during normal and attack.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37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 will then describe the detection results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The results turned out as follows: the F-score is high at 0.82, but false positives are occurring under high load.</a:t>
            </a:r>
          </a:p>
          <a:p>
            <a:r>
              <a:rPr kumimoji="1" lang="en" altLang="ja-JP" b="0" i="0" dirty="0">
                <a:solidFill>
                  <a:srgbClr val="D1D5DB"/>
                </a:solidFill>
                <a:effectLst/>
                <a:latin typeface="Söhne"/>
              </a:rPr>
              <a:t>These are the previous results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4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固定の閾値は、各負荷で測定した</a:t>
            </a:r>
            <a:r>
              <a:rPr kumimoji="1" lang="en-US" altLang="ja-JP" dirty="0"/>
              <a:t>RTT</a:t>
            </a:r>
            <a:r>
              <a:rPr kumimoji="1" lang="ja-JP" altLang="en-US"/>
              <a:t>の中から算出した。</a:t>
            </a:r>
            <a:endParaRPr kumimoji="1" lang="en-US" altLang="ja-JP" dirty="0"/>
          </a:p>
          <a:p>
            <a:r>
              <a:rPr kumimoji="1" lang="en" altLang="ja-JP"/>
              <a:t>Fixed thresholds were calculated from the RTTs measured at each load.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91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/>
              <a:t>近年、</a:t>
            </a:r>
            <a:r>
              <a:rPr lang="en-US" altLang="ja-JP" b="0" dirty="0"/>
              <a:t>Free-</a:t>
            </a:r>
            <a:r>
              <a:rPr lang="en-US" altLang="ja-JP" b="0" dirty="0" err="1"/>
              <a:t>WiFi</a:t>
            </a:r>
            <a:r>
              <a:rPr lang="ja-JP" altLang="en-US" b="0"/>
              <a:t>などの無線</a:t>
            </a:r>
            <a:r>
              <a:rPr lang="en-US" altLang="ja-JP" b="0" dirty="0"/>
              <a:t>LAN</a:t>
            </a:r>
            <a:r>
              <a:rPr lang="ja-JP" altLang="en-US" b="0"/>
              <a:t>におけるアクセスポイント、通称</a:t>
            </a:r>
            <a:r>
              <a:rPr lang="en-US" altLang="ja-JP" b="0" dirty="0"/>
              <a:t>AP</a:t>
            </a:r>
            <a:r>
              <a:rPr lang="ja-JP" altLang="en-US" b="0"/>
              <a:t>が増えている。また、コロナ禍になってからリモートによる授業や仕事が増え、カフェやレストランでもリモートワークを行う人が増えている。そのため</a:t>
            </a:r>
            <a:r>
              <a:rPr lang="en-US" altLang="ja-JP" b="0" dirty="0"/>
              <a:t>AP</a:t>
            </a:r>
            <a:r>
              <a:rPr lang="ja-JP" altLang="en-US" b="0"/>
              <a:t>はさらに増加していくことが予想される。</a:t>
            </a:r>
            <a:endParaRPr lang="en-US" altLang="ja-JP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/>
              <a:t>しかし、それと同時に不正</a:t>
            </a:r>
            <a:r>
              <a:rPr lang="en-US" altLang="ja-JP" b="0" dirty="0"/>
              <a:t>AP</a:t>
            </a:r>
            <a:r>
              <a:rPr lang="ja-JP" altLang="en-US" b="0"/>
              <a:t>と呼ばれる攻撃も増加している。例えば</a:t>
            </a:r>
            <a:r>
              <a:rPr lang="en-US" altLang="ja-JP" b="0" dirty="0"/>
              <a:t>evil-twin attack</a:t>
            </a:r>
            <a:r>
              <a:rPr lang="ja-JP" altLang="en-US" b="0"/>
              <a:t>。</a:t>
            </a:r>
            <a:endParaRPr lang="en-US" altLang="ja-JP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/>
              <a:t>そのため、不正</a:t>
            </a:r>
            <a:r>
              <a:rPr lang="en-US" altLang="ja-JP" b="0" dirty="0"/>
              <a:t>AP</a:t>
            </a:r>
            <a:r>
              <a:rPr lang="ja-JP" altLang="en-US" b="0"/>
              <a:t>の検知の精度の向上が求められています。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b="0" dirty="0"/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近くに同じ名前の</a:t>
            </a:r>
            <a:r>
              <a:rPr kumimoji="1" lang="en-US" altLang="ja-JP" dirty="0"/>
              <a:t>2</a:t>
            </a:r>
            <a:r>
              <a:rPr kumimoji="1" lang="ja-JP" altLang="en-US"/>
              <a:t>つの</a:t>
            </a:r>
            <a:r>
              <a:rPr kumimoji="1" lang="en-US" altLang="ja-JP" dirty="0"/>
              <a:t>AP</a:t>
            </a:r>
            <a:r>
              <a:rPr kumimoji="1" lang="ja-JP" altLang="en-US"/>
              <a:t>があったとき、双方に接続して測定した</a:t>
            </a:r>
            <a:r>
              <a:rPr kumimoji="1" lang="en-US" altLang="ja-JP" dirty="0"/>
              <a:t>RTT</a:t>
            </a:r>
            <a:r>
              <a:rPr kumimoji="1" lang="ja-JP" altLang="en-US"/>
              <a:t>と閾値を比較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トラヒックが混雑していないときに注目した研究が多く、混雑しているときの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RTT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の予測までは行えていないものが多い。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そこで、本実験の目的として、トラヒック負荷別に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RTT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を実際に計測しました。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2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32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不正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AP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の場合は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latin typeface="NotoSansJP"/>
              </a:rPr>
              <a:t>tcpdump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と呼ばれる、</a:t>
            </a:r>
            <a:r>
              <a:rPr lang="ja-JP" altLang="en-US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ネットワークを流れるパケットデータを捕縛して内容を表示することができるツール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を用いて、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evil-twin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攻撃の再現を行う。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3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82345-0678-4811-8ABF-8721649F7B1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36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82345-0678-4811-8ABF-8721649F7B1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03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with a self-introduction. My name is (name). I'm from Tokyo and currently 22 years old.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 As for my hobbies and interests, I enjoy eating ramen and working out frequently.</a:t>
            </a:r>
            <a:endParaRPr kumimoji="1" lang="en" altLang="ja-JP" dirty="0"/>
          </a:p>
          <a:p>
            <a:r>
              <a:rPr kumimoji="1" lang="en" altLang="ja-JP" dirty="0"/>
              <a:t>I'm not very good at speaking English, but nice to meet you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0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トラヒック～</a:t>
            </a:r>
            <a:endParaRPr kumimoji="1" lang="en-US" altLang="ja-JP" dirty="0"/>
          </a:p>
          <a:p>
            <a:r>
              <a:rPr kumimoji="1" lang="ja-JP" altLang="en-US"/>
              <a:t>しかし、平均、分散、標準偏差すべてにおいて、通常時よりも攻撃時のほうが大きくなっていることがわかります。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89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角が丸くなっている→幅が少し広がった</a:t>
            </a:r>
            <a:endParaRPr kumimoji="1" lang="en-US" altLang="ja-JP" dirty="0"/>
          </a:p>
          <a:p>
            <a:r>
              <a:rPr kumimoji="1" lang="ja-JP" altLang="en-US"/>
              <a:t>中負荷時の攻撃時の</a:t>
            </a:r>
            <a:r>
              <a:rPr kumimoji="1" lang="en-US" altLang="ja-JP" dirty="0"/>
              <a:t>RTT</a:t>
            </a:r>
            <a:r>
              <a:rPr kumimoji="1" lang="ja-JP" altLang="en-US"/>
              <a:t>の分散は最も小さいため、少しむしろ幅が狭くなった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42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一定の信頼区間を設けて、計測したデータの平均などと比較することにより、検知精度の向上が見込まれる</a:t>
            </a:r>
            <a:endParaRPr kumimoji="1" lang="en-US" altLang="ja-JP" sz="12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ただ不正</a:t>
            </a:r>
            <a:r>
              <a:rPr kumimoji="1" lang="en-US" altLang="ja-JP" sz="12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kumimoji="1" lang="ja-JP" altLang="en-US"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がラズパイなのでまだ信憑性には欠けるかも？</a:t>
            </a:r>
            <a:endParaRPr kumimoji="1" lang="en-US" altLang="ja-JP" sz="12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2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59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Next, I'll explain my research topic. I'm researching on detecting evil twin attacks. 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Evil twin attacks are </a:t>
            </a:r>
            <a:r>
              <a:rPr kumimoji="1" lang="en" altLang="ja-JP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kumimoji="1" lang="en" altLang="ja-JP" dirty="0"/>
              <a:t>poof legitimate wireless LAN access points and launch various attacks against connected users</a:t>
            </a: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However, there was a problem that detection errors were more likely to occur when the traffic load was </a:t>
            </a:r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high.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Therefore, as a key idea, we propose conducting detection for each load. Specifically, we will set a threshold for each load.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3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The detection method is described below. The k-means method is used for detection.</a:t>
            </a:r>
          </a:p>
          <a:p>
            <a:r>
              <a:rPr kumimoji="1" lang="en" altLang="ja-JP" dirty="0"/>
              <a:t>This is a method that groups data into a defined number This method is applied to data divided into several groups.</a:t>
            </a:r>
          </a:p>
          <a:p>
            <a:r>
              <a:rPr kumimoji="1" lang="en" altLang="ja-JP" dirty="0"/>
              <a:t>The number of center-of-gravity points and the number of divided groups are two, and the ratio of the y-coordinates of the coordinates of the center-of-gravity points of these two points is calculated.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k-means method is used to determine the y-axis ratio of the coordinates of the center of gravity point to the RTT data during normal and attack.</a:t>
            </a:r>
          </a:p>
          <a:p>
            <a:r>
              <a:rPr kumimoji="1" lang="en" altLang="ja-JP" dirty="0"/>
              <a:t>The y-axis ratio of the coordinates of the center of gravity point, calculated from one of the normal RTT data divided into several parts, is used as the threshold value.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Then, the y-axis ratio of the coordinates of the center of gravity point during normal and attack is compared to the threshold value, </a:t>
            </a:r>
          </a:p>
          <a:p>
            <a:r>
              <a:rPr lang="en" altLang="ja-JP" b="0" i="0" dirty="0">
                <a:solidFill>
                  <a:srgbClr val="374151"/>
                </a:solidFill>
                <a:effectLst/>
                <a:latin typeface="Söhne"/>
              </a:rPr>
              <a:t>and if the value is larger than the threshold, it is determined that there is a rogue AP.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Devices were connected for each load and measured by sending and receiving 1000 ping packets.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 performed a total of 5000 packets by dividing it into time slots and conducting it 5 times.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28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I will then discuss the measurement results</a:t>
            </a:r>
          </a:p>
          <a:p>
            <a:r>
              <a:rPr kumimoji="1" lang="en" altLang="ja-JP" dirty="0"/>
              <a:t>In this experiment, the results exclude request time loss and outliers, so the result is less than 5,000 packets.</a:t>
            </a:r>
          </a:p>
          <a:p>
            <a:r>
              <a:rPr kumimoji="1" lang="en" altLang="ja-JP" dirty="0"/>
              <a:t>This low-load result shows that a clear difference is created between normal and attack times.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0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At medium loads, the RTTs will overlap between normal and attack.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2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07F0-E11D-6646-B67F-37D616A6415D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0E-3ADA-824B-82E6-18568A2084C0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89CB-08CC-DA40-AF00-C5898753BFD7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3CC4-6673-2D40-8B09-B29DA20BF54B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383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90F0-59B3-E545-BD92-7A76A5B8D556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6962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92D4-5FAA-F64B-99F9-941D338B8C2F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788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2582-22A4-204B-9BE3-F6DA51283A6D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2890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107-1FD9-8F40-8FFE-FA149541D170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3863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CC2B-0197-0B40-8F05-9C400DB2F2A7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6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D52F-D747-2541-9180-2BB33970B83A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550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0959-F22E-EB48-8613-B3F6C65FA514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449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8E57-7D6F-AD4F-8FD2-A197CA113F41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D280-51D9-D947-B09E-CBD9D0866BC5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27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D81-7911-4643-814C-C0E89EEE12B5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000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12DE-07B1-D94E-8FC1-17C6AC5166F2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2311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89D8-290A-C042-8FDE-B7DA52A689A8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A827-AA33-7E43-B67C-1525706EC536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54D-9F10-144D-8D3C-24E0192F0AC2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0C3F-1392-2443-BFAF-7E4B21BE2B01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D8-9337-BF48-9C8F-5AEFE2CE9C4F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49E-3D2B-5B46-B149-59C528CDC0D1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886-8F86-1E44-B6BE-AC38A167CDBB}" type="datetime1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1D64-B69B-0F41-A306-BE624EF04175}" type="datetime1">
              <a:rPr lang="ja-JP" altLang="en-US" smtClean="0"/>
              <a:t>2023/4/26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8555-3D9D-BB4F-AB5C-7D8D957BDF80}" type="datetime1">
              <a:rPr lang="ja-JP" altLang="en-US" smtClean="0"/>
              <a:t>2023/4/26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00074" y="6489354"/>
            <a:ext cx="5752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 altLang="zh-TW"/>
              <a:t>Progress announcement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69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openxmlformats.org/officeDocument/2006/relationships/image" Target="../media/image5.sv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19" Type="http://schemas.openxmlformats.org/officeDocument/2006/relationships/image" Target="../media/image33.png"/><Relationship Id="rId4" Type="http://schemas.openxmlformats.org/officeDocument/2006/relationships/image" Target="../media/image9.svg"/><Relationship Id="rId9" Type="http://schemas.openxmlformats.org/officeDocument/2006/relationships/image" Target="../media/image21.pn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5.svg"/><Relationship Id="rId9" Type="http://schemas.openxmlformats.org/officeDocument/2006/relationships/image" Target="../media/image21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en" altLang="ja-JP" dirty="0"/>
              <a:t>Self introduction </a:t>
            </a:r>
            <a:br>
              <a:rPr lang="en" altLang="ja-JP" dirty="0"/>
            </a:br>
            <a:r>
              <a:rPr lang="en" altLang="ja-JP" dirty="0"/>
              <a:t>&amp;</a:t>
            </a:r>
            <a:br>
              <a:rPr lang="en" altLang="ja-JP" dirty="0"/>
            </a:br>
            <a:r>
              <a:rPr lang="en" altLang="ja-JP" dirty="0"/>
              <a:t> My research description </a:t>
            </a:r>
            <a:endParaRPr lang="ja-JP" altLang="en-US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A7B823-04B1-7545-BEC6-A56A2BF5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29" y="1017614"/>
            <a:ext cx="6622346" cy="41408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548A-BB08-DFF3-2041-3E9D4AE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RTT in high traffic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22D6BB-4959-8218-96F1-376593BB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3C23C35-0222-7CC2-1971-6FF6016D8A36}"/>
              </a:ext>
            </a:extLst>
          </p:cNvPr>
          <p:cNvSpPr/>
          <p:nvPr/>
        </p:nvSpPr>
        <p:spPr>
          <a:xfrm>
            <a:off x="6835046" y="3087066"/>
            <a:ext cx="2088234" cy="733325"/>
          </a:xfrm>
          <a:prstGeom prst="wedgeRoundRectCallout">
            <a:avLst>
              <a:gd name="adj1" fmla="val -67637"/>
              <a:gd name="adj2" fmla="val -2437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altLang="ja-JP" sz="2000" b="1" dirty="0"/>
              <a:t>overlap completely</a:t>
            </a:r>
            <a:endParaRPr kumimoji="1" lang="ja-JP" altLang="en-US" sz="2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D45D9-608D-58CC-44F9-EF5D90A97908}"/>
              </a:ext>
            </a:extLst>
          </p:cNvPr>
          <p:cNvSpPr txBox="1"/>
          <p:nvPr/>
        </p:nvSpPr>
        <p:spPr>
          <a:xfrm>
            <a:off x="1002829" y="4924040"/>
            <a:ext cx="66223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ja-JP" sz="2400" b="1" dirty="0">
                <a:solidFill>
                  <a:srgbClr val="4D4D4D"/>
                </a:solidFill>
              </a:rPr>
              <a:t>Number of packets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0A36BF-90F6-A9FB-B808-0A873308E6ED}"/>
              </a:ext>
            </a:extLst>
          </p:cNvPr>
          <p:cNvSpPr txBox="1"/>
          <p:nvPr/>
        </p:nvSpPr>
        <p:spPr>
          <a:xfrm rot="16200000">
            <a:off x="-1301076" y="2969012"/>
            <a:ext cx="43717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4D4D4D"/>
                </a:solidFill>
              </a:rPr>
              <a:t>RTT</a:t>
            </a:r>
            <a:r>
              <a:rPr lang="ja-JP" altLang="en-US" sz="2400" b="1" dirty="0">
                <a:solidFill>
                  <a:srgbClr val="4D4D4D"/>
                </a:solidFill>
              </a:rPr>
              <a:t> </a:t>
            </a:r>
            <a:r>
              <a:rPr lang="en-US" altLang="ja-JP" sz="2400" b="1" dirty="0">
                <a:solidFill>
                  <a:srgbClr val="4D4D4D"/>
                </a:solidFill>
              </a:rPr>
              <a:t>[</a:t>
            </a:r>
            <a:r>
              <a:rPr lang="en-US" altLang="ja-JP" sz="2400" b="1" dirty="0" err="1">
                <a:solidFill>
                  <a:srgbClr val="4D4D4D"/>
                </a:solidFill>
              </a:rPr>
              <a:t>ms</a:t>
            </a:r>
            <a:r>
              <a:rPr lang="en-US" altLang="ja-JP" sz="2400" b="1" dirty="0">
                <a:solidFill>
                  <a:srgbClr val="4D4D4D"/>
                </a:solidFill>
              </a:rPr>
              <a:t>]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12BE55BB-1066-65BB-AF92-5D7B62B9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99475"/>
              </p:ext>
            </p:extLst>
          </p:nvPr>
        </p:nvGraphicFramePr>
        <p:xfrm>
          <a:off x="1033177" y="5410067"/>
          <a:ext cx="59279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90">
                  <a:extLst>
                    <a:ext uri="{9D8B030D-6E8A-4147-A177-3AD203B41FA5}">
                      <a16:colId xmlns:a16="http://schemas.microsoft.com/office/drawing/2014/main" val="1897825056"/>
                    </a:ext>
                  </a:extLst>
                </a:gridCol>
                <a:gridCol w="1584375">
                  <a:extLst>
                    <a:ext uri="{9D8B030D-6E8A-4147-A177-3AD203B41FA5}">
                      <a16:colId xmlns:a16="http://schemas.microsoft.com/office/drawing/2014/main" val="1454489143"/>
                    </a:ext>
                  </a:extLst>
                </a:gridCol>
                <a:gridCol w="1601169">
                  <a:extLst>
                    <a:ext uri="{9D8B030D-6E8A-4147-A177-3AD203B41FA5}">
                      <a16:colId xmlns:a16="http://schemas.microsoft.com/office/drawing/2014/main" val="2767155248"/>
                    </a:ext>
                  </a:extLst>
                </a:gridCol>
                <a:gridCol w="1601169">
                  <a:extLst>
                    <a:ext uri="{9D8B030D-6E8A-4147-A177-3AD203B41FA5}">
                      <a16:colId xmlns:a16="http://schemas.microsoft.com/office/drawing/2014/main" val="197152651"/>
                    </a:ext>
                  </a:extLst>
                </a:gridCol>
              </a:tblGrid>
              <a:tr h="35976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4313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9.318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22.077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4.699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78914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evil-twin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69.013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3770.059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61.401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96393"/>
                  </a:ext>
                </a:extLst>
              </a:tr>
            </a:tbl>
          </a:graphicData>
        </a:graphic>
      </p:graphicFrame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64B34FA5-9557-733B-5BED-A924D5F4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DF23A8-DA8C-EF1D-3C35-B814F6E09415}"/>
              </a:ext>
            </a:extLst>
          </p:cNvPr>
          <p:cNvSpPr txBox="1"/>
          <p:nvPr/>
        </p:nvSpPr>
        <p:spPr>
          <a:xfrm>
            <a:off x="7164288" y="1252583"/>
            <a:ext cx="1656184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4D4D4D"/>
                </a:solidFill>
              </a:rPr>
              <a:t>Normal</a:t>
            </a:r>
            <a:r>
              <a:rPr kumimoji="1" lang="ja-JP" altLang="en-US" sz="2000" b="1">
                <a:solidFill>
                  <a:srgbClr val="4D4D4D"/>
                </a:solidFill>
              </a:rPr>
              <a:t>   </a:t>
            </a:r>
            <a:r>
              <a:rPr kumimoji="1" lang="ja-JP" altLang="en-US" sz="2400" b="1" dirty="0">
                <a:solidFill>
                  <a:srgbClr val="7030A0"/>
                </a:solidFill>
              </a:rPr>
              <a:t>＋</a:t>
            </a:r>
            <a:endParaRPr kumimoji="1" lang="en-US" altLang="ja-JP" sz="2400" b="1" dirty="0">
              <a:solidFill>
                <a:srgbClr val="7030A0"/>
              </a:solidFill>
            </a:endParaRPr>
          </a:p>
          <a:p>
            <a:r>
              <a:rPr lang="en-US" altLang="ja-JP" sz="2000" b="1" dirty="0">
                <a:solidFill>
                  <a:srgbClr val="525252"/>
                </a:solidFill>
              </a:rPr>
              <a:t>Attack</a:t>
            </a:r>
            <a:r>
              <a:rPr lang="ja-JP" altLang="en-US" sz="2000" b="1"/>
              <a:t>　</a:t>
            </a:r>
            <a:r>
              <a:rPr lang="en-US" altLang="ja-JP" sz="2000" b="1" dirty="0"/>
              <a:t>  </a:t>
            </a:r>
            <a:r>
              <a:rPr lang="en-US" altLang="ja-JP" sz="2400" b="1" dirty="0">
                <a:solidFill>
                  <a:schemeClr val="accent5"/>
                </a:solidFill>
              </a:rPr>
              <a:t>×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874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9466C-8B4E-3131-B051-5B5441F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Research Interests -Result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4B7F2-D908-772A-F465-3C451B03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412775"/>
            <a:ext cx="8363222" cy="5060863"/>
          </a:xfrm>
        </p:spPr>
        <p:txBody>
          <a:bodyPr/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F-score 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0.82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en" altLang="ja-JP" b="1" dirty="0"/>
              <a:t>False positives are occurring under high load.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113CE-8A3E-E27A-37CA-8DF00E5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75A45B-2917-57A1-A685-656BFEF8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D7B64DD-5AC2-2AB9-3A42-F0ABAF49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11656"/>
              </p:ext>
            </p:extLst>
          </p:nvPr>
        </p:nvGraphicFramePr>
        <p:xfrm>
          <a:off x="323528" y="1412775"/>
          <a:ext cx="8496943" cy="272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03">
                  <a:extLst>
                    <a:ext uri="{9D8B030D-6E8A-4147-A177-3AD203B41FA5}">
                      <a16:colId xmlns:a16="http://schemas.microsoft.com/office/drawing/2014/main" val="3423867125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96082237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240689398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3110384378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246771516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794843599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56935812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4129704004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183211010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190734556"/>
                    </a:ext>
                  </a:extLst>
                </a:gridCol>
              </a:tblGrid>
              <a:tr h="6147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Low</a:t>
                      </a:r>
                      <a:endParaRPr kumimoji="1" lang="ja-JP" altLang="en-US" sz="24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Medium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High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67699"/>
                  </a:ext>
                </a:extLst>
              </a:tr>
              <a:tr h="118128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" altLang="ja-JP" b="1" dirty="0">
                          <a:solidFill>
                            <a:schemeClr val="bg1"/>
                          </a:solidFill>
                        </a:rPr>
                        <a:t>Only Legitimate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79972"/>
                  </a:ext>
                </a:extLst>
              </a:tr>
              <a:tr h="933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With Rogue 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10807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9635E5-DA50-8311-EF98-6BAA6761BA8D}"/>
              </a:ext>
            </a:extLst>
          </p:cNvPr>
          <p:cNvSpPr txBox="1"/>
          <p:nvPr/>
        </p:nvSpPr>
        <p:spPr>
          <a:xfrm>
            <a:off x="5129808" y="4170192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ja-JP" altLang="en-US" sz="2400">
                <a:solidFill>
                  <a:srgbClr val="4D4D4D"/>
                </a:solidFill>
              </a:rPr>
              <a:t>〇</a:t>
            </a:r>
            <a:r>
              <a:rPr kumimoji="1" lang="en-US" altLang="ja-JP" sz="2400" dirty="0">
                <a:solidFill>
                  <a:srgbClr val="4D4D4D"/>
                </a:solidFill>
              </a:rPr>
              <a:t> </a:t>
            </a:r>
            <a:r>
              <a:rPr lang="en-US" altLang="ja-JP" sz="2400" dirty="0">
                <a:solidFill>
                  <a:srgbClr val="4D4D4D"/>
                </a:solidFill>
              </a:rPr>
              <a:t>: correct, × : incorrect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61BCC7C-38FA-BF40-8D0F-3367962C6408}"/>
              </a:ext>
            </a:extLst>
          </p:cNvPr>
          <p:cNvSpPr/>
          <p:nvPr/>
        </p:nvSpPr>
        <p:spPr>
          <a:xfrm>
            <a:off x="6588224" y="2060848"/>
            <a:ext cx="2160239" cy="1051375"/>
          </a:xfrm>
          <a:prstGeom prst="round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2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02911-953E-C99A-FC35-9EEF5605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  <a:r>
              <a:rPr lang="en-US" altLang="ja-JP" dirty="0"/>
              <a:t> </a:t>
            </a:r>
            <a:r>
              <a:rPr kumimoji="1" lang="en-US" altLang="ja-JP" dirty="0"/>
              <a:t> </a:t>
            </a:r>
            <a:r>
              <a:rPr kumimoji="1" lang="en" altLang="ja-JP" sz="2800" dirty="0"/>
              <a:t>Progress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CD34F-2504-20FC-3434-CAABBA89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277956"/>
            <a:ext cx="8363222" cy="5031363"/>
          </a:xfrm>
        </p:spPr>
        <p:txBody>
          <a:bodyPr/>
          <a:lstStyle/>
          <a:p>
            <a:r>
              <a:rPr kumimoji="1" lang="ja-JP" altLang="en-US" b="1"/>
              <a:t>前回の</a:t>
            </a:r>
            <a:r>
              <a:rPr kumimoji="1" lang="ja-JP" altLang="en-US" b="1">
                <a:solidFill>
                  <a:srgbClr val="525252"/>
                </a:solidFill>
              </a:rPr>
              <a:t>結果</a:t>
            </a:r>
            <a:r>
              <a:rPr kumimoji="1" lang="ja-JP" altLang="en-US" b="1"/>
              <a:t>に誤りがあった</a:t>
            </a:r>
            <a:endParaRPr kumimoji="1" lang="en-US" altLang="ja-JP" b="1" dirty="0"/>
          </a:p>
          <a:p>
            <a:pPr lvl="1">
              <a:lnSpc>
                <a:spcPct val="150000"/>
              </a:lnSpc>
            </a:pPr>
            <a:r>
              <a:rPr kumimoji="1" lang="en-US" altLang="ja-JP" dirty="0"/>
              <a:t>K-means</a:t>
            </a:r>
            <a:r>
              <a:rPr kumimoji="1" lang="ja-JP" altLang="en-US"/>
              <a:t>の</a:t>
            </a:r>
            <a:r>
              <a:rPr kumimoji="1" lang="ja-JP" altLang="en-US" u="sng"/>
              <a:t>クラスタの作り方</a:t>
            </a:r>
            <a:r>
              <a:rPr kumimoji="1" lang="ja-JP" altLang="en-US"/>
              <a:t>に問題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b="1"/>
              <a:t>新しい結果と</a:t>
            </a:r>
            <a:r>
              <a:rPr lang="en-US" altLang="ja-JP" b="1" dirty="0"/>
              <a:t>CDF</a:t>
            </a:r>
            <a:r>
              <a:rPr lang="ja-JP" altLang="en-US" b="1"/>
              <a:t>を用いた検知</a:t>
            </a:r>
          </a:p>
          <a:p>
            <a:pPr lvl="1">
              <a:lnSpc>
                <a:spcPct val="150000"/>
              </a:lnSpc>
            </a:pPr>
            <a:r>
              <a:rPr kumimoji="1" lang="ja-JP" altLang="en-US" b="1"/>
              <a:t>ランダムに</a:t>
            </a:r>
            <a:r>
              <a:rPr kumimoji="1" lang="en-US" altLang="ja-JP" b="1" dirty="0"/>
              <a:t>600</a:t>
            </a:r>
            <a:r>
              <a:rPr lang="ja-JP" altLang="en-US" b="1"/>
              <a:t>個</a:t>
            </a:r>
            <a:r>
              <a:rPr lang="ja-JP" altLang="en-US"/>
              <a:t>抜き出したデータに適用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1</a:t>
            </a:r>
            <a:r>
              <a:rPr lang="ja-JP" altLang="en-US"/>
              <a:t>つの負荷で</a:t>
            </a:r>
            <a:r>
              <a:rPr lang="en-US" altLang="ja-JP" dirty="0"/>
              <a:t>1</a:t>
            </a:r>
            <a:r>
              <a:rPr kumimoji="1" lang="en-US" altLang="ja-JP" dirty="0"/>
              <a:t>0</a:t>
            </a:r>
            <a:r>
              <a:rPr kumimoji="1" lang="ja-JP" altLang="en-US"/>
              <a:t>回行った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各負荷で</a:t>
            </a:r>
            <a:r>
              <a:rPr kumimoji="1" lang="en-US" altLang="ja-JP" b="1" dirty="0"/>
              <a:t>CDF</a:t>
            </a:r>
            <a:r>
              <a:rPr lang="ja-JP" altLang="en-US" b="1"/>
              <a:t>を用いた</a:t>
            </a:r>
            <a:r>
              <a:rPr kumimoji="1" lang="ja-JP" altLang="en-US" b="1"/>
              <a:t>追加検知</a:t>
            </a:r>
            <a:r>
              <a:rPr kumimoji="1" lang="ja-JP" altLang="en-US"/>
              <a:t>の実行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793E6-69A8-BDE3-628A-C04C9EBA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145B8C-EB33-8C45-D7E4-6DA91706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2F7960-FD0B-5A37-2C0D-1867A50615B2}"/>
              </a:ext>
            </a:extLst>
          </p:cNvPr>
          <p:cNvSpPr txBox="1"/>
          <p:nvPr/>
        </p:nvSpPr>
        <p:spPr>
          <a:xfrm>
            <a:off x="3275856" y="1710005"/>
            <a:ext cx="5330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>
                <a:solidFill>
                  <a:srgbClr val="525252"/>
                </a:solidFill>
              </a:rPr>
              <a:t>There was an error in the previous results.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F7A43-18CF-E7F3-989D-99858303D1B3}"/>
              </a:ext>
            </a:extLst>
          </p:cNvPr>
          <p:cNvSpPr txBox="1"/>
          <p:nvPr/>
        </p:nvSpPr>
        <p:spPr>
          <a:xfrm>
            <a:off x="2915816" y="2458992"/>
            <a:ext cx="5910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525252"/>
                </a:solidFill>
              </a:rPr>
              <a:t>Problem with the way K-means </a:t>
            </a:r>
            <a:r>
              <a:rPr lang="ja-JP" altLang="en-US" sz="2000" u="sng">
                <a:solidFill>
                  <a:srgbClr val="525252"/>
                </a:solidFill>
              </a:rPr>
              <a:t>clusters are created</a:t>
            </a:r>
            <a:r>
              <a:rPr lang="ja-JP" altLang="en-US" sz="200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168686-DE34-1892-377D-18DEF201933C}"/>
              </a:ext>
            </a:extLst>
          </p:cNvPr>
          <p:cNvSpPr txBox="1"/>
          <p:nvPr/>
        </p:nvSpPr>
        <p:spPr>
          <a:xfrm>
            <a:off x="3798907" y="3827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>
                <a:solidFill>
                  <a:srgbClr val="525252"/>
                </a:solidFill>
              </a:rPr>
              <a:t>New results and detection using CDF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349AEE-7E48-38E1-64BB-C63F63BBEA3E}"/>
              </a:ext>
            </a:extLst>
          </p:cNvPr>
          <p:cNvSpPr txBox="1"/>
          <p:nvPr/>
        </p:nvSpPr>
        <p:spPr>
          <a:xfrm>
            <a:off x="3798907" y="4558226"/>
            <a:ext cx="4807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Applied to </a:t>
            </a:r>
            <a:r>
              <a:rPr lang="en" altLang="ja-JP" sz="2000" b="1" dirty="0">
                <a:solidFill>
                  <a:srgbClr val="525252"/>
                </a:solidFill>
              </a:rPr>
              <a:t>600 randomly </a:t>
            </a:r>
            <a:r>
              <a:rPr lang="en" altLang="ja-JP" sz="2000" dirty="0">
                <a:solidFill>
                  <a:srgbClr val="525252"/>
                </a:solidFill>
              </a:rPr>
              <a:t>extracted data.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D858F6-EF97-0A61-3409-2A861E0ED9EE}"/>
              </a:ext>
            </a:extLst>
          </p:cNvPr>
          <p:cNvSpPr txBox="1"/>
          <p:nvPr/>
        </p:nvSpPr>
        <p:spPr>
          <a:xfrm>
            <a:off x="4254383" y="531040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I did 20 times with one load.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93E080-7AEE-5FC5-A6D7-E67FCCC9F5A8}"/>
              </a:ext>
            </a:extLst>
          </p:cNvPr>
          <p:cNvSpPr txBox="1"/>
          <p:nvPr/>
        </p:nvSpPr>
        <p:spPr>
          <a:xfrm>
            <a:off x="2339752" y="6125799"/>
            <a:ext cx="6390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525252"/>
                </a:solidFill>
              </a:rPr>
              <a:t>Perform </a:t>
            </a:r>
            <a:r>
              <a:rPr lang="ja-JP" altLang="en-US" sz="2000" b="1">
                <a:solidFill>
                  <a:srgbClr val="525252"/>
                </a:solidFill>
              </a:rPr>
              <a:t>additional detection with CDF </a:t>
            </a:r>
            <a:r>
              <a:rPr lang="ja-JP" altLang="en-US" sz="2000">
                <a:solidFill>
                  <a:srgbClr val="525252"/>
                </a:solidFill>
              </a:rPr>
              <a:t>on each load</a:t>
            </a:r>
            <a:r>
              <a:rPr lang="en-US" altLang="ja-JP" sz="2000" dirty="0">
                <a:solidFill>
                  <a:srgbClr val="525252"/>
                </a:solidFill>
              </a:rPr>
              <a:t>.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246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1C46A-3C6D-F577-A9B7-BF00D87C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クラスタリング結果</a:t>
            </a:r>
            <a:r>
              <a:rPr lang="en-US" altLang="ja-JP" dirty="0"/>
              <a:t>  </a:t>
            </a:r>
            <a:r>
              <a:rPr lang="en-US" altLang="ja-JP" sz="2800" dirty="0"/>
              <a:t>Clustering results 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F822AD-B14B-3F11-560E-5C60B7A6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4B17C9-3F9D-1112-2D58-97B1BB0C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8DEE27-F0A0-808E-1471-6A6BB965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88C9926-4E0C-ECF3-D236-C9AB9520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8" y="3645024"/>
            <a:ext cx="3552394" cy="2664296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20B70163-BD8F-A8E0-F418-FECB61F8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06" y="3659200"/>
            <a:ext cx="3552394" cy="2664296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36460B16-A943-6CC8-2BFE-E4500EB84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10" y="3645024"/>
            <a:ext cx="3552394" cy="2664296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120A1F9-48E4-E51B-E1DD-364516D3961A}"/>
              </a:ext>
            </a:extLst>
          </p:cNvPr>
          <p:cNvSpPr txBox="1">
            <a:spLocks/>
          </p:cNvSpPr>
          <p:nvPr/>
        </p:nvSpPr>
        <p:spPr>
          <a:xfrm>
            <a:off x="594434" y="1183432"/>
            <a:ext cx="8363222" cy="51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通常時（左）と攻撃時（右）の</a:t>
            </a:r>
            <a:br>
              <a:rPr lang="en-US" altLang="ja-JP" dirty="0"/>
            </a:br>
            <a:r>
              <a:rPr lang="ja-JP" altLang="en-US"/>
              <a:t>クラスタリング結果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b="1" dirty="0"/>
              <a:t>×</a:t>
            </a:r>
            <a:r>
              <a:rPr lang="ja-JP" altLang="en-US"/>
              <a:t>はクラスタ中心点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9F5D1B-82CC-0D62-0AE9-B9E46DD0C134}"/>
              </a:ext>
            </a:extLst>
          </p:cNvPr>
          <p:cNvSpPr txBox="1"/>
          <p:nvPr/>
        </p:nvSpPr>
        <p:spPr>
          <a:xfrm>
            <a:off x="1130228" y="3229525"/>
            <a:ext cx="135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solidFill>
                  <a:srgbClr val="4D4D4D"/>
                </a:solidFill>
              </a:rPr>
              <a:t>低負荷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Low traffic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C48C76-A9B6-62B8-14BA-B06D17A0F26B}"/>
              </a:ext>
            </a:extLst>
          </p:cNvPr>
          <p:cNvSpPr txBox="1"/>
          <p:nvPr/>
        </p:nvSpPr>
        <p:spPr>
          <a:xfrm>
            <a:off x="6535781" y="3234380"/>
            <a:ext cx="1444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solidFill>
                  <a:srgbClr val="4D4D4D"/>
                </a:solidFill>
              </a:rPr>
              <a:t>高負荷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High traffic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14BC55-AD3A-519F-C471-D5074279A9BC}"/>
              </a:ext>
            </a:extLst>
          </p:cNvPr>
          <p:cNvSpPr txBox="1"/>
          <p:nvPr/>
        </p:nvSpPr>
        <p:spPr>
          <a:xfrm>
            <a:off x="3514854" y="3229525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solidFill>
                  <a:srgbClr val="4D4D4D"/>
                </a:solidFill>
              </a:rPr>
              <a:t>中負荷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Medium traffic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170D10-2A88-B284-8270-31799DD040B6}"/>
              </a:ext>
            </a:extLst>
          </p:cNvPr>
          <p:cNvSpPr txBox="1"/>
          <p:nvPr/>
        </p:nvSpPr>
        <p:spPr>
          <a:xfrm>
            <a:off x="4925867" y="1752370"/>
            <a:ext cx="4218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Clustering results for normal (left) and attack (right)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1CB306-D233-8963-9E5B-C8B6FFBB63BE}"/>
              </a:ext>
            </a:extLst>
          </p:cNvPr>
          <p:cNvSpPr txBox="1"/>
          <p:nvPr/>
        </p:nvSpPr>
        <p:spPr>
          <a:xfrm>
            <a:off x="4601175" y="255940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1" dirty="0">
                <a:solidFill>
                  <a:srgbClr val="525252"/>
                </a:solidFill>
              </a:rPr>
              <a:t>×</a:t>
            </a:r>
            <a:r>
              <a:rPr lang="en" altLang="ja-JP" sz="2000" dirty="0">
                <a:solidFill>
                  <a:srgbClr val="525252"/>
                </a:solidFill>
              </a:rPr>
              <a:t> is the cluster center point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150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322AC-068E-8CF6-D89D-820D3C67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  <a:r>
              <a:rPr lang="en-US" altLang="ja-JP" dirty="0"/>
              <a:t> </a:t>
            </a:r>
            <a:r>
              <a:rPr kumimoji="1" lang="en-US" altLang="ja-JP" dirty="0"/>
              <a:t> </a:t>
            </a:r>
            <a:r>
              <a:rPr kumimoji="1" lang="en" altLang="ja-JP" sz="2400" dirty="0"/>
              <a:t>New detection results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8DF3F-02A2-0398-A2E7-51EAA840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4"/>
            <a:ext cx="8363222" cy="497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b="1"/>
              <a:t>提案手法</a:t>
            </a:r>
            <a:r>
              <a:rPr kumimoji="1" lang="en-US" altLang="ja-JP" b="1" dirty="0"/>
              <a:t> (F</a:t>
            </a:r>
            <a:r>
              <a:rPr kumimoji="1" lang="ja-JP" altLang="en-US" b="1"/>
              <a:t>値</a:t>
            </a:r>
            <a:r>
              <a:rPr kumimoji="1" lang="en-US" altLang="ja-JP" b="1" dirty="0"/>
              <a:t> : 0.98, </a:t>
            </a:r>
            <a:r>
              <a:rPr kumimoji="1" lang="ja-JP" altLang="en-US" b="1"/>
              <a:t>正解率</a:t>
            </a:r>
            <a:r>
              <a:rPr kumimoji="1" lang="en-US" altLang="ja-JP" b="1" dirty="0"/>
              <a:t> : 0.97)</a:t>
            </a:r>
            <a:endParaRPr kumimoji="1" lang="en-US" altLang="ja-JP" sz="2400" b="1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/>
              <a:t>閾値固定の場合</a:t>
            </a:r>
            <a:r>
              <a:rPr lang="en-US" altLang="ja-JP" b="1" dirty="0"/>
              <a:t> (F</a:t>
            </a:r>
            <a:r>
              <a:rPr lang="ja-JP" altLang="en-US" b="1"/>
              <a:t>値</a:t>
            </a:r>
            <a:r>
              <a:rPr lang="en-US" altLang="ja-JP" b="1" dirty="0"/>
              <a:t> </a:t>
            </a:r>
            <a:r>
              <a:rPr kumimoji="1" lang="en-US" altLang="ja-JP" b="1" dirty="0"/>
              <a:t>: 0.57, </a:t>
            </a:r>
            <a:r>
              <a:rPr kumimoji="1" lang="ja-JP" altLang="en-US" b="1"/>
              <a:t>正解率</a:t>
            </a:r>
            <a:r>
              <a:rPr kumimoji="1" lang="en-US" altLang="ja-JP" b="1" dirty="0"/>
              <a:t> : 0.67)</a:t>
            </a:r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D79E5B-5053-D19E-3AD7-FDEA5C1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5545B6-2067-EBC4-2A3A-817CAB3F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FC34899-E859-75DC-207E-3EF6B48D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55874"/>
              </p:ext>
            </p:extLst>
          </p:nvPr>
        </p:nvGraphicFramePr>
        <p:xfrm>
          <a:off x="432392" y="1944992"/>
          <a:ext cx="8064904" cy="185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84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241652002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483289448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1396989948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55632715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962131651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043173154"/>
                    </a:ext>
                  </a:extLst>
                </a:gridCol>
              </a:tblGrid>
              <a:tr h="6005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/>
                        <a:t>低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Low</a:t>
                      </a:r>
                      <a:endParaRPr kumimoji="1" lang="ja-JP" altLang="en-US" sz="24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/>
                        <a:t>中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Medium</a:t>
                      </a:r>
                      <a:endParaRPr kumimoji="1" lang="ja-JP" altLang="en-US" sz="24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b="1"/>
                        <a:t>高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High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2AB040-B1F0-1D9F-7EAD-27651F0F8EF4}"/>
              </a:ext>
            </a:extLst>
          </p:cNvPr>
          <p:cNvSpPr txBox="1"/>
          <p:nvPr/>
        </p:nvSpPr>
        <p:spPr>
          <a:xfrm>
            <a:off x="700614" y="3193471"/>
            <a:ext cx="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Rogue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52DF80-8CBA-DDB7-4ACE-D03CA2DF40EC}"/>
              </a:ext>
            </a:extLst>
          </p:cNvPr>
          <p:cNvSpPr txBox="1"/>
          <p:nvPr/>
        </p:nvSpPr>
        <p:spPr>
          <a:xfrm>
            <a:off x="637289" y="2534607"/>
            <a:ext cx="137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Legitimate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049B8F9-891D-8D77-0890-5A4B81D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92489"/>
              </p:ext>
            </p:extLst>
          </p:nvPr>
        </p:nvGraphicFramePr>
        <p:xfrm>
          <a:off x="395478" y="4661186"/>
          <a:ext cx="8064904" cy="185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84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241652002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483289448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1396989948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55632715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3962131651"/>
                    </a:ext>
                  </a:extLst>
                </a:gridCol>
                <a:gridCol w="442188">
                  <a:extLst>
                    <a:ext uri="{9D8B030D-6E8A-4147-A177-3AD203B41FA5}">
                      <a16:colId xmlns:a16="http://schemas.microsoft.com/office/drawing/2014/main" val="4043173154"/>
                    </a:ext>
                  </a:extLst>
                </a:gridCol>
              </a:tblGrid>
              <a:tr h="6005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/>
                        <a:t>低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Low</a:t>
                      </a:r>
                      <a:endParaRPr kumimoji="1" lang="ja-JP" altLang="en-US" sz="24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/>
                        <a:t>中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Medium</a:t>
                      </a:r>
                      <a:endParaRPr kumimoji="1" lang="ja-JP" altLang="en-US" sz="24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b="1"/>
                        <a:t>高</a:t>
                      </a:r>
                      <a:r>
                        <a:rPr kumimoji="1" lang="en-US" altLang="ja-JP" sz="2400" b="1" dirty="0"/>
                        <a:t> </a:t>
                      </a:r>
                      <a:r>
                        <a:rPr kumimoji="1" lang="en-US" altLang="ja-JP" sz="2000" b="1" dirty="0"/>
                        <a:t>High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921268-FD5E-1C27-5521-8ACE8841F11C}"/>
              </a:ext>
            </a:extLst>
          </p:cNvPr>
          <p:cNvSpPr txBox="1"/>
          <p:nvPr/>
        </p:nvSpPr>
        <p:spPr>
          <a:xfrm>
            <a:off x="660749" y="5900228"/>
            <a:ext cx="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Rogue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53AF88-A670-1FBA-181D-97ED692EE178}"/>
              </a:ext>
            </a:extLst>
          </p:cNvPr>
          <p:cNvSpPr txBox="1"/>
          <p:nvPr/>
        </p:nvSpPr>
        <p:spPr>
          <a:xfrm>
            <a:off x="597424" y="5241364"/>
            <a:ext cx="137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Legitimate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B2BB7B-C2C4-4A72-6579-4625E074CC2A}"/>
              </a:ext>
            </a:extLst>
          </p:cNvPr>
          <p:cNvSpPr txBox="1"/>
          <p:nvPr/>
        </p:nvSpPr>
        <p:spPr>
          <a:xfrm>
            <a:off x="971600" y="3831091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1" dirty="0">
                <a:solidFill>
                  <a:srgbClr val="525252"/>
                </a:solidFill>
              </a:rPr>
              <a:t>For fixed thresholds ( F-score : 0.57, Accuracy : 0.67)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44E063-B9F3-2DBC-F912-DDEE89549F36}"/>
              </a:ext>
            </a:extLst>
          </p:cNvPr>
          <p:cNvSpPr txBox="1"/>
          <p:nvPr/>
        </p:nvSpPr>
        <p:spPr>
          <a:xfrm>
            <a:off x="971600" y="1067644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1" dirty="0">
                <a:solidFill>
                  <a:srgbClr val="525252"/>
                </a:solidFill>
              </a:rPr>
              <a:t>For fixed thresholds ( F-score : 0.98, Accuracy : 0.97)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093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627C9-9911-0F71-5EFF-E9D1568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課題と予定</a:t>
            </a:r>
            <a:r>
              <a:rPr lang="en-US" altLang="ja-JP" dirty="0"/>
              <a:t>  </a:t>
            </a:r>
            <a:r>
              <a:rPr lang="en-US" altLang="ja-JP" sz="2400" dirty="0"/>
              <a:t>Challenges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382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ja-JP" dirty="0" err="1"/>
              <a:t>Amgad</a:t>
            </a:r>
            <a:r>
              <a:rPr kumimoji="1" lang="ja-JP" altLang="en-US"/>
              <a:t>と協力し、本物の</a:t>
            </a:r>
            <a:r>
              <a:rPr kumimoji="1" lang="en" altLang="ja-JP" dirty="0"/>
              <a:t>AP</a:t>
            </a:r>
            <a:r>
              <a:rPr kumimoji="1" lang="ja-JP" altLang="en-US"/>
              <a:t>を使用した</a:t>
            </a:r>
            <a:br>
              <a:rPr kumimoji="1" lang="en-US" altLang="ja-JP" dirty="0"/>
            </a:br>
            <a:r>
              <a:rPr kumimoji="1" lang="ja-JP" altLang="en-US"/>
              <a:t>実機での実験を検討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ラズベリーパイは不正</a:t>
            </a:r>
            <a:r>
              <a:rPr kumimoji="1" lang="en-US" altLang="ja-JP" dirty="0"/>
              <a:t>AP</a:t>
            </a:r>
            <a:r>
              <a:rPr kumimoji="1" lang="ja-JP" altLang="en-US"/>
              <a:t>に適さない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トラヒックレートを数値で表現可能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データ数を前回より多く取得予定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/>
              <a:t>中負荷における誤検知の原因調査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0E066D-9527-C98C-E945-5A0ADDCF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58AEEB-5EA9-E679-0D08-68561AB0E768}"/>
              </a:ext>
            </a:extLst>
          </p:cNvPr>
          <p:cNvSpPr txBox="1"/>
          <p:nvPr/>
        </p:nvSpPr>
        <p:spPr>
          <a:xfrm>
            <a:off x="3419871" y="3392339"/>
            <a:ext cx="4950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Raspberry Pi is not suitable for rogue AP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4629578" y="1939025"/>
            <a:ext cx="42629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Working with </a:t>
            </a:r>
            <a:r>
              <a:rPr lang="en" altLang="ja-JP" sz="2000" b="0" i="0" dirty="0" err="1">
                <a:solidFill>
                  <a:srgbClr val="525252"/>
                </a:solidFill>
                <a:effectLst/>
                <a:latin typeface="Söhne"/>
              </a:rPr>
              <a:t>Amgad</a:t>
            </a:r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 to consider experimenting with actual equipment using real Aps.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45F63F-49E0-7078-DACA-7547DEAA8420}"/>
              </a:ext>
            </a:extLst>
          </p:cNvPr>
          <p:cNvSpPr txBox="1"/>
          <p:nvPr/>
        </p:nvSpPr>
        <p:spPr>
          <a:xfrm>
            <a:off x="3479796" y="4191067"/>
            <a:ext cx="4830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Traffic rate can be expressed numerically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9EE7B9-EC1C-D0F8-F73D-AFA56BDF0868}"/>
              </a:ext>
            </a:extLst>
          </p:cNvPr>
          <p:cNvSpPr txBox="1"/>
          <p:nvPr/>
        </p:nvSpPr>
        <p:spPr>
          <a:xfrm>
            <a:off x="1621757" y="5931638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Investigation of causes of false positives in medium loads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4B4734-8DA9-1C02-FCBA-321CF8DAE91B}"/>
              </a:ext>
            </a:extLst>
          </p:cNvPr>
          <p:cNvSpPr txBox="1"/>
          <p:nvPr/>
        </p:nvSpPr>
        <p:spPr>
          <a:xfrm>
            <a:off x="3391021" y="4954400"/>
            <a:ext cx="500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More data will be acquired than last time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" altLang="ja-JP" dirty="0"/>
              <a:t>Background and Objectives of the Study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13817" y="1187737"/>
            <a:ext cx="846038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9263" lvl="0" indent="-4492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" altLang="ja-JP" dirty="0"/>
              <a:t>Increased in access points (APs) in wireless LANs due to the Corona Disaster</a:t>
            </a:r>
          </a:p>
          <a:p>
            <a:pPr marL="449263" lvl="0" indent="-4492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endParaRPr lang="ja-JP" altLang="en-US" sz="1050" dirty="0"/>
          </a:p>
          <a:p>
            <a:pPr marL="449263" lvl="0" indent="-449263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" altLang="ja-JP" dirty="0"/>
              <a:t>Increased damage due to unauthorized APs</a:t>
            </a:r>
            <a:r>
              <a:rPr lang="ja-JP" altLang="en-US"/>
              <a:t>　</a:t>
            </a:r>
            <a:r>
              <a:rPr lang="ja-JP" altLang="en-US" dirty="0"/>
              <a:t>➡ </a:t>
            </a:r>
            <a:r>
              <a:rPr lang="en-US" altLang="ja-JP" dirty="0"/>
              <a:t>Evil Twin Attack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altLang="ja-JP" sz="1800" dirty="0"/>
              <a:t>[S. </a:t>
            </a:r>
            <a:r>
              <a:rPr lang="en-US" altLang="ja-JP" sz="1800" dirty="0" err="1"/>
              <a:t>Kitisriworapan</a:t>
            </a:r>
            <a:r>
              <a:rPr lang="en-US" altLang="ja-JP" sz="1800" dirty="0"/>
              <a:t> +, EURASIP Journal on Wireless Communications and Networking, 2020]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1800" dirty="0"/>
              <a:t>[K. C. Patel+, </a:t>
            </a:r>
            <a:r>
              <a:rPr lang="en-US" sz="1800" dirty="0" err="1"/>
              <a:t>INDIACom</a:t>
            </a:r>
            <a:r>
              <a:rPr lang="en-US" sz="1800" dirty="0"/>
              <a:t>, 2022]</a:t>
            </a:r>
          </a:p>
        </p:txBody>
      </p:sp>
      <p:sp>
        <p:nvSpPr>
          <p:cNvPr id="123" name="Google Shape;123;p2"/>
          <p:cNvSpPr/>
          <p:nvPr/>
        </p:nvSpPr>
        <p:spPr>
          <a:xfrm>
            <a:off x="863588" y="5479097"/>
            <a:ext cx="7416824" cy="917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28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mproved accuracy of rogue AP detection</a:t>
            </a:r>
            <a:endParaRPr sz="28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067944" y="4738438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DC15A3-8673-A3E1-B171-C287839E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D84492-F0E0-0C33-FF08-8964822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Detection mechanism using RTT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61143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Detection method using RTT</a:t>
            </a:r>
          </a:p>
          <a:p>
            <a:pPr lvl="1"/>
            <a:r>
              <a:rPr kumimoji="1" lang="en-US" altLang="ja-JP" dirty="0"/>
              <a:t>Using difference 1-hop and 2-hop </a:t>
            </a:r>
            <a:endParaRPr lang="en-US" altLang="ja-JP" dirty="0"/>
          </a:p>
          <a:p>
            <a:pPr lvl="1"/>
            <a:r>
              <a:rPr lang="en" altLang="ja-JP" dirty="0"/>
              <a:t>Compare threshold and RTT</a:t>
            </a:r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08507C81-EB61-25E3-02FA-D5D4D922E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6210" y="4699590"/>
            <a:ext cx="1171254" cy="1171254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7EF85E9-934D-23BD-CA08-EF10A46376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66" y="4549428"/>
            <a:ext cx="1175588" cy="1175588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498AC429-42B9-D2B0-0309-E8B3F582BC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1760" y="2924944"/>
            <a:ext cx="1175588" cy="11755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017858" y="3909706"/>
            <a:ext cx="194028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400" dirty="0">
                <a:solidFill>
                  <a:srgbClr val="4D4D4D"/>
                </a:solidFill>
              </a:rPr>
              <a:t>（</a:t>
            </a:r>
            <a:r>
              <a:rPr lang="en-US" altLang="ja-JP" sz="2400" dirty="0">
                <a:solidFill>
                  <a:srgbClr val="4D4D4D"/>
                </a:solidFill>
              </a:rPr>
              <a:t>evil-twin</a:t>
            </a:r>
            <a:r>
              <a:rPr lang="ja-JP" altLang="en-US" sz="2400" dirty="0">
                <a:solidFill>
                  <a:srgbClr val="4D4D4D"/>
                </a:solidFill>
              </a:rPr>
              <a:t>）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230866" y="5593461"/>
            <a:ext cx="117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ユーザ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406454" y="3512738"/>
            <a:ext cx="1005306" cy="162448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587348" y="3512738"/>
            <a:ext cx="1068862" cy="1772479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827464" y="5276383"/>
            <a:ext cx="1495946" cy="8834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グラフィックス 13" descr="インターネット 単色塗りつぶし">
            <a:extLst>
              <a:ext uri="{FF2B5EF4-FFF2-40B4-BE49-F238E27FC236}">
                <a16:creationId xmlns:a16="http://schemas.microsoft.com/office/drawing/2014/main" id="{218F324F-3742-790F-4D3B-55D0E0B696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3410" y="4690756"/>
            <a:ext cx="1171253" cy="117125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7273173" y="5633256"/>
            <a:ext cx="12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Internet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165320" y="5647182"/>
            <a:ext cx="218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4D4D4D"/>
                </a:solidFill>
              </a:rPr>
              <a:t>Legitimate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</a:p>
        </p:txBody>
      </p:sp>
      <p:pic>
        <p:nvPicPr>
          <p:cNvPr id="21" name="グラフィックス 20" descr="スマート フォン 枠線">
            <a:extLst>
              <a:ext uri="{FF2B5EF4-FFF2-40B4-BE49-F238E27FC236}">
                <a16:creationId xmlns:a16="http://schemas.microsoft.com/office/drawing/2014/main" id="{C26B5BC7-9D5A-97F0-9CC8-4B3FFB5AAD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794691" y="4948038"/>
            <a:ext cx="666063" cy="66606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489452" y="5344872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342241" y="5675958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accent1"/>
                </a:solidFill>
              </a:rPr>
              <a:t>1-hop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30913" y="3512692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accent2"/>
                </a:solidFill>
              </a:rPr>
              <a:t>2</a:t>
            </a:r>
            <a:r>
              <a:rPr kumimoji="1" lang="en-US" altLang="ja-JP" sz="2800" dirty="0">
                <a:solidFill>
                  <a:schemeClr val="accent2"/>
                </a:solidFill>
              </a:rPr>
              <a:t>-hop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50FF1-E297-05EA-465D-5F048981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Conventional Methods and Issues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60D50-D762-5BF2-D9D9-D35D5D57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97681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RTT-based methods</a:t>
            </a:r>
          </a:p>
          <a:p>
            <a:pPr lvl="1"/>
            <a:r>
              <a:rPr lang="en-US" altLang="ja-JP" dirty="0">
                <a:latin typeface="MS PGothic"/>
                <a:ea typeface="MS PGothic"/>
              </a:rPr>
              <a:t>Less consideration of RTT dispersion during traffic congestion</a:t>
            </a:r>
          </a:p>
          <a:p>
            <a:pPr lvl="2"/>
            <a:r>
              <a:rPr lang="en-US" altLang="ja-JP" dirty="0">
                <a:latin typeface="MS PGothic"/>
                <a:ea typeface="MS PGothic"/>
              </a:rPr>
              <a:t>Detection accuracy improved when considering it.</a:t>
            </a:r>
          </a:p>
          <a:p>
            <a:pPr lvl="1"/>
            <a:r>
              <a:rPr lang="en-US" altLang="ja-JP" dirty="0">
                <a:latin typeface="MS PGothic"/>
                <a:ea typeface="MS PGothic"/>
              </a:rPr>
              <a:t>Method using MCS (transmission rate)</a:t>
            </a:r>
          </a:p>
          <a:p>
            <a:pPr lvl="2"/>
            <a:r>
              <a:rPr lang="en-US" altLang="ja-JP" dirty="0">
                <a:latin typeface="MS PGothic"/>
                <a:ea typeface="MS PGothic"/>
              </a:rPr>
              <a:t>MCS : </a:t>
            </a:r>
            <a:r>
              <a:rPr lang="en" altLang="ja-JP" dirty="0">
                <a:latin typeface="MS PGothic"/>
                <a:ea typeface="MS PGothic"/>
              </a:rPr>
              <a:t>Indexes containing set values for modulation, encoding, etc.</a:t>
            </a:r>
            <a:endParaRPr lang="ja-JP" altLang="en-US">
              <a:latin typeface="MS PGothic"/>
              <a:ea typeface="MS PGothic"/>
            </a:endParaRPr>
          </a:p>
          <a:p>
            <a:pPr lvl="2"/>
            <a:r>
              <a:rPr lang="en-US" altLang="ja-JP" dirty="0">
                <a:latin typeface="MS PGothic"/>
                <a:ea typeface="MS PGothic"/>
              </a:rPr>
              <a:t>Obtaining MCS is not easy.</a:t>
            </a:r>
          </a:p>
          <a:p>
            <a:pPr marL="914400" lvl="2" indent="0">
              <a:lnSpc>
                <a:spcPts val="70"/>
              </a:lnSpc>
              <a:buNone/>
            </a:pPr>
            <a:r>
              <a:rPr lang="ja-JP" altLang="en-US" dirty="0">
                <a:latin typeface="MS PGothic"/>
                <a:ea typeface="MS PGothic"/>
              </a:rPr>
              <a:t>　</a:t>
            </a:r>
            <a:r>
              <a:rPr lang="en-US" altLang="ja-JP" dirty="0">
                <a:latin typeface="MS PGothic"/>
                <a:ea typeface="MS PGothic"/>
              </a:rPr>
              <a:t>		      </a:t>
            </a:r>
            <a:r>
              <a:rPr lang="en-US" altLang="ja-JP" sz="1600" dirty="0">
                <a:latin typeface="MS PGothic"/>
                <a:ea typeface="MS PGothic"/>
              </a:rPr>
              <a:t>[</a:t>
            </a:r>
            <a:r>
              <a:rPr lang="en-US" altLang="ja-JP" sz="1600" dirty="0" err="1">
                <a:latin typeface="MS PGothic"/>
                <a:ea typeface="MS PGothic"/>
              </a:rPr>
              <a:t>Kitisriworapan</a:t>
            </a:r>
            <a:r>
              <a:rPr lang="en-US" altLang="ja-JP" sz="1600" dirty="0">
                <a:latin typeface="MS PGothic"/>
                <a:ea typeface="MS PGothic"/>
              </a:rPr>
              <a:t>+</a:t>
            </a:r>
            <a:r>
              <a:rPr lang="ja-JP" altLang="en-US" sz="1600">
                <a:latin typeface="MS PGothic"/>
                <a:ea typeface="MS PGothic"/>
              </a:rPr>
              <a:t>，</a:t>
            </a:r>
            <a:r>
              <a:rPr lang="en-US" altLang="ja-JP" sz="1600" dirty="0">
                <a:latin typeface="MS PGothic"/>
                <a:ea typeface="MS PGothic"/>
              </a:rPr>
              <a:t>J Wireless Com Network 2020</a:t>
            </a:r>
            <a:r>
              <a:rPr lang="ja-JP" altLang="en-US" sz="1600" dirty="0">
                <a:latin typeface="MS PGothic"/>
                <a:ea typeface="MS PGothic"/>
              </a:rPr>
              <a:t>，</a:t>
            </a:r>
            <a:r>
              <a:rPr lang="en-US" altLang="ja-JP" sz="1600" dirty="0">
                <a:latin typeface="MS PGothic"/>
                <a:ea typeface="MS PGothic"/>
              </a:rPr>
              <a:t>2020]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FE11F-DE09-199D-2C0B-2F1A03A431ED}"/>
              </a:ext>
            </a:extLst>
          </p:cNvPr>
          <p:cNvSpPr txBox="1"/>
          <p:nvPr/>
        </p:nvSpPr>
        <p:spPr>
          <a:xfrm>
            <a:off x="4172857" y="30226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E2DE8B-A80B-C71C-82F7-9384153C42A0}"/>
              </a:ext>
            </a:extLst>
          </p:cNvPr>
          <p:cNvSpPr/>
          <p:nvPr/>
        </p:nvSpPr>
        <p:spPr>
          <a:xfrm>
            <a:off x="1097255" y="5604759"/>
            <a:ext cx="7440235" cy="88459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altLang="ja-JP" sz="2800" b="1" dirty="0">
                <a:solidFill>
                  <a:schemeClr val="bg1"/>
                </a:solidFill>
              </a:rPr>
              <a:t>Evil-Twin detection considering traffic load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20" name="下矢印 7">
            <a:extLst>
              <a:ext uri="{FF2B5EF4-FFF2-40B4-BE49-F238E27FC236}">
                <a16:creationId xmlns:a16="http://schemas.microsoft.com/office/drawing/2014/main" id="{3AA682C3-1CC0-2F1A-6AFD-300FC0F5DA58}"/>
              </a:ext>
            </a:extLst>
          </p:cNvPr>
          <p:cNvSpPr/>
          <p:nvPr/>
        </p:nvSpPr>
        <p:spPr>
          <a:xfrm rot="16200000">
            <a:off x="336869" y="5724741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97125-182E-14D1-ED24-6E2F0F77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1E73C118-0FA7-1B92-BBB3-9DFC1AD3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8706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Proposed and competing methods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9B9802F-5BC4-26D5-3A46-802FA6728D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300002"/>
                <a:ext cx="8363222" cy="47525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Proposed methods</a:t>
                </a:r>
              </a:p>
              <a:p>
                <a:pPr lvl="1"/>
                <a:r>
                  <a:rPr lang="en" altLang="ja-JP" dirty="0"/>
                  <a:t>Calculate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ja-JP" dirty="0"/>
                  <a:t> </a:t>
                </a:r>
                <a:r>
                  <a:rPr lang="en" altLang="ja-JP" b="1" dirty="0"/>
                  <a:t>by traffic load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𝓒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Low, medium, and high Three different thresholds for each</a:t>
                </a:r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Competing methods</a:t>
                </a:r>
              </a:p>
              <a:p>
                <a:pPr lvl="1"/>
                <a:r>
                  <a:rPr lang="en" altLang="ja-JP" dirty="0"/>
                  <a:t>Calculate threshold </a:t>
                </a:r>
                <a14:m>
                  <m:oMath xmlns:m="http://schemas.openxmlformats.org/officeDocument/2006/math">
                    <m:r>
                      <a:rPr lang="ja-JP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b="1" dirty="0"/>
                  <a:t>without classify traffic load</a:t>
                </a:r>
              </a:p>
              <a:p>
                <a:pPr lvl="1"/>
                <a:r>
                  <a:rPr lang="en" altLang="ja-JP" dirty="0"/>
                  <a:t>Only one type of threshold is fixed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9B9802F-5BC4-26D5-3A46-802FA6728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00002"/>
                <a:ext cx="8363222" cy="4752528"/>
              </a:xfrm>
              <a:prstGeom prst="rect">
                <a:avLst/>
              </a:prstGeom>
              <a:blipFill>
                <a:blip r:embed="rId3"/>
                <a:stretch>
                  <a:fillRect l="-1669" t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FDB461DB-12F5-4799-CB44-FD7B51FA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567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2E2C-8B83-26DE-1214-3F920CB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A67D8-EE48-B526-2C3B-660D9A33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05" y="1412776"/>
            <a:ext cx="8363222" cy="5060863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Name</a:t>
            </a:r>
            <a:r>
              <a:rPr kumimoji="1" lang="en-US" altLang="ja-JP" dirty="0"/>
              <a:t> : Tomoyuki Ueda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Age</a:t>
            </a:r>
            <a:r>
              <a:rPr lang="en-US" altLang="ja-JP" dirty="0"/>
              <a:t> : 22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Birthplace</a:t>
            </a:r>
            <a:r>
              <a:rPr lang="en-US" altLang="ja-JP" dirty="0"/>
              <a:t> : Tokyo</a:t>
            </a:r>
          </a:p>
          <a:p>
            <a:pPr>
              <a:lnSpc>
                <a:spcPct val="200000"/>
              </a:lnSpc>
            </a:pPr>
            <a:r>
              <a:rPr kumimoji="1" lang="en" altLang="ja-JP" b="1" dirty="0"/>
              <a:t>Favorite, hobby </a:t>
            </a:r>
            <a:r>
              <a:rPr kumimoji="1" lang="en" altLang="ja-JP" dirty="0"/>
              <a:t>: Ramen, </a:t>
            </a:r>
            <a:br>
              <a:rPr kumimoji="1" lang="en" altLang="ja-JP" dirty="0"/>
            </a:br>
            <a:r>
              <a:rPr kumimoji="1" lang="en" altLang="ja-JP" dirty="0"/>
              <a:t>                              Work out frequently</a:t>
            </a:r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18FCE-04AE-04A6-E909-6D8F780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393FA7-C81F-B8F0-9815-E1DE1616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3C6C64-6A84-0690-8A83-09DA12A8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33" y="2660508"/>
            <a:ext cx="1701800" cy="1282700"/>
          </a:xfrm>
          <a:prstGeom prst="rect">
            <a:avLst/>
          </a:prstGeom>
        </p:spPr>
      </p:pic>
      <p:pic>
        <p:nvPicPr>
          <p:cNvPr id="1026" name="Picture 2" descr="塩ラーメンのイラスト | かわいいフリー素材集 いらすとや">
            <a:extLst>
              <a:ext uri="{FF2B5EF4-FFF2-40B4-BE49-F238E27FC236}">
                <a16:creationId xmlns:a16="http://schemas.microsoft.com/office/drawing/2014/main" id="{FF509ADB-995C-D025-F9C8-E60741C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2934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8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9579652A-DE81-AE5A-BD95-CFCAABF48F44}"/>
              </a:ext>
            </a:extLst>
          </p:cNvPr>
          <p:cNvSpPr>
            <a:spLocks noChangeAspect="1"/>
          </p:cNvSpPr>
          <p:nvPr/>
        </p:nvSpPr>
        <p:spPr>
          <a:xfrm>
            <a:off x="574164" y="836712"/>
            <a:ext cx="5562705" cy="5552037"/>
          </a:xfrm>
          <a:prstGeom prst="flowChartConnector">
            <a:avLst/>
          </a:prstGeom>
          <a:noFill/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4FEBAE44-3A32-65F0-10B4-34F89C2C39F0}"/>
              </a:ext>
            </a:extLst>
          </p:cNvPr>
          <p:cNvSpPr>
            <a:spLocks noChangeAspect="1"/>
          </p:cNvSpPr>
          <p:nvPr/>
        </p:nvSpPr>
        <p:spPr>
          <a:xfrm>
            <a:off x="3036717" y="836712"/>
            <a:ext cx="5562705" cy="5552037"/>
          </a:xfrm>
          <a:prstGeom prst="flowChartConnector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グラフィックス 3" descr="無線ルーター 単色塗りつぶし">
            <a:extLst>
              <a:ext uri="{FF2B5EF4-FFF2-40B4-BE49-F238E27FC236}">
                <a16:creationId xmlns:a16="http://schemas.microsoft.com/office/drawing/2014/main" id="{12E3D6C7-C546-CBE1-57FC-46F32BFE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560" y="3079370"/>
            <a:ext cx="916476" cy="9164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B406-FC68-B68E-4C87-24FB231B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実験方法</a:t>
            </a:r>
          </a:p>
        </p:txBody>
      </p:sp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61286085-B3EF-C48B-CCF6-AB8739C3F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6358" y="4200796"/>
            <a:ext cx="676648" cy="676648"/>
          </a:xfrm>
          <a:prstGeom prst="rect">
            <a:avLst/>
          </a:prstGeom>
        </p:spPr>
      </p:pic>
      <p:pic>
        <p:nvPicPr>
          <p:cNvPr id="15" name="グラフィックス 14" descr="ユーザー 枠線">
            <a:extLst>
              <a:ext uri="{FF2B5EF4-FFF2-40B4-BE49-F238E27FC236}">
                <a16:creationId xmlns:a16="http://schemas.microsoft.com/office/drawing/2014/main" id="{B2EA0CE3-D86F-1B1F-78E3-8F5EAD326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0384" y="5233639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C5F73A30-8FDC-F875-F1C9-0DA621647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0633" y="4002082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スマート フォン 枠線">
            <a:extLst>
              <a:ext uri="{FF2B5EF4-FFF2-40B4-BE49-F238E27FC236}">
                <a16:creationId xmlns:a16="http://schemas.microsoft.com/office/drawing/2014/main" id="{184C55D1-173C-F0AC-D21D-2DF44BD77B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2813417" y="1491783"/>
            <a:ext cx="535361" cy="535361"/>
          </a:xfrm>
          <a:prstGeom prst="rect">
            <a:avLst/>
          </a:prstGeom>
        </p:spPr>
      </p:pic>
      <p:pic>
        <p:nvPicPr>
          <p:cNvPr id="19" name="グラフィックス 18" descr="ユーザー 枠線">
            <a:extLst>
              <a:ext uri="{FF2B5EF4-FFF2-40B4-BE49-F238E27FC236}">
                <a16:creationId xmlns:a16="http://schemas.microsoft.com/office/drawing/2014/main" id="{245CB8EE-56D9-2F73-7B99-8F12F6FB7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387" y="1131550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46A715D0-60E7-EA5A-F308-5348595BC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0358" y="5473661"/>
            <a:ext cx="676648" cy="676648"/>
          </a:xfrm>
          <a:prstGeom prst="rect">
            <a:avLst/>
          </a:prstGeom>
        </p:spPr>
      </p:pic>
      <p:pic>
        <p:nvPicPr>
          <p:cNvPr id="28" name="グラフィックス 27" descr="スマート フォン 枠線">
            <a:extLst>
              <a:ext uri="{FF2B5EF4-FFF2-40B4-BE49-F238E27FC236}">
                <a16:creationId xmlns:a16="http://schemas.microsoft.com/office/drawing/2014/main" id="{AF8636C7-7F32-BD67-2BED-547FA12EC3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1292212" y="2288927"/>
            <a:ext cx="535361" cy="535361"/>
          </a:xfrm>
          <a:prstGeom prst="rect">
            <a:avLst/>
          </a:prstGeom>
        </p:spPr>
      </p:pic>
      <p:pic>
        <p:nvPicPr>
          <p:cNvPr id="29" name="グラフィックス 28" descr="ユーザー 枠線">
            <a:extLst>
              <a:ext uri="{FF2B5EF4-FFF2-40B4-BE49-F238E27FC236}">
                <a16:creationId xmlns:a16="http://schemas.microsoft.com/office/drawing/2014/main" id="{A2AE4F3D-009E-19FF-E557-CFBAE948D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809" y="1929100"/>
            <a:ext cx="914400" cy="914400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60F288-3D55-C5AF-1D1F-12883B21E5A7}"/>
              </a:ext>
            </a:extLst>
          </p:cNvPr>
          <p:cNvCxnSpPr>
            <a:cxnSpLocks/>
          </p:cNvCxnSpPr>
          <p:nvPr/>
        </p:nvCxnSpPr>
        <p:spPr>
          <a:xfrm flipH="1" flipV="1">
            <a:off x="2407448" y="2868533"/>
            <a:ext cx="501017" cy="412931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6697CE-7ABB-38F3-E89B-BBE942CED59F}"/>
              </a:ext>
            </a:extLst>
          </p:cNvPr>
          <p:cNvCxnSpPr>
            <a:cxnSpLocks/>
            <a:stCxn id="3" idx="0"/>
            <a:endCxn id="19" idx="2"/>
          </p:cNvCxnSpPr>
          <p:nvPr/>
        </p:nvCxnSpPr>
        <p:spPr>
          <a:xfrm flipV="1">
            <a:off x="3346214" y="2045950"/>
            <a:ext cx="92373" cy="989719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7836A7-8894-AC49-6D87-DB474F81F44E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392400" y="4249474"/>
            <a:ext cx="5169" cy="1030408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E4271D3A-A190-61DE-2703-23C8ABEF3887}"/>
              </a:ext>
            </a:extLst>
          </p:cNvPr>
          <p:cNvSpPr/>
          <p:nvPr/>
        </p:nvSpPr>
        <p:spPr>
          <a:xfrm>
            <a:off x="7153996" y="3445226"/>
            <a:ext cx="1348461" cy="430887"/>
          </a:xfrm>
          <a:prstGeom prst="wedgeRoundRectCallout">
            <a:avLst>
              <a:gd name="adj1" fmla="val -53983"/>
              <a:gd name="adj2" fmla="val 78386"/>
              <a:gd name="adj3" fmla="val 16667"/>
            </a:avLst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ping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送信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EA37A9D7-BE46-A267-E038-9B1D93B9B588}"/>
              </a:ext>
            </a:extLst>
          </p:cNvPr>
          <p:cNvSpPr/>
          <p:nvPr/>
        </p:nvSpPr>
        <p:spPr>
          <a:xfrm>
            <a:off x="6168748" y="5103020"/>
            <a:ext cx="1348461" cy="430887"/>
          </a:xfrm>
          <a:prstGeom prst="wedgeRoundRectCallout">
            <a:avLst>
              <a:gd name="adj1" fmla="val 34726"/>
              <a:gd name="adj2" fmla="val -91385"/>
              <a:gd name="adj3" fmla="val 16667"/>
            </a:avLst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RTT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取得</a:t>
            </a:r>
          </a:p>
        </p:txBody>
      </p:sp>
      <p:pic>
        <p:nvPicPr>
          <p:cNvPr id="43" name="グラフィックス 42" descr="モノのインターネット 枠線">
            <a:extLst>
              <a:ext uri="{FF2B5EF4-FFF2-40B4-BE49-F238E27FC236}">
                <a16:creationId xmlns:a16="http://schemas.microsoft.com/office/drawing/2014/main" id="{4A7BF486-AEE2-EFE9-CB3F-B4B7AECADC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9287" y="4077677"/>
            <a:ext cx="914400" cy="914400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8B78FE6-8DCF-59B1-3642-870F071AA226}"/>
              </a:ext>
            </a:extLst>
          </p:cNvPr>
          <p:cNvCxnSpPr>
            <a:cxnSpLocks/>
          </p:cNvCxnSpPr>
          <p:nvPr/>
        </p:nvCxnSpPr>
        <p:spPr>
          <a:xfrm flipH="1">
            <a:off x="1800492" y="3824137"/>
            <a:ext cx="917197" cy="492079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0420456B-F6C5-08C0-5274-065780441186}"/>
              </a:ext>
            </a:extLst>
          </p:cNvPr>
          <p:cNvSpPr/>
          <p:nvPr/>
        </p:nvSpPr>
        <p:spPr>
          <a:xfrm>
            <a:off x="6141551" y="2734030"/>
            <a:ext cx="1893031" cy="476994"/>
          </a:xfrm>
          <a:prstGeom prst="wedgeEllipseCallout">
            <a:avLst>
              <a:gd name="adj1" fmla="val -44984"/>
              <a:gd name="adj2" fmla="val 63493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>
                <a:solidFill>
                  <a:srgbClr val="FF0000"/>
                </a:solidFill>
              </a:rPr>
              <a:t>tcpdump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7A6C74-122D-0006-E904-CC3DEFC6B30F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3811232" y="3500687"/>
            <a:ext cx="1582328" cy="36921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A8B505-7C9E-CE2D-A1B6-0B5B41E00F6B}"/>
              </a:ext>
            </a:extLst>
          </p:cNvPr>
          <p:cNvSpPr txBox="1"/>
          <p:nvPr/>
        </p:nvSpPr>
        <p:spPr>
          <a:xfrm>
            <a:off x="2798975" y="3818587"/>
            <a:ext cx="11971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200" b="1" dirty="0">
                <a:solidFill>
                  <a:srgbClr val="FF0000"/>
                </a:solidFill>
              </a:rPr>
              <a:t>正規</a:t>
            </a:r>
            <a:r>
              <a:rPr kumimoji="1" lang="en-US" altLang="ja-JP" sz="2200" b="1" dirty="0">
                <a:solidFill>
                  <a:srgbClr val="FF0000"/>
                </a:solidFill>
              </a:rPr>
              <a:t>AP</a:t>
            </a:r>
            <a:endParaRPr kumimoji="1" lang="ja-JP" alt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372F3-406D-57D5-720F-19CD7DB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E75C33-ED14-8D81-F735-45939CE02B21}"/>
              </a:ext>
            </a:extLst>
          </p:cNvPr>
          <p:cNvSpPr txBox="1"/>
          <p:nvPr/>
        </p:nvSpPr>
        <p:spPr>
          <a:xfrm>
            <a:off x="5351083" y="3898282"/>
            <a:ext cx="11971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200" b="1" dirty="0">
                <a:solidFill>
                  <a:srgbClr val="FF0000"/>
                </a:solidFill>
              </a:rPr>
              <a:t>不正</a:t>
            </a:r>
            <a:r>
              <a:rPr kumimoji="1" lang="en-US" altLang="ja-JP" sz="2200" b="1" dirty="0">
                <a:solidFill>
                  <a:srgbClr val="FF0000"/>
                </a:solidFill>
              </a:rPr>
              <a:t>AP</a:t>
            </a:r>
            <a:endParaRPr kumimoji="1" lang="ja-JP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3F0D165-D461-C8CC-98F3-7BA723F17650}"/>
              </a:ext>
            </a:extLst>
          </p:cNvPr>
          <p:cNvCxnSpPr>
            <a:cxnSpLocks/>
          </p:cNvCxnSpPr>
          <p:nvPr/>
        </p:nvCxnSpPr>
        <p:spPr>
          <a:xfrm flipH="1" flipV="1">
            <a:off x="6299975" y="3856459"/>
            <a:ext cx="854021" cy="393376"/>
          </a:xfrm>
          <a:prstGeom prst="line">
            <a:avLst/>
          </a:prstGeom>
          <a:ln w="5715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無線ルーター 枠線">
            <a:extLst>
              <a:ext uri="{FF2B5EF4-FFF2-40B4-BE49-F238E27FC236}">
                <a16:creationId xmlns:a16="http://schemas.microsoft.com/office/drawing/2014/main" id="{7FEBF5F6-5C6B-666A-9FC1-CF4F1F043D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81196" y="3035669"/>
            <a:ext cx="930036" cy="930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78F4A35-CEEE-0F98-48B2-F98CA6CDC20E}"/>
                  </a:ext>
                </a:extLst>
              </p:cNvPr>
              <p:cNvSpPr/>
              <p:nvPr/>
            </p:nvSpPr>
            <p:spPr>
              <a:xfrm>
                <a:off x="4738037" y="556294"/>
                <a:ext cx="3977896" cy="1793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ja-JP" altLang="en-US" sz="2400"/>
                  <a:t>接続する台数を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𝓒</m:t>
                    </m:r>
                  </m:oMath>
                </a14:m>
                <a:endParaRPr lang="en-US" altLang="ja-JP" sz="2400" b="1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ja-JP" sz="2400" dirty="0"/>
                  <a:t>1</a:t>
                </a:r>
                <a:r>
                  <a:rPr lang="ja-JP" altLang="en-US" sz="2400" dirty="0"/>
                  <a:t>回の送信：</a:t>
                </a:r>
                <a:r>
                  <a:rPr lang="en-US" altLang="ja-JP" sz="2400" b="1" dirty="0"/>
                  <a:t>1000</a:t>
                </a:r>
                <a:r>
                  <a:rPr lang="ja-JP" altLang="en-US" sz="2400" b="1" dirty="0"/>
                  <a:t>個</a:t>
                </a:r>
                <a:endParaRPr lang="en-US" altLang="ja-JP" sz="2400" b="1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ja-JP" altLang="en-US" sz="2400" dirty="0"/>
                  <a:t>時間帯を分けて</a:t>
                </a:r>
                <a:r>
                  <a:rPr lang="en-US" altLang="ja-JP" sz="2400" dirty="0"/>
                  <a:t>5</a:t>
                </a:r>
                <a:r>
                  <a:rPr lang="ja-JP" altLang="en-US" sz="2400" dirty="0"/>
                  <a:t>回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　</a:t>
                </a:r>
                <a:r>
                  <a:rPr lang="en-US" altLang="ja-JP" sz="2400" dirty="0"/>
                  <a:t>  </a:t>
                </a:r>
                <a:r>
                  <a:rPr lang="ja-JP" altLang="en-US" sz="2400"/>
                  <a:t>➡</a:t>
                </a:r>
                <a:r>
                  <a:rPr lang="ja-JP" altLang="en-US" sz="2400" dirty="0"/>
                  <a:t>すべての負荷で行う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78F4A35-CEEE-0F98-48B2-F98CA6CDC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37" y="556294"/>
                <a:ext cx="3977896" cy="1793468"/>
              </a:xfrm>
              <a:prstGeom prst="rect">
                <a:avLst/>
              </a:prstGeom>
              <a:blipFill>
                <a:blip r:embed="rId19"/>
                <a:stretch>
                  <a:fillRect l="-1899" b="-1399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ッター プレースホルダー 2">
            <a:extLst>
              <a:ext uri="{FF2B5EF4-FFF2-40B4-BE49-F238E27FC236}">
                <a16:creationId xmlns:a16="http://schemas.microsoft.com/office/drawing/2014/main" id="{FB77D1DC-9470-2F5C-A6F5-3734BE00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803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</a:t>
            </a:r>
            <a:r>
              <a:rPr kumimoji="1" lang="en" altLang="ja-JP" dirty="0"/>
              <a:t>xisting method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3774" y="1127300"/>
            <a:ext cx="8656451" cy="5544616"/>
          </a:xfrm>
        </p:spPr>
        <p:txBody>
          <a:bodyPr>
            <a:normAutofit/>
          </a:bodyPr>
          <a:lstStyle/>
          <a:p>
            <a:r>
              <a:rPr kumimoji="1" lang="en" altLang="ja-JP" dirty="0"/>
              <a:t>Classification of existing methods</a:t>
            </a:r>
            <a:endParaRPr lang="en-US" altLang="ja-JP" sz="1050" dirty="0"/>
          </a:p>
          <a:p>
            <a:pPr lvl="1"/>
            <a:r>
              <a:rPr lang="en" altLang="ja-JP" b="1" dirty="0"/>
              <a:t>Fingerprinting (Administrator's Side)</a:t>
            </a:r>
            <a:endParaRPr kumimoji="1" lang="en-US" altLang="ja-JP" b="1" dirty="0"/>
          </a:p>
          <a:p>
            <a:pPr marL="457200" lvl="1" indent="0">
              <a:buNone/>
            </a:pPr>
            <a:r>
              <a:rPr lang="ja-JP" altLang="en-US" sz="2600"/>
              <a:t>　 ➡</a:t>
            </a:r>
            <a:r>
              <a:rPr lang="en" altLang="ja-JP" sz="2600" dirty="0"/>
              <a:t>stable accuracy, high cost, complex</a:t>
            </a:r>
            <a:endParaRPr kumimoji="1" lang="en-US" altLang="ja-JP" sz="2600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 [</a:t>
            </a:r>
            <a:r>
              <a:rPr lang="en-US" altLang="ja-JP" sz="1800" dirty="0" err="1"/>
              <a:t>Qiaolin</a:t>
            </a:r>
            <a:r>
              <a:rPr lang="en-US" altLang="ja-JP" sz="1800" dirty="0"/>
              <a:t> Pu+, IEEE Transactions on Vehicular Technology, 2021]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lvl="1"/>
            <a:r>
              <a:rPr lang="en-US" altLang="ja-JP" b="1" dirty="0"/>
              <a:t>RTT : round-trip time (User Side)</a:t>
            </a:r>
          </a:p>
          <a:p>
            <a:pPr marL="457200" lvl="1" indent="0">
              <a:buNone/>
            </a:pPr>
            <a:r>
              <a:rPr lang="ja-JP" altLang="en-US" sz="2600"/>
              <a:t>　</a:t>
            </a:r>
            <a:r>
              <a:rPr kumimoji="1" lang="ja-JP" altLang="en-US" sz="2600"/>
              <a:t> ➡</a:t>
            </a:r>
            <a:r>
              <a:rPr kumimoji="1" lang="en" altLang="ja-JP" sz="2600" dirty="0"/>
              <a:t> low cost, not complex, environmentally sensitive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 [</a:t>
            </a:r>
            <a:r>
              <a:rPr lang="en-US" altLang="ja-JP" sz="1800" dirty="0">
                <a:ea typeface="+mn-lt"/>
                <a:cs typeface="+mn-lt"/>
              </a:rPr>
              <a:t>S. </a:t>
            </a:r>
            <a:r>
              <a:rPr lang="en-US" altLang="ja-JP" sz="1800" dirty="0" err="1">
                <a:ea typeface="+mn-lt"/>
                <a:cs typeface="+mn-lt"/>
              </a:rPr>
              <a:t>Kitisriworapan</a:t>
            </a:r>
            <a:r>
              <a:rPr lang="en-US" altLang="ja-JP" sz="1800" dirty="0">
                <a:ea typeface="+mn-lt"/>
                <a:cs typeface="+mn-lt"/>
              </a:rPr>
              <a:t> </a:t>
            </a:r>
            <a:r>
              <a:rPr lang="en-US" altLang="ja-JP" sz="1800" dirty="0"/>
              <a:t>+, EURASIP Journal on Wireless Communications and Networking, 2020]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A8033E-D25C-3AED-C491-DDC03411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45D110-FD8E-48BD-8825-CDFBF9D22CA3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98243A0E-4DD4-A41B-114C-07E2AEBF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4243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</a:t>
            </a:r>
            <a:r>
              <a:rPr kumimoji="1" lang="en" altLang="ja-JP" dirty="0"/>
              <a:t>xisting method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3774" y="1127300"/>
            <a:ext cx="8656451" cy="5544616"/>
          </a:xfrm>
        </p:spPr>
        <p:txBody>
          <a:bodyPr>
            <a:normAutofit/>
          </a:bodyPr>
          <a:lstStyle/>
          <a:p>
            <a:r>
              <a:rPr kumimoji="1" lang="en" altLang="ja-JP" dirty="0"/>
              <a:t>Classification of existing methods</a:t>
            </a:r>
            <a:endParaRPr lang="en-US" altLang="ja-JP" sz="1050" dirty="0"/>
          </a:p>
          <a:p>
            <a:pPr lvl="1"/>
            <a:r>
              <a:rPr lang="en" altLang="ja-JP" b="1" dirty="0"/>
              <a:t>Fingerprinting (Administrator's Side)</a:t>
            </a:r>
            <a:endParaRPr kumimoji="1" lang="en-US" altLang="ja-JP" b="1" dirty="0"/>
          </a:p>
          <a:p>
            <a:pPr marL="457200" lvl="1" indent="0">
              <a:buNone/>
            </a:pPr>
            <a:r>
              <a:rPr lang="ja-JP" altLang="en-US" sz="2600"/>
              <a:t>　 ➡</a:t>
            </a:r>
            <a:r>
              <a:rPr lang="en" altLang="ja-JP" sz="2600" dirty="0"/>
              <a:t>stable accuracy, high cost, complex</a:t>
            </a:r>
            <a:endParaRPr kumimoji="1" lang="en-US" altLang="ja-JP" sz="2600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 [</a:t>
            </a:r>
            <a:r>
              <a:rPr lang="en-US" altLang="ja-JP" sz="1800" dirty="0" err="1"/>
              <a:t>Qiaolin</a:t>
            </a:r>
            <a:r>
              <a:rPr lang="en-US" altLang="ja-JP" sz="1800" dirty="0"/>
              <a:t> Pu+, IEEE Transactions on Vehicular Technology, 2021]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RTT : round-trip time (User Side)</a:t>
            </a:r>
          </a:p>
          <a:p>
            <a:pPr marL="457200" lvl="1" indent="0">
              <a:buNone/>
            </a:pPr>
            <a:r>
              <a:rPr lang="ja-JP" altLang="en-US" sz="2600"/>
              <a:t>　</a:t>
            </a:r>
            <a:r>
              <a:rPr kumimoji="1" lang="ja-JP" altLang="en-US" sz="2600"/>
              <a:t> ➡</a:t>
            </a:r>
            <a:r>
              <a:rPr kumimoji="1" lang="en" altLang="ja-JP" sz="2600" dirty="0"/>
              <a:t> low cost, not complex, environmentally sensitive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 [</a:t>
            </a:r>
            <a:r>
              <a:rPr lang="en-US" altLang="ja-JP" sz="1800" dirty="0">
                <a:ea typeface="+mn-lt"/>
                <a:cs typeface="+mn-lt"/>
              </a:rPr>
              <a:t>S. </a:t>
            </a:r>
            <a:r>
              <a:rPr lang="en-US" altLang="ja-JP" sz="1800" dirty="0" err="1">
                <a:ea typeface="+mn-lt"/>
                <a:cs typeface="+mn-lt"/>
              </a:rPr>
              <a:t>Kitisriworapan</a:t>
            </a:r>
            <a:r>
              <a:rPr lang="en-US" altLang="ja-JP" sz="1800" dirty="0">
                <a:ea typeface="+mn-lt"/>
                <a:cs typeface="+mn-lt"/>
              </a:rPr>
              <a:t> </a:t>
            </a:r>
            <a:r>
              <a:rPr lang="en-US" altLang="ja-JP" sz="1800" dirty="0"/>
              <a:t>+, EURASIP Journal on Wireless Communications and Networking, 2020]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A8033E-D25C-3AED-C491-DDC03411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45D110-FD8E-48BD-8825-CDFBF9D22CA3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98243A0E-4DD4-A41B-114C-07E2AEBF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588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32DB4-459A-0BB6-291D-20F004A6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Measurement Results 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B513F-ECD8-5AE8-A08D-FDABD6D9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78" y="1698939"/>
            <a:ext cx="8363222" cy="4835172"/>
          </a:xfrm>
        </p:spPr>
        <p:txBody>
          <a:bodyPr>
            <a:normAutofit fontScale="92500" lnSpcReduction="20000"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トラヒック負荷が増えるにつれての分散</a:t>
            </a:r>
            <a:endParaRPr lang="en-US" altLang="ja-JP" dirty="0"/>
          </a:p>
          <a:p>
            <a:pPr lvl="1"/>
            <a:r>
              <a:rPr lang="ja-JP" altLang="en-US" b="1" dirty="0"/>
              <a:t>通常時</a:t>
            </a:r>
            <a:r>
              <a:rPr kumimoji="1" lang="ja-JP" altLang="en-US" dirty="0"/>
              <a:t>：</a:t>
            </a:r>
            <a:r>
              <a:rPr kumimoji="1" lang="ja-JP" altLang="en-US" b="1" dirty="0"/>
              <a:t>低→中→高</a:t>
            </a:r>
            <a:r>
              <a:rPr kumimoji="1" lang="ja-JP" altLang="en-US" dirty="0"/>
              <a:t>に大きく</a:t>
            </a:r>
            <a:endParaRPr kumimoji="1" lang="en-US" altLang="ja-JP" dirty="0"/>
          </a:p>
          <a:p>
            <a:pPr lvl="1"/>
            <a:r>
              <a:rPr lang="ja-JP" altLang="en-US" b="1" dirty="0"/>
              <a:t>攻撃時</a:t>
            </a:r>
            <a:r>
              <a:rPr lang="ja-JP" altLang="en-US" dirty="0"/>
              <a:t>：</a:t>
            </a:r>
            <a:r>
              <a:rPr lang="ja-JP" altLang="en-US" b="1" dirty="0"/>
              <a:t>中→低→高</a:t>
            </a:r>
            <a:r>
              <a:rPr lang="ja-JP" altLang="en-US" dirty="0"/>
              <a:t>に大きく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100" dirty="0"/>
          </a:p>
          <a:p>
            <a:r>
              <a:rPr kumimoji="1" lang="ja-JP" altLang="en-US"/>
              <a:t>負荷ごとに閾値を比較</a:t>
            </a:r>
            <a:endParaRPr kumimoji="1"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/>
              <a:t>つの負荷で</a:t>
            </a:r>
            <a:r>
              <a:rPr lang="en-US" altLang="ja-JP" dirty="0"/>
              <a:t>3</a:t>
            </a:r>
            <a:r>
              <a:rPr lang="ja-JP" altLang="en-US"/>
              <a:t>回行う</a:t>
            </a:r>
            <a:endParaRPr lang="en-US" altLang="ja-JP" dirty="0"/>
          </a:p>
          <a:p>
            <a:pPr lvl="1"/>
            <a:r>
              <a:rPr lang="ja-JP" altLang="en-US"/>
              <a:t>通常時と攻撃時に行う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EC1E42-12FA-E465-F648-631976C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713A21-0968-B07A-0673-D18AD776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3" y="1052736"/>
            <a:ext cx="2842299" cy="1800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0C1E8C-2212-E0B0-2937-33803668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71" y="1052736"/>
            <a:ext cx="2842300" cy="1800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F33F1B-60C9-02E6-2C32-31770DB15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70" y="1052736"/>
            <a:ext cx="2842300" cy="1800200"/>
          </a:xfrm>
          <a:prstGeom prst="rect">
            <a:avLst/>
          </a:prstGeom>
        </p:spPr>
      </p:pic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79EC220-ECE0-D7ED-A09D-2B3B55319AF9}"/>
              </a:ext>
            </a:extLst>
          </p:cNvPr>
          <p:cNvSpPr/>
          <p:nvPr/>
        </p:nvSpPr>
        <p:spPr>
          <a:xfrm>
            <a:off x="2544926" y="2355243"/>
            <a:ext cx="572074" cy="54006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1"/>
                </a:solidFill>
              </a:rPr>
              <a:t>低</a:t>
            </a: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45E04C85-2C67-D387-3C3E-6090C73D80FA}"/>
              </a:ext>
            </a:extLst>
          </p:cNvPr>
          <p:cNvSpPr/>
          <p:nvPr/>
        </p:nvSpPr>
        <p:spPr>
          <a:xfrm>
            <a:off x="5459095" y="2355243"/>
            <a:ext cx="572074" cy="54006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1"/>
                </a:solidFill>
              </a:rPr>
              <a:t>中</a:t>
            </a: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181CD655-5CFD-AB0B-9A10-DAB7C1717E38}"/>
              </a:ext>
            </a:extLst>
          </p:cNvPr>
          <p:cNvSpPr/>
          <p:nvPr/>
        </p:nvSpPr>
        <p:spPr>
          <a:xfrm>
            <a:off x="8439264" y="2355243"/>
            <a:ext cx="572074" cy="54006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高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9021A319-B15D-7205-8613-4C9DBBE8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997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C5FEC-93A6-F888-EF85-64083974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低負荷時の</a:t>
            </a:r>
            <a:r>
              <a:rPr kumimoji="1" lang="en-US" altLang="ja-JP" dirty="0"/>
              <a:t>CDF</a:t>
            </a:r>
            <a:endParaRPr kumimoji="1" lang="ja-JP" altLang="en-US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3100B31-360A-89BB-E8F9-48095C545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5842000" cy="438150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093602-2269-8C65-FAE0-89B0B335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47336B-71A6-88BE-453D-AA3794B68D97}"/>
              </a:ext>
            </a:extLst>
          </p:cNvPr>
          <p:cNvSpPr txBox="1"/>
          <p:nvPr/>
        </p:nvSpPr>
        <p:spPr>
          <a:xfrm>
            <a:off x="6947524" y="1315446"/>
            <a:ext cx="1658402" cy="114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200" b="1">
                <a:solidFill>
                  <a:schemeClr val="accent6"/>
                </a:solidFill>
              </a:rPr>
              <a:t>ー</a:t>
            </a:r>
            <a:r>
              <a:rPr kumimoji="1" lang="en-US" altLang="ja-JP" sz="22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2200" b="1">
                <a:solidFill>
                  <a:schemeClr val="accent6"/>
                </a:solidFill>
              </a:rPr>
              <a:t>通常時</a:t>
            </a:r>
            <a:endParaRPr kumimoji="1" lang="en-US" altLang="ja-JP" sz="2200" b="1" dirty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200" b="1">
                <a:solidFill>
                  <a:srgbClr val="F19800"/>
                </a:solidFill>
              </a:rPr>
              <a:t>ー</a:t>
            </a:r>
            <a:r>
              <a:rPr lang="en-US" altLang="ja-JP" sz="2200" b="1" dirty="0">
                <a:solidFill>
                  <a:srgbClr val="F19800"/>
                </a:solidFill>
              </a:rPr>
              <a:t> </a:t>
            </a:r>
            <a:r>
              <a:rPr lang="ja-JP" altLang="en-US" sz="2200" b="1">
                <a:solidFill>
                  <a:srgbClr val="F19800"/>
                </a:solidFill>
              </a:rPr>
              <a:t>攻撃時</a:t>
            </a:r>
            <a:endParaRPr kumimoji="1" lang="ja-JP" altLang="en-US" sz="2200" b="1" dirty="0">
              <a:solidFill>
                <a:srgbClr val="F198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59A67B-C9DB-A68E-28A9-49B419B64AF5}"/>
              </a:ext>
            </a:extLst>
          </p:cNvPr>
          <p:cNvSpPr txBox="1"/>
          <p:nvPr/>
        </p:nvSpPr>
        <p:spPr>
          <a:xfrm>
            <a:off x="1223628" y="5520990"/>
            <a:ext cx="6696744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chemeClr val="bg1"/>
                </a:solidFill>
              </a:rPr>
              <a:t>・通常時はほぼ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0ms</a:t>
            </a:r>
            <a:r>
              <a:rPr kumimoji="1" lang="ja-JP" altLang="en-US" sz="2800" b="1">
                <a:solidFill>
                  <a:schemeClr val="bg1"/>
                </a:solidFill>
              </a:rPr>
              <a:t>に固まっている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>
                <a:solidFill>
                  <a:schemeClr val="bg1"/>
                </a:solidFill>
              </a:rPr>
              <a:t>・攻撃時は既に横幅が広い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BE7616EF-E64C-0205-21A3-38FE9BAA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534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C5FEC-93A6-F888-EF85-64083974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</a:t>
            </a:r>
            <a:r>
              <a:rPr kumimoji="1" lang="ja-JP" altLang="en-US"/>
              <a:t>負荷時の</a:t>
            </a:r>
            <a:r>
              <a:rPr kumimoji="1" lang="en-US" altLang="ja-JP" dirty="0"/>
              <a:t>CDF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093602-2269-8C65-FAE0-89B0B335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15E5E9-D19D-0CDF-6C20-B12171847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49894"/>
            <a:ext cx="5842000" cy="43846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8A36C1-3E43-CD9B-F362-568EF6CE679C}"/>
              </a:ext>
            </a:extLst>
          </p:cNvPr>
          <p:cNvSpPr txBox="1"/>
          <p:nvPr/>
        </p:nvSpPr>
        <p:spPr>
          <a:xfrm>
            <a:off x="6947524" y="1315446"/>
            <a:ext cx="1658402" cy="114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200" b="1">
                <a:solidFill>
                  <a:schemeClr val="accent6"/>
                </a:solidFill>
              </a:rPr>
              <a:t>ー</a:t>
            </a:r>
            <a:r>
              <a:rPr kumimoji="1" lang="en-US" altLang="ja-JP" sz="22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2200" b="1">
                <a:solidFill>
                  <a:schemeClr val="accent6"/>
                </a:solidFill>
              </a:rPr>
              <a:t>通常時</a:t>
            </a:r>
            <a:endParaRPr kumimoji="1" lang="en-US" altLang="ja-JP" sz="2200" b="1" dirty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200" b="1">
                <a:solidFill>
                  <a:srgbClr val="F19800"/>
                </a:solidFill>
              </a:rPr>
              <a:t>ー</a:t>
            </a:r>
            <a:r>
              <a:rPr lang="en-US" altLang="ja-JP" sz="2200" b="1" dirty="0">
                <a:solidFill>
                  <a:srgbClr val="F19800"/>
                </a:solidFill>
              </a:rPr>
              <a:t> </a:t>
            </a:r>
            <a:r>
              <a:rPr lang="ja-JP" altLang="en-US" sz="2200" b="1">
                <a:solidFill>
                  <a:srgbClr val="F19800"/>
                </a:solidFill>
              </a:rPr>
              <a:t>攻撃時</a:t>
            </a:r>
            <a:endParaRPr kumimoji="1" lang="ja-JP" altLang="en-US" sz="2200" b="1" dirty="0">
              <a:solidFill>
                <a:srgbClr val="F198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765731-B21B-AD63-3DB7-1EF736E08A1E}"/>
              </a:ext>
            </a:extLst>
          </p:cNvPr>
          <p:cNvSpPr txBox="1"/>
          <p:nvPr/>
        </p:nvSpPr>
        <p:spPr>
          <a:xfrm>
            <a:off x="1223628" y="5520990"/>
            <a:ext cx="6696744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chemeClr val="bg1"/>
                </a:solidFill>
              </a:rPr>
              <a:t>・通常時も攻撃時もあまり変わらない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>
                <a:solidFill>
                  <a:schemeClr val="bg1"/>
                </a:solidFill>
              </a:rPr>
              <a:t>・通常時の</a:t>
            </a:r>
            <a:r>
              <a:rPr lang="en-US" altLang="ja-JP" sz="2800" b="1" dirty="0">
                <a:solidFill>
                  <a:schemeClr val="bg1"/>
                </a:solidFill>
              </a:rPr>
              <a:t>CDF</a:t>
            </a:r>
            <a:r>
              <a:rPr lang="ja-JP" altLang="en-US" sz="2800" b="1">
                <a:solidFill>
                  <a:schemeClr val="bg1"/>
                </a:solidFill>
              </a:rPr>
              <a:t>の角が丸くなっている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88B985B-C788-8E44-032C-90A81781A5F1}"/>
              </a:ext>
            </a:extLst>
          </p:cNvPr>
          <p:cNvSpPr/>
          <p:nvPr/>
        </p:nvSpPr>
        <p:spPr>
          <a:xfrm>
            <a:off x="0" y="1887846"/>
            <a:ext cx="1885556" cy="936104"/>
          </a:xfrm>
          <a:prstGeom prst="wedgeEllipseCallout">
            <a:avLst>
              <a:gd name="adj1" fmla="val 70624"/>
              <a:gd name="adj2" fmla="val -59602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accent1"/>
                </a:solidFill>
              </a:rPr>
              <a:t>角が少し丸くなる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90455D7B-42EB-F916-4DD7-4615558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8554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EEE9-B96C-521E-8AA8-1CDBB642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CDF</a:t>
            </a:r>
            <a:r>
              <a:rPr kumimoji="1" lang="ja-JP" altLang="en-US"/>
              <a:t>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C1F6DD-21A0-861B-6404-16B6AA9B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3473167"/>
            <a:ext cx="8363222" cy="2808312"/>
          </a:xfrm>
        </p:spPr>
        <p:txBody>
          <a:bodyPr/>
          <a:lstStyle/>
          <a:p>
            <a:r>
              <a:rPr kumimoji="1" lang="ja-JP" altLang="en-US"/>
              <a:t>通常時の</a:t>
            </a:r>
            <a:r>
              <a:rPr kumimoji="1" lang="en-US" altLang="ja-JP" dirty="0"/>
              <a:t>CDF</a:t>
            </a:r>
            <a:r>
              <a:rPr kumimoji="1" lang="ja-JP" altLang="en-US"/>
              <a:t>は大差がない</a:t>
            </a:r>
            <a:endParaRPr kumimoji="1" lang="en-US" altLang="ja-JP" dirty="0"/>
          </a:p>
          <a:p>
            <a:r>
              <a:rPr lang="ja-JP" altLang="en-US"/>
              <a:t>攻撃時の</a:t>
            </a:r>
            <a:r>
              <a:rPr lang="en-US" altLang="ja-JP" dirty="0"/>
              <a:t>RTT</a:t>
            </a:r>
            <a:r>
              <a:rPr lang="ja-JP" altLang="en-US"/>
              <a:t>は高負荷時では大きく変わる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F5434D-2B9A-FB6F-93FC-BB96FB3E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DB98E843-E75A-C7B3-72DF-878C6939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7" y="991624"/>
            <a:ext cx="2934411" cy="2200808"/>
          </a:xfrm>
          <a:prstGeom prst="rect">
            <a:avLst/>
          </a:prstGeom>
        </p:spPr>
      </p:pic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D79B3DDE-2149-D24D-1183-0CDE16C48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8" y="990629"/>
            <a:ext cx="2934411" cy="2200808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D3D91911-34BD-33C2-1EDC-100F44F75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21" y="991624"/>
            <a:ext cx="2934411" cy="2200808"/>
          </a:xfrm>
          <a:prstGeom prst="rect">
            <a:avLst/>
          </a:prstGeom>
        </p:spPr>
      </p:pic>
      <p:sp>
        <p:nvSpPr>
          <p:cNvPr id="9" name="Google Shape;123;p2">
            <a:extLst>
              <a:ext uri="{FF2B5EF4-FFF2-40B4-BE49-F238E27FC236}">
                <a16:creationId xmlns:a16="http://schemas.microsoft.com/office/drawing/2014/main" id="{D7F99BEE-FFFB-C566-C977-62ED2BC878A0}"/>
              </a:ext>
            </a:extLst>
          </p:cNvPr>
          <p:cNvSpPr/>
          <p:nvPr/>
        </p:nvSpPr>
        <p:spPr>
          <a:xfrm>
            <a:off x="863588" y="5479097"/>
            <a:ext cx="7416824" cy="917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CDFを用いた検知も可能</a:t>
            </a:r>
            <a:endParaRPr sz="28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24;p2">
            <a:extLst>
              <a:ext uri="{FF2B5EF4-FFF2-40B4-BE49-F238E27FC236}">
                <a16:creationId xmlns:a16="http://schemas.microsoft.com/office/drawing/2014/main" id="{812D6B27-C657-87B8-FD30-58E09707B4B2}"/>
              </a:ext>
            </a:extLst>
          </p:cNvPr>
          <p:cNvSpPr/>
          <p:nvPr/>
        </p:nvSpPr>
        <p:spPr>
          <a:xfrm>
            <a:off x="4067944" y="4738438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4218D671-7D0F-FE6B-03A8-BE730660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4424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14" y="1230698"/>
            <a:ext cx="8363222" cy="5589163"/>
          </a:xfrm>
        </p:spPr>
        <p:txBody>
          <a:bodyPr>
            <a:normAutofit lnSpcReduction="10000"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r>
              <a:rPr kumimoji="1" lang="en" altLang="ja-JP" b="1" dirty="0"/>
              <a:t>Conventional Issues</a:t>
            </a:r>
            <a:r>
              <a:rPr lang="en" altLang="ja-JP" b="1" dirty="0"/>
              <a:t> </a:t>
            </a:r>
            <a:r>
              <a:rPr lang="en" altLang="ja-JP" dirty="0"/>
              <a:t>: 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dirty="0"/>
              <a:t> Detection errors under high traffic load</a:t>
            </a: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8A5DF0FF-1B72-324F-5B7C-15BEB3B31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530" y="2884695"/>
            <a:ext cx="1088610" cy="108861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D2E754F6-2302-C173-9200-BAF153212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474" y="3973305"/>
            <a:ext cx="1088611" cy="1088611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681D610C-057E-716F-6D8C-3702285B7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60" y="2884695"/>
            <a:ext cx="1088610" cy="10886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07574" y="3742472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078671" y="3748886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2989939" y="4204137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17215" y="4882351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52085" y="4225332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48678" y="3164786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FEF823-26AA-1015-9492-89981CAB7866}"/>
              </a:ext>
            </a:extLst>
          </p:cNvPr>
          <p:cNvSpPr txBox="1"/>
          <p:nvPr/>
        </p:nvSpPr>
        <p:spPr>
          <a:xfrm rot="1705442">
            <a:off x="4583887" y="3708246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06660" y="316110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18442"/>
            <a:ext cx="8363222" cy="4899386"/>
          </a:xfrm>
        </p:spPr>
        <p:txBody>
          <a:bodyPr/>
          <a:lstStyle/>
          <a:p>
            <a:r>
              <a:rPr kumimoji="1" lang="en-US" altLang="ja-JP" b="1" dirty="0"/>
              <a:t>Key idea</a:t>
            </a:r>
            <a:r>
              <a:rPr kumimoji="1" lang="en-US" altLang="ja-JP" dirty="0"/>
              <a:t> : 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Detection with separate traffic load</a:t>
            </a:r>
          </a:p>
          <a:p>
            <a:pPr lvl="1"/>
            <a:r>
              <a:rPr kumimoji="1" lang="en" altLang="ja-JP" dirty="0"/>
              <a:t>3 types of loads</a:t>
            </a:r>
            <a:r>
              <a:rPr lang="en-US" altLang="ja-JP" dirty="0"/>
              <a:t> (low, medium, high)</a:t>
            </a:r>
          </a:p>
          <a:p>
            <a:pPr lvl="1"/>
            <a:r>
              <a:rPr lang="en-US" altLang="ja-JP" dirty="0"/>
              <a:t>Connect PCs, etc. for each load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9" name="グラフィックス 28" descr="モノのインターネット 枠線">
            <a:extLst>
              <a:ext uri="{FF2B5EF4-FFF2-40B4-BE49-F238E27FC236}">
                <a16:creationId xmlns:a16="http://schemas.microsoft.com/office/drawing/2014/main" id="{45BF7988-1241-3E13-5D0C-5DBBAC91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473" y="3694286"/>
            <a:ext cx="906536" cy="906536"/>
          </a:xfrm>
          <a:prstGeom prst="rect">
            <a:avLst/>
          </a:prstGeom>
        </p:spPr>
      </p:pic>
      <p:pic>
        <p:nvPicPr>
          <p:cNvPr id="30" name="グラフィックス 29" descr="ノート PC 枠線">
            <a:extLst>
              <a:ext uri="{FF2B5EF4-FFF2-40B4-BE49-F238E27FC236}">
                <a16:creationId xmlns:a16="http://schemas.microsoft.com/office/drawing/2014/main" id="{2F2256FE-ECAB-982E-366D-9845701A4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178" y="4455536"/>
            <a:ext cx="906536" cy="906536"/>
          </a:xfrm>
          <a:prstGeom prst="rect">
            <a:avLst/>
          </a:prstGeom>
        </p:spPr>
      </p:pic>
      <p:pic>
        <p:nvPicPr>
          <p:cNvPr id="31" name="グラフィックス 30" descr="コンピューター 枠線">
            <a:extLst>
              <a:ext uri="{FF2B5EF4-FFF2-40B4-BE49-F238E27FC236}">
                <a16:creationId xmlns:a16="http://schemas.microsoft.com/office/drawing/2014/main" id="{028F8534-4C0B-4C76-C239-7A392694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2129" y="4964157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スマート フォン 枠線">
            <a:extLst>
              <a:ext uri="{FF2B5EF4-FFF2-40B4-BE49-F238E27FC236}">
                <a16:creationId xmlns:a16="http://schemas.microsoft.com/office/drawing/2014/main" id="{6BCC594D-207D-EEF7-3AB3-41DDD845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9324" y="4837704"/>
            <a:ext cx="914400" cy="914400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8F64A5-EB54-9A89-A9FB-CE8A9EAACC2E}"/>
              </a:ext>
            </a:extLst>
          </p:cNvPr>
          <p:cNvCxnSpPr>
            <a:cxnSpLocks/>
          </p:cNvCxnSpPr>
          <p:nvPr/>
        </p:nvCxnSpPr>
        <p:spPr>
          <a:xfrm flipV="1">
            <a:off x="2091976" y="3910542"/>
            <a:ext cx="1866108" cy="239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図 3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85E3B5E6-2B32-0B5C-9EB9-5289FC108A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57" y="4845568"/>
            <a:ext cx="699364" cy="50171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41B93E-AF26-EBB1-FD38-E8F9BAD61160}"/>
              </a:ext>
            </a:extLst>
          </p:cNvPr>
          <p:cNvSpPr txBox="1"/>
          <p:nvPr/>
        </p:nvSpPr>
        <p:spPr>
          <a:xfrm>
            <a:off x="1301375" y="5333082"/>
            <a:ext cx="1057192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b="1" dirty="0">
                <a:solidFill>
                  <a:schemeClr val="accent6"/>
                </a:solidFill>
              </a:rPr>
              <a:t>low</a:t>
            </a:r>
            <a:endParaRPr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58ADF5-F828-3270-69A1-D00788F821DD}"/>
              </a:ext>
            </a:extLst>
          </p:cNvPr>
          <p:cNvSpPr txBox="1"/>
          <p:nvPr/>
        </p:nvSpPr>
        <p:spPr>
          <a:xfrm>
            <a:off x="2372935" y="5817529"/>
            <a:ext cx="124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2000" b="1" dirty="0">
                <a:solidFill>
                  <a:schemeClr val="accent5"/>
                </a:solidFill>
              </a:rPr>
              <a:t>medium</a:t>
            </a:r>
            <a:endParaRPr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E88E9C-3DEC-DA6A-925F-AE1B4481B43A}"/>
              </a:ext>
            </a:extLst>
          </p:cNvPr>
          <p:cNvSpPr txBox="1"/>
          <p:nvPr/>
        </p:nvSpPr>
        <p:spPr>
          <a:xfrm>
            <a:off x="3878774" y="6214150"/>
            <a:ext cx="1057192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high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8" name="グラフィックス 37" descr="無線ルーター 枠線">
            <a:extLst>
              <a:ext uri="{FF2B5EF4-FFF2-40B4-BE49-F238E27FC236}">
                <a16:creationId xmlns:a16="http://schemas.microsoft.com/office/drawing/2014/main" id="{D87A9237-4504-0790-330D-B6DFA94F6D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8380" y="3388320"/>
            <a:ext cx="906536" cy="906536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D40936-DD23-96D9-FBE5-922590427541}"/>
              </a:ext>
            </a:extLst>
          </p:cNvPr>
          <p:cNvCxnSpPr>
            <a:cxnSpLocks/>
          </p:cNvCxnSpPr>
          <p:nvPr/>
        </p:nvCxnSpPr>
        <p:spPr>
          <a:xfrm flipV="1">
            <a:off x="3759120" y="4283678"/>
            <a:ext cx="415373" cy="7298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2753977-424F-5379-A9B9-5394A32C4D11}"/>
              </a:ext>
            </a:extLst>
          </p:cNvPr>
          <p:cNvCxnSpPr>
            <a:cxnSpLocks/>
          </p:cNvCxnSpPr>
          <p:nvPr/>
        </p:nvCxnSpPr>
        <p:spPr>
          <a:xfrm flipV="1">
            <a:off x="2782543" y="4102699"/>
            <a:ext cx="1217681" cy="529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AF566BE2-4AA9-AA0A-2025-06B066C445AC}"/>
              </a:ext>
            </a:extLst>
          </p:cNvPr>
          <p:cNvSpPr/>
          <p:nvPr/>
        </p:nvSpPr>
        <p:spPr>
          <a:xfrm rot="16200000">
            <a:off x="1610823" y="4190962"/>
            <a:ext cx="268097" cy="2172315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355A4780-C519-2AFD-9D73-3631A1F1C283}"/>
              </a:ext>
            </a:extLst>
          </p:cNvPr>
          <p:cNvSpPr/>
          <p:nvPr/>
        </p:nvSpPr>
        <p:spPr>
          <a:xfrm rot="16200000">
            <a:off x="2867711" y="3431943"/>
            <a:ext cx="227045" cy="4641735"/>
          </a:xfrm>
          <a:prstGeom prst="leftBrac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EB69BF-E68B-CAC1-3C1D-280F708830BE}"/>
              </a:ext>
            </a:extLst>
          </p:cNvPr>
          <p:cNvCxnSpPr>
            <a:cxnSpLocks/>
          </p:cNvCxnSpPr>
          <p:nvPr/>
        </p:nvCxnSpPr>
        <p:spPr>
          <a:xfrm flipH="1" flipV="1">
            <a:off x="4618123" y="4276960"/>
            <a:ext cx="114272" cy="500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1DABBA-C910-B5CD-0656-FBBCAF95D9D3}"/>
              </a:ext>
            </a:extLst>
          </p:cNvPr>
          <p:cNvSpPr txBox="1"/>
          <p:nvPr/>
        </p:nvSpPr>
        <p:spPr>
          <a:xfrm>
            <a:off x="6379907" y="3880721"/>
            <a:ext cx="1057192" cy="523220"/>
          </a:xfrm>
          <a:custGeom>
            <a:avLst/>
            <a:gdLst>
              <a:gd name="connsiteX0" fmla="*/ 0 w 1057192"/>
              <a:gd name="connsiteY0" fmla="*/ 0 h 523220"/>
              <a:gd name="connsiteX1" fmla="*/ 1057192 w 1057192"/>
              <a:gd name="connsiteY1" fmla="*/ 0 h 523220"/>
              <a:gd name="connsiteX2" fmla="*/ 1057192 w 1057192"/>
              <a:gd name="connsiteY2" fmla="*/ 523220 h 523220"/>
              <a:gd name="connsiteX3" fmla="*/ 0 w 1057192"/>
              <a:gd name="connsiteY3" fmla="*/ 523220 h 523220"/>
              <a:gd name="connsiteX4" fmla="*/ 0 w 1057192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192" h="523220" extrusionOk="0">
                <a:moveTo>
                  <a:pt x="0" y="0"/>
                </a:moveTo>
                <a:cubicBezTo>
                  <a:pt x="326490" y="-85333"/>
                  <a:pt x="605706" y="-11570"/>
                  <a:pt x="1057192" y="0"/>
                </a:cubicBezTo>
                <a:cubicBezTo>
                  <a:pt x="1010839" y="204944"/>
                  <a:pt x="1055600" y="435283"/>
                  <a:pt x="1057192" y="523220"/>
                </a:cubicBezTo>
                <a:cubicBezTo>
                  <a:pt x="776357" y="449588"/>
                  <a:pt x="474386" y="485908"/>
                  <a:pt x="0" y="523220"/>
                </a:cubicBezTo>
                <a:cubicBezTo>
                  <a:pt x="38272" y="416368"/>
                  <a:pt x="18968" y="13932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41209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ping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9837E973-B54E-4258-4142-D4AA0570B3A7}"/>
              </a:ext>
            </a:extLst>
          </p:cNvPr>
          <p:cNvSpPr/>
          <p:nvPr/>
        </p:nvSpPr>
        <p:spPr>
          <a:xfrm rot="16200000">
            <a:off x="4237352" y="2506348"/>
            <a:ext cx="190794" cy="7344766"/>
          </a:xfrm>
          <a:prstGeom prst="leftBrac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4BA55-EF5C-1155-7F55-C42A5D25F912}"/>
              </a:ext>
            </a:extLst>
          </p:cNvPr>
          <p:cNvCxnSpPr>
            <a:cxnSpLocks/>
          </p:cNvCxnSpPr>
          <p:nvPr/>
        </p:nvCxnSpPr>
        <p:spPr>
          <a:xfrm flipH="1" flipV="1">
            <a:off x="4966488" y="3900148"/>
            <a:ext cx="1234452" cy="15825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FDB1301-0F1B-3C70-97F0-A91A2D75F7FB}"/>
              </a:ext>
            </a:extLst>
          </p:cNvPr>
          <p:cNvCxnSpPr>
            <a:cxnSpLocks/>
          </p:cNvCxnSpPr>
          <p:nvPr/>
        </p:nvCxnSpPr>
        <p:spPr>
          <a:xfrm flipH="1" flipV="1">
            <a:off x="4894659" y="4183856"/>
            <a:ext cx="753077" cy="65075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12">
            <a:extLst>
              <a:ext uri="{FF2B5EF4-FFF2-40B4-BE49-F238E27FC236}">
                <a16:creationId xmlns:a16="http://schemas.microsoft.com/office/drawing/2014/main" id="{A26331E2-7212-93F6-36C6-12E4FF1685EE}"/>
              </a:ext>
            </a:extLst>
          </p:cNvPr>
          <p:cNvSpPr/>
          <p:nvPr/>
        </p:nvSpPr>
        <p:spPr>
          <a:xfrm>
            <a:off x="6365191" y="5382993"/>
            <a:ext cx="2009572" cy="456565"/>
          </a:xfrm>
          <a:prstGeom prst="wedgeRoundRectCallout">
            <a:avLst>
              <a:gd name="adj1" fmla="val -40989"/>
              <a:gd name="adj2" fmla="val -873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4D4D4D"/>
                </a:solidFill>
              </a:rPr>
              <a:t>Streaming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244AE5B-1E49-22D4-E80F-D934E2394210}"/>
              </a:ext>
            </a:extLst>
          </p:cNvPr>
          <p:cNvSpPr txBox="1"/>
          <p:nvPr/>
        </p:nvSpPr>
        <p:spPr>
          <a:xfrm>
            <a:off x="1112176" y="4509478"/>
            <a:ext cx="7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IoT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55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フローチャート: 結合子 198">
            <a:extLst>
              <a:ext uri="{FF2B5EF4-FFF2-40B4-BE49-F238E27FC236}">
                <a16:creationId xmlns:a16="http://schemas.microsoft.com/office/drawing/2014/main" id="{E78DE799-FDEA-9053-DF14-FD2BD40A1904}"/>
              </a:ext>
            </a:extLst>
          </p:cNvPr>
          <p:cNvSpPr/>
          <p:nvPr/>
        </p:nvSpPr>
        <p:spPr>
          <a:xfrm>
            <a:off x="2686637" y="52809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77E9FBE0-7A7C-98D3-3372-0BB4DA0B4711}"/>
              </a:ext>
            </a:extLst>
          </p:cNvPr>
          <p:cNvSpPr/>
          <p:nvPr/>
        </p:nvSpPr>
        <p:spPr>
          <a:xfrm>
            <a:off x="2381837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7" name="フローチャート: 結合子 206">
            <a:extLst>
              <a:ext uri="{FF2B5EF4-FFF2-40B4-BE49-F238E27FC236}">
                <a16:creationId xmlns:a16="http://schemas.microsoft.com/office/drawing/2014/main" id="{4163FD40-2157-39BA-6BE3-4FF5088FADB7}"/>
              </a:ext>
            </a:extLst>
          </p:cNvPr>
          <p:cNvSpPr/>
          <p:nvPr/>
        </p:nvSpPr>
        <p:spPr>
          <a:xfrm>
            <a:off x="3200691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0" name="フローチャート: 結合子 209">
            <a:extLst>
              <a:ext uri="{FF2B5EF4-FFF2-40B4-BE49-F238E27FC236}">
                <a16:creationId xmlns:a16="http://schemas.microsoft.com/office/drawing/2014/main" id="{F84540C4-DDB1-E964-0940-E55FFE9B9494}"/>
              </a:ext>
            </a:extLst>
          </p:cNvPr>
          <p:cNvSpPr/>
          <p:nvPr/>
        </p:nvSpPr>
        <p:spPr>
          <a:xfrm>
            <a:off x="2238337" y="511218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4" name="フローチャート: 結合子 213">
            <a:extLst>
              <a:ext uri="{FF2B5EF4-FFF2-40B4-BE49-F238E27FC236}">
                <a16:creationId xmlns:a16="http://schemas.microsoft.com/office/drawing/2014/main" id="{23EC28FB-D18D-CD6D-0F2A-B4A40BBCC789}"/>
              </a:ext>
            </a:extLst>
          </p:cNvPr>
          <p:cNvSpPr/>
          <p:nvPr/>
        </p:nvSpPr>
        <p:spPr>
          <a:xfrm>
            <a:off x="3448349" y="52017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5" name="フローチャート: 結合子 214">
            <a:extLst>
              <a:ext uri="{FF2B5EF4-FFF2-40B4-BE49-F238E27FC236}">
                <a16:creationId xmlns:a16="http://schemas.microsoft.com/office/drawing/2014/main" id="{9B1BC0BD-9EE3-5E13-03A2-AA6464266D27}"/>
              </a:ext>
            </a:extLst>
          </p:cNvPr>
          <p:cNvSpPr/>
          <p:nvPr/>
        </p:nvSpPr>
        <p:spPr>
          <a:xfrm>
            <a:off x="3588608" y="527375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1" name="フローチャート: 結合子 220">
            <a:extLst>
              <a:ext uri="{FF2B5EF4-FFF2-40B4-BE49-F238E27FC236}">
                <a16:creationId xmlns:a16="http://schemas.microsoft.com/office/drawing/2014/main" id="{BE7506F7-97BA-665B-F613-3A2EB76E8E48}"/>
              </a:ext>
            </a:extLst>
          </p:cNvPr>
          <p:cNvSpPr/>
          <p:nvPr/>
        </p:nvSpPr>
        <p:spPr>
          <a:xfrm>
            <a:off x="3837005" y="514920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2" name="フローチャート: 結合子 221">
            <a:extLst>
              <a:ext uri="{FF2B5EF4-FFF2-40B4-BE49-F238E27FC236}">
                <a16:creationId xmlns:a16="http://schemas.microsoft.com/office/drawing/2014/main" id="{AB3EE8E0-1B86-B0AA-8121-C62B0991904D}"/>
              </a:ext>
            </a:extLst>
          </p:cNvPr>
          <p:cNvSpPr/>
          <p:nvPr/>
        </p:nvSpPr>
        <p:spPr>
          <a:xfrm>
            <a:off x="3977264" y="52212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3" name="フローチャート: 結合子 242">
            <a:extLst>
              <a:ext uri="{FF2B5EF4-FFF2-40B4-BE49-F238E27FC236}">
                <a16:creationId xmlns:a16="http://schemas.microsoft.com/office/drawing/2014/main" id="{1B30541F-32E3-C95B-2BED-32C6D0D4822F}"/>
              </a:ext>
            </a:extLst>
          </p:cNvPr>
          <p:cNvSpPr/>
          <p:nvPr/>
        </p:nvSpPr>
        <p:spPr>
          <a:xfrm>
            <a:off x="2638138" y="510760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0" name="フローチャート: 結合子 199">
            <a:extLst>
              <a:ext uri="{FF2B5EF4-FFF2-40B4-BE49-F238E27FC236}">
                <a16:creationId xmlns:a16="http://schemas.microsoft.com/office/drawing/2014/main" id="{15BFA177-6449-05F9-BD01-F9C6DA628B58}"/>
              </a:ext>
            </a:extLst>
          </p:cNvPr>
          <p:cNvSpPr/>
          <p:nvPr/>
        </p:nvSpPr>
        <p:spPr>
          <a:xfrm>
            <a:off x="3041437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1" name="フローチャート: 結合子 200">
            <a:extLst>
              <a:ext uri="{FF2B5EF4-FFF2-40B4-BE49-F238E27FC236}">
                <a16:creationId xmlns:a16="http://schemas.microsoft.com/office/drawing/2014/main" id="{D67DA1F8-A5E3-4936-37FF-82ACBB03E9D8}"/>
              </a:ext>
            </a:extLst>
          </p:cNvPr>
          <p:cNvSpPr/>
          <p:nvPr/>
        </p:nvSpPr>
        <p:spPr>
          <a:xfrm>
            <a:off x="2839037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4" name="フローチャート: 結合子 203">
            <a:extLst>
              <a:ext uri="{FF2B5EF4-FFF2-40B4-BE49-F238E27FC236}">
                <a16:creationId xmlns:a16="http://schemas.microsoft.com/office/drawing/2014/main" id="{2884BFCD-167E-E5DE-7EAD-3DE925439643}"/>
              </a:ext>
            </a:extLst>
          </p:cNvPr>
          <p:cNvSpPr>
            <a:spLocks noChangeAspect="1"/>
          </p:cNvSpPr>
          <p:nvPr/>
        </p:nvSpPr>
        <p:spPr>
          <a:xfrm>
            <a:off x="2118601" y="53799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9" name="フローチャート: 結合子 208">
            <a:extLst>
              <a:ext uri="{FF2B5EF4-FFF2-40B4-BE49-F238E27FC236}">
                <a16:creationId xmlns:a16="http://schemas.microsoft.com/office/drawing/2014/main" id="{04F0D78F-1E5C-2913-CE3E-F02EDE798923}"/>
              </a:ext>
            </a:extLst>
          </p:cNvPr>
          <p:cNvSpPr/>
          <p:nvPr/>
        </p:nvSpPr>
        <p:spPr>
          <a:xfrm>
            <a:off x="3323076" y="54078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2" name="フローチャート: 結合子 211">
            <a:extLst>
              <a:ext uri="{FF2B5EF4-FFF2-40B4-BE49-F238E27FC236}">
                <a16:creationId xmlns:a16="http://schemas.microsoft.com/office/drawing/2014/main" id="{A3D8DE50-A90B-EC46-1343-D8787D131084}"/>
              </a:ext>
            </a:extLst>
          </p:cNvPr>
          <p:cNvSpPr/>
          <p:nvPr/>
        </p:nvSpPr>
        <p:spPr>
          <a:xfrm>
            <a:off x="3548105" y="546930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3" name="フローチャート: 結合子 222">
            <a:extLst>
              <a:ext uri="{FF2B5EF4-FFF2-40B4-BE49-F238E27FC236}">
                <a16:creationId xmlns:a16="http://schemas.microsoft.com/office/drawing/2014/main" id="{37B7640C-40D4-6F11-858B-7E42ED1568A5}"/>
              </a:ext>
            </a:extLst>
          </p:cNvPr>
          <p:cNvSpPr/>
          <p:nvPr/>
        </p:nvSpPr>
        <p:spPr>
          <a:xfrm>
            <a:off x="3913140" y="535069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4" name="フローチャート: 結合子 223">
            <a:extLst>
              <a:ext uri="{FF2B5EF4-FFF2-40B4-BE49-F238E27FC236}">
                <a16:creationId xmlns:a16="http://schemas.microsoft.com/office/drawing/2014/main" id="{B2732FA8-65E0-83DA-1E96-C23E5E782B70}"/>
              </a:ext>
            </a:extLst>
          </p:cNvPr>
          <p:cNvSpPr/>
          <p:nvPr/>
        </p:nvSpPr>
        <p:spPr>
          <a:xfrm>
            <a:off x="4129664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8" name="フローチャート: 結合子 197">
            <a:extLst>
              <a:ext uri="{FF2B5EF4-FFF2-40B4-BE49-F238E27FC236}">
                <a16:creationId xmlns:a16="http://schemas.microsoft.com/office/drawing/2014/main" id="{61690E9F-1224-99AD-CA59-176A3FF307B2}"/>
              </a:ext>
            </a:extLst>
          </p:cNvPr>
          <p:cNvSpPr/>
          <p:nvPr/>
        </p:nvSpPr>
        <p:spPr>
          <a:xfrm>
            <a:off x="2889037" y="524693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5" name="フローチャート: 結合子 204">
            <a:extLst>
              <a:ext uri="{FF2B5EF4-FFF2-40B4-BE49-F238E27FC236}">
                <a16:creationId xmlns:a16="http://schemas.microsoft.com/office/drawing/2014/main" id="{936C12BB-2F91-77EF-4194-48E76B22C853}"/>
              </a:ext>
            </a:extLst>
          </p:cNvPr>
          <p:cNvSpPr/>
          <p:nvPr/>
        </p:nvSpPr>
        <p:spPr>
          <a:xfrm>
            <a:off x="2295734" y="546514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6" name="フローチャート: 結合子 205">
            <a:extLst>
              <a:ext uri="{FF2B5EF4-FFF2-40B4-BE49-F238E27FC236}">
                <a16:creationId xmlns:a16="http://schemas.microsoft.com/office/drawing/2014/main" id="{6EB4AD95-B4A0-4DFA-3984-32EBD1AB7BF1}"/>
              </a:ext>
            </a:extLst>
          </p:cNvPr>
          <p:cNvSpPr/>
          <p:nvPr/>
        </p:nvSpPr>
        <p:spPr>
          <a:xfrm>
            <a:off x="2534237" y="537362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8" name="フローチャート: 結合子 207">
            <a:extLst>
              <a:ext uri="{FF2B5EF4-FFF2-40B4-BE49-F238E27FC236}">
                <a16:creationId xmlns:a16="http://schemas.microsoft.com/office/drawing/2014/main" id="{B1416CCE-104B-5B18-B1D2-7A0CFFB43638}"/>
              </a:ext>
            </a:extLst>
          </p:cNvPr>
          <p:cNvSpPr/>
          <p:nvPr/>
        </p:nvSpPr>
        <p:spPr>
          <a:xfrm>
            <a:off x="315069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1" name="フローチャート: 結合子 210">
            <a:extLst>
              <a:ext uri="{FF2B5EF4-FFF2-40B4-BE49-F238E27FC236}">
                <a16:creationId xmlns:a16="http://schemas.microsoft.com/office/drawing/2014/main" id="{FFCBF06F-E5B3-E234-55B9-6151D2969F8D}"/>
              </a:ext>
            </a:extLst>
          </p:cNvPr>
          <p:cNvSpPr/>
          <p:nvPr/>
        </p:nvSpPr>
        <p:spPr>
          <a:xfrm>
            <a:off x="2059889" y="517705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3" name="フローチャート: 結合子 212">
            <a:extLst>
              <a:ext uri="{FF2B5EF4-FFF2-40B4-BE49-F238E27FC236}">
                <a16:creationId xmlns:a16="http://schemas.microsoft.com/office/drawing/2014/main" id="{E6F2D54F-1F00-30AC-C0D7-F517F305A65D}"/>
              </a:ext>
            </a:extLst>
          </p:cNvPr>
          <p:cNvSpPr/>
          <p:nvPr/>
        </p:nvSpPr>
        <p:spPr>
          <a:xfrm>
            <a:off x="3645553" y="507406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2" name="フローチャート: 結合子 201">
            <a:extLst>
              <a:ext uri="{FF2B5EF4-FFF2-40B4-BE49-F238E27FC236}">
                <a16:creationId xmlns:a16="http://schemas.microsoft.com/office/drawing/2014/main" id="{EB9DE412-F2B0-75B5-D790-48A5A2AAD4EB}"/>
              </a:ext>
            </a:extLst>
          </p:cNvPr>
          <p:cNvSpPr/>
          <p:nvPr/>
        </p:nvSpPr>
        <p:spPr>
          <a:xfrm>
            <a:off x="4871018" y="505883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6" name="フローチャート: 結合子 225">
            <a:extLst>
              <a:ext uri="{FF2B5EF4-FFF2-40B4-BE49-F238E27FC236}">
                <a16:creationId xmlns:a16="http://schemas.microsoft.com/office/drawing/2014/main" id="{58EBD29F-3AF2-218B-CE01-F69E86AE254B}"/>
              </a:ext>
            </a:extLst>
          </p:cNvPr>
          <p:cNvSpPr/>
          <p:nvPr/>
        </p:nvSpPr>
        <p:spPr>
          <a:xfrm>
            <a:off x="5121153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9" name="フローチャート: 結合子 218">
            <a:extLst>
              <a:ext uri="{FF2B5EF4-FFF2-40B4-BE49-F238E27FC236}">
                <a16:creationId xmlns:a16="http://schemas.microsoft.com/office/drawing/2014/main" id="{D8F91F39-59F9-A750-F0AF-335435C5138E}"/>
              </a:ext>
            </a:extLst>
          </p:cNvPr>
          <p:cNvSpPr/>
          <p:nvPr/>
        </p:nvSpPr>
        <p:spPr>
          <a:xfrm>
            <a:off x="4636864" y="53202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32A411E9-1201-180B-EFCD-5B2FDCFC3AB2}"/>
              </a:ext>
            </a:extLst>
          </p:cNvPr>
          <p:cNvSpPr/>
          <p:nvPr/>
        </p:nvSpPr>
        <p:spPr>
          <a:xfrm>
            <a:off x="6282614" y="515663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5" name="フローチャート: 結合子 224">
            <a:extLst>
              <a:ext uri="{FF2B5EF4-FFF2-40B4-BE49-F238E27FC236}">
                <a16:creationId xmlns:a16="http://schemas.microsoft.com/office/drawing/2014/main" id="{4E9BEFAF-E6F7-F629-0C2D-DA7D4FBF58A8}"/>
              </a:ext>
            </a:extLst>
          </p:cNvPr>
          <p:cNvSpPr/>
          <p:nvPr/>
        </p:nvSpPr>
        <p:spPr>
          <a:xfrm>
            <a:off x="4796118" y="51957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7" name="フローチャート: 結合子 226">
            <a:extLst>
              <a:ext uri="{FF2B5EF4-FFF2-40B4-BE49-F238E27FC236}">
                <a16:creationId xmlns:a16="http://schemas.microsoft.com/office/drawing/2014/main" id="{FCE0DA32-E9E4-AA7A-C587-521C689F7C07}"/>
              </a:ext>
            </a:extLst>
          </p:cNvPr>
          <p:cNvSpPr/>
          <p:nvPr/>
        </p:nvSpPr>
        <p:spPr>
          <a:xfrm>
            <a:off x="5280407" y="518758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0A4FE0DB-6CAC-99ED-BA0D-87FB455C217D}"/>
              </a:ext>
            </a:extLst>
          </p:cNvPr>
          <p:cNvSpPr/>
          <p:nvPr/>
        </p:nvSpPr>
        <p:spPr>
          <a:xfrm>
            <a:off x="5725269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6" name="フローチャート: 結合子 235">
            <a:extLst>
              <a:ext uri="{FF2B5EF4-FFF2-40B4-BE49-F238E27FC236}">
                <a16:creationId xmlns:a16="http://schemas.microsoft.com/office/drawing/2014/main" id="{01930EB5-C473-F823-8C2B-BF0DC609B3D8}"/>
              </a:ext>
            </a:extLst>
          </p:cNvPr>
          <p:cNvSpPr/>
          <p:nvPr/>
        </p:nvSpPr>
        <p:spPr>
          <a:xfrm>
            <a:off x="6422873" y="522865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8" name="フローチャート: 結合子 237">
            <a:extLst>
              <a:ext uri="{FF2B5EF4-FFF2-40B4-BE49-F238E27FC236}">
                <a16:creationId xmlns:a16="http://schemas.microsoft.com/office/drawing/2014/main" id="{25BA2281-71FF-48CE-C9E3-D1F8FA014E77}"/>
              </a:ext>
            </a:extLst>
          </p:cNvPr>
          <p:cNvSpPr/>
          <p:nvPr/>
        </p:nvSpPr>
        <p:spPr>
          <a:xfrm>
            <a:off x="5972618" y="50823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0" name="フローチャート: 結合子 239">
            <a:extLst>
              <a:ext uri="{FF2B5EF4-FFF2-40B4-BE49-F238E27FC236}">
                <a16:creationId xmlns:a16="http://schemas.microsoft.com/office/drawing/2014/main" id="{90083C91-13DE-79D2-FED0-2D0043D0ADF0}"/>
              </a:ext>
            </a:extLst>
          </p:cNvPr>
          <p:cNvSpPr/>
          <p:nvPr/>
        </p:nvSpPr>
        <p:spPr>
          <a:xfrm>
            <a:off x="5915673" y="52820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1" name="フローチャート: 結合子 240">
            <a:extLst>
              <a:ext uri="{FF2B5EF4-FFF2-40B4-BE49-F238E27FC236}">
                <a16:creationId xmlns:a16="http://schemas.microsoft.com/office/drawing/2014/main" id="{F2ECEB56-2665-F7D1-4095-4E08A1913CCC}"/>
              </a:ext>
            </a:extLst>
          </p:cNvPr>
          <p:cNvSpPr/>
          <p:nvPr/>
        </p:nvSpPr>
        <p:spPr>
          <a:xfrm>
            <a:off x="6068073" y="54344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7" name="フローチャート: 結合子 236">
            <a:extLst>
              <a:ext uri="{FF2B5EF4-FFF2-40B4-BE49-F238E27FC236}">
                <a16:creationId xmlns:a16="http://schemas.microsoft.com/office/drawing/2014/main" id="{DCACFD57-4B73-1182-0FC4-BA1EBE31E84E}"/>
              </a:ext>
            </a:extLst>
          </p:cNvPr>
          <p:cNvSpPr/>
          <p:nvPr/>
        </p:nvSpPr>
        <p:spPr>
          <a:xfrm>
            <a:off x="6220473" y="53416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9" name="フローチャート: 結合子 238">
            <a:extLst>
              <a:ext uri="{FF2B5EF4-FFF2-40B4-BE49-F238E27FC236}">
                <a16:creationId xmlns:a16="http://schemas.microsoft.com/office/drawing/2014/main" id="{7127616F-FD26-7DDA-E1D6-6EA1176D344B}"/>
              </a:ext>
            </a:extLst>
          </p:cNvPr>
          <p:cNvSpPr/>
          <p:nvPr/>
        </p:nvSpPr>
        <p:spPr>
          <a:xfrm>
            <a:off x="6372873" y="549408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7613594B-A8FF-6F16-C9FC-F78D5E0442D9}"/>
              </a:ext>
            </a:extLst>
          </p:cNvPr>
          <p:cNvSpPr/>
          <p:nvPr/>
        </p:nvSpPr>
        <p:spPr>
          <a:xfrm>
            <a:off x="4344205" y="509585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55797339-91E0-590A-CB2E-8C6DA52E05B5}"/>
              </a:ext>
            </a:extLst>
          </p:cNvPr>
          <p:cNvSpPr/>
          <p:nvPr/>
        </p:nvSpPr>
        <p:spPr>
          <a:xfrm>
            <a:off x="4484464" y="516787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6A084B93-2722-5B24-9285-35509E6C04FA}"/>
              </a:ext>
            </a:extLst>
          </p:cNvPr>
          <p:cNvSpPr/>
          <p:nvPr/>
        </p:nvSpPr>
        <p:spPr>
          <a:xfrm>
            <a:off x="4921841" y="531213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C00586CF-9FF7-8DD7-56DB-F97095A139E2}"/>
              </a:ext>
            </a:extLst>
          </p:cNvPr>
          <p:cNvSpPr/>
          <p:nvPr/>
        </p:nvSpPr>
        <p:spPr>
          <a:xfrm>
            <a:off x="4282064" y="5280908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8" name="フローチャート: 結合子 227">
            <a:extLst>
              <a:ext uri="{FF2B5EF4-FFF2-40B4-BE49-F238E27FC236}">
                <a16:creationId xmlns:a16="http://schemas.microsoft.com/office/drawing/2014/main" id="{B14A6F18-842A-AB3F-0529-B2ABE86E9E51}"/>
              </a:ext>
            </a:extLst>
          </p:cNvPr>
          <p:cNvSpPr/>
          <p:nvPr/>
        </p:nvSpPr>
        <p:spPr>
          <a:xfrm>
            <a:off x="5230407" y="545301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4" name="フローチャート: 結合子 243">
            <a:extLst>
              <a:ext uri="{FF2B5EF4-FFF2-40B4-BE49-F238E27FC236}">
                <a16:creationId xmlns:a16="http://schemas.microsoft.com/office/drawing/2014/main" id="{7B6C62DE-7852-129B-C77B-6B4B7DA206A8}"/>
              </a:ext>
            </a:extLst>
          </p:cNvPr>
          <p:cNvSpPr/>
          <p:nvPr/>
        </p:nvSpPr>
        <p:spPr>
          <a:xfrm>
            <a:off x="2885796" y="511361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0" name="フローチャート: 結合子 219">
            <a:extLst>
              <a:ext uri="{FF2B5EF4-FFF2-40B4-BE49-F238E27FC236}">
                <a16:creationId xmlns:a16="http://schemas.microsoft.com/office/drawing/2014/main" id="{F17D6744-0357-C3AD-D137-0DEB74F576F9}"/>
              </a:ext>
            </a:extLst>
          </p:cNvPr>
          <p:cNvSpPr/>
          <p:nvPr/>
        </p:nvSpPr>
        <p:spPr>
          <a:xfrm>
            <a:off x="4434464" y="543330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9" name="フローチャート: 結合子 228">
            <a:extLst>
              <a:ext uri="{FF2B5EF4-FFF2-40B4-BE49-F238E27FC236}">
                <a16:creationId xmlns:a16="http://schemas.microsoft.com/office/drawing/2014/main" id="{7A083FED-C091-8594-C506-291D958E8691}"/>
              </a:ext>
            </a:extLst>
          </p:cNvPr>
          <p:cNvSpPr/>
          <p:nvPr/>
        </p:nvSpPr>
        <p:spPr>
          <a:xfrm>
            <a:off x="5627821" y="546115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B78DE962-AAD6-4C09-8ECC-0BE71CABDF4C}"/>
              </a:ext>
            </a:extLst>
          </p:cNvPr>
          <p:cNvSpPr/>
          <p:nvPr/>
        </p:nvSpPr>
        <p:spPr>
          <a:xfrm>
            <a:off x="5528065" y="519358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02DF08CF-0BAE-8B84-0C60-547727BF07F8}"/>
              </a:ext>
            </a:extLst>
          </p:cNvPr>
          <p:cNvSpPr/>
          <p:nvPr/>
        </p:nvSpPr>
        <p:spPr>
          <a:xfrm>
            <a:off x="5668324" y="526560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2" name="フローチャート: 結合子 241">
            <a:extLst>
              <a:ext uri="{FF2B5EF4-FFF2-40B4-BE49-F238E27FC236}">
                <a16:creationId xmlns:a16="http://schemas.microsoft.com/office/drawing/2014/main" id="{F55EF256-52CD-EB47-C310-2F0A38CB0566}"/>
              </a:ext>
            </a:extLst>
          </p:cNvPr>
          <p:cNvSpPr/>
          <p:nvPr/>
        </p:nvSpPr>
        <p:spPr>
          <a:xfrm>
            <a:off x="5239013" y="506591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検知方法（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603720" y="1293103"/>
            <a:ext cx="836322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k-means</a:t>
            </a:r>
            <a:r>
              <a:rPr lang="ja-JP" altLang="en-US" dirty="0"/>
              <a:t>法を利用</a:t>
            </a:r>
            <a:endParaRPr lang="en-US" altLang="ja-JP" dirty="0"/>
          </a:p>
          <a:p>
            <a:pPr lvl="1"/>
            <a:r>
              <a:rPr lang="en" altLang="ja-JP" dirty="0"/>
              <a:t>There are two groups to divide</a:t>
            </a:r>
          </a:p>
          <a:p>
            <a:pPr lvl="1"/>
            <a:r>
              <a:rPr lang="en" altLang="ja-JP" dirty="0"/>
              <a:t>Applies to normal/attack data that is split</a:t>
            </a:r>
          </a:p>
          <a:p>
            <a:pPr lvl="1"/>
            <a:r>
              <a:rPr lang="en" altLang="ja-JP" b="1" dirty="0"/>
              <a:t>Find the y-axis ratio of the coordinates of the center of gravity point</a:t>
            </a:r>
            <a:endParaRPr lang="en-US" altLang="ja-JP" dirty="0"/>
          </a:p>
          <a:p>
            <a:endParaRPr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EB5DA1-E43E-F5C6-BB72-684022C3310E}"/>
              </a:ext>
            </a:extLst>
          </p:cNvPr>
          <p:cNvCxnSpPr>
            <a:cxnSpLocks/>
          </p:cNvCxnSpPr>
          <p:nvPr/>
        </p:nvCxnSpPr>
        <p:spPr>
          <a:xfrm flipV="1">
            <a:off x="1979712" y="3984391"/>
            <a:ext cx="0" cy="2052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CBDEC8-7298-2AF2-F8F8-CA7256C1835F}"/>
              </a:ext>
            </a:extLst>
          </p:cNvPr>
          <p:cNvCxnSpPr>
            <a:cxnSpLocks/>
          </p:cNvCxnSpPr>
          <p:nvPr/>
        </p:nvCxnSpPr>
        <p:spPr>
          <a:xfrm>
            <a:off x="1979712" y="6045631"/>
            <a:ext cx="500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054F6309-67D4-19D3-F51C-7E2AFFDACFC7}"/>
              </a:ext>
            </a:extLst>
          </p:cNvPr>
          <p:cNvSpPr/>
          <p:nvPr/>
        </p:nvSpPr>
        <p:spPr>
          <a:xfrm>
            <a:off x="2476958" y="429212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1B609C1-892E-723C-4FCC-A1AD1AA4BAC3}"/>
              </a:ext>
            </a:extLst>
          </p:cNvPr>
          <p:cNvSpPr/>
          <p:nvPr/>
        </p:nvSpPr>
        <p:spPr>
          <a:xfrm>
            <a:off x="2691499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31CC578-74CE-CAE0-3F72-AED779F68477}"/>
              </a:ext>
            </a:extLst>
          </p:cNvPr>
          <p:cNvSpPr/>
          <p:nvPr/>
        </p:nvSpPr>
        <p:spPr>
          <a:xfrm>
            <a:off x="3478178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FAE0775D-AA16-5745-F2D5-FF36BF336D1C}"/>
              </a:ext>
            </a:extLst>
          </p:cNvPr>
          <p:cNvSpPr/>
          <p:nvPr/>
        </p:nvSpPr>
        <p:spPr>
          <a:xfrm>
            <a:off x="3249505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409E921B-283D-6C45-BCC4-A3497E34B437}"/>
              </a:ext>
            </a:extLst>
          </p:cNvPr>
          <p:cNvSpPr/>
          <p:nvPr/>
        </p:nvSpPr>
        <p:spPr>
          <a:xfrm>
            <a:off x="2125369" y="42713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CFECC425-07CB-2203-038E-D76C6ABFD2D8}"/>
              </a:ext>
            </a:extLst>
          </p:cNvPr>
          <p:cNvSpPr/>
          <p:nvPr/>
        </p:nvSpPr>
        <p:spPr>
          <a:xfrm>
            <a:off x="4286926" y="43761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EFA9316B-2467-8B22-48B4-3B7AA76CA2A4}"/>
              </a:ext>
            </a:extLst>
          </p:cNvPr>
          <p:cNvSpPr/>
          <p:nvPr/>
        </p:nvSpPr>
        <p:spPr>
          <a:xfrm>
            <a:off x="3985349" y="42931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A823C961-ED22-E620-1F29-5C5169B3905C}"/>
              </a:ext>
            </a:extLst>
          </p:cNvPr>
          <p:cNvSpPr/>
          <p:nvPr/>
        </p:nvSpPr>
        <p:spPr>
          <a:xfrm>
            <a:off x="2576306" y="468778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C6A0DF15-1FE7-5D24-1CA7-04A91FD513CA}"/>
              </a:ext>
            </a:extLst>
          </p:cNvPr>
          <p:cNvSpPr/>
          <p:nvPr/>
        </p:nvSpPr>
        <p:spPr>
          <a:xfrm>
            <a:off x="3434296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0FF9A1CB-2F98-1296-22B6-DCB2FC5F8937}"/>
              </a:ext>
            </a:extLst>
          </p:cNvPr>
          <p:cNvSpPr/>
          <p:nvPr/>
        </p:nvSpPr>
        <p:spPr>
          <a:xfrm>
            <a:off x="4844932" y="43514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91D9776A-FB38-6396-760E-6141D4E4C43A}"/>
              </a:ext>
            </a:extLst>
          </p:cNvPr>
          <p:cNvSpPr/>
          <p:nvPr/>
        </p:nvSpPr>
        <p:spPr>
          <a:xfrm>
            <a:off x="4459859" y="430555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CA215A7C-897A-430D-0F1D-33574BDF3192}"/>
              </a:ext>
            </a:extLst>
          </p:cNvPr>
          <p:cNvSpPr/>
          <p:nvPr/>
        </p:nvSpPr>
        <p:spPr>
          <a:xfrm>
            <a:off x="5685425" y="43890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144078BA-1DE2-F127-21AF-D92A07146EF2}"/>
              </a:ext>
            </a:extLst>
          </p:cNvPr>
          <p:cNvSpPr/>
          <p:nvPr/>
        </p:nvSpPr>
        <p:spPr>
          <a:xfrm>
            <a:off x="5329221" y="434332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7" name="フローチャート: 結合子 96">
            <a:extLst>
              <a:ext uri="{FF2B5EF4-FFF2-40B4-BE49-F238E27FC236}">
                <a16:creationId xmlns:a16="http://schemas.microsoft.com/office/drawing/2014/main" id="{EC2E18E3-C4C1-6DE4-D282-E705811E92F1}"/>
              </a:ext>
            </a:extLst>
          </p:cNvPr>
          <p:cNvSpPr/>
          <p:nvPr/>
        </p:nvSpPr>
        <p:spPr>
          <a:xfrm>
            <a:off x="5463272" y="53779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6" name="フローチャート: 結合子 105">
            <a:extLst>
              <a:ext uri="{FF2B5EF4-FFF2-40B4-BE49-F238E27FC236}">
                <a16:creationId xmlns:a16="http://schemas.microsoft.com/office/drawing/2014/main" id="{7E236C25-8001-EE37-4D6C-8AD282197910}"/>
              </a:ext>
            </a:extLst>
          </p:cNvPr>
          <p:cNvSpPr/>
          <p:nvPr/>
        </p:nvSpPr>
        <p:spPr>
          <a:xfrm>
            <a:off x="2898107" y="433417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6D17A39-BAE8-B497-2105-56B736F943F2}"/>
              </a:ext>
            </a:extLst>
          </p:cNvPr>
          <p:cNvSpPr txBox="1"/>
          <p:nvPr/>
        </p:nvSpPr>
        <p:spPr>
          <a:xfrm rot="16200000">
            <a:off x="945287" y="4699852"/>
            <a:ext cx="144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RTT [</a:t>
            </a:r>
            <a:r>
              <a:rPr kumimoji="1" lang="en-US" altLang="ja-JP" sz="2000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]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0543F9E-FC19-DCE7-A644-C0DD62EAF43A}"/>
              </a:ext>
            </a:extLst>
          </p:cNvPr>
          <p:cNvSpPr txBox="1"/>
          <p:nvPr/>
        </p:nvSpPr>
        <p:spPr>
          <a:xfrm>
            <a:off x="3199992" y="6072741"/>
            <a:ext cx="256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000" b="1" dirty="0">
                <a:solidFill>
                  <a:srgbClr val="4D4D4D"/>
                </a:solidFill>
              </a:rPr>
              <a:t>Number of packets</a:t>
            </a:r>
          </a:p>
        </p:txBody>
      </p:sp>
      <p:sp>
        <p:nvSpPr>
          <p:cNvPr id="112" name="フローチャート: 結合子 111">
            <a:extLst>
              <a:ext uri="{FF2B5EF4-FFF2-40B4-BE49-F238E27FC236}">
                <a16:creationId xmlns:a16="http://schemas.microsoft.com/office/drawing/2014/main" id="{B1E49C98-D0F4-F272-6563-07A35D3F274F}"/>
              </a:ext>
            </a:extLst>
          </p:cNvPr>
          <p:cNvSpPr/>
          <p:nvPr/>
        </p:nvSpPr>
        <p:spPr>
          <a:xfrm>
            <a:off x="2750753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3" name="フローチャート: 結合子 112">
            <a:extLst>
              <a:ext uri="{FF2B5EF4-FFF2-40B4-BE49-F238E27FC236}">
                <a16:creationId xmlns:a16="http://schemas.microsoft.com/office/drawing/2014/main" id="{159FA8EA-6410-333C-594E-245503CC9BF9}"/>
              </a:ext>
            </a:extLst>
          </p:cNvPr>
          <p:cNvSpPr/>
          <p:nvPr/>
        </p:nvSpPr>
        <p:spPr>
          <a:xfrm>
            <a:off x="2440757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4" name="フローチャート: 結合子 113">
            <a:extLst>
              <a:ext uri="{FF2B5EF4-FFF2-40B4-BE49-F238E27FC236}">
                <a16:creationId xmlns:a16="http://schemas.microsoft.com/office/drawing/2014/main" id="{EFFE3FDD-8B45-9840-0AC9-70A9B7BD0F72}"/>
              </a:ext>
            </a:extLst>
          </p:cNvPr>
          <p:cNvSpPr/>
          <p:nvPr/>
        </p:nvSpPr>
        <p:spPr>
          <a:xfrm>
            <a:off x="4872993" y="450910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5" name="フローチャート: 結合子 114">
            <a:extLst>
              <a:ext uri="{FF2B5EF4-FFF2-40B4-BE49-F238E27FC236}">
                <a16:creationId xmlns:a16="http://schemas.microsoft.com/office/drawing/2014/main" id="{A8E911DE-E53A-A1F9-4252-A9724267D02A}"/>
              </a:ext>
            </a:extLst>
          </p:cNvPr>
          <p:cNvSpPr/>
          <p:nvPr/>
        </p:nvSpPr>
        <p:spPr>
          <a:xfrm>
            <a:off x="3354967" y="449278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6" name="フローチャート: 結合子 115">
            <a:extLst>
              <a:ext uri="{FF2B5EF4-FFF2-40B4-BE49-F238E27FC236}">
                <a16:creationId xmlns:a16="http://schemas.microsoft.com/office/drawing/2014/main" id="{7AF8F8F3-4497-2AF1-C4ED-9B6829DB0C4F}"/>
              </a:ext>
            </a:extLst>
          </p:cNvPr>
          <p:cNvSpPr/>
          <p:nvPr/>
        </p:nvSpPr>
        <p:spPr>
          <a:xfrm>
            <a:off x="3062407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7" name="フローチャート: 結合子 116">
            <a:extLst>
              <a:ext uri="{FF2B5EF4-FFF2-40B4-BE49-F238E27FC236}">
                <a16:creationId xmlns:a16="http://schemas.microsoft.com/office/drawing/2014/main" id="{A360DF81-D9B9-B655-1591-F18C209B031A}"/>
              </a:ext>
            </a:extLst>
          </p:cNvPr>
          <p:cNvSpPr/>
          <p:nvPr/>
        </p:nvSpPr>
        <p:spPr>
          <a:xfrm>
            <a:off x="2998763" y="44470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8" name="フローチャート: 結合子 117">
            <a:extLst>
              <a:ext uri="{FF2B5EF4-FFF2-40B4-BE49-F238E27FC236}">
                <a16:creationId xmlns:a16="http://schemas.microsoft.com/office/drawing/2014/main" id="{5A044808-F451-DC2E-84F3-C8D41BE4BE6C}"/>
              </a:ext>
            </a:extLst>
          </p:cNvPr>
          <p:cNvSpPr/>
          <p:nvPr/>
        </p:nvSpPr>
        <p:spPr>
          <a:xfrm>
            <a:off x="2188203" y="46411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4340BC32-64B6-6828-BC02-1F99F20823BE}"/>
              </a:ext>
            </a:extLst>
          </p:cNvPr>
          <p:cNvSpPr/>
          <p:nvPr/>
        </p:nvSpPr>
        <p:spPr>
          <a:xfrm>
            <a:off x="2059889" y="44394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2ECC0EDD-9EA5-F8E5-E5EC-294468FF640A}"/>
              </a:ext>
            </a:extLst>
          </p:cNvPr>
          <p:cNvSpPr/>
          <p:nvPr/>
        </p:nvSpPr>
        <p:spPr>
          <a:xfrm>
            <a:off x="3647528" y="452433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F583269C-FFD4-1169-B2A7-0F8B46BA1CDF}"/>
              </a:ext>
            </a:extLst>
          </p:cNvPr>
          <p:cNvSpPr/>
          <p:nvPr/>
        </p:nvSpPr>
        <p:spPr>
          <a:xfrm>
            <a:off x="4346180" y="45461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9895398-1355-770D-69BF-4D43A6121F0B}"/>
              </a:ext>
            </a:extLst>
          </p:cNvPr>
          <p:cNvSpPr/>
          <p:nvPr/>
        </p:nvSpPr>
        <p:spPr>
          <a:xfrm>
            <a:off x="4486439" y="461814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F335DEA-41B9-CBD5-22E7-F88548A7BDD3}"/>
              </a:ext>
            </a:extLst>
          </p:cNvPr>
          <p:cNvSpPr/>
          <p:nvPr/>
        </p:nvSpPr>
        <p:spPr>
          <a:xfrm>
            <a:off x="4036184" y="4471803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1A699EA-BACE-CE2F-E0B8-DB152E2635AB}"/>
              </a:ext>
            </a:extLst>
          </p:cNvPr>
          <p:cNvSpPr/>
          <p:nvPr/>
        </p:nvSpPr>
        <p:spPr>
          <a:xfrm>
            <a:off x="3838980" y="45994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EF4A6BE-C7F2-971F-35E2-EEADE61D20A9}"/>
              </a:ext>
            </a:extLst>
          </p:cNvPr>
          <p:cNvSpPr/>
          <p:nvPr/>
        </p:nvSpPr>
        <p:spPr>
          <a:xfrm>
            <a:off x="4657834" y="457397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38863416-8413-0814-8E41-67F06C5C671F}"/>
              </a:ext>
            </a:extLst>
          </p:cNvPr>
          <p:cNvSpPr/>
          <p:nvPr/>
        </p:nvSpPr>
        <p:spPr>
          <a:xfrm>
            <a:off x="5092942" y="429158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BF9EE9DA-D734-E1B0-6273-80FA58697AFB}"/>
              </a:ext>
            </a:extLst>
          </p:cNvPr>
          <p:cNvSpPr/>
          <p:nvPr/>
        </p:nvSpPr>
        <p:spPr>
          <a:xfrm>
            <a:off x="5434683" y="448463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1EE88374-FC53-0141-B1F5-C2B12E09D632}"/>
              </a:ext>
            </a:extLst>
          </p:cNvPr>
          <p:cNvSpPr/>
          <p:nvPr/>
        </p:nvSpPr>
        <p:spPr>
          <a:xfrm>
            <a:off x="5078479" y="443892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21626873-186F-6EC1-3C4F-5F65E4342DE1}"/>
              </a:ext>
            </a:extLst>
          </p:cNvPr>
          <p:cNvSpPr/>
          <p:nvPr/>
        </p:nvSpPr>
        <p:spPr>
          <a:xfrm>
            <a:off x="5727244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A06717D5-4EDB-496F-6987-6AFFC5708874}"/>
              </a:ext>
            </a:extLst>
          </p:cNvPr>
          <p:cNvSpPr/>
          <p:nvPr/>
        </p:nvSpPr>
        <p:spPr>
          <a:xfrm>
            <a:off x="6284589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FA18CA43-0EFE-9F05-5EDF-7D8A9EBC6AC5}"/>
              </a:ext>
            </a:extLst>
          </p:cNvPr>
          <p:cNvSpPr/>
          <p:nvPr/>
        </p:nvSpPr>
        <p:spPr>
          <a:xfrm>
            <a:off x="5974593" y="45325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B0EF48B2-685B-084A-35C9-239B0AB24BDA}"/>
              </a:ext>
            </a:extLst>
          </p:cNvPr>
          <p:cNvSpPr/>
          <p:nvPr/>
        </p:nvSpPr>
        <p:spPr>
          <a:xfrm>
            <a:off x="6503120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98C49AC8-3948-8EDB-64A6-539C5C3798C6}"/>
              </a:ext>
            </a:extLst>
          </p:cNvPr>
          <p:cNvSpPr/>
          <p:nvPr/>
        </p:nvSpPr>
        <p:spPr>
          <a:xfrm>
            <a:off x="5240988" y="451618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CB86EB6E-6328-78AD-B0DB-991DFB5F0930}"/>
              </a:ext>
            </a:extLst>
          </p:cNvPr>
          <p:cNvSpPr/>
          <p:nvPr/>
        </p:nvSpPr>
        <p:spPr>
          <a:xfrm>
            <a:off x="5138851" y="46295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9A366ADB-6359-222E-C9C3-FA06B9C7CBED}"/>
              </a:ext>
            </a:extLst>
          </p:cNvPr>
          <p:cNvSpPr/>
          <p:nvPr/>
        </p:nvSpPr>
        <p:spPr>
          <a:xfrm>
            <a:off x="6122046" y="428820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FB0C00F5-F71A-3233-8C39-96162A1BF22B}"/>
              </a:ext>
            </a:extLst>
          </p:cNvPr>
          <p:cNvSpPr/>
          <p:nvPr/>
        </p:nvSpPr>
        <p:spPr>
          <a:xfrm>
            <a:off x="5604905" y="467430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FC43856E-094A-9E36-7892-C89600299610}"/>
              </a:ext>
            </a:extLst>
          </p:cNvPr>
          <p:cNvSpPr/>
          <p:nvPr/>
        </p:nvSpPr>
        <p:spPr>
          <a:xfrm>
            <a:off x="6334589" y="431306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0ED4901E-356E-4A9E-6D9D-C4555D1FCFFC}"/>
              </a:ext>
            </a:extLst>
          </p:cNvPr>
          <p:cNvSpPr/>
          <p:nvPr/>
        </p:nvSpPr>
        <p:spPr>
          <a:xfrm>
            <a:off x="3774630" y="44663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BE757CB9-D9F8-8D86-EEE9-BE637A5BE80E}"/>
              </a:ext>
            </a:extLst>
          </p:cNvPr>
          <p:cNvSpPr/>
          <p:nvPr/>
        </p:nvSpPr>
        <p:spPr>
          <a:xfrm>
            <a:off x="2891012" y="465854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F3E02BB0-0148-B0A9-98F4-8031E107FD6D}"/>
              </a:ext>
            </a:extLst>
          </p:cNvPr>
          <p:cNvSpPr/>
          <p:nvPr/>
        </p:nvSpPr>
        <p:spPr>
          <a:xfrm>
            <a:off x="3204681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1" name="フローチャート: 結合子 190">
            <a:extLst>
              <a:ext uri="{FF2B5EF4-FFF2-40B4-BE49-F238E27FC236}">
                <a16:creationId xmlns:a16="http://schemas.microsoft.com/office/drawing/2014/main" id="{8A55CCD2-67F6-0C43-D34B-53EB0DDEA2AC}"/>
              </a:ext>
            </a:extLst>
          </p:cNvPr>
          <p:cNvSpPr/>
          <p:nvPr/>
        </p:nvSpPr>
        <p:spPr>
          <a:xfrm>
            <a:off x="2356715" y="46164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2" name="フローチャート: 結合子 191">
            <a:extLst>
              <a:ext uri="{FF2B5EF4-FFF2-40B4-BE49-F238E27FC236}">
                <a16:creationId xmlns:a16="http://schemas.microsoft.com/office/drawing/2014/main" id="{CF3E3BCE-3AF7-E7C8-ADB2-C770EDDA5CAB}"/>
              </a:ext>
            </a:extLst>
          </p:cNvPr>
          <p:cNvSpPr/>
          <p:nvPr/>
        </p:nvSpPr>
        <p:spPr>
          <a:xfrm>
            <a:off x="4127012" y="460690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3" name="フローチャート: 結合子 192">
            <a:extLst>
              <a:ext uri="{FF2B5EF4-FFF2-40B4-BE49-F238E27FC236}">
                <a16:creationId xmlns:a16="http://schemas.microsoft.com/office/drawing/2014/main" id="{29645681-BE8D-A009-057C-CD8508E6317C}"/>
              </a:ext>
            </a:extLst>
          </p:cNvPr>
          <p:cNvSpPr/>
          <p:nvPr/>
        </p:nvSpPr>
        <p:spPr>
          <a:xfrm>
            <a:off x="4843715" y="465849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4" name="フローチャート: 結合子 193">
            <a:extLst>
              <a:ext uri="{FF2B5EF4-FFF2-40B4-BE49-F238E27FC236}">
                <a16:creationId xmlns:a16="http://schemas.microsoft.com/office/drawing/2014/main" id="{7A948738-F8AE-9094-525D-A4C5A7C5B083}"/>
              </a:ext>
            </a:extLst>
          </p:cNvPr>
          <p:cNvSpPr/>
          <p:nvPr/>
        </p:nvSpPr>
        <p:spPr>
          <a:xfrm>
            <a:off x="5366048" y="463403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5" name="フローチャート: 結合子 194">
            <a:extLst>
              <a:ext uri="{FF2B5EF4-FFF2-40B4-BE49-F238E27FC236}">
                <a16:creationId xmlns:a16="http://schemas.microsoft.com/office/drawing/2014/main" id="{BC1EF2F1-F6BD-D052-165C-9B67C1177AC4}"/>
              </a:ext>
            </a:extLst>
          </p:cNvPr>
          <p:cNvSpPr/>
          <p:nvPr/>
        </p:nvSpPr>
        <p:spPr>
          <a:xfrm>
            <a:off x="2246369" y="44364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3" name="フローチャート: 結合子 232">
            <a:extLst>
              <a:ext uri="{FF2B5EF4-FFF2-40B4-BE49-F238E27FC236}">
                <a16:creationId xmlns:a16="http://schemas.microsoft.com/office/drawing/2014/main" id="{8ACDF0BA-7513-3F32-7252-2587F6168334}"/>
              </a:ext>
            </a:extLst>
          </p:cNvPr>
          <p:cNvSpPr/>
          <p:nvPr/>
        </p:nvSpPr>
        <p:spPr>
          <a:xfrm>
            <a:off x="5465924" y="537863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5" name="フローチャート: 結合子 244">
            <a:extLst>
              <a:ext uri="{FF2B5EF4-FFF2-40B4-BE49-F238E27FC236}">
                <a16:creationId xmlns:a16="http://schemas.microsoft.com/office/drawing/2014/main" id="{8710A9EC-20E0-3B99-7F4D-31778531381C}"/>
              </a:ext>
            </a:extLst>
          </p:cNvPr>
          <p:cNvSpPr/>
          <p:nvPr/>
        </p:nvSpPr>
        <p:spPr>
          <a:xfrm>
            <a:off x="4175252" y="442954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11E8B57D-1849-7D94-06D0-BB99F61BD2C6}"/>
              </a:ext>
            </a:extLst>
          </p:cNvPr>
          <p:cNvCxnSpPr>
            <a:cxnSpLocks/>
          </p:cNvCxnSpPr>
          <p:nvPr/>
        </p:nvCxnSpPr>
        <p:spPr>
          <a:xfrm>
            <a:off x="4248457" y="4547281"/>
            <a:ext cx="56104" cy="7153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B78E232C-3780-75F2-4B28-6E5AB34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58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Detection method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488404" y="1124744"/>
            <a:ext cx="8291214" cy="53646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/>
              <a:t>Calculate y-axis ratio of center of gravity point from normal data</a:t>
            </a:r>
            <a:br>
              <a:rPr lang="en-US" altLang="ja-JP" dirty="0"/>
            </a:br>
            <a:r>
              <a:rPr lang="ja-JP" altLang="en-US"/>
              <a:t>➡ </a:t>
            </a:r>
            <a:r>
              <a:rPr lang="en" altLang="ja-JP" dirty="0"/>
              <a:t>Threshold value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-US" altLang="ja-JP" dirty="0"/>
              <a:t>Only legitimate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normal data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en" altLang="ja-JP" dirty="0"/>
              <a:t>With </a:t>
            </a:r>
            <a:r>
              <a:rPr lang="en" altLang="ja-JP" dirty="0" err="1"/>
              <a:t>rougue</a:t>
            </a:r>
            <a:r>
              <a:rPr lang="en" altLang="ja-JP" dirty="0"/>
              <a:t> APs</a:t>
            </a:r>
          </a:p>
          <a:p>
            <a:pPr lvl="1"/>
            <a:r>
              <a:rPr lang="en" altLang="ja-JP" dirty="0"/>
              <a:t>The y-axis ratio calculated </a:t>
            </a:r>
            <a:br>
              <a:rPr lang="en" altLang="ja-JP" dirty="0"/>
            </a:br>
            <a:r>
              <a:rPr lang="en" altLang="ja-JP" dirty="0"/>
              <a:t>from the attack data</a:t>
            </a:r>
            <a:endParaRPr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C0A835F-5B25-C42D-0A84-F35EF6BB5CD2}"/>
              </a:ext>
            </a:extLst>
          </p:cNvPr>
          <p:cNvCxnSpPr>
            <a:cxnSpLocks/>
          </p:cNvCxnSpPr>
          <p:nvPr/>
        </p:nvCxnSpPr>
        <p:spPr>
          <a:xfrm>
            <a:off x="6372482" y="6200354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6DCABC6-5E5D-07D8-E8FA-99B0EE26AC7E}"/>
              </a:ext>
            </a:extLst>
          </p:cNvPr>
          <p:cNvSpPr/>
          <p:nvPr/>
        </p:nvSpPr>
        <p:spPr>
          <a:xfrm>
            <a:off x="7099412" y="571367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B3C91B82-DE34-48BA-E7EB-1100002190FA}"/>
              </a:ext>
            </a:extLst>
          </p:cNvPr>
          <p:cNvSpPr/>
          <p:nvPr/>
        </p:nvSpPr>
        <p:spPr>
          <a:xfrm>
            <a:off x="6794612" y="565399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66036B75-6EB8-F7F8-0E2B-6946F74EA1B4}"/>
              </a:ext>
            </a:extLst>
          </p:cNvPr>
          <p:cNvSpPr/>
          <p:nvPr/>
        </p:nvSpPr>
        <p:spPr>
          <a:xfrm>
            <a:off x="7613466" y="562849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F367199B-997A-15DD-5048-7AC9FA00161A}"/>
              </a:ext>
            </a:extLst>
          </p:cNvPr>
          <p:cNvSpPr/>
          <p:nvPr/>
        </p:nvSpPr>
        <p:spPr>
          <a:xfrm>
            <a:off x="6651112" y="5544950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23B932F8-C64B-44B8-927A-1FB4C8E85E9F}"/>
              </a:ext>
            </a:extLst>
          </p:cNvPr>
          <p:cNvSpPr/>
          <p:nvPr/>
        </p:nvSpPr>
        <p:spPr>
          <a:xfrm>
            <a:off x="7861124" y="563450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C4723198-1FE1-1104-3AD0-34BE82D8FD7B}"/>
              </a:ext>
            </a:extLst>
          </p:cNvPr>
          <p:cNvSpPr/>
          <p:nvPr/>
        </p:nvSpPr>
        <p:spPr>
          <a:xfrm>
            <a:off x="8001383" y="57065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18F7AB14-0B70-36F0-6377-6B046F57F5FC}"/>
              </a:ext>
            </a:extLst>
          </p:cNvPr>
          <p:cNvSpPr/>
          <p:nvPr/>
        </p:nvSpPr>
        <p:spPr>
          <a:xfrm>
            <a:off x="7050913" y="554037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1B574D0-80D3-4EAB-8695-1252DA637C71}"/>
              </a:ext>
            </a:extLst>
          </p:cNvPr>
          <p:cNvSpPr/>
          <p:nvPr/>
        </p:nvSpPr>
        <p:spPr>
          <a:xfrm>
            <a:off x="7454212" y="575304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C7F0B772-2909-08AF-B73D-3AB835173997}"/>
              </a:ext>
            </a:extLst>
          </p:cNvPr>
          <p:cNvSpPr/>
          <p:nvPr/>
        </p:nvSpPr>
        <p:spPr>
          <a:xfrm>
            <a:off x="7251812" y="586607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F81C3C8-5D9B-6BD8-D229-F530B65FBBD4}"/>
              </a:ext>
            </a:extLst>
          </p:cNvPr>
          <p:cNvSpPr>
            <a:spLocks noChangeAspect="1"/>
          </p:cNvSpPr>
          <p:nvPr/>
        </p:nvSpPr>
        <p:spPr>
          <a:xfrm>
            <a:off x="6531376" y="581273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9755C07-E6B8-353F-DB22-19ECCCAE6732}"/>
              </a:ext>
            </a:extLst>
          </p:cNvPr>
          <p:cNvSpPr/>
          <p:nvPr/>
        </p:nvSpPr>
        <p:spPr>
          <a:xfrm>
            <a:off x="7735851" y="584058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774B11AD-E986-57CF-53DE-7180555B567F}"/>
              </a:ext>
            </a:extLst>
          </p:cNvPr>
          <p:cNvSpPr/>
          <p:nvPr/>
        </p:nvSpPr>
        <p:spPr>
          <a:xfrm>
            <a:off x="7960880" y="590207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934F851E-B501-B0A3-1647-C1E9017344A0}"/>
              </a:ext>
            </a:extLst>
          </p:cNvPr>
          <p:cNvSpPr/>
          <p:nvPr/>
        </p:nvSpPr>
        <p:spPr>
          <a:xfrm>
            <a:off x="6708509" y="589791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F140CF8B-03C1-7E77-3133-A389D8F16138}"/>
              </a:ext>
            </a:extLst>
          </p:cNvPr>
          <p:cNvSpPr/>
          <p:nvPr/>
        </p:nvSpPr>
        <p:spPr>
          <a:xfrm>
            <a:off x="6947012" y="580639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8BD4BF6-4B7C-0547-657D-CB25C119A547}"/>
              </a:ext>
            </a:extLst>
          </p:cNvPr>
          <p:cNvSpPr/>
          <p:nvPr/>
        </p:nvSpPr>
        <p:spPr>
          <a:xfrm>
            <a:off x="7563466" y="589392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55B6EBAB-FCC5-3192-338D-33B2DA26D7CA}"/>
              </a:ext>
            </a:extLst>
          </p:cNvPr>
          <p:cNvSpPr/>
          <p:nvPr/>
        </p:nvSpPr>
        <p:spPr>
          <a:xfrm>
            <a:off x="6472664" y="560982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796A49E8-9C1C-E2DB-0773-F3097D7FB42E}"/>
              </a:ext>
            </a:extLst>
          </p:cNvPr>
          <p:cNvSpPr/>
          <p:nvPr/>
        </p:nvSpPr>
        <p:spPr>
          <a:xfrm>
            <a:off x="8058328" y="550683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F563CEFF-F510-6127-FC95-CB4771A1DBCF}"/>
              </a:ext>
            </a:extLst>
          </p:cNvPr>
          <p:cNvSpPr/>
          <p:nvPr/>
        </p:nvSpPr>
        <p:spPr>
          <a:xfrm>
            <a:off x="7414541" y="555246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5A955D-997A-854F-39FB-3B51E24C9291}"/>
              </a:ext>
            </a:extLst>
          </p:cNvPr>
          <p:cNvCxnSpPr>
            <a:cxnSpLocks/>
          </p:cNvCxnSpPr>
          <p:nvPr/>
        </p:nvCxnSpPr>
        <p:spPr>
          <a:xfrm flipV="1">
            <a:off x="6372482" y="4349395"/>
            <a:ext cx="0" cy="1836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14A3D3BF-B2BC-42F8-BB97-074D79456906}"/>
              </a:ext>
            </a:extLst>
          </p:cNvPr>
          <p:cNvSpPr/>
          <p:nvPr/>
        </p:nvSpPr>
        <p:spPr>
          <a:xfrm>
            <a:off x="6889733" y="472489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FA9F4C8F-72FF-0684-42B3-50692858EA3D}"/>
              </a:ext>
            </a:extLst>
          </p:cNvPr>
          <p:cNvSpPr/>
          <p:nvPr/>
        </p:nvSpPr>
        <p:spPr>
          <a:xfrm>
            <a:off x="7104274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D43B790-477F-6B91-F616-67AF78705001}"/>
              </a:ext>
            </a:extLst>
          </p:cNvPr>
          <p:cNvSpPr/>
          <p:nvPr/>
        </p:nvSpPr>
        <p:spPr>
          <a:xfrm>
            <a:off x="7890953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2DA200C-F211-CDC3-526E-573864E0CF6E}"/>
              </a:ext>
            </a:extLst>
          </p:cNvPr>
          <p:cNvSpPr/>
          <p:nvPr/>
        </p:nvSpPr>
        <p:spPr>
          <a:xfrm>
            <a:off x="7662280" y="478423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7BC6BADB-CC48-969A-2E84-6181F29FD3CF}"/>
              </a:ext>
            </a:extLst>
          </p:cNvPr>
          <p:cNvSpPr/>
          <p:nvPr/>
        </p:nvSpPr>
        <p:spPr>
          <a:xfrm>
            <a:off x="6538144" y="470411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F447A6D-382B-166D-5B13-ECF4D979D7D8}"/>
              </a:ext>
            </a:extLst>
          </p:cNvPr>
          <p:cNvSpPr/>
          <p:nvPr/>
        </p:nvSpPr>
        <p:spPr>
          <a:xfrm>
            <a:off x="6989081" y="512055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657DF85B-27C7-26BD-0661-DD73FDBBCA1E}"/>
              </a:ext>
            </a:extLst>
          </p:cNvPr>
          <p:cNvSpPr/>
          <p:nvPr/>
        </p:nvSpPr>
        <p:spPr>
          <a:xfrm>
            <a:off x="7847071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50627677-E0B7-4D78-BA66-6CEE63066442}"/>
              </a:ext>
            </a:extLst>
          </p:cNvPr>
          <p:cNvSpPr/>
          <p:nvPr/>
        </p:nvSpPr>
        <p:spPr>
          <a:xfrm>
            <a:off x="7310882" y="476694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21F570-3658-0DBC-20E8-44D491D6EA57}"/>
              </a:ext>
            </a:extLst>
          </p:cNvPr>
          <p:cNvSpPr txBox="1"/>
          <p:nvPr/>
        </p:nvSpPr>
        <p:spPr>
          <a:xfrm rot="16200000">
            <a:off x="5359999" y="501617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8D726C94-BC51-DDE4-AE22-9F3E96236ECB}"/>
              </a:ext>
            </a:extLst>
          </p:cNvPr>
          <p:cNvSpPr/>
          <p:nvPr/>
        </p:nvSpPr>
        <p:spPr>
          <a:xfrm>
            <a:off x="7163528" y="497889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4C492240-45EF-1285-16B4-5CC2D3276BAC}"/>
              </a:ext>
            </a:extLst>
          </p:cNvPr>
          <p:cNvSpPr/>
          <p:nvPr/>
        </p:nvSpPr>
        <p:spPr>
          <a:xfrm>
            <a:off x="6853532" y="490457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5119681D-DBBF-3F3F-EB84-A70715E61741}"/>
              </a:ext>
            </a:extLst>
          </p:cNvPr>
          <p:cNvSpPr/>
          <p:nvPr/>
        </p:nvSpPr>
        <p:spPr>
          <a:xfrm>
            <a:off x="7767742" y="492555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F088BDB3-0829-B489-9172-9B92F5314758}"/>
              </a:ext>
            </a:extLst>
          </p:cNvPr>
          <p:cNvSpPr/>
          <p:nvPr/>
        </p:nvSpPr>
        <p:spPr>
          <a:xfrm>
            <a:off x="7475182" y="50067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4AA18390-9CD5-5083-CEEB-BEC97294B5DB}"/>
              </a:ext>
            </a:extLst>
          </p:cNvPr>
          <p:cNvSpPr/>
          <p:nvPr/>
        </p:nvSpPr>
        <p:spPr>
          <a:xfrm>
            <a:off x="6600978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7058974F-126B-B1CC-483D-06EA8599A71E}"/>
              </a:ext>
            </a:extLst>
          </p:cNvPr>
          <p:cNvSpPr/>
          <p:nvPr/>
        </p:nvSpPr>
        <p:spPr>
          <a:xfrm>
            <a:off x="6472664" y="487220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E175494F-B64E-BE65-F073-A1FF1A610F4A}"/>
              </a:ext>
            </a:extLst>
          </p:cNvPr>
          <p:cNvSpPr/>
          <p:nvPr/>
        </p:nvSpPr>
        <p:spPr>
          <a:xfrm>
            <a:off x="8060303" y="495710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F4581087-08B0-4794-5EB6-01F4E5F740B2}"/>
              </a:ext>
            </a:extLst>
          </p:cNvPr>
          <p:cNvSpPr/>
          <p:nvPr/>
        </p:nvSpPr>
        <p:spPr>
          <a:xfrm>
            <a:off x="7303787" y="509131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C52C69C2-3E54-813E-6F34-228F5E7D4152}"/>
              </a:ext>
            </a:extLst>
          </p:cNvPr>
          <p:cNvSpPr/>
          <p:nvPr/>
        </p:nvSpPr>
        <p:spPr>
          <a:xfrm>
            <a:off x="7617456" y="503967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56EC5D6-AA90-8834-F23D-DC7EF9403C15}"/>
              </a:ext>
            </a:extLst>
          </p:cNvPr>
          <p:cNvSpPr/>
          <p:nvPr/>
        </p:nvSpPr>
        <p:spPr>
          <a:xfrm>
            <a:off x="6769490" y="504925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5EAE089C-7E05-4154-AE45-3E8B67EEA733}"/>
              </a:ext>
            </a:extLst>
          </p:cNvPr>
          <p:cNvSpPr/>
          <p:nvPr/>
        </p:nvSpPr>
        <p:spPr>
          <a:xfrm>
            <a:off x="6659144" y="486925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103614-5F67-68A3-AB95-DAB5177BFEB0}"/>
              </a:ext>
            </a:extLst>
          </p:cNvPr>
          <p:cNvCxnSpPr>
            <a:cxnSpLocks/>
          </p:cNvCxnSpPr>
          <p:nvPr/>
        </p:nvCxnSpPr>
        <p:spPr>
          <a:xfrm>
            <a:off x="6397703" y="345501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7C5CDAC0-C1D1-CD24-86A8-6F669B7828F0}"/>
              </a:ext>
            </a:extLst>
          </p:cNvPr>
          <p:cNvSpPr/>
          <p:nvPr/>
        </p:nvSpPr>
        <p:spPr>
          <a:xfrm>
            <a:off x="7104628" y="269953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01F25C3C-3572-D7C3-1775-17B87358BF9F}"/>
              </a:ext>
            </a:extLst>
          </p:cNvPr>
          <p:cNvSpPr/>
          <p:nvPr/>
        </p:nvSpPr>
        <p:spPr>
          <a:xfrm>
            <a:off x="6799828" y="26398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6ED71804-926B-EE12-60CC-C32BB063C278}"/>
              </a:ext>
            </a:extLst>
          </p:cNvPr>
          <p:cNvSpPr/>
          <p:nvPr/>
        </p:nvSpPr>
        <p:spPr>
          <a:xfrm>
            <a:off x="7618682" y="261435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0D72397-7FA7-20C4-1308-A5BD3497FC6C}"/>
              </a:ext>
            </a:extLst>
          </p:cNvPr>
          <p:cNvSpPr/>
          <p:nvPr/>
        </p:nvSpPr>
        <p:spPr>
          <a:xfrm>
            <a:off x="6656328" y="253080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E9E94E3-E481-C14F-9A46-57A0F2E86D7E}"/>
              </a:ext>
            </a:extLst>
          </p:cNvPr>
          <p:cNvSpPr/>
          <p:nvPr/>
        </p:nvSpPr>
        <p:spPr>
          <a:xfrm>
            <a:off x="7866340" y="262036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70B9F3C-0C80-59C4-5063-D35CE5F507B7}"/>
              </a:ext>
            </a:extLst>
          </p:cNvPr>
          <p:cNvSpPr/>
          <p:nvPr/>
        </p:nvSpPr>
        <p:spPr>
          <a:xfrm>
            <a:off x="8006599" y="269238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A0D8CF59-21EE-DE9C-2E99-A7413EFFE45F}"/>
              </a:ext>
            </a:extLst>
          </p:cNvPr>
          <p:cNvSpPr/>
          <p:nvPr/>
        </p:nvSpPr>
        <p:spPr>
          <a:xfrm>
            <a:off x="7227339" y="283419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376D298-A3E2-C1E0-E78F-C60FBB6AD25C}"/>
              </a:ext>
            </a:extLst>
          </p:cNvPr>
          <p:cNvSpPr/>
          <p:nvPr/>
        </p:nvSpPr>
        <p:spPr>
          <a:xfrm>
            <a:off x="7056129" y="252623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773B95A9-2A32-990A-FA4D-F203F6F597F2}"/>
              </a:ext>
            </a:extLst>
          </p:cNvPr>
          <p:cNvSpPr/>
          <p:nvPr/>
        </p:nvSpPr>
        <p:spPr>
          <a:xfrm>
            <a:off x="7459428" y="273890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C1B9712C-C138-A49B-4D3E-453956998656}"/>
              </a:ext>
            </a:extLst>
          </p:cNvPr>
          <p:cNvSpPr>
            <a:spLocks noChangeAspect="1"/>
          </p:cNvSpPr>
          <p:nvPr/>
        </p:nvSpPr>
        <p:spPr>
          <a:xfrm>
            <a:off x="6536592" y="27985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A729060C-8C01-3AF3-EB89-80BC86CD0FD5}"/>
              </a:ext>
            </a:extLst>
          </p:cNvPr>
          <p:cNvSpPr/>
          <p:nvPr/>
        </p:nvSpPr>
        <p:spPr>
          <a:xfrm>
            <a:off x="7741067" y="282643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8881D29-B081-6DC6-17CD-276B0B718848}"/>
              </a:ext>
            </a:extLst>
          </p:cNvPr>
          <p:cNvSpPr/>
          <p:nvPr/>
        </p:nvSpPr>
        <p:spPr>
          <a:xfrm>
            <a:off x="7966096" y="288792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5BE83F1C-2D4F-46B0-A650-3B6EDA10B4EB}"/>
              </a:ext>
            </a:extLst>
          </p:cNvPr>
          <p:cNvSpPr/>
          <p:nvPr/>
        </p:nvSpPr>
        <p:spPr>
          <a:xfrm>
            <a:off x="6713725" y="288377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466C0ACA-6E3E-A7FB-D9EA-194B3956ACDB}"/>
              </a:ext>
            </a:extLst>
          </p:cNvPr>
          <p:cNvSpPr/>
          <p:nvPr/>
        </p:nvSpPr>
        <p:spPr>
          <a:xfrm>
            <a:off x="6952228" y="27922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6043ED69-BD26-C944-70EC-57653AAF699B}"/>
              </a:ext>
            </a:extLst>
          </p:cNvPr>
          <p:cNvSpPr/>
          <p:nvPr/>
        </p:nvSpPr>
        <p:spPr>
          <a:xfrm>
            <a:off x="7568682" y="287978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0D4D52FF-F58A-539D-951D-65DF0504A93C}"/>
              </a:ext>
            </a:extLst>
          </p:cNvPr>
          <p:cNvSpPr/>
          <p:nvPr/>
        </p:nvSpPr>
        <p:spPr>
          <a:xfrm>
            <a:off x="6477880" y="259567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2A26948D-67DF-7EDE-96A1-A45407F14534}"/>
              </a:ext>
            </a:extLst>
          </p:cNvPr>
          <p:cNvSpPr/>
          <p:nvPr/>
        </p:nvSpPr>
        <p:spPr>
          <a:xfrm>
            <a:off x="8063544" y="24926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AD38D455-9B00-60C7-72FB-422932593E9B}"/>
              </a:ext>
            </a:extLst>
          </p:cNvPr>
          <p:cNvSpPr/>
          <p:nvPr/>
        </p:nvSpPr>
        <p:spPr>
          <a:xfrm>
            <a:off x="7420370" y="26033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0B0965D-A447-4D61-6B86-526A571086E9}"/>
              </a:ext>
            </a:extLst>
          </p:cNvPr>
          <p:cNvCxnSpPr>
            <a:cxnSpLocks/>
          </p:cNvCxnSpPr>
          <p:nvPr/>
        </p:nvCxnSpPr>
        <p:spPr>
          <a:xfrm flipV="1">
            <a:off x="6397703" y="185702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0FA5E82-2504-C1EB-B18C-5DDFEF12AE0F}"/>
              </a:ext>
            </a:extLst>
          </p:cNvPr>
          <p:cNvSpPr txBox="1"/>
          <p:nvPr/>
        </p:nvSpPr>
        <p:spPr>
          <a:xfrm rot="16200000">
            <a:off x="5383779" y="243623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08A6D0D-C5F6-36FF-AC38-76C1850F7079}"/>
              </a:ext>
            </a:extLst>
          </p:cNvPr>
          <p:cNvSpPr txBox="1"/>
          <p:nvPr/>
        </p:nvSpPr>
        <p:spPr>
          <a:xfrm>
            <a:off x="6614427" y="342914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A4D78736-CEE1-25F6-B489-B897F51C7A20}"/>
              </a:ext>
            </a:extLst>
          </p:cNvPr>
          <p:cNvSpPr/>
          <p:nvPr/>
        </p:nvSpPr>
        <p:spPr>
          <a:xfrm>
            <a:off x="7281966" y="253023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51B4A96B-5142-E1AC-0D5B-B17F38AF8C92}"/>
              </a:ext>
            </a:extLst>
          </p:cNvPr>
          <p:cNvCxnSpPr>
            <a:cxnSpLocks/>
          </p:cNvCxnSpPr>
          <p:nvPr/>
        </p:nvCxnSpPr>
        <p:spPr>
          <a:xfrm flipH="1">
            <a:off x="7295761" y="264211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フローチャート: 結合子 166">
            <a:extLst>
              <a:ext uri="{FF2B5EF4-FFF2-40B4-BE49-F238E27FC236}">
                <a16:creationId xmlns:a16="http://schemas.microsoft.com/office/drawing/2014/main" id="{A2E3AA7D-790F-99A5-95B2-4E90D3171F7E}"/>
              </a:ext>
            </a:extLst>
          </p:cNvPr>
          <p:cNvSpPr/>
          <p:nvPr/>
        </p:nvSpPr>
        <p:spPr>
          <a:xfrm>
            <a:off x="7452949" y="486016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5C170386-3808-FD76-1846-A3D2FA62C343}"/>
              </a:ext>
            </a:extLst>
          </p:cNvPr>
          <p:cNvSpPr/>
          <p:nvPr/>
        </p:nvSpPr>
        <p:spPr>
          <a:xfrm>
            <a:off x="7269290" y="5703590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D84B96D8-3CB9-12D7-2BC5-13B9BDBA6F68}"/>
              </a:ext>
            </a:extLst>
          </p:cNvPr>
          <p:cNvCxnSpPr>
            <a:cxnSpLocks/>
          </p:cNvCxnSpPr>
          <p:nvPr/>
        </p:nvCxnSpPr>
        <p:spPr>
          <a:xfrm flipH="1">
            <a:off x="7341110" y="4988507"/>
            <a:ext cx="145974" cy="657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吹き出し: 円形 171">
            <a:extLst>
              <a:ext uri="{FF2B5EF4-FFF2-40B4-BE49-F238E27FC236}">
                <a16:creationId xmlns:a16="http://schemas.microsoft.com/office/drawing/2014/main" id="{F23E04AA-0CA5-E25E-E897-709E6023A3AF}"/>
              </a:ext>
            </a:extLst>
          </p:cNvPr>
          <p:cNvSpPr>
            <a:spLocks/>
          </p:cNvSpPr>
          <p:nvPr/>
        </p:nvSpPr>
        <p:spPr>
          <a:xfrm>
            <a:off x="5661162" y="1620747"/>
            <a:ext cx="3285249" cy="2252599"/>
          </a:xfrm>
          <a:prstGeom prst="wedgeEllipseCallout">
            <a:avLst>
              <a:gd name="adj1" fmla="val -70758"/>
              <a:gd name="adj2" fmla="val 1516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7" name="吹き出し: 円形 196">
            <a:extLst>
              <a:ext uri="{FF2B5EF4-FFF2-40B4-BE49-F238E27FC236}">
                <a16:creationId xmlns:a16="http://schemas.microsoft.com/office/drawing/2014/main" id="{DD371AB0-FDAF-DA37-0547-F6C5B419683A}"/>
              </a:ext>
            </a:extLst>
          </p:cNvPr>
          <p:cNvSpPr>
            <a:spLocks/>
          </p:cNvSpPr>
          <p:nvPr/>
        </p:nvSpPr>
        <p:spPr>
          <a:xfrm>
            <a:off x="5698485" y="4063050"/>
            <a:ext cx="3398750" cy="2543594"/>
          </a:xfrm>
          <a:prstGeom prst="wedgeEllipseCallout">
            <a:avLst>
              <a:gd name="adj1" fmla="val -72548"/>
              <a:gd name="adj2" fmla="val -7235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6625E3-D8F8-DE26-4862-EB541C4BD3D5}"/>
              </a:ext>
            </a:extLst>
          </p:cNvPr>
          <p:cNvSpPr txBox="1"/>
          <p:nvPr/>
        </p:nvSpPr>
        <p:spPr>
          <a:xfrm>
            <a:off x="4786971" y="3997916"/>
            <a:ext cx="4252106" cy="1380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800" b="1" dirty="0">
                <a:solidFill>
                  <a:srgbClr val="FF0000"/>
                </a:solidFill>
              </a:rPr>
              <a:t>Greater than threshold</a:t>
            </a:r>
          </a:p>
          <a:p>
            <a:pPr algn="ctr">
              <a:lnSpc>
                <a:spcPct val="150000"/>
              </a:lnSpc>
            </a:pPr>
            <a:r>
              <a:rPr lang="ja-JP" altLang="en-US" sz="2800" b="1">
                <a:solidFill>
                  <a:srgbClr val="FF0000"/>
                </a:solidFill>
              </a:rPr>
              <a:t>➡</a:t>
            </a:r>
            <a:r>
              <a:rPr lang="en-US" altLang="ja-JP" sz="2800" b="1" dirty="0">
                <a:solidFill>
                  <a:srgbClr val="FF0000"/>
                </a:solidFill>
              </a:rPr>
              <a:t>There is rogue AP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938D545F-7377-8632-5F6B-5BC55EB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43703E-56A9-391B-95CB-86F9BBCE5A4D}"/>
              </a:ext>
            </a:extLst>
          </p:cNvPr>
          <p:cNvSpPr txBox="1"/>
          <p:nvPr/>
        </p:nvSpPr>
        <p:spPr>
          <a:xfrm>
            <a:off x="6627960" y="6134432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グラフィックス 40" descr="無線ルーター 枠線">
            <a:extLst>
              <a:ext uri="{FF2B5EF4-FFF2-40B4-BE49-F238E27FC236}">
                <a16:creationId xmlns:a16="http://schemas.microsoft.com/office/drawing/2014/main" id="{91E7CC1D-AFB2-B118-C5B3-7ECA5336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899" y="3130536"/>
            <a:ext cx="930036" cy="9300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B406-FC68-B68E-4C87-24FB231B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Experimental method</a:t>
            </a:r>
            <a:endParaRPr kumimoji="1" lang="ja-JP" altLang="en-US" dirty="0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4FEBAE44-3A32-65F0-10B4-34F89C2C39F0}"/>
              </a:ext>
            </a:extLst>
          </p:cNvPr>
          <p:cNvSpPr>
            <a:spLocks noChangeAspect="1"/>
          </p:cNvSpPr>
          <p:nvPr/>
        </p:nvSpPr>
        <p:spPr>
          <a:xfrm>
            <a:off x="1115616" y="892756"/>
            <a:ext cx="5562705" cy="5552037"/>
          </a:xfrm>
          <a:prstGeom prst="flowChartConnector">
            <a:avLst/>
          </a:prstGeom>
          <a:noFill/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61286085-B3EF-C48B-CCF6-AB8739C3F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7336" y="4415326"/>
            <a:ext cx="676648" cy="676648"/>
          </a:xfrm>
          <a:prstGeom prst="rect">
            <a:avLst/>
          </a:prstGeom>
        </p:spPr>
      </p:pic>
      <p:pic>
        <p:nvPicPr>
          <p:cNvPr id="15" name="グラフィックス 14" descr="ユーザー 枠線">
            <a:extLst>
              <a:ext uri="{FF2B5EF4-FFF2-40B4-BE49-F238E27FC236}">
                <a16:creationId xmlns:a16="http://schemas.microsoft.com/office/drawing/2014/main" id="{B2EA0CE3-D86F-1B1F-78E3-8F5EAD326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2008" y="4529264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C5F73A30-8FDC-F875-F1C9-0DA621647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9532" y="4058126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スマート フォン 枠線">
            <a:extLst>
              <a:ext uri="{FF2B5EF4-FFF2-40B4-BE49-F238E27FC236}">
                <a16:creationId xmlns:a16="http://schemas.microsoft.com/office/drawing/2014/main" id="{184C55D1-173C-F0AC-D21D-2DF44BD77B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1506047" y="2228890"/>
            <a:ext cx="535361" cy="535361"/>
          </a:xfrm>
          <a:prstGeom prst="rect">
            <a:avLst/>
          </a:prstGeom>
        </p:spPr>
      </p:pic>
      <p:pic>
        <p:nvPicPr>
          <p:cNvPr id="19" name="グラフィックス 18" descr="ユーザー 枠線">
            <a:extLst>
              <a:ext uri="{FF2B5EF4-FFF2-40B4-BE49-F238E27FC236}">
                <a16:creationId xmlns:a16="http://schemas.microsoft.com/office/drawing/2014/main" id="{245CB8EE-56D9-2F73-7B99-8F12F6FB7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5644" y="1869063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46A715D0-60E7-EA5A-F308-5348595BC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4168" y="4771150"/>
            <a:ext cx="676648" cy="676648"/>
          </a:xfrm>
          <a:prstGeom prst="rect">
            <a:avLst/>
          </a:prstGeom>
        </p:spPr>
      </p:pic>
      <p:pic>
        <p:nvPicPr>
          <p:cNvPr id="28" name="グラフィックス 27" descr="スマート フォン 枠線">
            <a:extLst>
              <a:ext uri="{FF2B5EF4-FFF2-40B4-BE49-F238E27FC236}">
                <a16:creationId xmlns:a16="http://schemas.microsoft.com/office/drawing/2014/main" id="{AF8636C7-7F32-BD67-2BED-547FA12EC3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3527532" y="1714234"/>
            <a:ext cx="535361" cy="535361"/>
          </a:xfrm>
          <a:prstGeom prst="rect">
            <a:avLst/>
          </a:prstGeom>
        </p:spPr>
      </p:pic>
      <p:pic>
        <p:nvPicPr>
          <p:cNvPr id="29" name="グラフィックス 28" descr="ユーザー 枠線">
            <a:extLst>
              <a:ext uri="{FF2B5EF4-FFF2-40B4-BE49-F238E27FC236}">
                <a16:creationId xmlns:a16="http://schemas.microsoft.com/office/drawing/2014/main" id="{A2AE4F3D-009E-19FF-E557-CFBAE948D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7129" y="1354407"/>
            <a:ext cx="914400" cy="914400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60F288-3D55-C5AF-1D1F-12883B21E5A7}"/>
              </a:ext>
            </a:extLst>
          </p:cNvPr>
          <p:cNvCxnSpPr>
            <a:cxnSpLocks/>
          </p:cNvCxnSpPr>
          <p:nvPr/>
        </p:nvCxnSpPr>
        <p:spPr>
          <a:xfrm flipV="1">
            <a:off x="4027619" y="2267732"/>
            <a:ext cx="127507" cy="797140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6697CE-7ABB-38F3-E89B-BBE942CED59F}"/>
              </a:ext>
            </a:extLst>
          </p:cNvPr>
          <p:cNvCxnSpPr>
            <a:cxnSpLocks/>
          </p:cNvCxnSpPr>
          <p:nvPr/>
        </p:nvCxnSpPr>
        <p:spPr>
          <a:xfrm flipH="1" flipV="1">
            <a:off x="2649845" y="2698629"/>
            <a:ext cx="810309" cy="730652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7836A7-8894-AC49-6D87-DB474F81F44E}"/>
              </a:ext>
            </a:extLst>
          </p:cNvPr>
          <p:cNvCxnSpPr>
            <a:cxnSpLocks/>
          </p:cNvCxnSpPr>
          <p:nvPr/>
        </p:nvCxnSpPr>
        <p:spPr>
          <a:xfrm flipV="1">
            <a:off x="2932572" y="4208184"/>
            <a:ext cx="441171" cy="484506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3F0D165-D461-C8CC-98F3-7BA723F17650}"/>
              </a:ext>
            </a:extLst>
          </p:cNvPr>
          <p:cNvCxnSpPr>
            <a:cxnSpLocks/>
          </p:cNvCxnSpPr>
          <p:nvPr/>
        </p:nvCxnSpPr>
        <p:spPr>
          <a:xfrm flipH="1" flipV="1">
            <a:off x="4345621" y="3932157"/>
            <a:ext cx="887275" cy="373722"/>
          </a:xfrm>
          <a:prstGeom prst="line">
            <a:avLst/>
          </a:prstGeom>
          <a:ln w="5715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EA37A9D7-BE46-A267-E038-9B1D93B9B588}"/>
              </a:ext>
            </a:extLst>
          </p:cNvPr>
          <p:cNvSpPr/>
          <p:nvPr/>
        </p:nvSpPr>
        <p:spPr>
          <a:xfrm>
            <a:off x="4069573" y="5118175"/>
            <a:ext cx="1348461" cy="430887"/>
          </a:xfrm>
          <a:prstGeom prst="wedgeRoundRectCallout">
            <a:avLst>
              <a:gd name="adj1" fmla="val 34726"/>
              <a:gd name="adj2" fmla="val -91385"/>
              <a:gd name="adj3" fmla="val 16667"/>
            </a:avLst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Get RTT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pic>
        <p:nvPicPr>
          <p:cNvPr id="43" name="グラフィックス 42" descr="モノのインターネット 枠線">
            <a:extLst>
              <a:ext uri="{FF2B5EF4-FFF2-40B4-BE49-F238E27FC236}">
                <a16:creationId xmlns:a16="http://schemas.microsoft.com/office/drawing/2014/main" id="{4A7BF486-AEE2-EFE9-CB3F-B4B7AECADC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63304" y="3403483"/>
            <a:ext cx="914400" cy="914400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8B78FE6-8DCF-59B1-3642-870F071AA226}"/>
              </a:ext>
            </a:extLst>
          </p:cNvPr>
          <p:cNvCxnSpPr>
            <a:cxnSpLocks/>
          </p:cNvCxnSpPr>
          <p:nvPr/>
        </p:nvCxnSpPr>
        <p:spPr>
          <a:xfrm flipH="1">
            <a:off x="2315997" y="3758806"/>
            <a:ext cx="1057746" cy="74396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D46A6B-4EBD-8137-9DEE-1B4D46AC0C57}"/>
              </a:ext>
            </a:extLst>
          </p:cNvPr>
          <p:cNvSpPr txBox="1"/>
          <p:nvPr/>
        </p:nvSpPr>
        <p:spPr>
          <a:xfrm>
            <a:off x="3632665" y="3900585"/>
            <a:ext cx="68531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2200" b="1" dirty="0">
                <a:solidFill>
                  <a:srgbClr val="FF0000"/>
                </a:solidFill>
              </a:rPr>
              <a:t>AP</a:t>
            </a:r>
            <a:endParaRPr kumimoji="1" lang="ja-JP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314494-4E25-31D4-B859-DF1E13C6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AB238DF-AE96-B9DA-B0AE-7EED03B9CA93}"/>
              </a:ext>
            </a:extLst>
          </p:cNvPr>
          <p:cNvSpPr/>
          <p:nvPr/>
        </p:nvSpPr>
        <p:spPr>
          <a:xfrm>
            <a:off x="5364088" y="4492770"/>
            <a:ext cx="1224136" cy="59112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ping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B8BC68B-6DE2-53C2-E791-50817D10D385}"/>
              </a:ext>
            </a:extLst>
          </p:cNvPr>
          <p:cNvSpPr/>
          <p:nvPr/>
        </p:nvSpPr>
        <p:spPr>
          <a:xfrm>
            <a:off x="286853" y="5877273"/>
            <a:ext cx="2721372" cy="522960"/>
          </a:xfrm>
          <a:prstGeom prst="wedgeRoundRectCallout">
            <a:avLst>
              <a:gd name="adj1" fmla="val 39748"/>
              <a:gd name="adj2" fmla="val -7651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altLang="ja-JP" sz="2200" b="1" dirty="0">
                <a:solidFill>
                  <a:schemeClr val="accent1"/>
                </a:solidFill>
              </a:rPr>
              <a:t>Connectable range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91374AD-484F-066C-058F-ECD7C12F2645}"/>
              </a:ext>
            </a:extLst>
          </p:cNvPr>
          <p:cNvSpPr/>
          <p:nvPr/>
        </p:nvSpPr>
        <p:spPr>
          <a:xfrm>
            <a:off x="4842161" y="1203233"/>
            <a:ext cx="3976494" cy="23938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" altLang="ja-JP" sz="2400" dirty="0"/>
              <a:t>Connect for each load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" altLang="ja-JP" sz="2400" dirty="0"/>
              <a:t>Per one transmission</a:t>
            </a:r>
            <a:r>
              <a:rPr lang="ja-JP" altLang="en-US" sz="2400"/>
              <a:t>：➡︎</a:t>
            </a:r>
            <a:r>
              <a:rPr lang="en-US" altLang="ja-JP" sz="2400" b="1" dirty="0"/>
              <a:t>1000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Divided into time slots and performed </a:t>
            </a:r>
            <a:r>
              <a:rPr lang="en-US" altLang="ja-JP" sz="2400" b="1" dirty="0"/>
              <a:t>5 times</a:t>
            </a:r>
          </a:p>
          <a:p>
            <a:r>
              <a:rPr lang="ja-JP" altLang="en-US" sz="2400"/>
              <a:t>　</a:t>
            </a:r>
            <a:r>
              <a:rPr lang="en-US" altLang="ja-JP" sz="2400" dirty="0"/>
              <a:t>  </a:t>
            </a:r>
            <a:r>
              <a:rPr lang="ja-JP" altLang="en-US" sz="2400"/>
              <a:t>➡</a:t>
            </a:r>
            <a:r>
              <a:rPr lang="en" altLang="ja-JP" sz="2400" dirty="0"/>
              <a:t> Conduct for all loads</a:t>
            </a:r>
            <a:endParaRPr lang="ja-JP" altLang="en-US" sz="2400" dirty="0"/>
          </a:p>
        </p:txBody>
      </p:sp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5C64FDBC-CFE1-62A1-A3A0-99664F6E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2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4 C 0.02552 0.01782 -0.0625 -0.04792 -0.08438 -0.06389 C -0.10625 -0.07986 -0.04705 -0.03218 -0.13143 -0.09653 C -0.22448 -0.15232 -0.26007 -0.1882 -0.2382 -0.17223 C -0.21632 -0.15625 -0.0257 -0.01829 -0.00018 -0.00024 Z " pathEditMode="relative" rAng="0" ptsTypes="AAAAA">
                                      <p:cBhvr>
                                        <p:cTn id="1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548A-BB08-DFF3-2041-3E9D4AE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RTT in low traffic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61999E-5090-EE11-F80B-324BD8F9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29" y="1013986"/>
            <a:ext cx="6622346" cy="4140887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DC8A808-70CF-4823-0A73-49532D11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75507"/>
              </p:ext>
            </p:extLst>
          </p:nvPr>
        </p:nvGraphicFramePr>
        <p:xfrm>
          <a:off x="1033179" y="5428064"/>
          <a:ext cx="5927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90">
                  <a:extLst>
                    <a:ext uri="{9D8B030D-6E8A-4147-A177-3AD203B41FA5}">
                      <a16:colId xmlns:a16="http://schemas.microsoft.com/office/drawing/2014/main" val="1897825056"/>
                    </a:ext>
                  </a:extLst>
                </a:gridCol>
                <a:gridCol w="1584374">
                  <a:extLst>
                    <a:ext uri="{9D8B030D-6E8A-4147-A177-3AD203B41FA5}">
                      <a16:colId xmlns:a16="http://schemas.microsoft.com/office/drawing/2014/main" val="1454489143"/>
                    </a:ext>
                  </a:extLst>
                </a:gridCol>
                <a:gridCol w="1601170">
                  <a:extLst>
                    <a:ext uri="{9D8B030D-6E8A-4147-A177-3AD203B41FA5}">
                      <a16:colId xmlns:a16="http://schemas.microsoft.com/office/drawing/2014/main" val="2767155248"/>
                    </a:ext>
                  </a:extLst>
                </a:gridCol>
                <a:gridCol w="1601170">
                  <a:extLst>
                    <a:ext uri="{9D8B030D-6E8A-4147-A177-3AD203B41FA5}">
                      <a16:colId xmlns:a16="http://schemas.microsoft.com/office/drawing/2014/main" val="197152651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4313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6.442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0.162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0.403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78914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evil-twin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24.899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251.274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15.852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96393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47636F-7826-836B-35F7-815767B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125C8-4C33-CB0D-4A30-F92FB270C0F2}"/>
              </a:ext>
            </a:extLst>
          </p:cNvPr>
          <p:cNvSpPr txBox="1"/>
          <p:nvPr/>
        </p:nvSpPr>
        <p:spPr>
          <a:xfrm>
            <a:off x="7164288" y="1252583"/>
            <a:ext cx="1656184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4D4D4D"/>
                </a:solidFill>
              </a:rPr>
              <a:t>Normal</a:t>
            </a:r>
            <a:r>
              <a:rPr kumimoji="1" lang="ja-JP" altLang="en-US" sz="2000" b="1">
                <a:solidFill>
                  <a:srgbClr val="4D4D4D"/>
                </a:solidFill>
              </a:rPr>
              <a:t>   </a:t>
            </a:r>
            <a:r>
              <a:rPr kumimoji="1" lang="ja-JP" altLang="en-US" sz="2400" b="1" dirty="0">
                <a:solidFill>
                  <a:srgbClr val="7030A0"/>
                </a:solidFill>
              </a:rPr>
              <a:t>＋</a:t>
            </a:r>
            <a:endParaRPr kumimoji="1" lang="en-US" altLang="ja-JP" sz="2400" b="1" dirty="0">
              <a:solidFill>
                <a:srgbClr val="7030A0"/>
              </a:solidFill>
            </a:endParaRPr>
          </a:p>
          <a:p>
            <a:r>
              <a:rPr lang="en-US" altLang="ja-JP" sz="2000" b="1" dirty="0">
                <a:solidFill>
                  <a:srgbClr val="525252"/>
                </a:solidFill>
              </a:rPr>
              <a:t>Attack</a:t>
            </a:r>
            <a:r>
              <a:rPr lang="ja-JP" altLang="en-US" sz="2000" b="1"/>
              <a:t>　</a:t>
            </a:r>
            <a:r>
              <a:rPr lang="en-US" altLang="ja-JP" sz="2000" b="1" dirty="0"/>
              <a:t>  </a:t>
            </a:r>
            <a:r>
              <a:rPr lang="en-US" altLang="ja-JP" sz="2400" b="1" dirty="0">
                <a:solidFill>
                  <a:schemeClr val="accent5"/>
                </a:solidFill>
              </a:rPr>
              <a:t>×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B525B13-9DD5-5BF4-18C0-4BD487866764}"/>
              </a:ext>
            </a:extLst>
          </p:cNvPr>
          <p:cNvSpPr/>
          <p:nvPr/>
        </p:nvSpPr>
        <p:spPr>
          <a:xfrm>
            <a:off x="6084168" y="3692718"/>
            <a:ext cx="1869256" cy="803134"/>
          </a:xfrm>
          <a:prstGeom prst="wedgeRoundRectCallout">
            <a:avLst>
              <a:gd name="adj1" fmla="val -67229"/>
              <a:gd name="adj2" fmla="val -4132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" altLang="ja-JP" sz="2000" b="1" dirty="0"/>
              <a:t>Clearly Separated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9BE530-46BF-E821-CE01-9274946280E3}"/>
              </a:ext>
            </a:extLst>
          </p:cNvPr>
          <p:cNvSpPr txBox="1"/>
          <p:nvPr/>
        </p:nvSpPr>
        <p:spPr>
          <a:xfrm>
            <a:off x="1002829" y="4924040"/>
            <a:ext cx="66223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ja-JP" sz="2400" b="1" dirty="0">
                <a:solidFill>
                  <a:srgbClr val="4D4D4D"/>
                </a:solidFill>
              </a:rPr>
              <a:t>Number of packets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C343E0-9700-458D-E517-9BDB477989EE}"/>
              </a:ext>
            </a:extLst>
          </p:cNvPr>
          <p:cNvSpPr txBox="1"/>
          <p:nvPr/>
        </p:nvSpPr>
        <p:spPr>
          <a:xfrm rot="16200000">
            <a:off x="-1301076" y="2969012"/>
            <a:ext cx="43717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4D4D4D"/>
                </a:solidFill>
              </a:rPr>
              <a:t>RTT</a:t>
            </a:r>
            <a:r>
              <a:rPr lang="ja-JP" altLang="en-US" sz="2400" b="1" dirty="0">
                <a:solidFill>
                  <a:srgbClr val="4D4D4D"/>
                </a:solidFill>
              </a:rPr>
              <a:t> </a:t>
            </a:r>
            <a:r>
              <a:rPr lang="en-US" altLang="ja-JP" sz="2400" b="1" dirty="0">
                <a:solidFill>
                  <a:srgbClr val="4D4D4D"/>
                </a:solidFill>
              </a:rPr>
              <a:t>[</a:t>
            </a:r>
            <a:r>
              <a:rPr lang="en-US" altLang="ja-JP" sz="2400" b="1" dirty="0" err="1">
                <a:solidFill>
                  <a:srgbClr val="4D4D4D"/>
                </a:solidFill>
              </a:rPr>
              <a:t>ms</a:t>
            </a:r>
            <a:r>
              <a:rPr lang="en-US" altLang="ja-JP" sz="2400" b="1" dirty="0">
                <a:solidFill>
                  <a:srgbClr val="4D4D4D"/>
                </a:solidFill>
              </a:rPr>
              <a:t>]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2239B77F-FE31-8931-CAE5-98418BC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14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548A-BB08-DFF3-2041-3E9D4AE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RTT in medium traffic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64B65B0-AA49-D26D-ABD9-6FE59CE1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34" y="1012994"/>
            <a:ext cx="6622346" cy="4140887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40C91-A011-66C2-1561-49E27CBD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E0E3FB6-8F26-67E8-68ED-95D3642F613E}"/>
              </a:ext>
            </a:extLst>
          </p:cNvPr>
          <p:cNvSpPr/>
          <p:nvPr/>
        </p:nvSpPr>
        <p:spPr>
          <a:xfrm>
            <a:off x="6876256" y="3136686"/>
            <a:ext cx="2088234" cy="584627"/>
          </a:xfrm>
          <a:prstGeom prst="wedgeRoundRectCallout">
            <a:avLst>
              <a:gd name="adj1" fmla="val -67637"/>
              <a:gd name="adj2" fmla="val -2437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altLang="ja-JP" sz="2000" b="1" dirty="0"/>
              <a:t>overlap in part</a:t>
            </a:r>
          </a:p>
        </p:txBody>
      </p:sp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5C9C161D-99C8-BDE0-2020-8A85CBFB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9153"/>
              </p:ext>
            </p:extLst>
          </p:nvPr>
        </p:nvGraphicFramePr>
        <p:xfrm>
          <a:off x="1033179" y="5417067"/>
          <a:ext cx="5927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90">
                  <a:extLst>
                    <a:ext uri="{9D8B030D-6E8A-4147-A177-3AD203B41FA5}">
                      <a16:colId xmlns:a16="http://schemas.microsoft.com/office/drawing/2014/main" val="1897825056"/>
                    </a:ext>
                  </a:extLst>
                </a:gridCol>
                <a:gridCol w="1584374">
                  <a:extLst>
                    <a:ext uri="{9D8B030D-6E8A-4147-A177-3AD203B41FA5}">
                      <a16:colId xmlns:a16="http://schemas.microsoft.com/office/drawing/2014/main" val="1454489143"/>
                    </a:ext>
                  </a:extLst>
                </a:gridCol>
                <a:gridCol w="1601170">
                  <a:extLst>
                    <a:ext uri="{9D8B030D-6E8A-4147-A177-3AD203B41FA5}">
                      <a16:colId xmlns:a16="http://schemas.microsoft.com/office/drawing/2014/main" val="2767155248"/>
                    </a:ext>
                  </a:extLst>
                </a:gridCol>
                <a:gridCol w="1601170">
                  <a:extLst>
                    <a:ext uri="{9D8B030D-6E8A-4147-A177-3AD203B41FA5}">
                      <a16:colId xmlns:a16="http://schemas.microsoft.com/office/drawing/2014/main" val="197152651"/>
                    </a:ext>
                  </a:extLst>
                </a:gridCol>
              </a:tblGrid>
              <a:tr h="34399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4313"/>
                  </a:ext>
                </a:extLst>
              </a:tr>
              <a:tr h="3439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6.319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2.761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1.662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78914"/>
                  </a:ext>
                </a:extLst>
              </a:tr>
              <a:tr h="3439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evil-twin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20.663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134.464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11.596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9639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C843D7-39AC-2DE8-AFDB-300B2A671C9C}"/>
              </a:ext>
            </a:extLst>
          </p:cNvPr>
          <p:cNvSpPr txBox="1"/>
          <p:nvPr/>
        </p:nvSpPr>
        <p:spPr>
          <a:xfrm>
            <a:off x="1002829" y="4924040"/>
            <a:ext cx="66223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ja-JP" sz="2400" b="1" dirty="0">
                <a:solidFill>
                  <a:srgbClr val="4D4D4D"/>
                </a:solidFill>
              </a:rPr>
              <a:t>Number of packets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C4C20D-4CC2-C06D-6A6C-8BFA8AFEB10B}"/>
              </a:ext>
            </a:extLst>
          </p:cNvPr>
          <p:cNvSpPr txBox="1"/>
          <p:nvPr/>
        </p:nvSpPr>
        <p:spPr>
          <a:xfrm rot="16200000">
            <a:off x="-1301076" y="2969012"/>
            <a:ext cx="43717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4D4D4D"/>
                </a:solidFill>
              </a:rPr>
              <a:t>RTT</a:t>
            </a:r>
            <a:r>
              <a:rPr lang="ja-JP" altLang="en-US" sz="2400" b="1" dirty="0">
                <a:solidFill>
                  <a:srgbClr val="4D4D4D"/>
                </a:solidFill>
              </a:rPr>
              <a:t> </a:t>
            </a:r>
            <a:r>
              <a:rPr lang="en-US" altLang="ja-JP" sz="2400" b="1" dirty="0">
                <a:solidFill>
                  <a:srgbClr val="4D4D4D"/>
                </a:solidFill>
              </a:rPr>
              <a:t>[</a:t>
            </a:r>
            <a:r>
              <a:rPr lang="en-US" altLang="ja-JP" sz="2400" b="1" dirty="0" err="1">
                <a:solidFill>
                  <a:srgbClr val="4D4D4D"/>
                </a:solidFill>
              </a:rPr>
              <a:t>ms</a:t>
            </a:r>
            <a:r>
              <a:rPr lang="en-US" altLang="ja-JP" sz="2400" b="1" dirty="0">
                <a:solidFill>
                  <a:srgbClr val="4D4D4D"/>
                </a:solidFill>
              </a:rPr>
              <a:t>]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E6BF0C2B-5012-5188-659E-8A00C6E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645D7-420C-FE40-12F3-C53C925B72B2}"/>
              </a:ext>
            </a:extLst>
          </p:cNvPr>
          <p:cNvSpPr txBox="1"/>
          <p:nvPr/>
        </p:nvSpPr>
        <p:spPr>
          <a:xfrm>
            <a:off x="7164288" y="1252583"/>
            <a:ext cx="1656184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4D4D4D"/>
                </a:solidFill>
              </a:rPr>
              <a:t>Normal</a:t>
            </a:r>
            <a:r>
              <a:rPr kumimoji="1" lang="ja-JP" altLang="en-US" sz="2000" b="1">
                <a:solidFill>
                  <a:srgbClr val="4D4D4D"/>
                </a:solidFill>
              </a:rPr>
              <a:t>   </a:t>
            </a:r>
            <a:r>
              <a:rPr kumimoji="1" lang="ja-JP" altLang="en-US" sz="2400" b="1" dirty="0">
                <a:solidFill>
                  <a:srgbClr val="7030A0"/>
                </a:solidFill>
              </a:rPr>
              <a:t>＋</a:t>
            </a:r>
            <a:endParaRPr kumimoji="1" lang="en-US" altLang="ja-JP" sz="2400" b="1" dirty="0">
              <a:solidFill>
                <a:srgbClr val="7030A0"/>
              </a:solidFill>
            </a:endParaRPr>
          </a:p>
          <a:p>
            <a:r>
              <a:rPr lang="en-US" altLang="ja-JP" sz="2000" b="1" dirty="0">
                <a:solidFill>
                  <a:srgbClr val="525252"/>
                </a:solidFill>
              </a:rPr>
              <a:t>Attack</a:t>
            </a:r>
            <a:r>
              <a:rPr lang="ja-JP" altLang="en-US" sz="2000" b="1"/>
              <a:t>　</a:t>
            </a:r>
            <a:r>
              <a:rPr lang="en-US" altLang="ja-JP" sz="2000" b="1" dirty="0"/>
              <a:t>  </a:t>
            </a:r>
            <a:r>
              <a:rPr lang="en-US" altLang="ja-JP" sz="2400" b="1" dirty="0">
                <a:solidFill>
                  <a:schemeClr val="accent5"/>
                </a:solidFill>
              </a:rPr>
              <a:t>×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358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48677</TotalTime>
  <Words>2172</Words>
  <Application>Microsoft Macintosh PowerPoint</Application>
  <PresentationFormat>画面に合わせる (4:3)</PresentationFormat>
  <Paragraphs>475</Paragraphs>
  <Slides>26</Slides>
  <Notes>22</Notes>
  <HiddenSlides>11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0" baseType="lpstr">
      <vt:lpstr>MS PGothic</vt:lpstr>
      <vt:lpstr>Noto Sans Symbols</vt:lpstr>
      <vt:lpstr>NotoSansJP</vt:lpstr>
      <vt:lpstr>Söhne</vt:lpstr>
      <vt:lpstr>メイリオ</vt:lpstr>
      <vt:lpstr>Arial</vt:lpstr>
      <vt:lpstr>Calibri</vt:lpstr>
      <vt:lpstr>Cambria Math</vt:lpstr>
      <vt:lpstr>Open Sans</vt:lpstr>
      <vt:lpstr>Quattrocento Sans</vt:lpstr>
      <vt:lpstr>Segoe UI</vt:lpstr>
      <vt:lpstr>Wingdings</vt:lpstr>
      <vt:lpstr>Office ​​テーマ</vt:lpstr>
      <vt:lpstr>1_Office ​​テーマ</vt:lpstr>
      <vt:lpstr>Self introduction  &amp;  My research description </vt:lpstr>
      <vt:lpstr>Self introduction</vt:lpstr>
      <vt:lpstr>Research Interests</vt:lpstr>
      <vt:lpstr>Research Interests</vt:lpstr>
      <vt:lpstr>検知方法（1）</vt:lpstr>
      <vt:lpstr>Detection method (2)</vt:lpstr>
      <vt:lpstr>Experimental method</vt:lpstr>
      <vt:lpstr>RTT in low traffic</vt:lpstr>
      <vt:lpstr>RTT in medium traffic</vt:lpstr>
      <vt:lpstr>RTT in high traffic</vt:lpstr>
      <vt:lpstr>Research Interests -Result</vt:lpstr>
      <vt:lpstr>進捗  Progress</vt:lpstr>
      <vt:lpstr>クラスタリング結果  Clustering results  </vt:lpstr>
      <vt:lpstr>新たな結果  New detection results</vt:lpstr>
      <vt:lpstr>課題と予定  Challenges and plans</vt:lpstr>
      <vt:lpstr>Background and Objectives of the Study</vt:lpstr>
      <vt:lpstr>Detection mechanism using RTT</vt:lpstr>
      <vt:lpstr>Conventional Methods and Issues</vt:lpstr>
      <vt:lpstr>Proposed and competing methods</vt:lpstr>
      <vt:lpstr>実験方法</vt:lpstr>
      <vt:lpstr>Existing method</vt:lpstr>
      <vt:lpstr>Existing method</vt:lpstr>
      <vt:lpstr>Measurement Results Summary</vt:lpstr>
      <vt:lpstr>低負荷時のCDF</vt:lpstr>
      <vt:lpstr>中負荷時のCDF</vt:lpstr>
      <vt:lpstr>CDFの結果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354</cp:revision>
  <dcterms:created xsi:type="dcterms:W3CDTF">2013-09-23T07:13:46Z</dcterms:created>
  <dcterms:modified xsi:type="dcterms:W3CDTF">2023-04-26T04:29:55Z</dcterms:modified>
</cp:coreProperties>
</file>