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8.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9.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20.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2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48" r:id="rId1"/>
  </p:sldMasterIdLst>
  <p:notesMasterIdLst>
    <p:notesMasterId r:id="rId25"/>
  </p:notesMasterIdLst>
  <p:handoutMasterIdLst>
    <p:handoutMasterId r:id="rId26"/>
  </p:handoutMasterIdLst>
  <p:sldIdLst>
    <p:sldId id="256" r:id="rId2"/>
    <p:sldId id="257" r:id="rId3"/>
    <p:sldId id="258" r:id="rId4"/>
    <p:sldId id="319" r:id="rId5"/>
    <p:sldId id="307" r:id="rId6"/>
    <p:sldId id="381" r:id="rId7"/>
    <p:sldId id="394" r:id="rId8"/>
    <p:sldId id="396" r:id="rId9"/>
    <p:sldId id="368" r:id="rId10"/>
    <p:sldId id="339" r:id="rId11"/>
    <p:sldId id="392" r:id="rId12"/>
    <p:sldId id="388" r:id="rId13"/>
    <p:sldId id="349" r:id="rId14"/>
    <p:sldId id="375" r:id="rId15"/>
    <p:sldId id="390" r:id="rId16"/>
    <p:sldId id="397" r:id="rId17"/>
    <p:sldId id="345" r:id="rId18"/>
    <p:sldId id="393" r:id="rId19"/>
    <p:sldId id="382" r:id="rId20"/>
    <p:sldId id="383" r:id="rId21"/>
    <p:sldId id="384" r:id="rId22"/>
    <p:sldId id="385" r:id="rId23"/>
    <p:sldId id="366" r:id="rId24"/>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DBDD5"/>
    <a:srgbClr val="79BBD3"/>
    <a:srgbClr val="C3EAFF"/>
    <a:srgbClr val="333333"/>
    <a:srgbClr val="525252"/>
    <a:srgbClr val="E3FDFE"/>
    <a:srgbClr val="181818"/>
    <a:srgbClr val="4D4D4D"/>
    <a:srgbClr val="F19800"/>
    <a:srgbClr val="C46C3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151A60B-1AD3-481B-B5F6-5668D957B637}" v="2" dt="2023-01-27T04:06:44.144"/>
    <p1510:client id="{9BC51D7F-4CDE-4BC8-8A5E-7CC2B3635E31}" v="179" dt="2023-01-27T03:59:22.720"/>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850" autoAdjust="0"/>
    <p:restoredTop sz="84679" autoAdjust="0"/>
  </p:normalViewPr>
  <p:slideViewPr>
    <p:cSldViewPr>
      <p:cViewPr varScale="1">
        <p:scale>
          <a:sx n="97" d="100"/>
          <a:sy n="97" d="100"/>
        </p:scale>
        <p:origin x="2048" y="192"/>
      </p:cViewPr>
      <p:guideLst>
        <p:guide orient="horz" pos="2160"/>
        <p:guide pos="2880"/>
      </p:guideLst>
    </p:cSldViewPr>
  </p:slideViewPr>
  <p:outlineViewPr>
    <p:cViewPr>
      <p:scale>
        <a:sx n="33" d="100"/>
        <a:sy n="33" d="100"/>
      </p:scale>
      <p:origin x="0" y="432"/>
    </p:cViewPr>
  </p:outlineViewPr>
  <p:notesTextViewPr>
    <p:cViewPr>
      <p:scale>
        <a:sx n="125" d="100"/>
        <a:sy n="125" d="100"/>
      </p:scale>
      <p:origin x="0" y="0"/>
    </p:cViewPr>
  </p:notesTextViewPr>
  <p:sorterViewPr>
    <p:cViewPr>
      <p:scale>
        <a:sx n="100" d="100"/>
        <a:sy n="100" d="100"/>
      </p:scale>
      <p:origin x="0" y="1290"/>
    </p:cViewPr>
  </p:sorterViewPr>
  <p:notesViewPr>
    <p:cSldViewPr>
      <p:cViewPr varScale="1">
        <p:scale>
          <a:sx n="59" d="100"/>
          <a:sy n="59" d="100"/>
        </p:scale>
        <p:origin x="-2592"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Users/tu/Library/CloudStorage/GoogleDrive-ma23025@shibaura-it.ac.jp/&#12510;&#12452;&#12488;&#12441;&#12521;&#12452;&#12501;&#12441;/&#20849;&#26377;&#29992;&#12501;&#12457;&#12523;&#12479;&#12441;/&#30740;&#31350;&#12486;&#12441;&#12540;&#12479;/non-iperf.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Users/tu/Library/CloudStorage/GoogleDrive-ma23025@shibaura-it.ac.jp/&#12510;&#12452;&#12488;&#12441;&#12521;&#12452;&#12501;&#12441;/&#20849;&#26377;&#29992;&#12501;&#12457;&#12523;&#12479;&#12441;/&#30740;&#31350;&#12486;&#12441;&#12540;&#12479;/iperf-3MB.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Users/tu/Library/CloudStorage/GoogleDrive-ma23025@shibaura-it.ac.jp/&#12510;&#12452;&#12488;&#12441;&#12521;&#12452;&#12501;&#12441;/&#20849;&#26377;&#29992;&#12501;&#12457;&#12523;&#12479;&#12441;/&#30740;&#31350;&#12486;&#12441;&#12540;&#12479;/iperf-5MB.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Users/tu/Library/CloudStorage/GoogleDrive-ma23025@shibaura-it.ac.jp/&#12510;&#12452;&#12488;&#12441;&#12521;&#12452;&#12501;&#12441;/&#20849;&#26377;&#29992;&#12501;&#12457;&#12523;&#12479;&#12441;/&#30740;&#31350;&#12486;&#12441;&#12540;&#12479;/iperf-7MB.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v>Legal</c:v>
          </c:tx>
          <c:spPr>
            <a:ln w="19050" cap="rnd">
              <a:noFill/>
              <a:round/>
            </a:ln>
            <a:effectLst/>
          </c:spPr>
          <c:marker>
            <c:symbol val="circle"/>
            <c:size val="5"/>
            <c:spPr>
              <a:solidFill>
                <a:schemeClr val="accent1"/>
              </a:solidFill>
              <a:ln w="9525">
                <a:solidFill>
                  <a:schemeClr val="accent1"/>
                </a:solidFill>
              </a:ln>
              <a:effectLst/>
            </c:spPr>
          </c:marker>
          <c:dPt>
            <c:idx val="94"/>
            <c:marker>
              <c:symbol val="circle"/>
              <c:size val="5"/>
              <c:spPr>
                <a:solidFill>
                  <a:schemeClr val="accent1"/>
                </a:solidFill>
                <a:ln w="9525">
                  <a:solidFill>
                    <a:schemeClr val="accent1"/>
                  </a:solidFill>
                  <a:miter lim="800000"/>
                </a:ln>
                <a:effectLst/>
              </c:spPr>
            </c:marker>
            <c:bubble3D val="0"/>
            <c:extLst>
              <c:ext xmlns:c16="http://schemas.microsoft.com/office/drawing/2014/chart" uri="{C3380CC4-5D6E-409C-BE32-E72D297353CC}">
                <c16:uniqueId val="{00000000-A1A3-8644-815A-A6FB8278D3BF}"/>
              </c:ext>
            </c:extLst>
          </c:dPt>
          <c:xVal>
            <c:numRef>
              <c:f>'[non-iperf.xlsx]50MB'!$A$2:$A$301</c:f>
              <c:numCache>
                <c:formatCode>General</c:formatCode>
                <c:ptCount val="30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pt idx="256">
                  <c:v>257</c:v>
                </c:pt>
                <c:pt idx="257">
                  <c:v>258</c:v>
                </c:pt>
                <c:pt idx="258">
                  <c:v>259</c:v>
                </c:pt>
                <c:pt idx="259">
                  <c:v>260</c:v>
                </c:pt>
                <c:pt idx="260">
                  <c:v>261</c:v>
                </c:pt>
                <c:pt idx="261">
                  <c:v>262</c:v>
                </c:pt>
                <c:pt idx="262">
                  <c:v>263</c:v>
                </c:pt>
                <c:pt idx="263">
                  <c:v>264</c:v>
                </c:pt>
                <c:pt idx="264">
                  <c:v>265</c:v>
                </c:pt>
                <c:pt idx="265">
                  <c:v>266</c:v>
                </c:pt>
                <c:pt idx="266">
                  <c:v>267</c:v>
                </c:pt>
                <c:pt idx="267">
                  <c:v>268</c:v>
                </c:pt>
                <c:pt idx="268">
                  <c:v>269</c:v>
                </c:pt>
                <c:pt idx="269">
                  <c:v>270</c:v>
                </c:pt>
                <c:pt idx="270">
                  <c:v>271</c:v>
                </c:pt>
                <c:pt idx="271">
                  <c:v>272</c:v>
                </c:pt>
                <c:pt idx="272">
                  <c:v>273</c:v>
                </c:pt>
                <c:pt idx="273">
                  <c:v>274</c:v>
                </c:pt>
                <c:pt idx="274">
                  <c:v>275</c:v>
                </c:pt>
                <c:pt idx="275">
                  <c:v>276</c:v>
                </c:pt>
                <c:pt idx="276">
                  <c:v>277</c:v>
                </c:pt>
                <c:pt idx="277">
                  <c:v>278</c:v>
                </c:pt>
                <c:pt idx="278">
                  <c:v>279</c:v>
                </c:pt>
                <c:pt idx="279">
                  <c:v>280</c:v>
                </c:pt>
                <c:pt idx="280">
                  <c:v>281</c:v>
                </c:pt>
                <c:pt idx="281">
                  <c:v>282</c:v>
                </c:pt>
                <c:pt idx="282">
                  <c:v>283</c:v>
                </c:pt>
                <c:pt idx="283">
                  <c:v>284</c:v>
                </c:pt>
                <c:pt idx="284">
                  <c:v>285</c:v>
                </c:pt>
                <c:pt idx="285">
                  <c:v>286</c:v>
                </c:pt>
                <c:pt idx="286">
                  <c:v>287</c:v>
                </c:pt>
                <c:pt idx="287">
                  <c:v>288</c:v>
                </c:pt>
                <c:pt idx="288">
                  <c:v>289</c:v>
                </c:pt>
                <c:pt idx="289">
                  <c:v>290</c:v>
                </c:pt>
                <c:pt idx="290">
                  <c:v>291</c:v>
                </c:pt>
                <c:pt idx="291">
                  <c:v>292</c:v>
                </c:pt>
                <c:pt idx="292">
                  <c:v>293</c:v>
                </c:pt>
                <c:pt idx="293">
                  <c:v>294</c:v>
                </c:pt>
                <c:pt idx="294">
                  <c:v>295</c:v>
                </c:pt>
                <c:pt idx="295">
                  <c:v>296</c:v>
                </c:pt>
                <c:pt idx="296">
                  <c:v>297</c:v>
                </c:pt>
                <c:pt idx="297">
                  <c:v>298</c:v>
                </c:pt>
                <c:pt idx="298">
                  <c:v>299</c:v>
                </c:pt>
                <c:pt idx="299">
                  <c:v>300</c:v>
                </c:pt>
              </c:numCache>
            </c:numRef>
          </c:xVal>
          <c:yVal>
            <c:numRef>
              <c:f>'[non-iperf.xlsx]50MB'!$B$2:$B$301</c:f>
              <c:numCache>
                <c:formatCode>General</c:formatCode>
                <c:ptCount val="300"/>
                <c:pt idx="0">
                  <c:v>5</c:v>
                </c:pt>
                <c:pt idx="1">
                  <c:v>7</c:v>
                </c:pt>
                <c:pt idx="2">
                  <c:v>42</c:v>
                </c:pt>
                <c:pt idx="3">
                  <c:v>7</c:v>
                </c:pt>
                <c:pt idx="4">
                  <c:v>9</c:v>
                </c:pt>
                <c:pt idx="5">
                  <c:v>5</c:v>
                </c:pt>
                <c:pt idx="6">
                  <c:v>5</c:v>
                </c:pt>
                <c:pt idx="7">
                  <c:v>12</c:v>
                </c:pt>
                <c:pt idx="8">
                  <c:v>9</c:v>
                </c:pt>
                <c:pt idx="9">
                  <c:v>22</c:v>
                </c:pt>
                <c:pt idx="10">
                  <c:v>8</c:v>
                </c:pt>
                <c:pt idx="11">
                  <c:v>5</c:v>
                </c:pt>
                <c:pt idx="12">
                  <c:v>5</c:v>
                </c:pt>
                <c:pt idx="13">
                  <c:v>21</c:v>
                </c:pt>
                <c:pt idx="14">
                  <c:v>5</c:v>
                </c:pt>
                <c:pt idx="15">
                  <c:v>5</c:v>
                </c:pt>
                <c:pt idx="16">
                  <c:v>11</c:v>
                </c:pt>
                <c:pt idx="17">
                  <c:v>6</c:v>
                </c:pt>
                <c:pt idx="18">
                  <c:v>6</c:v>
                </c:pt>
                <c:pt idx="19">
                  <c:v>5</c:v>
                </c:pt>
                <c:pt idx="20">
                  <c:v>5</c:v>
                </c:pt>
                <c:pt idx="21">
                  <c:v>6</c:v>
                </c:pt>
                <c:pt idx="22">
                  <c:v>21</c:v>
                </c:pt>
                <c:pt idx="23">
                  <c:v>21</c:v>
                </c:pt>
                <c:pt idx="24">
                  <c:v>5</c:v>
                </c:pt>
                <c:pt idx="25">
                  <c:v>9</c:v>
                </c:pt>
                <c:pt idx="26">
                  <c:v>5</c:v>
                </c:pt>
                <c:pt idx="27">
                  <c:v>8</c:v>
                </c:pt>
                <c:pt idx="28">
                  <c:v>12</c:v>
                </c:pt>
                <c:pt idx="29">
                  <c:v>6</c:v>
                </c:pt>
                <c:pt idx="30">
                  <c:v>14</c:v>
                </c:pt>
                <c:pt idx="31">
                  <c:v>5</c:v>
                </c:pt>
                <c:pt idx="32">
                  <c:v>8</c:v>
                </c:pt>
                <c:pt idx="33">
                  <c:v>5</c:v>
                </c:pt>
                <c:pt idx="34">
                  <c:v>6</c:v>
                </c:pt>
                <c:pt idx="35">
                  <c:v>11</c:v>
                </c:pt>
                <c:pt idx="36">
                  <c:v>5</c:v>
                </c:pt>
                <c:pt idx="37">
                  <c:v>20</c:v>
                </c:pt>
                <c:pt idx="38">
                  <c:v>6</c:v>
                </c:pt>
                <c:pt idx="39">
                  <c:v>7</c:v>
                </c:pt>
                <c:pt idx="40">
                  <c:v>18</c:v>
                </c:pt>
                <c:pt idx="41">
                  <c:v>7</c:v>
                </c:pt>
                <c:pt idx="42">
                  <c:v>6</c:v>
                </c:pt>
                <c:pt idx="43">
                  <c:v>5</c:v>
                </c:pt>
                <c:pt idx="44">
                  <c:v>8</c:v>
                </c:pt>
                <c:pt idx="45">
                  <c:v>6</c:v>
                </c:pt>
                <c:pt idx="46">
                  <c:v>8</c:v>
                </c:pt>
                <c:pt idx="47">
                  <c:v>12</c:v>
                </c:pt>
                <c:pt idx="48">
                  <c:v>9</c:v>
                </c:pt>
                <c:pt idx="49">
                  <c:v>9</c:v>
                </c:pt>
                <c:pt idx="50">
                  <c:v>9</c:v>
                </c:pt>
                <c:pt idx="51">
                  <c:v>5</c:v>
                </c:pt>
                <c:pt idx="52">
                  <c:v>5</c:v>
                </c:pt>
                <c:pt idx="53">
                  <c:v>6</c:v>
                </c:pt>
                <c:pt idx="54">
                  <c:v>10</c:v>
                </c:pt>
                <c:pt idx="55">
                  <c:v>14</c:v>
                </c:pt>
                <c:pt idx="56">
                  <c:v>9</c:v>
                </c:pt>
                <c:pt idx="57">
                  <c:v>6</c:v>
                </c:pt>
                <c:pt idx="58">
                  <c:v>6</c:v>
                </c:pt>
                <c:pt idx="59">
                  <c:v>10</c:v>
                </c:pt>
                <c:pt idx="60">
                  <c:v>5</c:v>
                </c:pt>
                <c:pt idx="61">
                  <c:v>9</c:v>
                </c:pt>
                <c:pt idx="62">
                  <c:v>10</c:v>
                </c:pt>
                <c:pt idx="63">
                  <c:v>23</c:v>
                </c:pt>
                <c:pt idx="64">
                  <c:v>5</c:v>
                </c:pt>
                <c:pt idx="65">
                  <c:v>9</c:v>
                </c:pt>
                <c:pt idx="66">
                  <c:v>30</c:v>
                </c:pt>
                <c:pt idx="67">
                  <c:v>7</c:v>
                </c:pt>
                <c:pt idx="68">
                  <c:v>23</c:v>
                </c:pt>
                <c:pt idx="69">
                  <c:v>7</c:v>
                </c:pt>
                <c:pt idx="70">
                  <c:v>7</c:v>
                </c:pt>
                <c:pt idx="71">
                  <c:v>13</c:v>
                </c:pt>
                <c:pt idx="72">
                  <c:v>7</c:v>
                </c:pt>
                <c:pt idx="73">
                  <c:v>6</c:v>
                </c:pt>
                <c:pt idx="74">
                  <c:v>6</c:v>
                </c:pt>
                <c:pt idx="75">
                  <c:v>20</c:v>
                </c:pt>
                <c:pt idx="76">
                  <c:v>9</c:v>
                </c:pt>
                <c:pt idx="77">
                  <c:v>19</c:v>
                </c:pt>
                <c:pt idx="78">
                  <c:v>6</c:v>
                </c:pt>
                <c:pt idx="79">
                  <c:v>5</c:v>
                </c:pt>
                <c:pt idx="80">
                  <c:v>11</c:v>
                </c:pt>
                <c:pt idx="81">
                  <c:v>7</c:v>
                </c:pt>
                <c:pt idx="82">
                  <c:v>9</c:v>
                </c:pt>
                <c:pt idx="83">
                  <c:v>7</c:v>
                </c:pt>
                <c:pt idx="84">
                  <c:v>5</c:v>
                </c:pt>
                <c:pt idx="85">
                  <c:v>5</c:v>
                </c:pt>
                <c:pt idx="86">
                  <c:v>10</c:v>
                </c:pt>
                <c:pt idx="87">
                  <c:v>17</c:v>
                </c:pt>
                <c:pt idx="88">
                  <c:v>7</c:v>
                </c:pt>
                <c:pt idx="90">
                  <c:v>12</c:v>
                </c:pt>
                <c:pt idx="91">
                  <c:v>13</c:v>
                </c:pt>
                <c:pt idx="92">
                  <c:v>5</c:v>
                </c:pt>
                <c:pt idx="93">
                  <c:v>6</c:v>
                </c:pt>
                <c:pt idx="94">
                  <c:v>5</c:v>
                </c:pt>
                <c:pt idx="95">
                  <c:v>6</c:v>
                </c:pt>
                <c:pt idx="96">
                  <c:v>24</c:v>
                </c:pt>
                <c:pt idx="97">
                  <c:v>13</c:v>
                </c:pt>
                <c:pt idx="98">
                  <c:v>5</c:v>
                </c:pt>
                <c:pt idx="99">
                  <c:v>5</c:v>
                </c:pt>
                <c:pt idx="100">
                  <c:v>13</c:v>
                </c:pt>
                <c:pt idx="101">
                  <c:v>46</c:v>
                </c:pt>
                <c:pt idx="102">
                  <c:v>6</c:v>
                </c:pt>
                <c:pt idx="103">
                  <c:v>55</c:v>
                </c:pt>
                <c:pt idx="104">
                  <c:v>29</c:v>
                </c:pt>
                <c:pt idx="105">
                  <c:v>5</c:v>
                </c:pt>
                <c:pt idx="106">
                  <c:v>10</c:v>
                </c:pt>
                <c:pt idx="107">
                  <c:v>16</c:v>
                </c:pt>
                <c:pt idx="108">
                  <c:v>5</c:v>
                </c:pt>
                <c:pt idx="109">
                  <c:v>9</c:v>
                </c:pt>
                <c:pt idx="110">
                  <c:v>6</c:v>
                </c:pt>
                <c:pt idx="111">
                  <c:v>6</c:v>
                </c:pt>
                <c:pt idx="112">
                  <c:v>25</c:v>
                </c:pt>
                <c:pt idx="113">
                  <c:v>6</c:v>
                </c:pt>
                <c:pt idx="114">
                  <c:v>6</c:v>
                </c:pt>
                <c:pt idx="115">
                  <c:v>5</c:v>
                </c:pt>
                <c:pt idx="116">
                  <c:v>11</c:v>
                </c:pt>
                <c:pt idx="117">
                  <c:v>6</c:v>
                </c:pt>
                <c:pt idx="118">
                  <c:v>9</c:v>
                </c:pt>
                <c:pt idx="119">
                  <c:v>5</c:v>
                </c:pt>
                <c:pt idx="120">
                  <c:v>12</c:v>
                </c:pt>
                <c:pt idx="121">
                  <c:v>7</c:v>
                </c:pt>
                <c:pt idx="122">
                  <c:v>11</c:v>
                </c:pt>
                <c:pt idx="123">
                  <c:v>13</c:v>
                </c:pt>
                <c:pt idx="124">
                  <c:v>7</c:v>
                </c:pt>
                <c:pt idx="125">
                  <c:v>5</c:v>
                </c:pt>
                <c:pt idx="126">
                  <c:v>5</c:v>
                </c:pt>
                <c:pt idx="127">
                  <c:v>5</c:v>
                </c:pt>
                <c:pt idx="128">
                  <c:v>10</c:v>
                </c:pt>
                <c:pt idx="129">
                  <c:v>20</c:v>
                </c:pt>
                <c:pt idx="130">
                  <c:v>6</c:v>
                </c:pt>
                <c:pt idx="131">
                  <c:v>6</c:v>
                </c:pt>
                <c:pt idx="132">
                  <c:v>18</c:v>
                </c:pt>
                <c:pt idx="133">
                  <c:v>5</c:v>
                </c:pt>
                <c:pt idx="134">
                  <c:v>5</c:v>
                </c:pt>
                <c:pt idx="135">
                  <c:v>5</c:v>
                </c:pt>
                <c:pt idx="136">
                  <c:v>6</c:v>
                </c:pt>
                <c:pt idx="137">
                  <c:v>24</c:v>
                </c:pt>
                <c:pt idx="138">
                  <c:v>6</c:v>
                </c:pt>
                <c:pt idx="139">
                  <c:v>5</c:v>
                </c:pt>
                <c:pt idx="140">
                  <c:v>7</c:v>
                </c:pt>
                <c:pt idx="141">
                  <c:v>11</c:v>
                </c:pt>
                <c:pt idx="142">
                  <c:v>5</c:v>
                </c:pt>
                <c:pt idx="143">
                  <c:v>5</c:v>
                </c:pt>
                <c:pt idx="144">
                  <c:v>27</c:v>
                </c:pt>
                <c:pt idx="145">
                  <c:v>6</c:v>
                </c:pt>
                <c:pt idx="146">
                  <c:v>16</c:v>
                </c:pt>
                <c:pt idx="147">
                  <c:v>5</c:v>
                </c:pt>
                <c:pt idx="148">
                  <c:v>5</c:v>
                </c:pt>
                <c:pt idx="149">
                  <c:v>6</c:v>
                </c:pt>
                <c:pt idx="150">
                  <c:v>5</c:v>
                </c:pt>
                <c:pt idx="151">
                  <c:v>7</c:v>
                </c:pt>
                <c:pt idx="152">
                  <c:v>22</c:v>
                </c:pt>
                <c:pt idx="153">
                  <c:v>5</c:v>
                </c:pt>
                <c:pt idx="154">
                  <c:v>6</c:v>
                </c:pt>
                <c:pt idx="155">
                  <c:v>9</c:v>
                </c:pt>
                <c:pt idx="156">
                  <c:v>5</c:v>
                </c:pt>
                <c:pt idx="157">
                  <c:v>6</c:v>
                </c:pt>
                <c:pt idx="158">
                  <c:v>5</c:v>
                </c:pt>
                <c:pt idx="159">
                  <c:v>5</c:v>
                </c:pt>
                <c:pt idx="160">
                  <c:v>7</c:v>
                </c:pt>
                <c:pt idx="161">
                  <c:v>5</c:v>
                </c:pt>
                <c:pt idx="162">
                  <c:v>5</c:v>
                </c:pt>
                <c:pt idx="163">
                  <c:v>10</c:v>
                </c:pt>
                <c:pt idx="164">
                  <c:v>12</c:v>
                </c:pt>
                <c:pt idx="165">
                  <c:v>5</c:v>
                </c:pt>
                <c:pt idx="166">
                  <c:v>33</c:v>
                </c:pt>
                <c:pt idx="167">
                  <c:v>6</c:v>
                </c:pt>
                <c:pt idx="168">
                  <c:v>9</c:v>
                </c:pt>
                <c:pt idx="169">
                  <c:v>15</c:v>
                </c:pt>
                <c:pt idx="170">
                  <c:v>20</c:v>
                </c:pt>
                <c:pt idx="171">
                  <c:v>9</c:v>
                </c:pt>
                <c:pt idx="172">
                  <c:v>15</c:v>
                </c:pt>
                <c:pt idx="173">
                  <c:v>67</c:v>
                </c:pt>
                <c:pt idx="174">
                  <c:v>5</c:v>
                </c:pt>
                <c:pt idx="175">
                  <c:v>6</c:v>
                </c:pt>
                <c:pt idx="176">
                  <c:v>12</c:v>
                </c:pt>
                <c:pt idx="177">
                  <c:v>6</c:v>
                </c:pt>
                <c:pt idx="178">
                  <c:v>5</c:v>
                </c:pt>
                <c:pt idx="179">
                  <c:v>26</c:v>
                </c:pt>
                <c:pt idx="180">
                  <c:v>15</c:v>
                </c:pt>
                <c:pt idx="181">
                  <c:v>15</c:v>
                </c:pt>
                <c:pt idx="182">
                  <c:v>13</c:v>
                </c:pt>
                <c:pt idx="183">
                  <c:v>7</c:v>
                </c:pt>
                <c:pt idx="184">
                  <c:v>5</c:v>
                </c:pt>
                <c:pt idx="185">
                  <c:v>5</c:v>
                </c:pt>
                <c:pt idx="186">
                  <c:v>7</c:v>
                </c:pt>
                <c:pt idx="187">
                  <c:v>5</c:v>
                </c:pt>
                <c:pt idx="188">
                  <c:v>14</c:v>
                </c:pt>
                <c:pt idx="189">
                  <c:v>5</c:v>
                </c:pt>
                <c:pt idx="190">
                  <c:v>5</c:v>
                </c:pt>
                <c:pt idx="191">
                  <c:v>5</c:v>
                </c:pt>
                <c:pt idx="192">
                  <c:v>5</c:v>
                </c:pt>
                <c:pt idx="193">
                  <c:v>6</c:v>
                </c:pt>
                <c:pt idx="194">
                  <c:v>7</c:v>
                </c:pt>
                <c:pt idx="195">
                  <c:v>5</c:v>
                </c:pt>
                <c:pt idx="196">
                  <c:v>5</c:v>
                </c:pt>
                <c:pt idx="197">
                  <c:v>8</c:v>
                </c:pt>
                <c:pt idx="198">
                  <c:v>14</c:v>
                </c:pt>
                <c:pt idx="199">
                  <c:v>7</c:v>
                </c:pt>
                <c:pt idx="200">
                  <c:v>7</c:v>
                </c:pt>
                <c:pt idx="201">
                  <c:v>5</c:v>
                </c:pt>
                <c:pt idx="202">
                  <c:v>8</c:v>
                </c:pt>
                <c:pt idx="203">
                  <c:v>15</c:v>
                </c:pt>
                <c:pt idx="204">
                  <c:v>5</c:v>
                </c:pt>
                <c:pt idx="205">
                  <c:v>5</c:v>
                </c:pt>
                <c:pt idx="206">
                  <c:v>8</c:v>
                </c:pt>
                <c:pt idx="207">
                  <c:v>7</c:v>
                </c:pt>
                <c:pt idx="208">
                  <c:v>15</c:v>
                </c:pt>
                <c:pt idx="209">
                  <c:v>5</c:v>
                </c:pt>
                <c:pt idx="210">
                  <c:v>27</c:v>
                </c:pt>
                <c:pt idx="211">
                  <c:v>6</c:v>
                </c:pt>
                <c:pt idx="212">
                  <c:v>5</c:v>
                </c:pt>
                <c:pt idx="213">
                  <c:v>5</c:v>
                </c:pt>
                <c:pt idx="214">
                  <c:v>5</c:v>
                </c:pt>
                <c:pt idx="215">
                  <c:v>6</c:v>
                </c:pt>
                <c:pt idx="216">
                  <c:v>5</c:v>
                </c:pt>
                <c:pt idx="217">
                  <c:v>6</c:v>
                </c:pt>
                <c:pt idx="218">
                  <c:v>15</c:v>
                </c:pt>
                <c:pt idx="219">
                  <c:v>5</c:v>
                </c:pt>
                <c:pt idx="220">
                  <c:v>6</c:v>
                </c:pt>
                <c:pt idx="221">
                  <c:v>10</c:v>
                </c:pt>
                <c:pt idx="222">
                  <c:v>10</c:v>
                </c:pt>
                <c:pt idx="223">
                  <c:v>7</c:v>
                </c:pt>
                <c:pt idx="224">
                  <c:v>7</c:v>
                </c:pt>
                <c:pt idx="225">
                  <c:v>10</c:v>
                </c:pt>
                <c:pt idx="226">
                  <c:v>5</c:v>
                </c:pt>
                <c:pt idx="227">
                  <c:v>27</c:v>
                </c:pt>
                <c:pt idx="228">
                  <c:v>5</c:v>
                </c:pt>
                <c:pt idx="229">
                  <c:v>6</c:v>
                </c:pt>
                <c:pt idx="230">
                  <c:v>5</c:v>
                </c:pt>
                <c:pt idx="231">
                  <c:v>34</c:v>
                </c:pt>
                <c:pt idx="233">
                  <c:v>7</c:v>
                </c:pt>
                <c:pt idx="234">
                  <c:v>8</c:v>
                </c:pt>
                <c:pt idx="235">
                  <c:v>5</c:v>
                </c:pt>
                <c:pt idx="236">
                  <c:v>10</c:v>
                </c:pt>
                <c:pt idx="237">
                  <c:v>17</c:v>
                </c:pt>
                <c:pt idx="238">
                  <c:v>26</c:v>
                </c:pt>
                <c:pt idx="239">
                  <c:v>11</c:v>
                </c:pt>
                <c:pt idx="240">
                  <c:v>5</c:v>
                </c:pt>
                <c:pt idx="241">
                  <c:v>5</c:v>
                </c:pt>
                <c:pt idx="242">
                  <c:v>5</c:v>
                </c:pt>
                <c:pt idx="243">
                  <c:v>5</c:v>
                </c:pt>
                <c:pt idx="244">
                  <c:v>11</c:v>
                </c:pt>
                <c:pt idx="245">
                  <c:v>5</c:v>
                </c:pt>
                <c:pt idx="246">
                  <c:v>7</c:v>
                </c:pt>
                <c:pt idx="247">
                  <c:v>5</c:v>
                </c:pt>
                <c:pt idx="248">
                  <c:v>6</c:v>
                </c:pt>
                <c:pt idx="249">
                  <c:v>9</c:v>
                </c:pt>
                <c:pt idx="250">
                  <c:v>10</c:v>
                </c:pt>
                <c:pt idx="251">
                  <c:v>7</c:v>
                </c:pt>
                <c:pt idx="252">
                  <c:v>5</c:v>
                </c:pt>
                <c:pt idx="253">
                  <c:v>5</c:v>
                </c:pt>
                <c:pt idx="254">
                  <c:v>5</c:v>
                </c:pt>
                <c:pt idx="255">
                  <c:v>5</c:v>
                </c:pt>
                <c:pt idx="256">
                  <c:v>8</c:v>
                </c:pt>
                <c:pt idx="257">
                  <c:v>5</c:v>
                </c:pt>
                <c:pt idx="258">
                  <c:v>5</c:v>
                </c:pt>
                <c:pt idx="259">
                  <c:v>20</c:v>
                </c:pt>
                <c:pt idx="260">
                  <c:v>18</c:v>
                </c:pt>
                <c:pt idx="261">
                  <c:v>23</c:v>
                </c:pt>
                <c:pt idx="262">
                  <c:v>5</c:v>
                </c:pt>
                <c:pt idx="263">
                  <c:v>8</c:v>
                </c:pt>
                <c:pt idx="264">
                  <c:v>6</c:v>
                </c:pt>
                <c:pt idx="265">
                  <c:v>8</c:v>
                </c:pt>
                <c:pt idx="266">
                  <c:v>9</c:v>
                </c:pt>
                <c:pt idx="267">
                  <c:v>5</c:v>
                </c:pt>
                <c:pt idx="268">
                  <c:v>23</c:v>
                </c:pt>
                <c:pt idx="269">
                  <c:v>5</c:v>
                </c:pt>
                <c:pt idx="270">
                  <c:v>14</c:v>
                </c:pt>
                <c:pt idx="271">
                  <c:v>5</c:v>
                </c:pt>
                <c:pt idx="272">
                  <c:v>6</c:v>
                </c:pt>
                <c:pt idx="273">
                  <c:v>10</c:v>
                </c:pt>
                <c:pt idx="274">
                  <c:v>5</c:v>
                </c:pt>
                <c:pt idx="275">
                  <c:v>5</c:v>
                </c:pt>
                <c:pt idx="276">
                  <c:v>10</c:v>
                </c:pt>
                <c:pt idx="277">
                  <c:v>5</c:v>
                </c:pt>
                <c:pt idx="278">
                  <c:v>22</c:v>
                </c:pt>
                <c:pt idx="279">
                  <c:v>7</c:v>
                </c:pt>
                <c:pt idx="280">
                  <c:v>5</c:v>
                </c:pt>
                <c:pt idx="281">
                  <c:v>5</c:v>
                </c:pt>
                <c:pt idx="282">
                  <c:v>14</c:v>
                </c:pt>
                <c:pt idx="283">
                  <c:v>5</c:v>
                </c:pt>
                <c:pt idx="284">
                  <c:v>5</c:v>
                </c:pt>
                <c:pt idx="285">
                  <c:v>22</c:v>
                </c:pt>
                <c:pt idx="286">
                  <c:v>6</c:v>
                </c:pt>
                <c:pt idx="287">
                  <c:v>17</c:v>
                </c:pt>
                <c:pt idx="288">
                  <c:v>5</c:v>
                </c:pt>
                <c:pt idx="289">
                  <c:v>8</c:v>
                </c:pt>
                <c:pt idx="290">
                  <c:v>14</c:v>
                </c:pt>
                <c:pt idx="291">
                  <c:v>5</c:v>
                </c:pt>
                <c:pt idx="292">
                  <c:v>6</c:v>
                </c:pt>
                <c:pt idx="293">
                  <c:v>11</c:v>
                </c:pt>
                <c:pt idx="294">
                  <c:v>5</c:v>
                </c:pt>
                <c:pt idx="295">
                  <c:v>8</c:v>
                </c:pt>
                <c:pt idx="296">
                  <c:v>8</c:v>
                </c:pt>
                <c:pt idx="297">
                  <c:v>13</c:v>
                </c:pt>
                <c:pt idx="298">
                  <c:v>6</c:v>
                </c:pt>
                <c:pt idx="299">
                  <c:v>8</c:v>
                </c:pt>
              </c:numCache>
            </c:numRef>
          </c:yVal>
          <c:smooth val="0"/>
          <c:extLst>
            <c:ext xmlns:c16="http://schemas.microsoft.com/office/drawing/2014/chart" uri="{C3380CC4-5D6E-409C-BE32-E72D297353CC}">
              <c16:uniqueId val="{00000001-A1A3-8644-815A-A6FB8278D3BF}"/>
            </c:ext>
          </c:extLst>
        </c:ser>
        <c:ser>
          <c:idx val="1"/>
          <c:order val="1"/>
          <c:tx>
            <c:v>Rogue</c:v>
          </c:tx>
          <c:spPr>
            <a:ln w="25400" cap="rnd">
              <a:noFill/>
              <a:round/>
            </a:ln>
            <a:effectLst/>
          </c:spPr>
          <c:marker>
            <c:symbol val="diamond"/>
            <c:size val="5"/>
            <c:spPr>
              <a:solidFill>
                <a:schemeClr val="accent2"/>
              </a:solidFill>
              <a:ln w="9525">
                <a:solidFill>
                  <a:schemeClr val="accent2"/>
                </a:solidFill>
              </a:ln>
              <a:effectLst/>
            </c:spPr>
          </c:marker>
          <c:xVal>
            <c:numRef>
              <c:f>'[non-iperf.xlsx]50MB'!$A$2:$A$301</c:f>
              <c:numCache>
                <c:formatCode>General</c:formatCode>
                <c:ptCount val="30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pt idx="256">
                  <c:v>257</c:v>
                </c:pt>
                <c:pt idx="257">
                  <c:v>258</c:v>
                </c:pt>
                <c:pt idx="258">
                  <c:v>259</c:v>
                </c:pt>
                <c:pt idx="259">
                  <c:v>260</c:v>
                </c:pt>
                <c:pt idx="260">
                  <c:v>261</c:v>
                </c:pt>
                <c:pt idx="261">
                  <c:v>262</c:v>
                </c:pt>
                <c:pt idx="262">
                  <c:v>263</c:v>
                </c:pt>
                <c:pt idx="263">
                  <c:v>264</c:v>
                </c:pt>
                <c:pt idx="264">
                  <c:v>265</c:v>
                </c:pt>
                <c:pt idx="265">
                  <c:v>266</c:v>
                </c:pt>
                <c:pt idx="266">
                  <c:v>267</c:v>
                </c:pt>
                <c:pt idx="267">
                  <c:v>268</c:v>
                </c:pt>
                <c:pt idx="268">
                  <c:v>269</c:v>
                </c:pt>
                <c:pt idx="269">
                  <c:v>270</c:v>
                </c:pt>
                <c:pt idx="270">
                  <c:v>271</c:v>
                </c:pt>
                <c:pt idx="271">
                  <c:v>272</c:v>
                </c:pt>
                <c:pt idx="272">
                  <c:v>273</c:v>
                </c:pt>
                <c:pt idx="273">
                  <c:v>274</c:v>
                </c:pt>
                <c:pt idx="274">
                  <c:v>275</c:v>
                </c:pt>
                <c:pt idx="275">
                  <c:v>276</c:v>
                </c:pt>
                <c:pt idx="276">
                  <c:v>277</c:v>
                </c:pt>
                <c:pt idx="277">
                  <c:v>278</c:v>
                </c:pt>
                <c:pt idx="278">
                  <c:v>279</c:v>
                </c:pt>
                <c:pt idx="279">
                  <c:v>280</c:v>
                </c:pt>
                <c:pt idx="280">
                  <c:v>281</c:v>
                </c:pt>
                <c:pt idx="281">
                  <c:v>282</c:v>
                </c:pt>
                <c:pt idx="282">
                  <c:v>283</c:v>
                </c:pt>
                <c:pt idx="283">
                  <c:v>284</c:v>
                </c:pt>
                <c:pt idx="284">
                  <c:v>285</c:v>
                </c:pt>
                <c:pt idx="285">
                  <c:v>286</c:v>
                </c:pt>
                <c:pt idx="286">
                  <c:v>287</c:v>
                </c:pt>
                <c:pt idx="287">
                  <c:v>288</c:v>
                </c:pt>
                <c:pt idx="288">
                  <c:v>289</c:v>
                </c:pt>
                <c:pt idx="289">
                  <c:v>290</c:v>
                </c:pt>
                <c:pt idx="290">
                  <c:v>291</c:v>
                </c:pt>
                <c:pt idx="291">
                  <c:v>292</c:v>
                </c:pt>
                <c:pt idx="292">
                  <c:v>293</c:v>
                </c:pt>
                <c:pt idx="293">
                  <c:v>294</c:v>
                </c:pt>
                <c:pt idx="294">
                  <c:v>295</c:v>
                </c:pt>
                <c:pt idx="295">
                  <c:v>296</c:v>
                </c:pt>
                <c:pt idx="296">
                  <c:v>297</c:v>
                </c:pt>
                <c:pt idx="297">
                  <c:v>298</c:v>
                </c:pt>
                <c:pt idx="298">
                  <c:v>299</c:v>
                </c:pt>
                <c:pt idx="299">
                  <c:v>300</c:v>
                </c:pt>
              </c:numCache>
            </c:numRef>
          </c:xVal>
          <c:yVal>
            <c:numRef>
              <c:f>'[non-iperf.xlsx]50MB'!$C$2:$C$301</c:f>
              <c:numCache>
                <c:formatCode>General</c:formatCode>
                <c:ptCount val="300"/>
                <c:pt idx="0">
                  <c:v>9</c:v>
                </c:pt>
                <c:pt idx="1">
                  <c:v>27</c:v>
                </c:pt>
                <c:pt idx="2">
                  <c:v>6</c:v>
                </c:pt>
                <c:pt idx="3">
                  <c:v>33</c:v>
                </c:pt>
                <c:pt idx="4">
                  <c:v>5</c:v>
                </c:pt>
                <c:pt idx="5">
                  <c:v>21</c:v>
                </c:pt>
                <c:pt idx="6">
                  <c:v>10</c:v>
                </c:pt>
                <c:pt idx="7">
                  <c:v>23</c:v>
                </c:pt>
                <c:pt idx="8">
                  <c:v>9</c:v>
                </c:pt>
                <c:pt idx="9">
                  <c:v>73</c:v>
                </c:pt>
                <c:pt idx="10">
                  <c:v>70</c:v>
                </c:pt>
                <c:pt idx="11">
                  <c:v>24</c:v>
                </c:pt>
                <c:pt idx="12">
                  <c:v>21</c:v>
                </c:pt>
                <c:pt idx="13">
                  <c:v>43</c:v>
                </c:pt>
                <c:pt idx="14">
                  <c:v>70</c:v>
                </c:pt>
                <c:pt idx="15">
                  <c:v>37</c:v>
                </c:pt>
                <c:pt idx="16">
                  <c:v>24</c:v>
                </c:pt>
                <c:pt idx="17">
                  <c:v>19</c:v>
                </c:pt>
                <c:pt idx="18">
                  <c:v>14</c:v>
                </c:pt>
                <c:pt idx="19">
                  <c:v>11</c:v>
                </c:pt>
                <c:pt idx="20">
                  <c:v>5</c:v>
                </c:pt>
                <c:pt idx="21">
                  <c:v>14</c:v>
                </c:pt>
                <c:pt idx="22">
                  <c:v>7</c:v>
                </c:pt>
                <c:pt idx="23">
                  <c:v>16</c:v>
                </c:pt>
                <c:pt idx="24">
                  <c:v>15</c:v>
                </c:pt>
                <c:pt idx="25">
                  <c:v>19</c:v>
                </c:pt>
                <c:pt idx="26">
                  <c:v>8</c:v>
                </c:pt>
                <c:pt idx="27">
                  <c:v>36</c:v>
                </c:pt>
                <c:pt idx="28">
                  <c:v>6</c:v>
                </c:pt>
                <c:pt idx="29">
                  <c:v>7</c:v>
                </c:pt>
                <c:pt idx="30">
                  <c:v>6</c:v>
                </c:pt>
                <c:pt idx="31">
                  <c:v>17</c:v>
                </c:pt>
                <c:pt idx="32">
                  <c:v>6</c:v>
                </c:pt>
                <c:pt idx="33">
                  <c:v>8</c:v>
                </c:pt>
                <c:pt idx="34">
                  <c:v>7</c:v>
                </c:pt>
                <c:pt idx="35">
                  <c:v>6</c:v>
                </c:pt>
                <c:pt idx="36">
                  <c:v>32</c:v>
                </c:pt>
                <c:pt idx="37">
                  <c:v>6</c:v>
                </c:pt>
                <c:pt idx="38">
                  <c:v>35</c:v>
                </c:pt>
                <c:pt idx="39">
                  <c:v>6</c:v>
                </c:pt>
                <c:pt idx="40">
                  <c:v>7</c:v>
                </c:pt>
                <c:pt idx="41">
                  <c:v>19</c:v>
                </c:pt>
                <c:pt idx="42">
                  <c:v>14</c:v>
                </c:pt>
                <c:pt idx="43">
                  <c:v>11</c:v>
                </c:pt>
                <c:pt idx="44">
                  <c:v>9</c:v>
                </c:pt>
                <c:pt idx="45">
                  <c:v>15</c:v>
                </c:pt>
                <c:pt idx="46">
                  <c:v>10</c:v>
                </c:pt>
                <c:pt idx="47">
                  <c:v>5</c:v>
                </c:pt>
                <c:pt idx="48">
                  <c:v>13</c:v>
                </c:pt>
                <c:pt idx="49">
                  <c:v>43</c:v>
                </c:pt>
                <c:pt idx="50">
                  <c:v>21</c:v>
                </c:pt>
                <c:pt idx="51">
                  <c:v>53</c:v>
                </c:pt>
                <c:pt idx="52">
                  <c:v>14</c:v>
                </c:pt>
                <c:pt idx="53">
                  <c:v>15</c:v>
                </c:pt>
                <c:pt idx="54">
                  <c:v>13</c:v>
                </c:pt>
                <c:pt idx="55">
                  <c:v>8</c:v>
                </c:pt>
                <c:pt idx="56">
                  <c:v>10</c:v>
                </c:pt>
                <c:pt idx="57">
                  <c:v>23</c:v>
                </c:pt>
                <c:pt idx="58">
                  <c:v>5</c:v>
                </c:pt>
                <c:pt idx="59">
                  <c:v>16</c:v>
                </c:pt>
                <c:pt idx="60">
                  <c:v>11</c:v>
                </c:pt>
                <c:pt idx="61">
                  <c:v>5</c:v>
                </c:pt>
                <c:pt idx="62">
                  <c:v>5</c:v>
                </c:pt>
                <c:pt idx="63">
                  <c:v>63</c:v>
                </c:pt>
                <c:pt idx="64">
                  <c:v>28</c:v>
                </c:pt>
                <c:pt idx="65">
                  <c:v>7</c:v>
                </c:pt>
                <c:pt idx="66">
                  <c:v>34</c:v>
                </c:pt>
                <c:pt idx="67">
                  <c:v>14</c:v>
                </c:pt>
                <c:pt idx="68">
                  <c:v>12</c:v>
                </c:pt>
                <c:pt idx="69">
                  <c:v>27</c:v>
                </c:pt>
                <c:pt idx="70">
                  <c:v>17</c:v>
                </c:pt>
                <c:pt idx="71">
                  <c:v>7</c:v>
                </c:pt>
                <c:pt idx="72">
                  <c:v>16</c:v>
                </c:pt>
                <c:pt idx="73">
                  <c:v>34</c:v>
                </c:pt>
                <c:pt idx="74">
                  <c:v>20</c:v>
                </c:pt>
                <c:pt idx="75">
                  <c:v>12</c:v>
                </c:pt>
                <c:pt idx="76">
                  <c:v>35</c:v>
                </c:pt>
                <c:pt idx="77">
                  <c:v>7</c:v>
                </c:pt>
                <c:pt idx="78">
                  <c:v>5</c:v>
                </c:pt>
                <c:pt idx="79">
                  <c:v>6</c:v>
                </c:pt>
                <c:pt idx="80">
                  <c:v>5</c:v>
                </c:pt>
                <c:pt idx="81">
                  <c:v>30</c:v>
                </c:pt>
                <c:pt idx="82">
                  <c:v>6</c:v>
                </c:pt>
                <c:pt idx="83">
                  <c:v>15</c:v>
                </c:pt>
                <c:pt idx="84">
                  <c:v>7</c:v>
                </c:pt>
                <c:pt idx="85">
                  <c:v>21</c:v>
                </c:pt>
                <c:pt idx="86">
                  <c:v>5</c:v>
                </c:pt>
                <c:pt idx="87">
                  <c:v>8</c:v>
                </c:pt>
                <c:pt idx="88">
                  <c:v>6</c:v>
                </c:pt>
                <c:pt idx="89">
                  <c:v>71</c:v>
                </c:pt>
                <c:pt idx="90">
                  <c:v>10</c:v>
                </c:pt>
                <c:pt idx="91">
                  <c:v>25</c:v>
                </c:pt>
                <c:pt idx="92">
                  <c:v>5</c:v>
                </c:pt>
                <c:pt idx="93">
                  <c:v>14</c:v>
                </c:pt>
                <c:pt idx="94">
                  <c:v>7</c:v>
                </c:pt>
                <c:pt idx="95">
                  <c:v>31</c:v>
                </c:pt>
                <c:pt idx="96">
                  <c:v>7</c:v>
                </c:pt>
                <c:pt idx="97">
                  <c:v>28</c:v>
                </c:pt>
                <c:pt idx="98">
                  <c:v>15</c:v>
                </c:pt>
                <c:pt idx="99">
                  <c:v>17</c:v>
                </c:pt>
                <c:pt idx="100">
                  <c:v>14</c:v>
                </c:pt>
                <c:pt idx="101">
                  <c:v>10</c:v>
                </c:pt>
                <c:pt idx="102">
                  <c:v>6</c:v>
                </c:pt>
                <c:pt idx="103">
                  <c:v>20</c:v>
                </c:pt>
                <c:pt idx="104">
                  <c:v>6</c:v>
                </c:pt>
                <c:pt idx="105">
                  <c:v>35</c:v>
                </c:pt>
                <c:pt idx="106">
                  <c:v>6</c:v>
                </c:pt>
                <c:pt idx="107">
                  <c:v>29</c:v>
                </c:pt>
                <c:pt idx="108">
                  <c:v>8</c:v>
                </c:pt>
                <c:pt idx="109">
                  <c:v>19</c:v>
                </c:pt>
                <c:pt idx="111">
                  <c:v>5</c:v>
                </c:pt>
                <c:pt idx="112">
                  <c:v>28</c:v>
                </c:pt>
                <c:pt idx="113">
                  <c:v>14</c:v>
                </c:pt>
                <c:pt idx="114">
                  <c:v>47</c:v>
                </c:pt>
                <c:pt idx="115">
                  <c:v>9</c:v>
                </c:pt>
                <c:pt idx="116">
                  <c:v>6</c:v>
                </c:pt>
                <c:pt idx="117">
                  <c:v>5</c:v>
                </c:pt>
                <c:pt idx="118">
                  <c:v>37</c:v>
                </c:pt>
                <c:pt idx="119">
                  <c:v>5</c:v>
                </c:pt>
                <c:pt idx="120">
                  <c:v>44</c:v>
                </c:pt>
                <c:pt idx="121">
                  <c:v>47</c:v>
                </c:pt>
                <c:pt idx="122">
                  <c:v>7</c:v>
                </c:pt>
                <c:pt idx="123">
                  <c:v>34</c:v>
                </c:pt>
                <c:pt idx="124">
                  <c:v>9</c:v>
                </c:pt>
                <c:pt idx="125">
                  <c:v>6</c:v>
                </c:pt>
                <c:pt idx="126">
                  <c:v>19</c:v>
                </c:pt>
                <c:pt idx="127">
                  <c:v>8</c:v>
                </c:pt>
                <c:pt idx="128">
                  <c:v>31</c:v>
                </c:pt>
                <c:pt idx="129">
                  <c:v>7</c:v>
                </c:pt>
                <c:pt idx="130">
                  <c:v>19</c:v>
                </c:pt>
                <c:pt idx="131">
                  <c:v>32</c:v>
                </c:pt>
                <c:pt idx="132">
                  <c:v>13</c:v>
                </c:pt>
                <c:pt idx="133">
                  <c:v>16</c:v>
                </c:pt>
                <c:pt idx="134">
                  <c:v>12</c:v>
                </c:pt>
                <c:pt idx="135">
                  <c:v>12</c:v>
                </c:pt>
                <c:pt idx="136">
                  <c:v>25</c:v>
                </c:pt>
                <c:pt idx="137">
                  <c:v>31</c:v>
                </c:pt>
                <c:pt idx="139">
                  <c:v>106</c:v>
                </c:pt>
                <c:pt idx="140">
                  <c:v>6</c:v>
                </c:pt>
                <c:pt idx="141">
                  <c:v>6</c:v>
                </c:pt>
                <c:pt idx="142">
                  <c:v>34</c:v>
                </c:pt>
                <c:pt idx="143">
                  <c:v>19</c:v>
                </c:pt>
                <c:pt idx="144">
                  <c:v>12</c:v>
                </c:pt>
                <c:pt idx="145">
                  <c:v>16</c:v>
                </c:pt>
                <c:pt idx="146">
                  <c:v>11</c:v>
                </c:pt>
                <c:pt idx="148">
                  <c:v>9</c:v>
                </c:pt>
                <c:pt idx="149">
                  <c:v>5</c:v>
                </c:pt>
                <c:pt idx="150">
                  <c:v>6</c:v>
                </c:pt>
                <c:pt idx="151">
                  <c:v>38</c:v>
                </c:pt>
                <c:pt idx="152">
                  <c:v>8</c:v>
                </c:pt>
                <c:pt idx="153">
                  <c:v>20</c:v>
                </c:pt>
                <c:pt idx="154">
                  <c:v>6</c:v>
                </c:pt>
                <c:pt idx="155">
                  <c:v>27</c:v>
                </c:pt>
                <c:pt idx="156">
                  <c:v>8</c:v>
                </c:pt>
                <c:pt idx="157">
                  <c:v>10</c:v>
                </c:pt>
                <c:pt idx="158">
                  <c:v>17</c:v>
                </c:pt>
                <c:pt idx="159">
                  <c:v>21</c:v>
                </c:pt>
                <c:pt idx="160">
                  <c:v>6</c:v>
                </c:pt>
                <c:pt idx="161">
                  <c:v>25</c:v>
                </c:pt>
                <c:pt idx="162">
                  <c:v>8</c:v>
                </c:pt>
                <c:pt idx="163">
                  <c:v>22</c:v>
                </c:pt>
                <c:pt idx="164">
                  <c:v>6</c:v>
                </c:pt>
                <c:pt idx="165">
                  <c:v>20</c:v>
                </c:pt>
                <c:pt idx="166">
                  <c:v>5</c:v>
                </c:pt>
                <c:pt idx="167">
                  <c:v>27</c:v>
                </c:pt>
                <c:pt idx="168">
                  <c:v>7</c:v>
                </c:pt>
                <c:pt idx="169">
                  <c:v>8</c:v>
                </c:pt>
                <c:pt idx="170">
                  <c:v>5</c:v>
                </c:pt>
                <c:pt idx="171">
                  <c:v>63</c:v>
                </c:pt>
                <c:pt idx="172">
                  <c:v>17</c:v>
                </c:pt>
                <c:pt idx="173">
                  <c:v>5</c:v>
                </c:pt>
                <c:pt idx="174">
                  <c:v>15</c:v>
                </c:pt>
                <c:pt idx="175">
                  <c:v>23</c:v>
                </c:pt>
                <c:pt idx="176">
                  <c:v>12</c:v>
                </c:pt>
                <c:pt idx="177">
                  <c:v>38</c:v>
                </c:pt>
                <c:pt idx="178">
                  <c:v>5</c:v>
                </c:pt>
                <c:pt idx="179">
                  <c:v>15</c:v>
                </c:pt>
                <c:pt idx="180">
                  <c:v>5</c:v>
                </c:pt>
                <c:pt idx="181">
                  <c:v>16</c:v>
                </c:pt>
                <c:pt idx="182">
                  <c:v>6</c:v>
                </c:pt>
                <c:pt idx="183">
                  <c:v>5</c:v>
                </c:pt>
                <c:pt idx="184">
                  <c:v>13</c:v>
                </c:pt>
                <c:pt idx="185">
                  <c:v>8</c:v>
                </c:pt>
                <c:pt idx="186">
                  <c:v>10</c:v>
                </c:pt>
                <c:pt idx="187">
                  <c:v>6</c:v>
                </c:pt>
                <c:pt idx="188">
                  <c:v>17</c:v>
                </c:pt>
                <c:pt idx="189">
                  <c:v>7</c:v>
                </c:pt>
                <c:pt idx="190">
                  <c:v>65</c:v>
                </c:pt>
                <c:pt idx="191">
                  <c:v>14</c:v>
                </c:pt>
                <c:pt idx="192">
                  <c:v>9</c:v>
                </c:pt>
                <c:pt idx="193">
                  <c:v>9</c:v>
                </c:pt>
                <c:pt idx="194">
                  <c:v>39</c:v>
                </c:pt>
                <c:pt idx="195">
                  <c:v>27</c:v>
                </c:pt>
                <c:pt idx="196">
                  <c:v>65</c:v>
                </c:pt>
                <c:pt idx="197">
                  <c:v>7</c:v>
                </c:pt>
                <c:pt idx="198">
                  <c:v>8</c:v>
                </c:pt>
                <c:pt idx="199">
                  <c:v>6</c:v>
                </c:pt>
                <c:pt idx="200">
                  <c:v>16</c:v>
                </c:pt>
                <c:pt idx="201">
                  <c:v>6</c:v>
                </c:pt>
                <c:pt idx="202">
                  <c:v>6</c:v>
                </c:pt>
                <c:pt idx="203">
                  <c:v>10</c:v>
                </c:pt>
                <c:pt idx="204">
                  <c:v>5</c:v>
                </c:pt>
                <c:pt idx="206">
                  <c:v>18</c:v>
                </c:pt>
                <c:pt idx="207">
                  <c:v>31</c:v>
                </c:pt>
                <c:pt idx="208">
                  <c:v>6</c:v>
                </c:pt>
                <c:pt idx="209">
                  <c:v>12</c:v>
                </c:pt>
                <c:pt idx="210">
                  <c:v>170</c:v>
                </c:pt>
                <c:pt idx="211">
                  <c:v>26</c:v>
                </c:pt>
                <c:pt idx="212">
                  <c:v>9</c:v>
                </c:pt>
                <c:pt idx="213">
                  <c:v>23</c:v>
                </c:pt>
                <c:pt idx="214">
                  <c:v>78</c:v>
                </c:pt>
                <c:pt idx="215">
                  <c:v>42</c:v>
                </c:pt>
                <c:pt idx="216">
                  <c:v>5</c:v>
                </c:pt>
                <c:pt idx="217">
                  <c:v>21</c:v>
                </c:pt>
                <c:pt idx="218">
                  <c:v>5</c:v>
                </c:pt>
                <c:pt idx="219">
                  <c:v>11</c:v>
                </c:pt>
                <c:pt idx="220">
                  <c:v>6</c:v>
                </c:pt>
                <c:pt idx="221">
                  <c:v>13</c:v>
                </c:pt>
                <c:pt idx="222">
                  <c:v>53</c:v>
                </c:pt>
                <c:pt idx="223">
                  <c:v>35</c:v>
                </c:pt>
                <c:pt idx="224">
                  <c:v>14</c:v>
                </c:pt>
                <c:pt idx="225">
                  <c:v>10</c:v>
                </c:pt>
                <c:pt idx="226">
                  <c:v>9</c:v>
                </c:pt>
                <c:pt idx="227">
                  <c:v>9</c:v>
                </c:pt>
                <c:pt idx="228">
                  <c:v>14</c:v>
                </c:pt>
                <c:pt idx="229">
                  <c:v>12</c:v>
                </c:pt>
                <c:pt idx="230">
                  <c:v>10</c:v>
                </c:pt>
                <c:pt idx="231">
                  <c:v>8</c:v>
                </c:pt>
                <c:pt idx="232">
                  <c:v>6</c:v>
                </c:pt>
                <c:pt idx="233">
                  <c:v>10</c:v>
                </c:pt>
                <c:pt idx="234">
                  <c:v>7</c:v>
                </c:pt>
                <c:pt idx="235">
                  <c:v>7</c:v>
                </c:pt>
                <c:pt idx="236">
                  <c:v>5</c:v>
                </c:pt>
                <c:pt idx="237">
                  <c:v>13</c:v>
                </c:pt>
                <c:pt idx="238">
                  <c:v>12</c:v>
                </c:pt>
                <c:pt idx="239">
                  <c:v>13</c:v>
                </c:pt>
                <c:pt idx="240">
                  <c:v>21</c:v>
                </c:pt>
                <c:pt idx="241">
                  <c:v>14</c:v>
                </c:pt>
                <c:pt idx="242">
                  <c:v>6</c:v>
                </c:pt>
                <c:pt idx="243">
                  <c:v>41</c:v>
                </c:pt>
                <c:pt idx="244">
                  <c:v>12</c:v>
                </c:pt>
                <c:pt idx="245">
                  <c:v>26</c:v>
                </c:pt>
                <c:pt idx="246">
                  <c:v>62</c:v>
                </c:pt>
                <c:pt idx="247">
                  <c:v>15</c:v>
                </c:pt>
                <c:pt idx="248">
                  <c:v>8</c:v>
                </c:pt>
                <c:pt idx="249">
                  <c:v>6</c:v>
                </c:pt>
                <c:pt idx="250">
                  <c:v>18</c:v>
                </c:pt>
                <c:pt idx="251">
                  <c:v>7</c:v>
                </c:pt>
                <c:pt idx="252">
                  <c:v>43</c:v>
                </c:pt>
                <c:pt idx="253">
                  <c:v>9</c:v>
                </c:pt>
                <c:pt idx="254">
                  <c:v>26</c:v>
                </c:pt>
                <c:pt idx="255">
                  <c:v>62</c:v>
                </c:pt>
                <c:pt idx="256">
                  <c:v>23</c:v>
                </c:pt>
                <c:pt idx="257">
                  <c:v>6</c:v>
                </c:pt>
                <c:pt idx="258">
                  <c:v>140</c:v>
                </c:pt>
                <c:pt idx="259">
                  <c:v>7</c:v>
                </c:pt>
                <c:pt idx="261">
                  <c:v>7</c:v>
                </c:pt>
                <c:pt idx="262">
                  <c:v>17</c:v>
                </c:pt>
                <c:pt idx="264">
                  <c:v>19</c:v>
                </c:pt>
                <c:pt idx="265">
                  <c:v>127</c:v>
                </c:pt>
                <c:pt idx="266">
                  <c:v>182</c:v>
                </c:pt>
                <c:pt idx="268">
                  <c:v>139</c:v>
                </c:pt>
                <c:pt idx="269">
                  <c:v>12</c:v>
                </c:pt>
                <c:pt idx="270">
                  <c:v>5</c:v>
                </c:pt>
                <c:pt idx="271">
                  <c:v>24</c:v>
                </c:pt>
                <c:pt idx="272">
                  <c:v>11</c:v>
                </c:pt>
                <c:pt idx="273">
                  <c:v>28</c:v>
                </c:pt>
                <c:pt idx="274">
                  <c:v>6</c:v>
                </c:pt>
                <c:pt idx="275">
                  <c:v>9</c:v>
                </c:pt>
                <c:pt idx="276">
                  <c:v>5</c:v>
                </c:pt>
                <c:pt idx="277">
                  <c:v>6</c:v>
                </c:pt>
                <c:pt idx="278">
                  <c:v>7</c:v>
                </c:pt>
                <c:pt idx="279">
                  <c:v>17</c:v>
                </c:pt>
                <c:pt idx="280">
                  <c:v>10</c:v>
                </c:pt>
                <c:pt idx="281">
                  <c:v>7</c:v>
                </c:pt>
                <c:pt idx="282">
                  <c:v>8</c:v>
                </c:pt>
                <c:pt idx="283">
                  <c:v>5</c:v>
                </c:pt>
                <c:pt idx="284">
                  <c:v>25</c:v>
                </c:pt>
                <c:pt idx="285">
                  <c:v>7</c:v>
                </c:pt>
                <c:pt idx="286">
                  <c:v>5</c:v>
                </c:pt>
                <c:pt idx="287">
                  <c:v>9</c:v>
                </c:pt>
                <c:pt idx="288">
                  <c:v>31</c:v>
                </c:pt>
                <c:pt idx="289">
                  <c:v>34</c:v>
                </c:pt>
                <c:pt idx="290">
                  <c:v>51</c:v>
                </c:pt>
                <c:pt idx="291">
                  <c:v>65</c:v>
                </c:pt>
                <c:pt idx="292">
                  <c:v>20</c:v>
                </c:pt>
                <c:pt idx="293">
                  <c:v>7</c:v>
                </c:pt>
                <c:pt idx="294">
                  <c:v>61</c:v>
                </c:pt>
                <c:pt idx="295">
                  <c:v>24</c:v>
                </c:pt>
                <c:pt idx="296">
                  <c:v>6</c:v>
                </c:pt>
                <c:pt idx="297">
                  <c:v>18</c:v>
                </c:pt>
                <c:pt idx="299">
                  <c:v>9</c:v>
                </c:pt>
              </c:numCache>
            </c:numRef>
          </c:yVal>
          <c:smooth val="0"/>
          <c:extLst>
            <c:ext xmlns:c16="http://schemas.microsoft.com/office/drawing/2014/chart" uri="{C3380CC4-5D6E-409C-BE32-E72D297353CC}">
              <c16:uniqueId val="{00000002-A1A3-8644-815A-A6FB8278D3BF}"/>
            </c:ext>
          </c:extLst>
        </c:ser>
        <c:dLbls>
          <c:showLegendKey val="0"/>
          <c:showVal val="0"/>
          <c:showCatName val="0"/>
          <c:showSerName val="0"/>
          <c:showPercent val="0"/>
          <c:showBubbleSize val="0"/>
        </c:dLbls>
        <c:axId val="1806591823"/>
        <c:axId val="1806609103"/>
      </c:scatterChart>
      <c:valAx>
        <c:axId val="1806591823"/>
        <c:scaling>
          <c:orientation val="minMax"/>
          <c:max val="300.10000000000002"/>
          <c:min val="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1" i="0" u="none" strike="noStrike" kern="1200" baseline="0">
                    <a:solidFill>
                      <a:schemeClr val="tx1"/>
                    </a:solidFill>
                    <a:latin typeface="+mn-lt"/>
                    <a:ea typeface="+mn-ea"/>
                    <a:cs typeface="+mn-cs"/>
                  </a:defRPr>
                </a:pPr>
                <a:r>
                  <a:rPr lang="en-US" altLang="ja-JP" b="1">
                    <a:solidFill>
                      <a:schemeClr val="tx1"/>
                    </a:solidFill>
                  </a:rPr>
                  <a:t>Number of packets</a:t>
                </a:r>
                <a:endParaRPr lang="ja-JP" altLang="en-US" b="1">
                  <a:solidFill>
                    <a:schemeClr val="tx1"/>
                  </a:solidFill>
                </a:endParaRPr>
              </a:p>
            </c:rich>
          </c:tx>
          <c:overlay val="0"/>
          <c:spPr>
            <a:noFill/>
            <a:ln>
              <a:noFill/>
            </a:ln>
            <a:effectLst/>
          </c:spPr>
          <c:txPr>
            <a:bodyPr rot="0" spcFirstLastPara="1" vertOverflow="ellipsis" vert="horz" wrap="square" anchor="ctr" anchorCtr="1"/>
            <a:lstStyle/>
            <a:p>
              <a:pPr>
                <a:defRPr sz="1000" b="1" i="0" u="none" strike="noStrike" kern="1200" baseline="0">
                  <a:solidFill>
                    <a:schemeClr val="tx1"/>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1" i="0" u="none" strike="noStrike" kern="1200" baseline="0">
                <a:solidFill>
                  <a:schemeClr val="tx1"/>
                </a:solidFill>
                <a:latin typeface="+mn-lt"/>
                <a:ea typeface="+mn-ea"/>
                <a:cs typeface="+mn-cs"/>
              </a:defRPr>
            </a:pPr>
            <a:endParaRPr lang="ja-JP"/>
          </a:p>
        </c:txPr>
        <c:crossAx val="1806609103"/>
        <c:crosses val="autoZero"/>
        <c:crossBetween val="midCat"/>
      </c:valAx>
      <c:valAx>
        <c:axId val="1806609103"/>
        <c:scaling>
          <c:orientation val="minMax"/>
          <c:max val="1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1" i="0" u="none" strike="noStrike" kern="1200" baseline="0">
                    <a:solidFill>
                      <a:schemeClr val="tx1"/>
                    </a:solidFill>
                    <a:latin typeface="+mn-lt"/>
                    <a:ea typeface="+mn-ea"/>
                    <a:cs typeface="+mn-cs"/>
                  </a:defRPr>
                </a:pPr>
                <a:r>
                  <a:rPr lang="en-US" altLang="ja-JP" b="1">
                    <a:solidFill>
                      <a:schemeClr val="tx1"/>
                    </a:solidFill>
                  </a:rPr>
                  <a:t>RTT [ms]</a:t>
                </a:r>
                <a:endParaRPr lang="ja-JP" altLang="en-US" b="1">
                  <a:solidFill>
                    <a:schemeClr val="tx1"/>
                  </a:solidFill>
                </a:endParaRPr>
              </a:p>
            </c:rich>
          </c:tx>
          <c:overlay val="0"/>
          <c:spPr>
            <a:noFill/>
            <a:ln>
              <a:noFill/>
            </a:ln>
            <a:effectLst/>
          </c:spPr>
          <c:txPr>
            <a:bodyPr rot="-5400000" spcFirstLastPara="1" vertOverflow="ellipsis" vert="horz" wrap="square" anchor="ctr" anchorCtr="1"/>
            <a:lstStyle/>
            <a:p>
              <a:pPr>
                <a:defRPr sz="1000" b="1" i="0" u="none" strike="noStrike" kern="1200" baseline="0">
                  <a:solidFill>
                    <a:schemeClr val="tx1"/>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1" i="0" u="none" strike="noStrike" kern="1200" baseline="0">
                <a:solidFill>
                  <a:schemeClr val="tx1"/>
                </a:solidFill>
                <a:latin typeface="+mn-lt"/>
                <a:ea typeface="+mn-ea"/>
                <a:cs typeface="+mn-cs"/>
              </a:defRPr>
            </a:pPr>
            <a:endParaRPr lang="ja-JP"/>
          </a:p>
        </c:txPr>
        <c:crossAx val="1806591823"/>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1" i="0" u="none" strike="noStrike" kern="1200" baseline="0">
              <a:solidFill>
                <a:schemeClr val="tx1"/>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a:solidFill>
        <a:schemeClr val="accent1"/>
      </a:solidFill>
    </a:ln>
    <a:effectLst/>
  </c:spPr>
  <c:txPr>
    <a:bodyPr/>
    <a:lstStyle/>
    <a:p>
      <a:pPr>
        <a:defRPr/>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'50MB'!$F$2</c:f>
              <c:strCache>
                <c:ptCount val="1"/>
                <c:pt idx="0">
                  <c:v>Legal</c:v>
                </c:pt>
              </c:strCache>
            </c:strRef>
          </c:tx>
          <c:spPr>
            <a:ln w="19050" cap="rnd">
              <a:noFill/>
              <a:round/>
            </a:ln>
            <a:effectLst/>
          </c:spPr>
          <c:marker>
            <c:symbol val="circle"/>
            <c:size val="5"/>
            <c:spPr>
              <a:solidFill>
                <a:schemeClr val="accent1"/>
              </a:solidFill>
              <a:ln w="9525">
                <a:solidFill>
                  <a:schemeClr val="accent1"/>
                </a:solidFill>
              </a:ln>
              <a:effectLst/>
            </c:spPr>
          </c:marker>
          <c:dPt>
            <c:idx val="94"/>
            <c:marker>
              <c:symbol val="circle"/>
              <c:size val="5"/>
              <c:spPr>
                <a:solidFill>
                  <a:schemeClr val="accent1"/>
                </a:solidFill>
                <a:ln w="9525">
                  <a:solidFill>
                    <a:schemeClr val="accent1"/>
                  </a:solidFill>
                  <a:miter lim="800000"/>
                </a:ln>
                <a:effectLst/>
              </c:spPr>
            </c:marker>
            <c:bubble3D val="0"/>
            <c:extLst>
              <c:ext xmlns:c16="http://schemas.microsoft.com/office/drawing/2014/chart" uri="{C3380CC4-5D6E-409C-BE32-E72D297353CC}">
                <c16:uniqueId val="{00000000-09A6-5C44-B44B-C33E4713A346}"/>
              </c:ext>
            </c:extLst>
          </c:dPt>
          <c:xVal>
            <c:numRef>
              <c:f>'50MB'!$A$2:$A$301</c:f>
              <c:numCache>
                <c:formatCode>General</c:formatCode>
                <c:ptCount val="30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pt idx="256">
                  <c:v>257</c:v>
                </c:pt>
                <c:pt idx="257">
                  <c:v>258</c:v>
                </c:pt>
                <c:pt idx="258">
                  <c:v>259</c:v>
                </c:pt>
                <c:pt idx="259">
                  <c:v>260</c:v>
                </c:pt>
                <c:pt idx="260">
                  <c:v>261</c:v>
                </c:pt>
                <c:pt idx="261">
                  <c:v>262</c:v>
                </c:pt>
                <c:pt idx="262">
                  <c:v>263</c:v>
                </c:pt>
                <c:pt idx="263">
                  <c:v>264</c:v>
                </c:pt>
                <c:pt idx="264">
                  <c:v>265</c:v>
                </c:pt>
                <c:pt idx="265">
                  <c:v>266</c:v>
                </c:pt>
                <c:pt idx="266">
                  <c:v>267</c:v>
                </c:pt>
                <c:pt idx="267">
                  <c:v>268</c:v>
                </c:pt>
                <c:pt idx="268">
                  <c:v>269</c:v>
                </c:pt>
                <c:pt idx="269">
                  <c:v>270</c:v>
                </c:pt>
                <c:pt idx="270">
                  <c:v>271</c:v>
                </c:pt>
                <c:pt idx="271">
                  <c:v>272</c:v>
                </c:pt>
                <c:pt idx="272">
                  <c:v>273</c:v>
                </c:pt>
                <c:pt idx="273">
                  <c:v>274</c:v>
                </c:pt>
                <c:pt idx="274">
                  <c:v>275</c:v>
                </c:pt>
                <c:pt idx="275">
                  <c:v>276</c:v>
                </c:pt>
                <c:pt idx="276">
                  <c:v>277</c:v>
                </c:pt>
                <c:pt idx="277">
                  <c:v>278</c:v>
                </c:pt>
                <c:pt idx="278">
                  <c:v>279</c:v>
                </c:pt>
                <c:pt idx="279">
                  <c:v>280</c:v>
                </c:pt>
                <c:pt idx="280">
                  <c:v>281</c:v>
                </c:pt>
                <c:pt idx="281">
                  <c:v>282</c:v>
                </c:pt>
                <c:pt idx="282">
                  <c:v>283</c:v>
                </c:pt>
                <c:pt idx="283">
                  <c:v>284</c:v>
                </c:pt>
                <c:pt idx="284">
                  <c:v>285</c:v>
                </c:pt>
                <c:pt idx="285">
                  <c:v>286</c:v>
                </c:pt>
                <c:pt idx="286">
                  <c:v>287</c:v>
                </c:pt>
                <c:pt idx="287">
                  <c:v>288</c:v>
                </c:pt>
                <c:pt idx="288">
                  <c:v>289</c:v>
                </c:pt>
                <c:pt idx="289">
                  <c:v>290</c:v>
                </c:pt>
                <c:pt idx="290">
                  <c:v>291</c:v>
                </c:pt>
                <c:pt idx="291">
                  <c:v>292</c:v>
                </c:pt>
                <c:pt idx="292">
                  <c:v>293</c:v>
                </c:pt>
                <c:pt idx="293">
                  <c:v>294</c:v>
                </c:pt>
                <c:pt idx="294">
                  <c:v>295</c:v>
                </c:pt>
                <c:pt idx="295">
                  <c:v>296</c:v>
                </c:pt>
                <c:pt idx="296">
                  <c:v>297</c:v>
                </c:pt>
                <c:pt idx="297">
                  <c:v>298</c:v>
                </c:pt>
                <c:pt idx="298">
                  <c:v>299</c:v>
                </c:pt>
                <c:pt idx="299">
                  <c:v>300</c:v>
                </c:pt>
              </c:numCache>
            </c:numRef>
          </c:xVal>
          <c:yVal>
            <c:numRef>
              <c:f>'50MB'!$B$2:$B$301</c:f>
              <c:numCache>
                <c:formatCode>General</c:formatCode>
                <c:ptCount val="300"/>
                <c:pt idx="0">
                  <c:v>6</c:v>
                </c:pt>
                <c:pt idx="1">
                  <c:v>7</c:v>
                </c:pt>
                <c:pt idx="2">
                  <c:v>5</c:v>
                </c:pt>
                <c:pt idx="3">
                  <c:v>5</c:v>
                </c:pt>
                <c:pt idx="4">
                  <c:v>5</c:v>
                </c:pt>
                <c:pt idx="5">
                  <c:v>32</c:v>
                </c:pt>
                <c:pt idx="6">
                  <c:v>11</c:v>
                </c:pt>
                <c:pt idx="7">
                  <c:v>8</c:v>
                </c:pt>
                <c:pt idx="8">
                  <c:v>16</c:v>
                </c:pt>
                <c:pt idx="9">
                  <c:v>6</c:v>
                </c:pt>
                <c:pt idx="10">
                  <c:v>15</c:v>
                </c:pt>
                <c:pt idx="11">
                  <c:v>10</c:v>
                </c:pt>
                <c:pt idx="12">
                  <c:v>15</c:v>
                </c:pt>
                <c:pt idx="13">
                  <c:v>5</c:v>
                </c:pt>
                <c:pt idx="14">
                  <c:v>5</c:v>
                </c:pt>
                <c:pt idx="15">
                  <c:v>5</c:v>
                </c:pt>
                <c:pt idx="16">
                  <c:v>5</c:v>
                </c:pt>
                <c:pt idx="17">
                  <c:v>9</c:v>
                </c:pt>
                <c:pt idx="18">
                  <c:v>9</c:v>
                </c:pt>
                <c:pt idx="19">
                  <c:v>19</c:v>
                </c:pt>
                <c:pt idx="20">
                  <c:v>5</c:v>
                </c:pt>
                <c:pt idx="21">
                  <c:v>20</c:v>
                </c:pt>
                <c:pt idx="22">
                  <c:v>5</c:v>
                </c:pt>
                <c:pt idx="23">
                  <c:v>10</c:v>
                </c:pt>
                <c:pt idx="24">
                  <c:v>20</c:v>
                </c:pt>
                <c:pt idx="25">
                  <c:v>19</c:v>
                </c:pt>
                <c:pt idx="26">
                  <c:v>17</c:v>
                </c:pt>
                <c:pt idx="27">
                  <c:v>8</c:v>
                </c:pt>
                <c:pt idx="28">
                  <c:v>6</c:v>
                </c:pt>
                <c:pt idx="29">
                  <c:v>9</c:v>
                </c:pt>
                <c:pt idx="30">
                  <c:v>11</c:v>
                </c:pt>
                <c:pt idx="31">
                  <c:v>26</c:v>
                </c:pt>
                <c:pt idx="32">
                  <c:v>8</c:v>
                </c:pt>
                <c:pt idx="33">
                  <c:v>5</c:v>
                </c:pt>
                <c:pt idx="34">
                  <c:v>11</c:v>
                </c:pt>
                <c:pt idx="35">
                  <c:v>5</c:v>
                </c:pt>
                <c:pt idx="36">
                  <c:v>5</c:v>
                </c:pt>
                <c:pt idx="37">
                  <c:v>5</c:v>
                </c:pt>
                <c:pt idx="38">
                  <c:v>7</c:v>
                </c:pt>
                <c:pt idx="39">
                  <c:v>18</c:v>
                </c:pt>
                <c:pt idx="40">
                  <c:v>6</c:v>
                </c:pt>
                <c:pt idx="41">
                  <c:v>12</c:v>
                </c:pt>
                <c:pt idx="42">
                  <c:v>15</c:v>
                </c:pt>
                <c:pt idx="43">
                  <c:v>6</c:v>
                </c:pt>
                <c:pt idx="44">
                  <c:v>8</c:v>
                </c:pt>
                <c:pt idx="46">
                  <c:v>9</c:v>
                </c:pt>
                <c:pt idx="47">
                  <c:v>15</c:v>
                </c:pt>
                <c:pt idx="48">
                  <c:v>24</c:v>
                </c:pt>
                <c:pt idx="49">
                  <c:v>25</c:v>
                </c:pt>
                <c:pt idx="50">
                  <c:v>38</c:v>
                </c:pt>
                <c:pt idx="51">
                  <c:v>8</c:v>
                </c:pt>
                <c:pt idx="52">
                  <c:v>5</c:v>
                </c:pt>
                <c:pt idx="53">
                  <c:v>8</c:v>
                </c:pt>
                <c:pt idx="54">
                  <c:v>21</c:v>
                </c:pt>
                <c:pt idx="55">
                  <c:v>5</c:v>
                </c:pt>
                <c:pt idx="56">
                  <c:v>9</c:v>
                </c:pt>
                <c:pt idx="57">
                  <c:v>5</c:v>
                </c:pt>
                <c:pt idx="58">
                  <c:v>11</c:v>
                </c:pt>
                <c:pt idx="59">
                  <c:v>5</c:v>
                </c:pt>
                <c:pt idx="60">
                  <c:v>5</c:v>
                </c:pt>
                <c:pt idx="61">
                  <c:v>5</c:v>
                </c:pt>
                <c:pt idx="62">
                  <c:v>19</c:v>
                </c:pt>
                <c:pt idx="63">
                  <c:v>9</c:v>
                </c:pt>
                <c:pt idx="64">
                  <c:v>10</c:v>
                </c:pt>
                <c:pt idx="65">
                  <c:v>6</c:v>
                </c:pt>
                <c:pt idx="66">
                  <c:v>7</c:v>
                </c:pt>
                <c:pt idx="67">
                  <c:v>5</c:v>
                </c:pt>
                <c:pt idx="68">
                  <c:v>9</c:v>
                </c:pt>
                <c:pt idx="69">
                  <c:v>8</c:v>
                </c:pt>
                <c:pt idx="70">
                  <c:v>5</c:v>
                </c:pt>
                <c:pt idx="71">
                  <c:v>14</c:v>
                </c:pt>
                <c:pt idx="72">
                  <c:v>7</c:v>
                </c:pt>
                <c:pt idx="73">
                  <c:v>11</c:v>
                </c:pt>
                <c:pt idx="74">
                  <c:v>7</c:v>
                </c:pt>
                <c:pt idx="75">
                  <c:v>6</c:v>
                </c:pt>
                <c:pt idx="76">
                  <c:v>5</c:v>
                </c:pt>
                <c:pt idx="77">
                  <c:v>5</c:v>
                </c:pt>
                <c:pt idx="78">
                  <c:v>5</c:v>
                </c:pt>
                <c:pt idx="80">
                  <c:v>14</c:v>
                </c:pt>
                <c:pt idx="81">
                  <c:v>5</c:v>
                </c:pt>
                <c:pt idx="82">
                  <c:v>8</c:v>
                </c:pt>
                <c:pt idx="83">
                  <c:v>5</c:v>
                </c:pt>
                <c:pt idx="84">
                  <c:v>8</c:v>
                </c:pt>
                <c:pt idx="85">
                  <c:v>6</c:v>
                </c:pt>
                <c:pt idx="86">
                  <c:v>7</c:v>
                </c:pt>
                <c:pt idx="87">
                  <c:v>5</c:v>
                </c:pt>
                <c:pt idx="88">
                  <c:v>7</c:v>
                </c:pt>
                <c:pt idx="89">
                  <c:v>9</c:v>
                </c:pt>
                <c:pt idx="90">
                  <c:v>5</c:v>
                </c:pt>
                <c:pt idx="91">
                  <c:v>14</c:v>
                </c:pt>
                <c:pt idx="92">
                  <c:v>7</c:v>
                </c:pt>
                <c:pt idx="93">
                  <c:v>7</c:v>
                </c:pt>
                <c:pt idx="94">
                  <c:v>14</c:v>
                </c:pt>
                <c:pt idx="95">
                  <c:v>7</c:v>
                </c:pt>
                <c:pt idx="96">
                  <c:v>6</c:v>
                </c:pt>
                <c:pt idx="97">
                  <c:v>9</c:v>
                </c:pt>
                <c:pt idx="98">
                  <c:v>11</c:v>
                </c:pt>
                <c:pt idx="99">
                  <c:v>6</c:v>
                </c:pt>
                <c:pt idx="100">
                  <c:v>5</c:v>
                </c:pt>
                <c:pt idx="101">
                  <c:v>14</c:v>
                </c:pt>
                <c:pt idx="102">
                  <c:v>5</c:v>
                </c:pt>
                <c:pt idx="103">
                  <c:v>8</c:v>
                </c:pt>
                <c:pt idx="104">
                  <c:v>5</c:v>
                </c:pt>
                <c:pt idx="105">
                  <c:v>9</c:v>
                </c:pt>
                <c:pt idx="106">
                  <c:v>9</c:v>
                </c:pt>
                <c:pt idx="107">
                  <c:v>6</c:v>
                </c:pt>
                <c:pt idx="108">
                  <c:v>21</c:v>
                </c:pt>
                <c:pt idx="109">
                  <c:v>5</c:v>
                </c:pt>
                <c:pt idx="110">
                  <c:v>32</c:v>
                </c:pt>
                <c:pt idx="111">
                  <c:v>12</c:v>
                </c:pt>
                <c:pt idx="112">
                  <c:v>31</c:v>
                </c:pt>
                <c:pt idx="113">
                  <c:v>6</c:v>
                </c:pt>
                <c:pt idx="114">
                  <c:v>6</c:v>
                </c:pt>
                <c:pt idx="115">
                  <c:v>26</c:v>
                </c:pt>
                <c:pt idx="116">
                  <c:v>5</c:v>
                </c:pt>
                <c:pt idx="117">
                  <c:v>6</c:v>
                </c:pt>
                <c:pt idx="118">
                  <c:v>6</c:v>
                </c:pt>
                <c:pt idx="119">
                  <c:v>10</c:v>
                </c:pt>
                <c:pt idx="120">
                  <c:v>6</c:v>
                </c:pt>
                <c:pt idx="121">
                  <c:v>27</c:v>
                </c:pt>
                <c:pt idx="122">
                  <c:v>5</c:v>
                </c:pt>
                <c:pt idx="123">
                  <c:v>11</c:v>
                </c:pt>
                <c:pt idx="124">
                  <c:v>6</c:v>
                </c:pt>
                <c:pt idx="125">
                  <c:v>5</c:v>
                </c:pt>
                <c:pt idx="126">
                  <c:v>9</c:v>
                </c:pt>
                <c:pt idx="127">
                  <c:v>5</c:v>
                </c:pt>
                <c:pt idx="128">
                  <c:v>5</c:v>
                </c:pt>
                <c:pt idx="129">
                  <c:v>7</c:v>
                </c:pt>
                <c:pt idx="130">
                  <c:v>5</c:v>
                </c:pt>
                <c:pt idx="131">
                  <c:v>11</c:v>
                </c:pt>
                <c:pt idx="132">
                  <c:v>6</c:v>
                </c:pt>
                <c:pt idx="133">
                  <c:v>5</c:v>
                </c:pt>
                <c:pt idx="134">
                  <c:v>7</c:v>
                </c:pt>
                <c:pt idx="135">
                  <c:v>11</c:v>
                </c:pt>
                <c:pt idx="136">
                  <c:v>5</c:v>
                </c:pt>
                <c:pt idx="137">
                  <c:v>5</c:v>
                </c:pt>
                <c:pt idx="138">
                  <c:v>90</c:v>
                </c:pt>
                <c:pt idx="140">
                  <c:v>5</c:v>
                </c:pt>
                <c:pt idx="141">
                  <c:v>6</c:v>
                </c:pt>
                <c:pt idx="142">
                  <c:v>5</c:v>
                </c:pt>
                <c:pt idx="143">
                  <c:v>7</c:v>
                </c:pt>
                <c:pt idx="144">
                  <c:v>5</c:v>
                </c:pt>
                <c:pt idx="145">
                  <c:v>5</c:v>
                </c:pt>
                <c:pt idx="146">
                  <c:v>8</c:v>
                </c:pt>
                <c:pt idx="147">
                  <c:v>5</c:v>
                </c:pt>
                <c:pt idx="148">
                  <c:v>18</c:v>
                </c:pt>
                <c:pt idx="149">
                  <c:v>6</c:v>
                </c:pt>
                <c:pt idx="150">
                  <c:v>10</c:v>
                </c:pt>
                <c:pt idx="151">
                  <c:v>9</c:v>
                </c:pt>
                <c:pt idx="152">
                  <c:v>6</c:v>
                </c:pt>
                <c:pt idx="153">
                  <c:v>19</c:v>
                </c:pt>
                <c:pt idx="154">
                  <c:v>5</c:v>
                </c:pt>
                <c:pt idx="155">
                  <c:v>6</c:v>
                </c:pt>
                <c:pt idx="156">
                  <c:v>8</c:v>
                </c:pt>
                <c:pt idx="157">
                  <c:v>5</c:v>
                </c:pt>
                <c:pt idx="158">
                  <c:v>5</c:v>
                </c:pt>
                <c:pt idx="159">
                  <c:v>13</c:v>
                </c:pt>
                <c:pt idx="160">
                  <c:v>9</c:v>
                </c:pt>
                <c:pt idx="161">
                  <c:v>9</c:v>
                </c:pt>
                <c:pt idx="162">
                  <c:v>12</c:v>
                </c:pt>
                <c:pt idx="163">
                  <c:v>10</c:v>
                </c:pt>
                <c:pt idx="164">
                  <c:v>17</c:v>
                </c:pt>
                <c:pt idx="165">
                  <c:v>10</c:v>
                </c:pt>
                <c:pt idx="166">
                  <c:v>48</c:v>
                </c:pt>
                <c:pt idx="167">
                  <c:v>5</c:v>
                </c:pt>
                <c:pt idx="168">
                  <c:v>11</c:v>
                </c:pt>
                <c:pt idx="169">
                  <c:v>7</c:v>
                </c:pt>
                <c:pt idx="170">
                  <c:v>6</c:v>
                </c:pt>
                <c:pt idx="171">
                  <c:v>23</c:v>
                </c:pt>
                <c:pt idx="172">
                  <c:v>7</c:v>
                </c:pt>
                <c:pt idx="173">
                  <c:v>10</c:v>
                </c:pt>
                <c:pt idx="174">
                  <c:v>11</c:v>
                </c:pt>
                <c:pt idx="175">
                  <c:v>5</c:v>
                </c:pt>
                <c:pt idx="176">
                  <c:v>38</c:v>
                </c:pt>
                <c:pt idx="177">
                  <c:v>5</c:v>
                </c:pt>
                <c:pt idx="178">
                  <c:v>21</c:v>
                </c:pt>
                <c:pt idx="179">
                  <c:v>58</c:v>
                </c:pt>
                <c:pt idx="180">
                  <c:v>10</c:v>
                </c:pt>
                <c:pt idx="181">
                  <c:v>10</c:v>
                </c:pt>
                <c:pt idx="182">
                  <c:v>7</c:v>
                </c:pt>
                <c:pt idx="183">
                  <c:v>11</c:v>
                </c:pt>
                <c:pt idx="184">
                  <c:v>12</c:v>
                </c:pt>
                <c:pt idx="185">
                  <c:v>9</c:v>
                </c:pt>
                <c:pt idx="186">
                  <c:v>44</c:v>
                </c:pt>
                <c:pt idx="187">
                  <c:v>11</c:v>
                </c:pt>
                <c:pt idx="188">
                  <c:v>5</c:v>
                </c:pt>
                <c:pt idx="189">
                  <c:v>8</c:v>
                </c:pt>
                <c:pt idx="190">
                  <c:v>17</c:v>
                </c:pt>
                <c:pt idx="191">
                  <c:v>22</c:v>
                </c:pt>
                <c:pt idx="192">
                  <c:v>16</c:v>
                </c:pt>
                <c:pt idx="193">
                  <c:v>22</c:v>
                </c:pt>
                <c:pt idx="194">
                  <c:v>5</c:v>
                </c:pt>
                <c:pt idx="195">
                  <c:v>18</c:v>
                </c:pt>
                <c:pt idx="196">
                  <c:v>5</c:v>
                </c:pt>
                <c:pt idx="197">
                  <c:v>6</c:v>
                </c:pt>
                <c:pt idx="198">
                  <c:v>5</c:v>
                </c:pt>
                <c:pt idx="199">
                  <c:v>5</c:v>
                </c:pt>
                <c:pt idx="200">
                  <c:v>8</c:v>
                </c:pt>
                <c:pt idx="201">
                  <c:v>5</c:v>
                </c:pt>
                <c:pt idx="202">
                  <c:v>13</c:v>
                </c:pt>
                <c:pt idx="203">
                  <c:v>5</c:v>
                </c:pt>
                <c:pt idx="204">
                  <c:v>20</c:v>
                </c:pt>
                <c:pt idx="205">
                  <c:v>9</c:v>
                </c:pt>
                <c:pt idx="206">
                  <c:v>26</c:v>
                </c:pt>
                <c:pt idx="207">
                  <c:v>5</c:v>
                </c:pt>
                <c:pt idx="208">
                  <c:v>35</c:v>
                </c:pt>
                <c:pt idx="210">
                  <c:v>13</c:v>
                </c:pt>
                <c:pt idx="211">
                  <c:v>8</c:v>
                </c:pt>
                <c:pt idx="212">
                  <c:v>11</c:v>
                </c:pt>
                <c:pt idx="213">
                  <c:v>7</c:v>
                </c:pt>
                <c:pt idx="214">
                  <c:v>12</c:v>
                </c:pt>
                <c:pt idx="215">
                  <c:v>5</c:v>
                </c:pt>
                <c:pt idx="216">
                  <c:v>11</c:v>
                </c:pt>
                <c:pt idx="217">
                  <c:v>21</c:v>
                </c:pt>
                <c:pt idx="218">
                  <c:v>7</c:v>
                </c:pt>
                <c:pt idx="219">
                  <c:v>15</c:v>
                </c:pt>
                <c:pt idx="220">
                  <c:v>6</c:v>
                </c:pt>
                <c:pt idx="221">
                  <c:v>35</c:v>
                </c:pt>
                <c:pt idx="222">
                  <c:v>5</c:v>
                </c:pt>
                <c:pt idx="223">
                  <c:v>15</c:v>
                </c:pt>
                <c:pt idx="224">
                  <c:v>5</c:v>
                </c:pt>
                <c:pt idx="225">
                  <c:v>15</c:v>
                </c:pt>
                <c:pt idx="226">
                  <c:v>10</c:v>
                </c:pt>
                <c:pt idx="227">
                  <c:v>10</c:v>
                </c:pt>
                <c:pt idx="228">
                  <c:v>5</c:v>
                </c:pt>
                <c:pt idx="229">
                  <c:v>12</c:v>
                </c:pt>
                <c:pt idx="230">
                  <c:v>5</c:v>
                </c:pt>
                <c:pt idx="231">
                  <c:v>9</c:v>
                </c:pt>
                <c:pt idx="232">
                  <c:v>9</c:v>
                </c:pt>
                <c:pt idx="233">
                  <c:v>15</c:v>
                </c:pt>
                <c:pt idx="234">
                  <c:v>8</c:v>
                </c:pt>
                <c:pt idx="235">
                  <c:v>5</c:v>
                </c:pt>
                <c:pt idx="236">
                  <c:v>7</c:v>
                </c:pt>
                <c:pt idx="237">
                  <c:v>18</c:v>
                </c:pt>
                <c:pt idx="238">
                  <c:v>6</c:v>
                </c:pt>
                <c:pt idx="239">
                  <c:v>6</c:v>
                </c:pt>
                <c:pt idx="240">
                  <c:v>14</c:v>
                </c:pt>
                <c:pt idx="241">
                  <c:v>5</c:v>
                </c:pt>
                <c:pt idx="242">
                  <c:v>9</c:v>
                </c:pt>
                <c:pt idx="243">
                  <c:v>13</c:v>
                </c:pt>
                <c:pt idx="244">
                  <c:v>7</c:v>
                </c:pt>
                <c:pt idx="245">
                  <c:v>10</c:v>
                </c:pt>
                <c:pt idx="246">
                  <c:v>5</c:v>
                </c:pt>
                <c:pt idx="247">
                  <c:v>5</c:v>
                </c:pt>
                <c:pt idx="248">
                  <c:v>5</c:v>
                </c:pt>
                <c:pt idx="249">
                  <c:v>19</c:v>
                </c:pt>
                <c:pt idx="250">
                  <c:v>5</c:v>
                </c:pt>
                <c:pt idx="251">
                  <c:v>15</c:v>
                </c:pt>
                <c:pt idx="252">
                  <c:v>16</c:v>
                </c:pt>
                <c:pt idx="253">
                  <c:v>19</c:v>
                </c:pt>
                <c:pt idx="254">
                  <c:v>17</c:v>
                </c:pt>
                <c:pt idx="255">
                  <c:v>6</c:v>
                </c:pt>
                <c:pt idx="256">
                  <c:v>12</c:v>
                </c:pt>
                <c:pt idx="257">
                  <c:v>7</c:v>
                </c:pt>
                <c:pt idx="258">
                  <c:v>5</c:v>
                </c:pt>
                <c:pt idx="259">
                  <c:v>6</c:v>
                </c:pt>
                <c:pt idx="260">
                  <c:v>7</c:v>
                </c:pt>
                <c:pt idx="261">
                  <c:v>9</c:v>
                </c:pt>
                <c:pt idx="262">
                  <c:v>26</c:v>
                </c:pt>
                <c:pt idx="263">
                  <c:v>6</c:v>
                </c:pt>
                <c:pt idx="264">
                  <c:v>22</c:v>
                </c:pt>
                <c:pt idx="265">
                  <c:v>8</c:v>
                </c:pt>
                <c:pt idx="266">
                  <c:v>14</c:v>
                </c:pt>
                <c:pt idx="267">
                  <c:v>7</c:v>
                </c:pt>
                <c:pt idx="268">
                  <c:v>12</c:v>
                </c:pt>
                <c:pt idx="269">
                  <c:v>29</c:v>
                </c:pt>
                <c:pt idx="270">
                  <c:v>7</c:v>
                </c:pt>
                <c:pt idx="271">
                  <c:v>8</c:v>
                </c:pt>
                <c:pt idx="272">
                  <c:v>12</c:v>
                </c:pt>
                <c:pt idx="273">
                  <c:v>17</c:v>
                </c:pt>
                <c:pt idx="274">
                  <c:v>8</c:v>
                </c:pt>
                <c:pt idx="275">
                  <c:v>13</c:v>
                </c:pt>
                <c:pt idx="276">
                  <c:v>8</c:v>
                </c:pt>
                <c:pt idx="277">
                  <c:v>5</c:v>
                </c:pt>
                <c:pt idx="278">
                  <c:v>10</c:v>
                </c:pt>
                <c:pt idx="279">
                  <c:v>23</c:v>
                </c:pt>
                <c:pt idx="280">
                  <c:v>16</c:v>
                </c:pt>
                <c:pt idx="281">
                  <c:v>6</c:v>
                </c:pt>
                <c:pt idx="282">
                  <c:v>13</c:v>
                </c:pt>
                <c:pt idx="283">
                  <c:v>59</c:v>
                </c:pt>
                <c:pt idx="284">
                  <c:v>7</c:v>
                </c:pt>
                <c:pt idx="285">
                  <c:v>41</c:v>
                </c:pt>
                <c:pt idx="286">
                  <c:v>5</c:v>
                </c:pt>
                <c:pt idx="287">
                  <c:v>11</c:v>
                </c:pt>
                <c:pt idx="288">
                  <c:v>8</c:v>
                </c:pt>
                <c:pt idx="289">
                  <c:v>7</c:v>
                </c:pt>
                <c:pt idx="291">
                  <c:v>10</c:v>
                </c:pt>
                <c:pt idx="292">
                  <c:v>40</c:v>
                </c:pt>
                <c:pt idx="293">
                  <c:v>5</c:v>
                </c:pt>
                <c:pt idx="294">
                  <c:v>5</c:v>
                </c:pt>
                <c:pt idx="295">
                  <c:v>5</c:v>
                </c:pt>
                <c:pt idx="296">
                  <c:v>6</c:v>
                </c:pt>
                <c:pt idx="297">
                  <c:v>24</c:v>
                </c:pt>
                <c:pt idx="298">
                  <c:v>11</c:v>
                </c:pt>
                <c:pt idx="299">
                  <c:v>7</c:v>
                </c:pt>
              </c:numCache>
            </c:numRef>
          </c:yVal>
          <c:smooth val="0"/>
          <c:extLst>
            <c:ext xmlns:c16="http://schemas.microsoft.com/office/drawing/2014/chart" uri="{C3380CC4-5D6E-409C-BE32-E72D297353CC}">
              <c16:uniqueId val="{00000001-09A6-5C44-B44B-C33E4713A346}"/>
            </c:ext>
          </c:extLst>
        </c:ser>
        <c:ser>
          <c:idx val="1"/>
          <c:order val="1"/>
          <c:tx>
            <c:v>Rogue</c:v>
          </c:tx>
          <c:spPr>
            <a:ln w="25400" cap="rnd">
              <a:noFill/>
              <a:round/>
            </a:ln>
            <a:effectLst/>
          </c:spPr>
          <c:marker>
            <c:symbol val="diamond"/>
            <c:size val="5"/>
            <c:spPr>
              <a:solidFill>
                <a:schemeClr val="accent2"/>
              </a:solidFill>
              <a:ln w="9525">
                <a:solidFill>
                  <a:schemeClr val="accent2"/>
                </a:solidFill>
              </a:ln>
              <a:effectLst/>
            </c:spPr>
          </c:marker>
          <c:xVal>
            <c:numRef>
              <c:f>'50MB'!$A$2:$A$301</c:f>
              <c:numCache>
                <c:formatCode>General</c:formatCode>
                <c:ptCount val="30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pt idx="256">
                  <c:v>257</c:v>
                </c:pt>
                <c:pt idx="257">
                  <c:v>258</c:v>
                </c:pt>
                <c:pt idx="258">
                  <c:v>259</c:v>
                </c:pt>
                <c:pt idx="259">
                  <c:v>260</c:v>
                </c:pt>
                <c:pt idx="260">
                  <c:v>261</c:v>
                </c:pt>
                <c:pt idx="261">
                  <c:v>262</c:v>
                </c:pt>
                <c:pt idx="262">
                  <c:v>263</c:v>
                </c:pt>
                <c:pt idx="263">
                  <c:v>264</c:v>
                </c:pt>
                <c:pt idx="264">
                  <c:v>265</c:v>
                </c:pt>
                <c:pt idx="265">
                  <c:v>266</c:v>
                </c:pt>
                <c:pt idx="266">
                  <c:v>267</c:v>
                </c:pt>
                <c:pt idx="267">
                  <c:v>268</c:v>
                </c:pt>
                <c:pt idx="268">
                  <c:v>269</c:v>
                </c:pt>
                <c:pt idx="269">
                  <c:v>270</c:v>
                </c:pt>
                <c:pt idx="270">
                  <c:v>271</c:v>
                </c:pt>
                <c:pt idx="271">
                  <c:v>272</c:v>
                </c:pt>
                <c:pt idx="272">
                  <c:v>273</c:v>
                </c:pt>
                <c:pt idx="273">
                  <c:v>274</c:v>
                </c:pt>
                <c:pt idx="274">
                  <c:v>275</c:v>
                </c:pt>
                <c:pt idx="275">
                  <c:v>276</c:v>
                </c:pt>
                <c:pt idx="276">
                  <c:v>277</c:v>
                </c:pt>
                <c:pt idx="277">
                  <c:v>278</c:v>
                </c:pt>
                <c:pt idx="278">
                  <c:v>279</c:v>
                </c:pt>
                <c:pt idx="279">
                  <c:v>280</c:v>
                </c:pt>
                <c:pt idx="280">
                  <c:v>281</c:v>
                </c:pt>
                <c:pt idx="281">
                  <c:v>282</c:v>
                </c:pt>
                <c:pt idx="282">
                  <c:v>283</c:v>
                </c:pt>
                <c:pt idx="283">
                  <c:v>284</c:v>
                </c:pt>
                <c:pt idx="284">
                  <c:v>285</c:v>
                </c:pt>
                <c:pt idx="285">
                  <c:v>286</c:v>
                </c:pt>
                <c:pt idx="286">
                  <c:v>287</c:v>
                </c:pt>
                <c:pt idx="287">
                  <c:v>288</c:v>
                </c:pt>
                <c:pt idx="288">
                  <c:v>289</c:v>
                </c:pt>
                <c:pt idx="289">
                  <c:v>290</c:v>
                </c:pt>
                <c:pt idx="290">
                  <c:v>291</c:v>
                </c:pt>
                <c:pt idx="291">
                  <c:v>292</c:v>
                </c:pt>
                <c:pt idx="292">
                  <c:v>293</c:v>
                </c:pt>
                <c:pt idx="293">
                  <c:v>294</c:v>
                </c:pt>
                <c:pt idx="294">
                  <c:v>295</c:v>
                </c:pt>
                <c:pt idx="295">
                  <c:v>296</c:v>
                </c:pt>
                <c:pt idx="296">
                  <c:v>297</c:v>
                </c:pt>
                <c:pt idx="297">
                  <c:v>298</c:v>
                </c:pt>
                <c:pt idx="298">
                  <c:v>299</c:v>
                </c:pt>
                <c:pt idx="299">
                  <c:v>300</c:v>
                </c:pt>
              </c:numCache>
            </c:numRef>
          </c:xVal>
          <c:yVal>
            <c:numRef>
              <c:f>'50MB'!$C$2:$C$301</c:f>
              <c:numCache>
                <c:formatCode>General</c:formatCode>
                <c:ptCount val="300"/>
                <c:pt idx="0">
                  <c:v>5</c:v>
                </c:pt>
                <c:pt idx="1">
                  <c:v>14</c:v>
                </c:pt>
                <c:pt idx="2">
                  <c:v>68</c:v>
                </c:pt>
                <c:pt idx="4">
                  <c:v>13</c:v>
                </c:pt>
                <c:pt idx="5">
                  <c:v>46</c:v>
                </c:pt>
                <c:pt idx="6">
                  <c:v>5</c:v>
                </c:pt>
                <c:pt idx="7">
                  <c:v>26</c:v>
                </c:pt>
                <c:pt idx="8">
                  <c:v>58</c:v>
                </c:pt>
                <c:pt idx="9">
                  <c:v>6</c:v>
                </c:pt>
                <c:pt idx="10">
                  <c:v>137</c:v>
                </c:pt>
                <c:pt idx="11">
                  <c:v>61</c:v>
                </c:pt>
                <c:pt idx="12">
                  <c:v>46</c:v>
                </c:pt>
                <c:pt idx="13">
                  <c:v>7</c:v>
                </c:pt>
                <c:pt idx="14">
                  <c:v>28</c:v>
                </c:pt>
                <c:pt idx="15">
                  <c:v>10</c:v>
                </c:pt>
                <c:pt idx="16">
                  <c:v>8</c:v>
                </c:pt>
                <c:pt idx="17">
                  <c:v>7</c:v>
                </c:pt>
                <c:pt idx="18">
                  <c:v>274</c:v>
                </c:pt>
                <c:pt idx="19">
                  <c:v>12</c:v>
                </c:pt>
                <c:pt idx="20">
                  <c:v>6</c:v>
                </c:pt>
                <c:pt idx="21">
                  <c:v>10</c:v>
                </c:pt>
                <c:pt idx="22">
                  <c:v>7</c:v>
                </c:pt>
                <c:pt idx="23">
                  <c:v>41</c:v>
                </c:pt>
                <c:pt idx="24">
                  <c:v>15</c:v>
                </c:pt>
                <c:pt idx="26">
                  <c:v>9</c:v>
                </c:pt>
                <c:pt idx="27">
                  <c:v>6</c:v>
                </c:pt>
                <c:pt idx="28">
                  <c:v>14</c:v>
                </c:pt>
                <c:pt idx="29">
                  <c:v>59</c:v>
                </c:pt>
                <c:pt idx="30">
                  <c:v>64</c:v>
                </c:pt>
                <c:pt idx="31">
                  <c:v>183</c:v>
                </c:pt>
                <c:pt idx="32">
                  <c:v>58</c:v>
                </c:pt>
                <c:pt idx="33">
                  <c:v>54</c:v>
                </c:pt>
                <c:pt idx="34">
                  <c:v>230</c:v>
                </c:pt>
                <c:pt idx="35">
                  <c:v>6</c:v>
                </c:pt>
                <c:pt idx="36">
                  <c:v>10</c:v>
                </c:pt>
                <c:pt idx="37">
                  <c:v>6</c:v>
                </c:pt>
                <c:pt idx="38">
                  <c:v>13</c:v>
                </c:pt>
                <c:pt idx="39">
                  <c:v>99</c:v>
                </c:pt>
                <c:pt idx="40">
                  <c:v>7</c:v>
                </c:pt>
                <c:pt idx="41">
                  <c:v>111</c:v>
                </c:pt>
                <c:pt idx="42">
                  <c:v>6</c:v>
                </c:pt>
                <c:pt idx="43">
                  <c:v>6</c:v>
                </c:pt>
                <c:pt idx="44">
                  <c:v>125</c:v>
                </c:pt>
                <c:pt idx="45">
                  <c:v>21</c:v>
                </c:pt>
                <c:pt idx="46">
                  <c:v>6</c:v>
                </c:pt>
                <c:pt idx="47">
                  <c:v>6</c:v>
                </c:pt>
                <c:pt idx="48">
                  <c:v>37</c:v>
                </c:pt>
                <c:pt idx="49">
                  <c:v>23</c:v>
                </c:pt>
                <c:pt idx="51">
                  <c:v>119</c:v>
                </c:pt>
                <c:pt idx="52">
                  <c:v>19</c:v>
                </c:pt>
                <c:pt idx="53">
                  <c:v>44</c:v>
                </c:pt>
                <c:pt idx="54">
                  <c:v>17</c:v>
                </c:pt>
                <c:pt idx="55">
                  <c:v>26</c:v>
                </c:pt>
                <c:pt idx="56">
                  <c:v>27</c:v>
                </c:pt>
                <c:pt idx="57">
                  <c:v>9</c:v>
                </c:pt>
                <c:pt idx="58">
                  <c:v>8</c:v>
                </c:pt>
                <c:pt idx="59">
                  <c:v>8</c:v>
                </c:pt>
                <c:pt idx="60">
                  <c:v>52</c:v>
                </c:pt>
                <c:pt idx="62">
                  <c:v>54</c:v>
                </c:pt>
                <c:pt idx="63">
                  <c:v>7</c:v>
                </c:pt>
                <c:pt idx="64">
                  <c:v>14</c:v>
                </c:pt>
                <c:pt idx="65">
                  <c:v>46</c:v>
                </c:pt>
                <c:pt idx="66">
                  <c:v>11</c:v>
                </c:pt>
                <c:pt idx="67">
                  <c:v>16</c:v>
                </c:pt>
                <c:pt idx="68">
                  <c:v>23</c:v>
                </c:pt>
                <c:pt idx="69">
                  <c:v>26</c:v>
                </c:pt>
                <c:pt idx="70">
                  <c:v>16</c:v>
                </c:pt>
                <c:pt idx="71">
                  <c:v>99</c:v>
                </c:pt>
                <c:pt idx="72">
                  <c:v>15</c:v>
                </c:pt>
                <c:pt idx="73">
                  <c:v>7</c:v>
                </c:pt>
                <c:pt idx="74">
                  <c:v>46</c:v>
                </c:pt>
                <c:pt idx="75">
                  <c:v>36</c:v>
                </c:pt>
                <c:pt idx="76">
                  <c:v>63</c:v>
                </c:pt>
                <c:pt idx="77">
                  <c:v>21</c:v>
                </c:pt>
                <c:pt idx="78">
                  <c:v>6</c:v>
                </c:pt>
                <c:pt idx="79">
                  <c:v>38</c:v>
                </c:pt>
                <c:pt idx="80">
                  <c:v>78</c:v>
                </c:pt>
                <c:pt idx="81">
                  <c:v>29</c:v>
                </c:pt>
                <c:pt idx="82">
                  <c:v>78</c:v>
                </c:pt>
                <c:pt idx="84">
                  <c:v>5</c:v>
                </c:pt>
                <c:pt idx="85">
                  <c:v>41</c:v>
                </c:pt>
                <c:pt idx="87">
                  <c:v>88</c:v>
                </c:pt>
                <c:pt idx="88">
                  <c:v>54</c:v>
                </c:pt>
                <c:pt idx="89">
                  <c:v>26</c:v>
                </c:pt>
                <c:pt idx="90">
                  <c:v>5</c:v>
                </c:pt>
                <c:pt idx="91">
                  <c:v>16</c:v>
                </c:pt>
                <c:pt idx="92">
                  <c:v>48</c:v>
                </c:pt>
                <c:pt idx="93">
                  <c:v>13</c:v>
                </c:pt>
                <c:pt idx="94">
                  <c:v>12</c:v>
                </c:pt>
                <c:pt idx="95">
                  <c:v>36</c:v>
                </c:pt>
                <c:pt idx="96">
                  <c:v>6</c:v>
                </c:pt>
                <c:pt idx="97">
                  <c:v>27</c:v>
                </c:pt>
                <c:pt idx="98">
                  <c:v>26</c:v>
                </c:pt>
                <c:pt idx="99">
                  <c:v>41</c:v>
                </c:pt>
                <c:pt idx="100">
                  <c:v>30</c:v>
                </c:pt>
                <c:pt idx="101">
                  <c:v>9</c:v>
                </c:pt>
                <c:pt idx="102">
                  <c:v>17</c:v>
                </c:pt>
                <c:pt idx="103">
                  <c:v>47</c:v>
                </c:pt>
                <c:pt idx="104">
                  <c:v>59</c:v>
                </c:pt>
                <c:pt idx="105">
                  <c:v>126</c:v>
                </c:pt>
                <c:pt idx="106">
                  <c:v>9</c:v>
                </c:pt>
                <c:pt idx="107">
                  <c:v>21</c:v>
                </c:pt>
                <c:pt idx="108">
                  <c:v>25</c:v>
                </c:pt>
                <c:pt idx="109">
                  <c:v>7</c:v>
                </c:pt>
                <c:pt idx="110">
                  <c:v>33</c:v>
                </c:pt>
                <c:pt idx="111">
                  <c:v>24</c:v>
                </c:pt>
                <c:pt idx="112">
                  <c:v>12</c:v>
                </c:pt>
                <c:pt idx="113">
                  <c:v>59</c:v>
                </c:pt>
                <c:pt idx="114">
                  <c:v>31</c:v>
                </c:pt>
                <c:pt idx="115">
                  <c:v>75</c:v>
                </c:pt>
                <c:pt idx="117">
                  <c:v>13</c:v>
                </c:pt>
                <c:pt idx="118">
                  <c:v>6</c:v>
                </c:pt>
                <c:pt idx="119">
                  <c:v>22</c:v>
                </c:pt>
                <c:pt idx="120">
                  <c:v>9</c:v>
                </c:pt>
                <c:pt idx="121">
                  <c:v>48</c:v>
                </c:pt>
                <c:pt idx="122">
                  <c:v>45</c:v>
                </c:pt>
                <c:pt idx="123">
                  <c:v>66</c:v>
                </c:pt>
                <c:pt idx="124">
                  <c:v>43</c:v>
                </c:pt>
                <c:pt idx="125">
                  <c:v>10</c:v>
                </c:pt>
                <c:pt idx="126">
                  <c:v>80</c:v>
                </c:pt>
                <c:pt idx="127">
                  <c:v>9</c:v>
                </c:pt>
                <c:pt idx="128">
                  <c:v>51</c:v>
                </c:pt>
                <c:pt idx="129">
                  <c:v>16</c:v>
                </c:pt>
                <c:pt idx="130">
                  <c:v>7</c:v>
                </c:pt>
                <c:pt idx="131">
                  <c:v>6</c:v>
                </c:pt>
                <c:pt idx="132">
                  <c:v>16</c:v>
                </c:pt>
                <c:pt idx="133">
                  <c:v>13</c:v>
                </c:pt>
                <c:pt idx="134">
                  <c:v>25</c:v>
                </c:pt>
                <c:pt idx="135">
                  <c:v>22</c:v>
                </c:pt>
                <c:pt idx="136">
                  <c:v>8</c:v>
                </c:pt>
                <c:pt idx="137">
                  <c:v>7</c:v>
                </c:pt>
                <c:pt idx="138">
                  <c:v>75</c:v>
                </c:pt>
                <c:pt idx="139">
                  <c:v>82</c:v>
                </c:pt>
                <c:pt idx="140">
                  <c:v>18</c:v>
                </c:pt>
                <c:pt idx="141">
                  <c:v>7</c:v>
                </c:pt>
                <c:pt idx="142">
                  <c:v>28</c:v>
                </c:pt>
                <c:pt idx="143">
                  <c:v>79</c:v>
                </c:pt>
                <c:pt idx="144">
                  <c:v>24</c:v>
                </c:pt>
                <c:pt idx="145">
                  <c:v>8</c:v>
                </c:pt>
                <c:pt idx="146">
                  <c:v>118</c:v>
                </c:pt>
                <c:pt idx="147">
                  <c:v>18</c:v>
                </c:pt>
                <c:pt idx="148">
                  <c:v>142</c:v>
                </c:pt>
                <c:pt idx="149">
                  <c:v>41</c:v>
                </c:pt>
                <c:pt idx="150">
                  <c:v>11</c:v>
                </c:pt>
                <c:pt idx="151">
                  <c:v>12</c:v>
                </c:pt>
                <c:pt idx="152">
                  <c:v>39</c:v>
                </c:pt>
                <c:pt idx="153">
                  <c:v>7</c:v>
                </c:pt>
                <c:pt idx="154">
                  <c:v>42</c:v>
                </c:pt>
                <c:pt idx="155">
                  <c:v>29</c:v>
                </c:pt>
                <c:pt idx="156">
                  <c:v>66</c:v>
                </c:pt>
                <c:pt idx="157">
                  <c:v>11</c:v>
                </c:pt>
                <c:pt idx="158">
                  <c:v>17</c:v>
                </c:pt>
                <c:pt idx="159">
                  <c:v>22</c:v>
                </c:pt>
                <c:pt idx="160">
                  <c:v>8</c:v>
                </c:pt>
                <c:pt idx="161">
                  <c:v>13</c:v>
                </c:pt>
                <c:pt idx="162">
                  <c:v>31</c:v>
                </c:pt>
                <c:pt idx="163">
                  <c:v>17</c:v>
                </c:pt>
                <c:pt idx="165">
                  <c:v>22</c:v>
                </c:pt>
                <c:pt idx="166">
                  <c:v>12</c:v>
                </c:pt>
                <c:pt idx="167">
                  <c:v>5</c:v>
                </c:pt>
                <c:pt idx="168">
                  <c:v>10</c:v>
                </c:pt>
                <c:pt idx="169">
                  <c:v>7</c:v>
                </c:pt>
                <c:pt idx="170">
                  <c:v>12</c:v>
                </c:pt>
                <c:pt idx="171">
                  <c:v>210</c:v>
                </c:pt>
                <c:pt idx="172">
                  <c:v>5</c:v>
                </c:pt>
                <c:pt idx="173">
                  <c:v>21</c:v>
                </c:pt>
                <c:pt idx="174">
                  <c:v>55</c:v>
                </c:pt>
                <c:pt idx="175">
                  <c:v>25</c:v>
                </c:pt>
                <c:pt idx="176">
                  <c:v>17</c:v>
                </c:pt>
                <c:pt idx="177">
                  <c:v>14</c:v>
                </c:pt>
                <c:pt idx="178">
                  <c:v>5</c:v>
                </c:pt>
                <c:pt idx="179">
                  <c:v>13</c:v>
                </c:pt>
                <c:pt idx="180">
                  <c:v>7</c:v>
                </c:pt>
                <c:pt idx="181">
                  <c:v>5</c:v>
                </c:pt>
                <c:pt idx="182">
                  <c:v>14</c:v>
                </c:pt>
                <c:pt idx="183">
                  <c:v>93</c:v>
                </c:pt>
                <c:pt idx="184">
                  <c:v>8</c:v>
                </c:pt>
                <c:pt idx="185">
                  <c:v>15</c:v>
                </c:pt>
                <c:pt idx="186">
                  <c:v>23</c:v>
                </c:pt>
                <c:pt idx="187">
                  <c:v>8</c:v>
                </c:pt>
                <c:pt idx="188">
                  <c:v>6</c:v>
                </c:pt>
                <c:pt idx="189">
                  <c:v>15</c:v>
                </c:pt>
                <c:pt idx="190">
                  <c:v>47</c:v>
                </c:pt>
                <c:pt idx="192">
                  <c:v>7</c:v>
                </c:pt>
                <c:pt idx="193">
                  <c:v>13</c:v>
                </c:pt>
                <c:pt idx="194">
                  <c:v>7</c:v>
                </c:pt>
                <c:pt idx="195">
                  <c:v>75</c:v>
                </c:pt>
                <c:pt idx="196">
                  <c:v>39</c:v>
                </c:pt>
                <c:pt idx="197">
                  <c:v>43</c:v>
                </c:pt>
                <c:pt idx="198">
                  <c:v>7</c:v>
                </c:pt>
                <c:pt idx="199">
                  <c:v>31</c:v>
                </c:pt>
                <c:pt idx="200">
                  <c:v>91</c:v>
                </c:pt>
                <c:pt idx="201">
                  <c:v>36</c:v>
                </c:pt>
                <c:pt idx="203">
                  <c:v>39</c:v>
                </c:pt>
                <c:pt idx="204">
                  <c:v>13</c:v>
                </c:pt>
                <c:pt idx="205">
                  <c:v>40</c:v>
                </c:pt>
                <c:pt idx="206">
                  <c:v>26</c:v>
                </c:pt>
                <c:pt idx="207">
                  <c:v>6</c:v>
                </c:pt>
                <c:pt idx="208">
                  <c:v>26</c:v>
                </c:pt>
                <c:pt idx="209">
                  <c:v>6</c:v>
                </c:pt>
                <c:pt idx="210">
                  <c:v>20</c:v>
                </c:pt>
                <c:pt idx="211">
                  <c:v>6</c:v>
                </c:pt>
                <c:pt idx="212">
                  <c:v>14</c:v>
                </c:pt>
                <c:pt idx="213">
                  <c:v>18</c:v>
                </c:pt>
                <c:pt idx="214">
                  <c:v>15</c:v>
                </c:pt>
                <c:pt idx="215">
                  <c:v>8</c:v>
                </c:pt>
                <c:pt idx="216">
                  <c:v>11</c:v>
                </c:pt>
                <c:pt idx="217">
                  <c:v>32</c:v>
                </c:pt>
                <c:pt idx="218">
                  <c:v>7</c:v>
                </c:pt>
                <c:pt idx="219">
                  <c:v>6</c:v>
                </c:pt>
                <c:pt idx="220">
                  <c:v>28</c:v>
                </c:pt>
                <c:pt idx="221">
                  <c:v>46</c:v>
                </c:pt>
                <c:pt idx="222">
                  <c:v>6</c:v>
                </c:pt>
                <c:pt idx="223">
                  <c:v>17</c:v>
                </c:pt>
                <c:pt idx="224">
                  <c:v>6</c:v>
                </c:pt>
                <c:pt idx="225">
                  <c:v>23</c:v>
                </c:pt>
                <c:pt idx="226">
                  <c:v>41</c:v>
                </c:pt>
                <c:pt idx="227">
                  <c:v>22</c:v>
                </c:pt>
                <c:pt idx="228">
                  <c:v>5</c:v>
                </c:pt>
                <c:pt idx="229">
                  <c:v>15</c:v>
                </c:pt>
                <c:pt idx="230">
                  <c:v>18</c:v>
                </c:pt>
                <c:pt idx="231">
                  <c:v>14</c:v>
                </c:pt>
                <c:pt idx="232">
                  <c:v>30</c:v>
                </c:pt>
                <c:pt idx="233">
                  <c:v>23</c:v>
                </c:pt>
                <c:pt idx="234">
                  <c:v>5</c:v>
                </c:pt>
                <c:pt idx="235">
                  <c:v>16</c:v>
                </c:pt>
                <c:pt idx="236">
                  <c:v>64</c:v>
                </c:pt>
                <c:pt idx="237">
                  <c:v>7</c:v>
                </c:pt>
                <c:pt idx="238">
                  <c:v>33</c:v>
                </c:pt>
                <c:pt idx="239">
                  <c:v>17</c:v>
                </c:pt>
                <c:pt idx="240">
                  <c:v>8</c:v>
                </c:pt>
                <c:pt idx="242">
                  <c:v>31</c:v>
                </c:pt>
                <c:pt idx="243">
                  <c:v>23</c:v>
                </c:pt>
                <c:pt idx="244">
                  <c:v>6</c:v>
                </c:pt>
                <c:pt idx="245">
                  <c:v>5</c:v>
                </c:pt>
                <c:pt idx="246">
                  <c:v>11</c:v>
                </c:pt>
                <c:pt idx="247">
                  <c:v>39</c:v>
                </c:pt>
                <c:pt idx="248">
                  <c:v>38</c:v>
                </c:pt>
                <c:pt idx="249">
                  <c:v>5</c:v>
                </c:pt>
                <c:pt idx="250">
                  <c:v>36</c:v>
                </c:pt>
                <c:pt idx="251">
                  <c:v>85</c:v>
                </c:pt>
                <c:pt idx="252">
                  <c:v>25</c:v>
                </c:pt>
                <c:pt idx="253">
                  <c:v>155</c:v>
                </c:pt>
                <c:pt idx="254">
                  <c:v>43</c:v>
                </c:pt>
                <c:pt idx="255">
                  <c:v>37</c:v>
                </c:pt>
                <c:pt idx="256">
                  <c:v>32</c:v>
                </c:pt>
                <c:pt idx="258">
                  <c:v>34</c:v>
                </c:pt>
                <c:pt idx="259">
                  <c:v>6</c:v>
                </c:pt>
                <c:pt idx="261">
                  <c:v>97</c:v>
                </c:pt>
                <c:pt idx="262">
                  <c:v>8</c:v>
                </c:pt>
                <c:pt idx="263">
                  <c:v>11</c:v>
                </c:pt>
                <c:pt idx="264">
                  <c:v>10</c:v>
                </c:pt>
                <c:pt idx="265">
                  <c:v>92</c:v>
                </c:pt>
                <c:pt idx="266">
                  <c:v>63</c:v>
                </c:pt>
                <c:pt idx="268">
                  <c:v>154</c:v>
                </c:pt>
                <c:pt idx="269">
                  <c:v>13</c:v>
                </c:pt>
                <c:pt idx="270">
                  <c:v>88</c:v>
                </c:pt>
                <c:pt idx="271">
                  <c:v>21</c:v>
                </c:pt>
                <c:pt idx="272">
                  <c:v>63</c:v>
                </c:pt>
                <c:pt idx="273">
                  <c:v>83</c:v>
                </c:pt>
                <c:pt idx="274">
                  <c:v>30</c:v>
                </c:pt>
                <c:pt idx="275">
                  <c:v>69</c:v>
                </c:pt>
                <c:pt idx="277">
                  <c:v>179</c:v>
                </c:pt>
                <c:pt idx="278">
                  <c:v>19</c:v>
                </c:pt>
                <c:pt idx="279">
                  <c:v>51</c:v>
                </c:pt>
                <c:pt idx="281">
                  <c:v>75</c:v>
                </c:pt>
                <c:pt idx="282">
                  <c:v>65</c:v>
                </c:pt>
                <c:pt idx="283">
                  <c:v>109</c:v>
                </c:pt>
                <c:pt idx="284">
                  <c:v>150</c:v>
                </c:pt>
                <c:pt idx="285">
                  <c:v>58</c:v>
                </c:pt>
                <c:pt idx="286">
                  <c:v>54</c:v>
                </c:pt>
                <c:pt idx="287">
                  <c:v>57</c:v>
                </c:pt>
                <c:pt idx="288">
                  <c:v>68</c:v>
                </c:pt>
                <c:pt idx="290">
                  <c:v>49</c:v>
                </c:pt>
                <c:pt idx="291">
                  <c:v>60</c:v>
                </c:pt>
                <c:pt idx="292">
                  <c:v>18</c:v>
                </c:pt>
                <c:pt idx="293">
                  <c:v>13</c:v>
                </c:pt>
                <c:pt idx="294">
                  <c:v>54</c:v>
                </c:pt>
                <c:pt idx="295">
                  <c:v>11</c:v>
                </c:pt>
                <c:pt idx="296">
                  <c:v>6</c:v>
                </c:pt>
                <c:pt idx="297">
                  <c:v>11</c:v>
                </c:pt>
                <c:pt idx="299">
                  <c:v>18</c:v>
                </c:pt>
              </c:numCache>
            </c:numRef>
          </c:yVal>
          <c:smooth val="0"/>
          <c:extLst>
            <c:ext xmlns:c16="http://schemas.microsoft.com/office/drawing/2014/chart" uri="{C3380CC4-5D6E-409C-BE32-E72D297353CC}">
              <c16:uniqueId val="{00000002-09A6-5C44-B44B-C33E4713A346}"/>
            </c:ext>
          </c:extLst>
        </c:ser>
        <c:dLbls>
          <c:showLegendKey val="0"/>
          <c:showVal val="0"/>
          <c:showCatName val="0"/>
          <c:showSerName val="0"/>
          <c:showPercent val="0"/>
          <c:showBubbleSize val="0"/>
        </c:dLbls>
        <c:axId val="1806591823"/>
        <c:axId val="1806609103"/>
      </c:scatterChart>
      <c:valAx>
        <c:axId val="1806591823"/>
        <c:scaling>
          <c:orientation val="minMax"/>
          <c:max val="301"/>
          <c:min val="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1" i="0" u="none" strike="noStrike" kern="1200" baseline="0">
                    <a:solidFill>
                      <a:schemeClr val="tx1"/>
                    </a:solidFill>
                    <a:latin typeface="+mn-lt"/>
                    <a:ea typeface="+mn-ea"/>
                    <a:cs typeface="+mn-cs"/>
                  </a:defRPr>
                </a:pPr>
                <a:r>
                  <a:rPr lang="en-US" altLang="ja-JP" b="1" dirty="0">
                    <a:solidFill>
                      <a:schemeClr val="tx1"/>
                    </a:solidFill>
                  </a:rPr>
                  <a:t>Number</a:t>
                </a:r>
                <a:r>
                  <a:rPr lang="en-US" altLang="ja-JP" b="1" baseline="0" dirty="0">
                    <a:solidFill>
                      <a:schemeClr val="tx1"/>
                    </a:solidFill>
                  </a:rPr>
                  <a:t> of packets</a:t>
                </a:r>
                <a:endParaRPr lang="ja-JP" altLang="en-US" b="1">
                  <a:solidFill>
                    <a:schemeClr val="tx1"/>
                  </a:solidFill>
                </a:endParaRPr>
              </a:p>
            </c:rich>
          </c:tx>
          <c:overlay val="0"/>
          <c:spPr>
            <a:noFill/>
            <a:ln>
              <a:noFill/>
            </a:ln>
            <a:effectLst/>
          </c:spPr>
          <c:txPr>
            <a:bodyPr rot="0" spcFirstLastPara="1" vertOverflow="ellipsis" vert="horz" wrap="square" anchor="ctr" anchorCtr="1"/>
            <a:lstStyle/>
            <a:p>
              <a:pPr>
                <a:defRPr sz="1000" b="1" i="0" u="none" strike="noStrike" kern="1200" baseline="0">
                  <a:solidFill>
                    <a:schemeClr val="tx1"/>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1" i="0" u="none" strike="noStrike" kern="1200" baseline="0">
                <a:solidFill>
                  <a:schemeClr val="tx1"/>
                </a:solidFill>
                <a:latin typeface="+mn-lt"/>
                <a:ea typeface="+mn-ea"/>
                <a:cs typeface="+mn-cs"/>
              </a:defRPr>
            </a:pPr>
            <a:endParaRPr lang="ja-JP"/>
          </a:p>
        </c:txPr>
        <c:crossAx val="1806609103"/>
        <c:crosses val="autoZero"/>
        <c:crossBetween val="midCat"/>
      </c:valAx>
      <c:valAx>
        <c:axId val="1806609103"/>
        <c:scaling>
          <c:orientation val="minMax"/>
          <c:max val="1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1" i="0" u="none" strike="noStrike" kern="1200" baseline="0">
                    <a:solidFill>
                      <a:schemeClr val="tx1"/>
                    </a:solidFill>
                    <a:latin typeface="+mn-lt"/>
                    <a:ea typeface="+mn-ea"/>
                    <a:cs typeface="+mn-cs"/>
                  </a:defRPr>
                </a:pPr>
                <a:r>
                  <a:rPr lang="en-US" altLang="ja-JP" b="1">
                    <a:solidFill>
                      <a:schemeClr val="tx1"/>
                    </a:solidFill>
                  </a:rPr>
                  <a:t>RTT [ms]</a:t>
                </a:r>
                <a:endParaRPr lang="ja-JP" altLang="en-US" b="1">
                  <a:solidFill>
                    <a:schemeClr val="tx1"/>
                  </a:solidFill>
                </a:endParaRPr>
              </a:p>
            </c:rich>
          </c:tx>
          <c:overlay val="0"/>
          <c:spPr>
            <a:noFill/>
            <a:ln>
              <a:noFill/>
            </a:ln>
            <a:effectLst/>
          </c:spPr>
          <c:txPr>
            <a:bodyPr rot="-5400000" spcFirstLastPara="1" vertOverflow="ellipsis" vert="horz" wrap="square" anchor="ctr" anchorCtr="1"/>
            <a:lstStyle/>
            <a:p>
              <a:pPr>
                <a:defRPr sz="1000" b="1" i="0" u="none" strike="noStrike" kern="1200" baseline="0">
                  <a:solidFill>
                    <a:schemeClr val="tx1"/>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1" i="0" u="none" strike="noStrike" kern="1200" baseline="0">
                <a:solidFill>
                  <a:schemeClr val="tx1"/>
                </a:solidFill>
                <a:latin typeface="+mn-lt"/>
                <a:ea typeface="+mn-ea"/>
                <a:cs typeface="+mn-cs"/>
              </a:defRPr>
            </a:pPr>
            <a:endParaRPr lang="ja-JP"/>
          </a:p>
        </c:txPr>
        <c:crossAx val="1806591823"/>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1" i="0" u="none" strike="noStrike" kern="1200" baseline="0">
              <a:solidFill>
                <a:schemeClr val="tx1"/>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a:solidFill>
        <a:schemeClr val="accent1"/>
      </a:solidFill>
    </a:ln>
    <a:effectLst/>
  </c:spPr>
  <c:txPr>
    <a:bodyPr/>
    <a:lstStyle/>
    <a:p>
      <a:pPr>
        <a:defRPr/>
      </a:pPr>
      <a:endParaRPr lang="ja-JP"/>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v>Legal</c:v>
          </c:tx>
          <c:spPr>
            <a:ln w="19050" cap="rnd">
              <a:noFill/>
              <a:round/>
            </a:ln>
            <a:effectLst/>
          </c:spPr>
          <c:marker>
            <c:symbol val="circle"/>
            <c:size val="5"/>
            <c:spPr>
              <a:solidFill>
                <a:schemeClr val="accent1"/>
              </a:solidFill>
              <a:ln w="9525">
                <a:solidFill>
                  <a:schemeClr val="accent1"/>
                </a:solidFill>
              </a:ln>
              <a:effectLst/>
            </c:spPr>
          </c:marker>
          <c:dPt>
            <c:idx val="94"/>
            <c:marker>
              <c:symbol val="circle"/>
              <c:size val="5"/>
              <c:spPr>
                <a:solidFill>
                  <a:schemeClr val="accent1"/>
                </a:solidFill>
                <a:ln w="9525">
                  <a:solidFill>
                    <a:schemeClr val="accent1"/>
                  </a:solidFill>
                  <a:miter lim="800000"/>
                </a:ln>
                <a:effectLst/>
              </c:spPr>
            </c:marker>
            <c:bubble3D val="0"/>
            <c:extLst>
              <c:ext xmlns:c16="http://schemas.microsoft.com/office/drawing/2014/chart" uri="{C3380CC4-5D6E-409C-BE32-E72D297353CC}">
                <c16:uniqueId val="{00000000-CE0C-6540-8C7C-4BC85F6DB233}"/>
              </c:ext>
            </c:extLst>
          </c:dPt>
          <c:xVal>
            <c:numRef>
              <c:f>'50MB'!$A$2:$A$301</c:f>
              <c:numCache>
                <c:formatCode>General</c:formatCode>
                <c:ptCount val="30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pt idx="256">
                  <c:v>257</c:v>
                </c:pt>
                <c:pt idx="257">
                  <c:v>258</c:v>
                </c:pt>
                <c:pt idx="258">
                  <c:v>259</c:v>
                </c:pt>
                <c:pt idx="259">
                  <c:v>260</c:v>
                </c:pt>
                <c:pt idx="260">
                  <c:v>261</c:v>
                </c:pt>
                <c:pt idx="261">
                  <c:v>262</c:v>
                </c:pt>
                <c:pt idx="262">
                  <c:v>263</c:v>
                </c:pt>
                <c:pt idx="263">
                  <c:v>264</c:v>
                </c:pt>
                <c:pt idx="264">
                  <c:v>265</c:v>
                </c:pt>
                <c:pt idx="265">
                  <c:v>266</c:v>
                </c:pt>
                <c:pt idx="266">
                  <c:v>267</c:v>
                </c:pt>
                <c:pt idx="267">
                  <c:v>268</c:v>
                </c:pt>
                <c:pt idx="268">
                  <c:v>269</c:v>
                </c:pt>
                <c:pt idx="269">
                  <c:v>270</c:v>
                </c:pt>
                <c:pt idx="270">
                  <c:v>271</c:v>
                </c:pt>
                <c:pt idx="271">
                  <c:v>272</c:v>
                </c:pt>
                <c:pt idx="272">
                  <c:v>273</c:v>
                </c:pt>
                <c:pt idx="273">
                  <c:v>274</c:v>
                </c:pt>
                <c:pt idx="274">
                  <c:v>275</c:v>
                </c:pt>
                <c:pt idx="275">
                  <c:v>276</c:v>
                </c:pt>
                <c:pt idx="276">
                  <c:v>277</c:v>
                </c:pt>
                <c:pt idx="277">
                  <c:v>278</c:v>
                </c:pt>
                <c:pt idx="278">
                  <c:v>279</c:v>
                </c:pt>
                <c:pt idx="279">
                  <c:v>280</c:v>
                </c:pt>
                <c:pt idx="280">
                  <c:v>281</c:v>
                </c:pt>
                <c:pt idx="281">
                  <c:v>282</c:v>
                </c:pt>
                <c:pt idx="282">
                  <c:v>283</c:v>
                </c:pt>
                <c:pt idx="283">
                  <c:v>284</c:v>
                </c:pt>
                <c:pt idx="284">
                  <c:v>285</c:v>
                </c:pt>
                <c:pt idx="285">
                  <c:v>286</c:v>
                </c:pt>
                <c:pt idx="286">
                  <c:v>287</c:v>
                </c:pt>
                <c:pt idx="287">
                  <c:v>288</c:v>
                </c:pt>
                <c:pt idx="288">
                  <c:v>289</c:v>
                </c:pt>
                <c:pt idx="289">
                  <c:v>290</c:v>
                </c:pt>
                <c:pt idx="290">
                  <c:v>291</c:v>
                </c:pt>
                <c:pt idx="291">
                  <c:v>292</c:v>
                </c:pt>
                <c:pt idx="292">
                  <c:v>293</c:v>
                </c:pt>
                <c:pt idx="293">
                  <c:v>294</c:v>
                </c:pt>
                <c:pt idx="294">
                  <c:v>295</c:v>
                </c:pt>
                <c:pt idx="295">
                  <c:v>296</c:v>
                </c:pt>
                <c:pt idx="296">
                  <c:v>297</c:v>
                </c:pt>
                <c:pt idx="297">
                  <c:v>298</c:v>
                </c:pt>
                <c:pt idx="298">
                  <c:v>299</c:v>
                </c:pt>
                <c:pt idx="299">
                  <c:v>300</c:v>
                </c:pt>
              </c:numCache>
            </c:numRef>
          </c:xVal>
          <c:yVal>
            <c:numRef>
              <c:f>'50MB'!$B$2:$B$301</c:f>
              <c:numCache>
                <c:formatCode>General</c:formatCode>
                <c:ptCount val="300"/>
                <c:pt idx="0">
                  <c:v>5</c:v>
                </c:pt>
                <c:pt idx="1">
                  <c:v>45</c:v>
                </c:pt>
                <c:pt idx="2">
                  <c:v>10</c:v>
                </c:pt>
                <c:pt idx="3">
                  <c:v>12</c:v>
                </c:pt>
                <c:pt idx="4">
                  <c:v>6</c:v>
                </c:pt>
                <c:pt idx="5">
                  <c:v>14</c:v>
                </c:pt>
                <c:pt idx="6">
                  <c:v>5</c:v>
                </c:pt>
                <c:pt idx="7">
                  <c:v>8</c:v>
                </c:pt>
                <c:pt idx="8">
                  <c:v>22</c:v>
                </c:pt>
                <c:pt idx="9">
                  <c:v>6</c:v>
                </c:pt>
                <c:pt idx="10">
                  <c:v>9</c:v>
                </c:pt>
                <c:pt idx="11">
                  <c:v>7</c:v>
                </c:pt>
                <c:pt idx="12">
                  <c:v>15</c:v>
                </c:pt>
                <c:pt idx="13">
                  <c:v>12</c:v>
                </c:pt>
                <c:pt idx="14">
                  <c:v>42</c:v>
                </c:pt>
                <c:pt idx="15">
                  <c:v>8</c:v>
                </c:pt>
                <c:pt idx="16">
                  <c:v>22</c:v>
                </c:pt>
                <c:pt idx="17">
                  <c:v>6</c:v>
                </c:pt>
                <c:pt idx="18">
                  <c:v>11</c:v>
                </c:pt>
                <c:pt idx="19">
                  <c:v>6</c:v>
                </c:pt>
                <c:pt idx="20">
                  <c:v>12</c:v>
                </c:pt>
                <c:pt idx="21">
                  <c:v>7</c:v>
                </c:pt>
                <c:pt idx="22">
                  <c:v>7</c:v>
                </c:pt>
                <c:pt idx="23">
                  <c:v>5</c:v>
                </c:pt>
                <c:pt idx="24">
                  <c:v>6</c:v>
                </c:pt>
                <c:pt idx="25">
                  <c:v>15</c:v>
                </c:pt>
                <c:pt idx="26">
                  <c:v>5</c:v>
                </c:pt>
                <c:pt idx="27">
                  <c:v>12</c:v>
                </c:pt>
                <c:pt idx="28">
                  <c:v>5</c:v>
                </c:pt>
                <c:pt idx="29">
                  <c:v>14</c:v>
                </c:pt>
                <c:pt idx="30">
                  <c:v>8</c:v>
                </c:pt>
                <c:pt idx="31">
                  <c:v>7</c:v>
                </c:pt>
                <c:pt idx="32">
                  <c:v>10</c:v>
                </c:pt>
                <c:pt idx="33">
                  <c:v>8</c:v>
                </c:pt>
                <c:pt idx="34">
                  <c:v>9</c:v>
                </c:pt>
                <c:pt idx="35">
                  <c:v>5</c:v>
                </c:pt>
                <c:pt idx="36">
                  <c:v>35</c:v>
                </c:pt>
                <c:pt idx="37">
                  <c:v>8</c:v>
                </c:pt>
                <c:pt idx="38">
                  <c:v>6</c:v>
                </c:pt>
                <c:pt idx="39">
                  <c:v>56</c:v>
                </c:pt>
                <c:pt idx="40">
                  <c:v>14</c:v>
                </c:pt>
                <c:pt idx="41">
                  <c:v>37</c:v>
                </c:pt>
                <c:pt idx="42">
                  <c:v>15</c:v>
                </c:pt>
                <c:pt idx="43">
                  <c:v>10</c:v>
                </c:pt>
                <c:pt idx="44">
                  <c:v>6</c:v>
                </c:pt>
                <c:pt idx="45">
                  <c:v>6</c:v>
                </c:pt>
                <c:pt idx="46">
                  <c:v>7</c:v>
                </c:pt>
                <c:pt idx="47">
                  <c:v>13</c:v>
                </c:pt>
                <c:pt idx="48">
                  <c:v>30</c:v>
                </c:pt>
                <c:pt idx="49">
                  <c:v>8</c:v>
                </c:pt>
                <c:pt idx="50">
                  <c:v>10</c:v>
                </c:pt>
                <c:pt idx="51">
                  <c:v>5</c:v>
                </c:pt>
                <c:pt idx="52">
                  <c:v>14</c:v>
                </c:pt>
                <c:pt idx="53">
                  <c:v>5</c:v>
                </c:pt>
                <c:pt idx="54">
                  <c:v>7</c:v>
                </c:pt>
                <c:pt idx="55">
                  <c:v>34</c:v>
                </c:pt>
                <c:pt idx="56">
                  <c:v>22</c:v>
                </c:pt>
                <c:pt idx="57">
                  <c:v>5</c:v>
                </c:pt>
                <c:pt idx="58">
                  <c:v>29</c:v>
                </c:pt>
                <c:pt idx="59">
                  <c:v>5</c:v>
                </c:pt>
                <c:pt idx="60">
                  <c:v>14</c:v>
                </c:pt>
                <c:pt idx="61">
                  <c:v>6</c:v>
                </c:pt>
                <c:pt idx="62">
                  <c:v>20</c:v>
                </c:pt>
                <c:pt idx="63">
                  <c:v>6</c:v>
                </c:pt>
                <c:pt idx="64">
                  <c:v>16</c:v>
                </c:pt>
                <c:pt idx="65">
                  <c:v>6</c:v>
                </c:pt>
                <c:pt idx="66">
                  <c:v>5</c:v>
                </c:pt>
                <c:pt idx="67">
                  <c:v>5</c:v>
                </c:pt>
                <c:pt idx="68">
                  <c:v>35</c:v>
                </c:pt>
                <c:pt idx="69">
                  <c:v>7</c:v>
                </c:pt>
                <c:pt idx="70">
                  <c:v>6</c:v>
                </c:pt>
                <c:pt idx="71">
                  <c:v>9</c:v>
                </c:pt>
                <c:pt idx="72">
                  <c:v>5</c:v>
                </c:pt>
                <c:pt idx="73">
                  <c:v>31</c:v>
                </c:pt>
                <c:pt idx="74">
                  <c:v>8</c:v>
                </c:pt>
                <c:pt idx="75">
                  <c:v>9</c:v>
                </c:pt>
                <c:pt idx="76">
                  <c:v>5</c:v>
                </c:pt>
                <c:pt idx="77">
                  <c:v>20</c:v>
                </c:pt>
                <c:pt idx="78">
                  <c:v>6</c:v>
                </c:pt>
                <c:pt idx="79">
                  <c:v>14</c:v>
                </c:pt>
                <c:pt idx="80">
                  <c:v>8</c:v>
                </c:pt>
                <c:pt idx="81">
                  <c:v>5</c:v>
                </c:pt>
                <c:pt idx="82">
                  <c:v>43</c:v>
                </c:pt>
                <c:pt idx="83">
                  <c:v>34</c:v>
                </c:pt>
                <c:pt idx="84">
                  <c:v>5</c:v>
                </c:pt>
                <c:pt idx="85">
                  <c:v>35</c:v>
                </c:pt>
                <c:pt idx="86">
                  <c:v>38</c:v>
                </c:pt>
                <c:pt idx="87">
                  <c:v>6</c:v>
                </c:pt>
                <c:pt idx="88">
                  <c:v>44</c:v>
                </c:pt>
                <c:pt idx="89">
                  <c:v>22</c:v>
                </c:pt>
                <c:pt idx="90">
                  <c:v>7</c:v>
                </c:pt>
                <c:pt idx="91">
                  <c:v>10</c:v>
                </c:pt>
                <c:pt idx="92">
                  <c:v>15</c:v>
                </c:pt>
                <c:pt idx="93">
                  <c:v>11</c:v>
                </c:pt>
                <c:pt idx="94">
                  <c:v>13</c:v>
                </c:pt>
                <c:pt idx="95">
                  <c:v>12</c:v>
                </c:pt>
                <c:pt idx="96">
                  <c:v>21</c:v>
                </c:pt>
                <c:pt idx="97">
                  <c:v>5</c:v>
                </c:pt>
                <c:pt idx="98">
                  <c:v>7</c:v>
                </c:pt>
                <c:pt idx="99">
                  <c:v>23</c:v>
                </c:pt>
                <c:pt idx="100">
                  <c:v>16</c:v>
                </c:pt>
                <c:pt idx="101">
                  <c:v>21</c:v>
                </c:pt>
                <c:pt idx="102">
                  <c:v>18</c:v>
                </c:pt>
                <c:pt idx="103">
                  <c:v>5</c:v>
                </c:pt>
                <c:pt idx="104">
                  <c:v>7</c:v>
                </c:pt>
                <c:pt idx="105">
                  <c:v>26</c:v>
                </c:pt>
                <c:pt idx="106">
                  <c:v>13</c:v>
                </c:pt>
                <c:pt idx="107">
                  <c:v>8</c:v>
                </c:pt>
                <c:pt idx="108">
                  <c:v>22</c:v>
                </c:pt>
                <c:pt idx="109">
                  <c:v>5</c:v>
                </c:pt>
                <c:pt idx="110">
                  <c:v>14</c:v>
                </c:pt>
                <c:pt idx="111">
                  <c:v>12</c:v>
                </c:pt>
                <c:pt idx="112">
                  <c:v>12</c:v>
                </c:pt>
                <c:pt idx="113">
                  <c:v>6</c:v>
                </c:pt>
                <c:pt idx="114">
                  <c:v>6</c:v>
                </c:pt>
                <c:pt idx="115">
                  <c:v>10</c:v>
                </c:pt>
                <c:pt idx="116">
                  <c:v>5</c:v>
                </c:pt>
                <c:pt idx="117">
                  <c:v>7</c:v>
                </c:pt>
                <c:pt idx="118">
                  <c:v>5</c:v>
                </c:pt>
                <c:pt idx="119">
                  <c:v>6</c:v>
                </c:pt>
                <c:pt idx="121">
                  <c:v>5</c:v>
                </c:pt>
                <c:pt idx="122">
                  <c:v>6</c:v>
                </c:pt>
                <c:pt idx="123">
                  <c:v>9</c:v>
                </c:pt>
                <c:pt idx="124">
                  <c:v>27</c:v>
                </c:pt>
                <c:pt idx="125">
                  <c:v>18</c:v>
                </c:pt>
                <c:pt idx="126">
                  <c:v>9</c:v>
                </c:pt>
                <c:pt idx="127">
                  <c:v>6</c:v>
                </c:pt>
                <c:pt idx="128">
                  <c:v>9</c:v>
                </c:pt>
                <c:pt idx="129">
                  <c:v>16</c:v>
                </c:pt>
                <c:pt idx="130">
                  <c:v>8</c:v>
                </c:pt>
                <c:pt idx="131">
                  <c:v>7</c:v>
                </c:pt>
                <c:pt idx="132">
                  <c:v>18</c:v>
                </c:pt>
                <c:pt idx="133">
                  <c:v>16</c:v>
                </c:pt>
                <c:pt idx="134">
                  <c:v>38</c:v>
                </c:pt>
                <c:pt idx="135">
                  <c:v>6</c:v>
                </c:pt>
                <c:pt idx="136">
                  <c:v>5</c:v>
                </c:pt>
                <c:pt idx="137">
                  <c:v>13</c:v>
                </c:pt>
                <c:pt idx="138">
                  <c:v>5</c:v>
                </c:pt>
                <c:pt idx="139">
                  <c:v>9</c:v>
                </c:pt>
                <c:pt idx="140">
                  <c:v>5</c:v>
                </c:pt>
                <c:pt idx="141">
                  <c:v>6</c:v>
                </c:pt>
                <c:pt idx="142">
                  <c:v>5</c:v>
                </c:pt>
                <c:pt idx="143">
                  <c:v>17</c:v>
                </c:pt>
                <c:pt idx="144">
                  <c:v>8</c:v>
                </c:pt>
                <c:pt idx="145">
                  <c:v>8</c:v>
                </c:pt>
                <c:pt idx="146">
                  <c:v>12</c:v>
                </c:pt>
                <c:pt idx="147">
                  <c:v>5</c:v>
                </c:pt>
                <c:pt idx="148">
                  <c:v>6</c:v>
                </c:pt>
                <c:pt idx="149">
                  <c:v>6</c:v>
                </c:pt>
                <c:pt idx="150">
                  <c:v>6</c:v>
                </c:pt>
                <c:pt idx="151">
                  <c:v>7</c:v>
                </c:pt>
                <c:pt idx="152">
                  <c:v>19</c:v>
                </c:pt>
                <c:pt idx="153">
                  <c:v>8</c:v>
                </c:pt>
                <c:pt idx="154">
                  <c:v>5</c:v>
                </c:pt>
                <c:pt idx="155">
                  <c:v>9</c:v>
                </c:pt>
                <c:pt idx="156">
                  <c:v>28</c:v>
                </c:pt>
                <c:pt idx="158">
                  <c:v>13</c:v>
                </c:pt>
                <c:pt idx="159">
                  <c:v>8</c:v>
                </c:pt>
                <c:pt idx="160">
                  <c:v>5</c:v>
                </c:pt>
                <c:pt idx="161">
                  <c:v>10</c:v>
                </c:pt>
                <c:pt idx="162">
                  <c:v>5</c:v>
                </c:pt>
                <c:pt idx="163">
                  <c:v>10</c:v>
                </c:pt>
                <c:pt idx="164">
                  <c:v>7</c:v>
                </c:pt>
                <c:pt idx="165">
                  <c:v>6</c:v>
                </c:pt>
                <c:pt idx="166">
                  <c:v>29</c:v>
                </c:pt>
                <c:pt idx="167">
                  <c:v>5</c:v>
                </c:pt>
                <c:pt idx="169">
                  <c:v>5</c:v>
                </c:pt>
                <c:pt idx="170">
                  <c:v>10</c:v>
                </c:pt>
                <c:pt idx="171">
                  <c:v>7</c:v>
                </c:pt>
                <c:pt idx="172">
                  <c:v>8</c:v>
                </c:pt>
                <c:pt idx="173">
                  <c:v>36</c:v>
                </c:pt>
                <c:pt idx="174">
                  <c:v>13</c:v>
                </c:pt>
                <c:pt idx="175">
                  <c:v>6</c:v>
                </c:pt>
                <c:pt idx="176">
                  <c:v>5</c:v>
                </c:pt>
                <c:pt idx="177">
                  <c:v>119</c:v>
                </c:pt>
                <c:pt idx="178">
                  <c:v>7</c:v>
                </c:pt>
                <c:pt idx="179">
                  <c:v>53</c:v>
                </c:pt>
                <c:pt idx="180">
                  <c:v>13</c:v>
                </c:pt>
                <c:pt idx="181">
                  <c:v>9</c:v>
                </c:pt>
                <c:pt idx="182">
                  <c:v>37</c:v>
                </c:pt>
                <c:pt idx="183">
                  <c:v>10</c:v>
                </c:pt>
                <c:pt idx="184">
                  <c:v>5</c:v>
                </c:pt>
                <c:pt idx="185">
                  <c:v>21</c:v>
                </c:pt>
                <c:pt idx="186">
                  <c:v>5</c:v>
                </c:pt>
                <c:pt idx="187">
                  <c:v>13</c:v>
                </c:pt>
                <c:pt idx="188">
                  <c:v>7</c:v>
                </c:pt>
                <c:pt idx="189">
                  <c:v>27</c:v>
                </c:pt>
                <c:pt idx="190">
                  <c:v>6</c:v>
                </c:pt>
                <c:pt idx="191">
                  <c:v>19</c:v>
                </c:pt>
                <c:pt idx="192">
                  <c:v>5</c:v>
                </c:pt>
                <c:pt idx="193">
                  <c:v>16</c:v>
                </c:pt>
                <c:pt idx="194">
                  <c:v>9</c:v>
                </c:pt>
                <c:pt idx="195">
                  <c:v>25</c:v>
                </c:pt>
                <c:pt idx="196">
                  <c:v>9</c:v>
                </c:pt>
                <c:pt idx="197">
                  <c:v>10</c:v>
                </c:pt>
                <c:pt idx="198">
                  <c:v>5</c:v>
                </c:pt>
                <c:pt idx="199">
                  <c:v>10</c:v>
                </c:pt>
                <c:pt idx="200">
                  <c:v>8</c:v>
                </c:pt>
                <c:pt idx="201">
                  <c:v>26</c:v>
                </c:pt>
                <c:pt idx="202">
                  <c:v>7</c:v>
                </c:pt>
                <c:pt idx="203">
                  <c:v>7</c:v>
                </c:pt>
                <c:pt idx="204">
                  <c:v>16</c:v>
                </c:pt>
                <c:pt idx="205">
                  <c:v>8</c:v>
                </c:pt>
                <c:pt idx="206">
                  <c:v>16</c:v>
                </c:pt>
                <c:pt idx="207">
                  <c:v>10</c:v>
                </c:pt>
                <c:pt idx="208">
                  <c:v>10</c:v>
                </c:pt>
                <c:pt idx="209">
                  <c:v>31</c:v>
                </c:pt>
                <c:pt idx="211">
                  <c:v>5</c:v>
                </c:pt>
                <c:pt idx="212">
                  <c:v>8</c:v>
                </c:pt>
                <c:pt idx="213">
                  <c:v>5</c:v>
                </c:pt>
                <c:pt idx="214">
                  <c:v>6</c:v>
                </c:pt>
                <c:pt idx="215">
                  <c:v>32</c:v>
                </c:pt>
                <c:pt idx="216">
                  <c:v>9</c:v>
                </c:pt>
                <c:pt idx="217">
                  <c:v>13</c:v>
                </c:pt>
                <c:pt idx="218">
                  <c:v>5</c:v>
                </c:pt>
                <c:pt idx="219">
                  <c:v>19</c:v>
                </c:pt>
                <c:pt idx="220">
                  <c:v>5</c:v>
                </c:pt>
                <c:pt idx="221">
                  <c:v>17</c:v>
                </c:pt>
                <c:pt idx="222">
                  <c:v>6</c:v>
                </c:pt>
                <c:pt idx="223">
                  <c:v>7</c:v>
                </c:pt>
                <c:pt idx="224">
                  <c:v>5</c:v>
                </c:pt>
                <c:pt idx="225">
                  <c:v>10</c:v>
                </c:pt>
                <c:pt idx="226">
                  <c:v>8</c:v>
                </c:pt>
                <c:pt idx="227">
                  <c:v>6</c:v>
                </c:pt>
                <c:pt idx="228">
                  <c:v>41</c:v>
                </c:pt>
                <c:pt idx="229">
                  <c:v>6</c:v>
                </c:pt>
                <c:pt idx="230">
                  <c:v>14</c:v>
                </c:pt>
                <c:pt idx="231">
                  <c:v>11</c:v>
                </c:pt>
                <c:pt idx="232">
                  <c:v>18</c:v>
                </c:pt>
                <c:pt idx="233">
                  <c:v>11</c:v>
                </c:pt>
                <c:pt idx="234">
                  <c:v>21</c:v>
                </c:pt>
                <c:pt idx="235">
                  <c:v>37</c:v>
                </c:pt>
                <c:pt idx="236">
                  <c:v>15</c:v>
                </c:pt>
                <c:pt idx="237">
                  <c:v>5</c:v>
                </c:pt>
                <c:pt idx="238">
                  <c:v>13</c:v>
                </c:pt>
                <c:pt idx="239">
                  <c:v>6</c:v>
                </c:pt>
                <c:pt idx="240">
                  <c:v>7</c:v>
                </c:pt>
                <c:pt idx="241">
                  <c:v>9</c:v>
                </c:pt>
                <c:pt idx="242">
                  <c:v>13</c:v>
                </c:pt>
                <c:pt idx="243">
                  <c:v>12</c:v>
                </c:pt>
                <c:pt idx="244">
                  <c:v>7</c:v>
                </c:pt>
                <c:pt idx="245">
                  <c:v>10</c:v>
                </c:pt>
                <c:pt idx="246">
                  <c:v>12</c:v>
                </c:pt>
                <c:pt idx="247">
                  <c:v>12</c:v>
                </c:pt>
                <c:pt idx="248">
                  <c:v>5</c:v>
                </c:pt>
                <c:pt idx="249">
                  <c:v>11</c:v>
                </c:pt>
                <c:pt idx="250">
                  <c:v>5</c:v>
                </c:pt>
                <c:pt idx="251">
                  <c:v>11</c:v>
                </c:pt>
                <c:pt idx="252">
                  <c:v>10</c:v>
                </c:pt>
                <c:pt idx="253">
                  <c:v>14</c:v>
                </c:pt>
                <c:pt idx="254">
                  <c:v>7</c:v>
                </c:pt>
                <c:pt idx="255">
                  <c:v>12</c:v>
                </c:pt>
                <c:pt idx="256">
                  <c:v>11</c:v>
                </c:pt>
                <c:pt idx="257">
                  <c:v>6</c:v>
                </c:pt>
                <c:pt idx="258">
                  <c:v>11</c:v>
                </c:pt>
                <c:pt idx="259">
                  <c:v>7</c:v>
                </c:pt>
                <c:pt idx="260">
                  <c:v>36</c:v>
                </c:pt>
                <c:pt idx="261">
                  <c:v>5</c:v>
                </c:pt>
                <c:pt idx="262">
                  <c:v>19</c:v>
                </c:pt>
                <c:pt idx="263">
                  <c:v>8</c:v>
                </c:pt>
                <c:pt idx="264">
                  <c:v>11</c:v>
                </c:pt>
                <c:pt idx="265">
                  <c:v>13</c:v>
                </c:pt>
                <c:pt idx="266">
                  <c:v>5</c:v>
                </c:pt>
                <c:pt idx="267">
                  <c:v>7</c:v>
                </c:pt>
                <c:pt idx="268">
                  <c:v>6</c:v>
                </c:pt>
                <c:pt idx="270">
                  <c:v>327</c:v>
                </c:pt>
                <c:pt idx="271">
                  <c:v>18</c:v>
                </c:pt>
                <c:pt idx="272">
                  <c:v>14</c:v>
                </c:pt>
                <c:pt idx="273">
                  <c:v>21</c:v>
                </c:pt>
                <c:pt idx="274">
                  <c:v>5</c:v>
                </c:pt>
                <c:pt idx="275">
                  <c:v>28</c:v>
                </c:pt>
                <c:pt idx="276">
                  <c:v>6</c:v>
                </c:pt>
                <c:pt idx="277">
                  <c:v>7</c:v>
                </c:pt>
                <c:pt idx="278">
                  <c:v>5</c:v>
                </c:pt>
                <c:pt idx="279">
                  <c:v>11</c:v>
                </c:pt>
                <c:pt idx="280">
                  <c:v>5</c:v>
                </c:pt>
                <c:pt idx="281">
                  <c:v>6</c:v>
                </c:pt>
                <c:pt idx="282">
                  <c:v>12</c:v>
                </c:pt>
                <c:pt idx="283">
                  <c:v>14</c:v>
                </c:pt>
                <c:pt idx="284">
                  <c:v>5</c:v>
                </c:pt>
                <c:pt idx="285">
                  <c:v>84</c:v>
                </c:pt>
                <c:pt idx="286">
                  <c:v>22</c:v>
                </c:pt>
                <c:pt idx="287">
                  <c:v>11</c:v>
                </c:pt>
                <c:pt idx="288">
                  <c:v>85</c:v>
                </c:pt>
                <c:pt idx="289">
                  <c:v>8</c:v>
                </c:pt>
                <c:pt idx="290">
                  <c:v>7</c:v>
                </c:pt>
                <c:pt idx="291">
                  <c:v>62</c:v>
                </c:pt>
                <c:pt idx="292">
                  <c:v>7</c:v>
                </c:pt>
                <c:pt idx="293">
                  <c:v>10</c:v>
                </c:pt>
                <c:pt idx="294">
                  <c:v>5</c:v>
                </c:pt>
                <c:pt idx="295">
                  <c:v>16</c:v>
                </c:pt>
                <c:pt idx="296">
                  <c:v>9</c:v>
                </c:pt>
                <c:pt idx="297">
                  <c:v>8</c:v>
                </c:pt>
                <c:pt idx="298">
                  <c:v>8</c:v>
                </c:pt>
                <c:pt idx="299">
                  <c:v>7</c:v>
                </c:pt>
              </c:numCache>
            </c:numRef>
          </c:yVal>
          <c:smooth val="0"/>
          <c:extLst>
            <c:ext xmlns:c16="http://schemas.microsoft.com/office/drawing/2014/chart" uri="{C3380CC4-5D6E-409C-BE32-E72D297353CC}">
              <c16:uniqueId val="{00000001-CE0C-6540-8C7C-4BC85F6DB233}"/>
            </c:ext>
          </c:extLst>
        </c:ser>
        <c:ser>
          <c:idx val="1"/>
          <c:order val="1"/>
          <c:tx>
            <c:v>Rogue</c:v>
          </c:tx>
          <c:spPr>
            <a:ln w="25400" cap="rnd">
              <a:noFill/>
              <a:round/>
            </a:ln>
            <a:effectLst/>
          </c:spPr>
          <c:marker>
            <c:symbol val="diamond"/>
            <c:size val="5"/>
            <c:spPr>
              <a:solidFill>
                <a:schemeClr val="accent2"/>
              </a:solidFill>
              <a:ln w="9525">
                <a:solidFill>
                  <a:schemeClr val="accent2"/>
                </a:solidFill>
              </a:ln>
              <a:effectLst/>
            </c:spPr>
          </c:marker>
          <c:xVal>
            <c:numRef>
              <c:f>'50MB'!$A$2:$A$301</c:f>
              <c:numCache>
                <c:formatCode>General</c:formatCode>
                <c:ptCount val="30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pt idx="256">
                  <c:v>257</c:v>
                </c:pt>
                <c:pt idx="257">
                  <c:v>258</c:v>
                </c:pt>
                <c:pt idx="258">
                  <c:v>259</c:v>
                </c:pt>
                <c:pt idx="259">
                  <c:v>260</c:v>
                </c:pt>
                <c:pt idx="260">
                  <c:v>261</c:v>
                </c:pt>
                <c:pt idx="261">
                  <c:v>262</c:v>
                </c:pt>
                <c:pt idx="262">
                  <c:v>263</c:v>
                </c:pt>
                <c:pt idx="263">
                  <c:v>264</c:v>
                </c:pt>
                <c:pt idx="264">
                  <c:v>265</c:v>
                </c:pt>
                <c:pt idx="265">
                  <c:v>266</c:v>
                </c:pt>
                <c:pt idx="266">
                  <c:v>267</c:v>
                </c:pt>
                <c:pt idx="267">
                  <c:v>268</c:v>
                </c:pt>
                <c:pt idx="268">
                  <c:v>269</c:v>
                </c:pt>
                <c:pt idx="269">
                  <c:v>270</c:v>
                </c:pt>
                <c:pt idx="270">
                  <c:v>271</c:v>
                </c:pt>
                <c:pt idx="271">
                  <c:v>272</c:v>
                </c:pt>
                <c:pt idx="272">
                  <c:v>273</c:v>
                </c:pt>
                <c:pt idx="273">
                  <c:v>274</c:v>
                </c:pt>
                <c:pt idx="274">
                  <c:v>275</c:v>
                </c:pt>
                <c:pt idx="275">
                  <c:v>276</c:v>
                </c:pt>
                <c:pt idx="276">
                  <c:v>277</c:v>
                </c:pt>
                <c:pt idx="277">
                  <c:v>278</c:v>
                </c:pt>
                <c:pt idx="278">
                  <c:v>279</c:v>
                </c:pt>
                <c:pt idx="279">
                  <c:v>280</c:v>
                </c:pt>
                <c:pt idx="280">
                  <c:v>281</c:v>
                </c:pt>
                <c:pt idx="281">
                  <c:v>282</c:v>
                </c:pt>
                <c:pt idx="282">
                  <c:v>283</c:v>
                </c:pt>
                <c:pt idx="283">
                  <c:v>284</c:v>
                </c:pt>
                <c:pt idx="284">
                  <c:v>285</c:v>
                </c:pt>
                <c:pt idx="285">
                  <c:v>286</c:v>
                </c:pt>
                <c:pt idx="286">
                  <c:v>287</c:v>
                </c:pt>
                <c:pt idx="287">
                  <c:v>288</c:v>
                </c:pt>
                <c:pt idx="288">
                  <c:v>289</c:v>
                </c:pt>
                <c:pt idx="289">
                  <c:v>290</c:v>
                </c:pt>
                <c:pt idx="290">
                  <c:v>291</c:v>
                </c:pt>
                <c:pt idx="291">
                  <c:v>292</c:v>
                </c:pt>
                <c:pt idx="292">
                  <c:v>293</c:v>
                </c:pt>
                <c:pt idx="293">
                  <c:v>294</c:v>
                </c:pt>
                <c:pt idx="294">
                  <c:v>295</c:v>
                </c:pt>
                <c:pt idx="295">
                  <c:v>296</c:v>
                </c:pt>
                <c:pt idx="296">
                  <c:v>297</c:v>
                </c:pt>
                <c:pt idx="297">
                  <c:v>298</c:v>
                </c:pt>
                <c:pt idx="298">
                  <c:v>299</c:v>
                </c:pt>
                <c:pt idx="299">
                  <c:v>300</c:v>
                </c:pt>
              </c:numCache>
            </c:numRef>
          </c:xVal>
          <c:yVal>
            <c:numRef>
              <c:f>'50MB'!$C$2:$C$301</c:f>
              <c:numCache>
                <c:formatCode>General</c:formatCode>
                <c:ptCount val="300"/>
                <c:pt idx="0">
                  <c:v>7</c:v>
                </c:pt>
                <c:pt idx="1">
                  <c:v>12</c:v>
                </c:pt>
                <c:pt idx="2">
                  <c:v>90</c:v>
                </c:pt>
                <c:pt idx="3">
                  <c:v>54</c:v>
                </c:pt>
                <c:pt idx="4">
                  <c:v>19</c:v>
                </c:pt>
                <c:pt idx="5">
                  <c:v>5</c:v>
                </c:pt>
                <c:pt idx="6">
                  <c:v>9</c:v>
                </c:pt>
                <c:pt idx="7">
                  <c:v>7</c:v>
                </c:pt>
                <c:pt idx="8">
                  <c:v>101</c:v>
                </c:pt>
                <c:pt idx="9">
                  <c:v>34</c:v>
                </c:pt>
                <c:pt idx="10">
                  <c:v>13</c:v>
                </c:pt>
                <c:pt idx="11">
                  <c:v>16</c:v>
                </c:pt>
                <c:pt idx="12">
                  <c:v>5</c:v>
                </c:pt>
                <c:pt idx="13">
                  <c:v>16</c:v>
                </c:pt>
                <c:pt idx="15">
                  <c:v>180</c:v>
                </c:pt>
                <c:pt idx="16">
                  <c:v>28</c:v>
                </c:pt>
                <c:pt idx="17">
                  <c:v>64</c:v>
                </c:pt>
                <c:pt idx="18">
                  <c:v>95</c:v>
                </c:pt>
                <c:pt idx="19">
                  <c:v>16</c:v>
                </c:pt>
                <c:pt idx="20">
                  <c:v>35</c:v>
                </c:pt>
                <c:pt idx="21">
                  <c:v>6</c:v>
                </c:pt>
                <c:pt idx="22">
                  <c:v>43</c:v>
                </c:pt>
                <c:pt idx="23">
                  <c:v>7</c:v>
                </c:pt>
                <c:pt idx="24">
                  <c:v>63</c:v>
                </c:pt>
                <c:pt idx="25">
                  <c:v>20</c:v>
                </c:pt>
                <c:pt idx="26">
                  <c:v>6</c:v>
                </c:pt>
                <c:pt idx="27">
                  <c:v>20</c:v>
                </c:pt>
                <c:pt idx="28">
                  <c:v>29</c:v>
                </c:pt>
                <c:pt idx="29">
                  <c:v>15</c:v>
                </c:pt>
                <c:pt idx="30">
                  <c:v>24</c:v>
                </c:pt>
                <c:pt idx="31">
                  <c:v>12</c:v>
                </c:pt>
                <c:pt idx="32">
                  <c:v>14</c:v>
                </c:pt>
                <c:pt idx="33">
                  <c:v>32</c:v>
                </c:pt>
                <c:pt idx="34">
                  <c:v>21</c:v>
                </c:pt>
                <c:pt idx="35">
                  <c:v>118</c:v>
                </c:pt>
                <c:pt idx="36">
                  <c:v>21</c:v>
                </c:pt>
                <c:pt idx="37">
                  <c:v>9</c:v>
                </c:pt>
                <c:pt idx="38">
                  <c:v>24</c:v>
                </c:pt>
                <c:pt idx="39">
                  <c:v>8</c:v>
                </c:pt>
                <c:pt idx="40">
                  <c:v>38</c:v>
                </c:pt>
                <c:pt idx="41">
                  <c:v>93</c:v>
                </c:pt>
                <c:pt idx="42">
                  <c:v>11</c:v>
                </c:pt>
                <c:pt idx="43">
                  <c:v>52</c:v>
                </c:pt>
                <c:pt idx="44">
                  <c:v>6</c:v>
                </c:pt>
                <c:pt idx="45">
                  <c:v>52</c:v>
                </c:pt>
                <c:pt idx="46">
                  <c:v>75</c:v>
                </c:pt>
                <c:pt idx="47">
                  <c:v>128</c:v>
                </c:pt>
                <c:pt idx="48">
                  <c:v>55</c:v>
                </c:pt>
                <c:pt idx="50">
                  <c:v>74</c:v>
                </c:pt>
                <c:pt idx="51">
                  <c:v>71</c:v>
                </c:pt>
                <c:pt idx="52">
                  <c:v>30</c:v>
                </c:pt>
                <c:pt idx="53">
                  <c:v>15</c:v>
                </c:pt>
                <c:pt idx="54">
                  <c:v>14</c:v>
                </c:pt>
                <c:pt idx="55">
                  <c:v>5</c:v>
                </c:pt>
                <c:pt idx="56">
                  <c:v>6</c:v>
                </c:pt>
                <c:pt idx="57">
                  <c:v>8</c:v>
                </c:pt>
                <c:pt idx="58">
                  <c:v>12</c:v>
                </c:pt>
                <c:pt idx="59">
                  <c:v>6</c:v>
                </c:pt>
                <c:pt idx="60">
                  <c:v>7</c:v>
                </c:pt>
                <c:pt idx="62">
                  <c:v>48</c:v>
                </c:pt>
                <c:pt idx="63">
                  <c:v>107</c:v>
                </c:pt>
                <c:pt idx="64">
                  <c:v>66</c:v>
                </c:pt>
                <c:pt idx="65">
                  <c:v>45</c:v>
                </c:pt>
                <c:pt idx="66">
                  <c:v>188</c:v>
                </c:pt>
                <c:pt idx="67">
                  <c:v>47</c:v>
                </c:pt>
                <c:pt idx="68">
                  <c:v>4</c:v>
                </c:pt>
                <c:pt idx="69">
                  <c:v>39</c:v>
                </c:pt>
                <c:pt idx="70">
                  <c:v>39</c:v>
                </c:pt>
                <c:pt idx="71">
                  <c:v>5</c:v>
                </c:pt>
                <c:pt idx="72">
                  <c:v>13</c:v>
                </c:pt>
                <c:pt idx="73">
                  <c:v>6</c:v>
                </c:pt>
                <c:pt idx="74">
                  <c:v>23</c:v>
                </c:pt>
                <c:pt idx="75">
                  <c:v>7</c:v>
                </c:pt>
                <c:pt idx="76">
                  <c:v>20</c:v>
                </c:pt>
                <c:pt idx="77">
                  <c:v>6</c:v>
                </c:pt>
                <c:pt idx="78">
                  <c:v>15</c:v>
                </c:pt>
                <c:pt idx="79">
                  <c:v>27</c:v>
                </c:pt>
                <c:pt idx="80">
                  <c:v>26</c:v>
                </c:pt>
                <c:pt idx="81">
                  <c:v>9</c:v>
                </c:pt>
                <c:pt idx="82">
                  <c:v>6</c:v>
                </c:pt>
                <c:pt idx="83">
                  <c:v>29</c:v>
                </c:pt>
                <c:pt idx="84">
                  <c:v>17</c:v>
                </c:pt>
                <c:pt idx="85">
                  <c:v>126</c:v>
                </c:pt>
                <c:pt idx="86">
                  <c:v>50</c:v>
                </c:pt>
                <c:pt idx="87">
                  <c:v>228</c:v>
                </c:pt>
                <c:pt idx="88">
                  <c:v>38</c:v>
                </c:pt>
                <c:pt idx="89">
                  <c:v>137</c:v>
                </c:pt>
                <c:pt idx="90">
                  <c:v>41</c:v>
                </c:pt>
                <c:pt idx="91">
                  <c:v>49</c:v>
                </c:pt>
                <c:pt idx="93">
                  <c:v>70</c:v>
                </c:pt>
                <c:pt idx="94">
                  <c:v>63</c:v>
                </c:pt>
                <c:pt idx="95">
                  <c:v>38</c:v>
                </c:pt>
                <c:pt idx="96">
                  <c:v>70</c:v>
                </c:pt>
                <c:pt idx="97">
                  <c:v>14</c:v>
                </c:pt>
                <c:pt idx="98">
                  <c:v>44</c:v>
                </c:pt>
                <c:pt idx="99">
                  <c:v>39</c:v>
                </c:pt>
                <c:pt idx="100">
                  <c:v>16</c:v>
                </c:pt>
                <c:pt idx="101">
                  <c:v>121</c:v>
                </c:pt>
                <c:pt idx="102">
                  <c:v>19</c:v>
                </c:pt>
                <c:pt idx="103">
                  <c:v>46</c:v>
                </c:pt>
                <c:pt idx="104">
                  <c:v>15</c:v>
                </c:pt>
                <c:pt idx="105">
                  <c:v>5</c:v>
                </c:pt>
                <c:pt idx="106">
                  <c:v>152</c:v>
                </c:pt>
                <c:pt idx="108">
                  <c:v>74</c:v>
                </c:pt>
                <c:pt idx="109">
                  <c:v>31</c:v>
                </c:pt>
                <c:pt idx="110">
                  <c:v>5</c:v>
                </c:pt>
                <c:pt idx="111">
                  <c:v>37</c:v>
                </c:pt>
                <c:pt idx="112">
                  <c:v>16</c:v>
                </c:pt>
                <c:pt idx="113">
                  <c:v>25</c:v>
                </c:pt>
                <c:pt idx="114">
                  <c:v>280</c:v>
                </c:pt>
                <c:pt idx="115">
                  <c:v>10</c:v>
                </c:pt>
                <c:pt idx="116">
                  <c:v>141</c:v>
                </c:pt>
                <c:pt idx="117">
                  <c:v>23</c:v>
                </c:pt>
                <c:pt idx="118">
                  <c:v>96</c:v>
                </c:pt>
                <c:pt idx="119">
                  <c:v>43</c:v>
                </c:pt>
                <c:pt idx="120">
                  <c:v>41</c:v>
                </c:pt>
                <c:pt idx="121">
                  <c:v>7</c:v>
                </c:pt>
                <c:pt idx="122">
                  <c:v>59</c:v>
                </c:pt>
                <c:pt idx="123">
                  <c:v>131</c:v>
                </c:pt>
                <c:pt idx="124">
                  <c:v>47</c:v>
                </c:pt>
                <c:pt idx="125">
                  <c:v>18</c:v>
                </c:pt>
                <c:pt idx="126">
                  <c:v>6</c:v>
                </c:pt>
                <c:pt idx="127">
                  <c:v>19</c:v>
                </c:pt>
                <c:pt idx="128">
                  <c:v>72</c:v>
                </c:pt>
                <c:pt idx="129">
                  <c:v>13</c:v>
                </c:pt>
                <c:pt idx="130">
                  <c:v>33</c:v>
                </c:pt>
                <c:pt idx="131">
                  <c:v>9</c:v>
                </c:pt>
                <c:pt idx="133">
                  <c:v>6</c:v>
                </c:pt>
                <c:pt idx="134">
                  <c:v>139</c:v>
                </c:pt>
                <c:pt idx="135">
                  <c:v>58</c:v>
                </c:pt>
                <c:pt idx="136">
                  <c:v>59</c:v>
                </c:pt>
                <c:pt idx="137">
                  <c:v>10</c:v>
                </c:pt>
                <c:pt idx="138">
                  <c:v>15</c:v>
                </c:pt>
                <c:pt idx="139">
                  <c:v>8</c:v>
                </c:pt>
                <c:pt idx="140">
                  <c:v>7</c:v>
                </c:pt>
                <c:pt idx="141">
                  <c:v>56</c:v>
                </c:pt>
                <c:pt idx="142">
                  <c:v>17</c:v>
                </c:pt>
                <c:pt idx="143">
                  <c:v>29</c:v>
                </c:pt>
                <c:pt idx="144">
                  <c:v>33</c:v>
                </c:pt>
                <c:pt idx="145">
                  <c:v>5</c:v>
                </c:pt>
                <c:pt idx="146">
                  <c:v>14</c:v>
                </c:pt>
                <c:pt idx="147">
                  <c:v>15</c:v>
                </c:pt>
                <c:pt idx="148">
                  <c:v>13</c:v>
                </c:pt>
                <c:pt idx="149">
                  <c:v>5</c:v>
                </c:pt>
                <c:pt idx="150">
                  <c:v>31</c:v>
                </c:pt>
                <c:pt idx="151">
                  <c:v>85</c:v>
                </c:pt>
                <c:pt idx="153">
                  <c:v>87</c:v>
                </c:pt>
                <c:pt idx="154">
                  <c:v>46</c:v>
                </c:pt>
                <c:pt idx="155">
                  <c:v>38</c:v>
                </c:pt>
                <c:pt idx="156">
                  <c:v>69</c:v>
                </c:pt>
                <c:pt idx="158">
                  <c:v>84</c:v>
                </c:pt>
                <c:pt idx="159">
                  <c:v>72</c:v>
                </c:pt>
                <c:pt idx="160">
                  <c:v>132</c:v>
                </c:pt>
                <c:pt idx="161">
                  <c:v>54</c:v>
                </c:pt>
                <c:pt idx="162">
                  <c:v>201</c:v>
                </c:pt>
                <c:pt idx="163">
                  <c:v>42</c:v>
                </c:pt>
                <c:pt idx="164">
                  <c:v>253</c:v>
                </c:pt>
                <c:pt idx="165">
                  <c:v>9</c:v>
                </c:pt>
                <c:pt idx="166">
                  <c:v>90</c:v>
                </c:pt>
                <c:pt idx="167">
                  <c:v>41</c:v>
                </c:pt>
                <c:pt idx="168">
                  <c:v>112</c:v>
                </c:pt>
                <c:pt idx="169">
                  <c:v>76</c:v>
                </c:pt>
                <c:pt idx="170">
                  <c:v>34</c:v>
                </c:pt>
                <c:pt idx="171">
                  <c:v>30</c:v>
                </c:pt>
                <c:pt idx="172">
                  <c:v>5</c:v>
                </c:pt>
                <c:pt idx="173">
                  <c:v>149</c:v>
                </c:pt>
                <c:pt idx="174">
                  <c:v>25</c:v>
                </c:pt>
                <c:pt idx="175">
                  <c:v>5</c:v>
                </c:pt>
                <c:pt idx="176">
                  <c:v>21</c:v>
                </c:pt>
                <c:pt idx="177">
                  <c:v>35</c:v>
                </c:pt>
                <c:pt idx="178">
                  <c:v>119</c:v>
                </c:pt>
                <c:pt idx="179">
                  <c:v>88</c:v>
                </c:pt>
                <c:pt idx="180">
                  <c:v>6</c:v>
                </c:pt>
                <c:pt idx="181">
                  <c:v>59</c:v>
                </c:pt>
                <c:pt idx="182">
                  <c:v>56</c:v>
                </c:pt>
                <c:pt idx="183">
                  <c:v>57</c:v>
                </c:pt>
                <c:pt idx="184">
                  <c:v>8</c:v>
                </c:pt>
                <c:pt idx="185">
                  <c:v>15</c:v>
                </c:pt>
                <c:pt idx="186">
                  <c:v>7</c:v>
                </c:pt>
                <c:pt idx="187">
                  <c:v>19</c:v>
                </c:pt>
                <c:pt idx="188">
                  <c:v>7</c:v>
                </c:pt>
                <c:pt idx="189">
                  <c:v>54</c:v>
                </c:pt>
                <c:pt idx="190">
                  <c:v>12</c:v>
                </c:pt>
                <c:pt idx="191">
                  <c:v>5</c:v>
                </c:pt>
                <c:pt idx="192">
                  <c:v>22</c:v>
                </c:pt>
                <c:pt idx="193">
                  <c:v>12</c:v>
                </c:pt>
                <c:pt idx="194">
                  <c:v>24</c:v>
                </c:pt>
                <c:pt idx="195">
                  <c:v>5</c:v>
                </c:pt>
                <c:pt idx="196">
                  <c:v>144</c:v>
                </c:pt>
                <c:pt idx="198">
                  <c:v>26</c:v>
                </c:pt>
                <c:pt idx="199">
                  <c:v>21</c:v>
                </c:pt>
                <c:pt idx="201">
                  <c:v>177</c:v>
                </c:pt>
                <c:pt idx="202">
                  <c:v>7</c:v>
                </c:pt>
                <c:pt idx="203">
                  <c:v>33</c:v>
                </c:pt>
                <c:pt idx="204">
                  <c:v>95</c:v>
                </c:pt>
                <c:pt idx="205">
                  <c:v>12</c:v>
                </c:pt>
                <c:pt idx="206">
                  <c:v>32</c:v>
                </c:pt>
                <c:pt idx="207">
                  <c:v>83</c:v>
                </c:pt>
                <c:pt idx="208">
                  <c:v>14</c:v>
                </c:pt>
                <c:pt idx="209">
                  <c:v>14</c:v>
                </c:pt>
                <c:pt idx="210">
                  <c:v>22</c:v>
                </c:pt>
                <c:pt idx="211">
                  <c:v>118</c:v>
                </c:pt>
                <c:pt idx="212">
                  <c:v>11</c:v>
                </c:pt>
                <c:pt idx="213">
                  <c:v>19</c:v>
                </c:pt>
                <c:pt idx="214">
                  <c:v>44</c:v>
                </c:pt>
                <c:pt idx="215">
                  <c:v>42</c:v>
                </c:pt>
                <c:pt idx="216">
                  <c:v>60</c:v>
                </c:pt>
                <c:pt idx="217">
                  <c:v>61</c:v>
                </c:pt>
                <c:pt idx="218">
                  <c:v>42</c:v>
                </c:pt>
                <c:pt idx="219">
                  <c:v>5</c:v>
                </c:pt>
                <c:pt idx="220">
                  <c:v>26</c:v>
                </c:pt>
                <c:pt idx="221">
                  <c:v>29</c:v>
                </c:pt>
                <c:pt idx="222">
                  <c:v>7</c:v>
                </c:pt>
                <c:pt idx="223">
                  <c:v>54</c:v>
                </c:pt>
                <c:pt idx="225">
                  <c:v>32</c:v>
                </c:pt>
                <c:pt idx="226">
                  <c:v>8</c:v>
                </c:pt>
                <c:pt idx="227">
                  <c:v>15</c:v>
                </c:pt>
                <c:pt idx="228">
                  <c:v>15</c:v>
                </c:pt>
                <c:pt idx="229">
                  <c:v>6</c:v>
                </c:pt>
                <c:pt idx="231">
                  <c:v>16</c:v>
                </c:pt>
                <c:pt idx="232">
                  <c:v>9</c:v>
                </c:pt>
                <c:pt idx="233">
                  <c:v>9</c:v>
                </c:pt>
                <c:pt idx="234">
                  <c:v>62</c:v>
                </c:pt>
                <c:pt idx="235">
                  <c:v>39</c:v>
                </c:pt>
                <c:pt idx="236">
                  <c:v>15</c:v>
                </c:pt>
                <c:pt idx="237">
                  <c:v>12</c:v>
                </c:pt>
                <c:pt idx="238">
                  <c:v>13</c:v>
                </c:pt>
                <c:pt idx="240">
                  <c:v>15</c:v>
                </c:pt>
                <c:pt idx="241">
                  <c:v>5</c:v>
                </c:pt>
                <c:pt idx="242">
                  <c:v>60</c:v>
                </c:pt>
                <c:pt idx="243">
                  <c:v>30</c:v>
                </c:pt>
                <c:pt idx="244">
                  <c:v>8</c:v>
                </c:pt>
                <c:pt idx="246">
                  <c:v>53</c:v>
                </c:pt>
                <c:pt idx="247">
                  <c:v>51</c:v>
                </c:pt>
                <c:pt idx="248">
                  <c:v>7</c:v>
                </c:pt>
                <c:pt idx="249">
                  <c:v>47</c:v>
                </c:pt>
                <c:pt idx="250">
                  <c:v>41</c:v>
                </c:pt>
                <c:pt idx="251">
                  <c:v>66</c:v>
                </c:pt>
                <c:pt idx="253">
                  <c:v>78</c:v>
                </c:pt>
                <c:pt idx="254">
                  <c:v>96</c:v>
                </c:pt>
                <c:pt idx="255">
                  <c:v>224</c:v>
                </c:pt>
                <c:pt idx="256">
                  <c:v>35</c:v>
                </c:pt>
                <c:pt idx="257">
                  <c:v>6</c:v>
                </c:pt>
                <c:pt idx="258">
                  <c:v>118</c:v>
                </c:pt>
                <c:pt idx="259">
                  <c:v>131</c:v>
                </c:pt>
                <c:pt idx="260">
                  <c:v>27</c:v>
                </c:pt>
                <c:pt idx="261">
                  <c:v>51</c:v>
                </c:pt>
                <c:pt idx="262">
                  <c:v>57</c:v>
                </c:pt>
                <c:pt idx="264">
                  <c:v>20</c:v>
                </c:pt>
                <c:pt idx="265">
                  <c:v>5</c:v>
                </c:pt>
                <c:pt idx="267">
                  <c:v>63</c:v>
                </c:pt>
                <c:pt idx="268">
                  <c:v>24</c:v>
                </c:pt>
                <c:pt idx="269">
                  <c:v>99</c:v>
                </c:pt>
                <c:pt idx="270">
                  <c:v>18</c:v>
                </c:pt>
                <c:pt idx="272">
                  <c:v>5</c:v>
                </c:pt>
                <c:pt idx="273">
                  <c:v>61</c:v>
                </c:pt>
                <c:pt idx="275">
                  <c:v>28</c:v>
                </c:pt>
                <c:pt idx="276">
                  <c:v>18</c:v>
                </c:pt>
                <c:pt idx="277">
                  <c:v>12</c:v>
                </c:pt>
                <c:pt idx="278">
                  <c:v>6</c:v>
                </c:pt>
                <c:pt idx="279">
                  <c:v>5</c:v>
                </c:pt>
                <c:pt idx="280">
                  <c:v>26</c:v>
                </c:pt>
                <c:pt idx="281">
                  <c:v>12</c:v>
                </c:pt>
                <c:pt idx="282">
                  <c:v>5</c:v>
                </c:pt>
                <c:pt idx="283">
                  <c:v>11</c:v>
                </c:pt>
                <c:pt idx="284">
                  <c:v>9</c:v>
                </c:pt>
                <c:pt idx="285">
                  <c:v>5</c:v>
                </c:pt>
                <c:pt idx="286">
                  <c:v>17</c:v>
                </c:pt>
                <c:pt idx="287">
                  <c:v>93</c:v>
                </c:pt>
                <c:pt idx="288">
                  <c:v>38</c:v>
                </c:pt>
                <c:pt idx="289">
                  <c:v>7</c:v>
                </c:pt>
                <c:pt idx="290">
                  <c:v>137</c:v>
                </c:pt>
                <c:pt idx="291">
                  <c:v>39</c:v>
                </c:pt>
                <c:pt idx="292">
                  <c:v>67</c:v>
                </c:pt>
                <c:pt idx="293">
                  <c:v>16</c:v>
                </c:pt>
                <c:pt idx="294">
                  <c:v>6</c:v>
                </c:pt>
                <c:pt idx="295">
                  <c:v>18</c:v>
                </c:pt>
                <c:pt idx="296">
                  <c:v>13</c:v>
                </c:pt>
                <c:pt idx="297">
                  <c:v>22</c:v>
                </c:pt>
                <c:pt idx="298">
                  <c:v>35</c:v>
                </c:pt>
                <c:pt idx="299">
                  <c:v>5</c:v>
                </c:pt>
              </c:numCache>
            </c:numRef>
          </c:yVal>
          <c:smooth val="0"/>
          <c:extLst>
            <c:ext xmlns:c16="http://schemas.microsoft.com/office/drawing/2014/chart" uri="{C3380CC4-5D6E-409C-BE32-E72D297353CC}">
              <c16:uniqueId val="{00000002-CE0C-6540-8C7C-4BC85F6DB233}"/>
            </c:ext>
          </c:extLst>
        </c:ser>
        <c:dLbls>
          <c:showLegendKey val="0"/>
          <c:showVal val="0"/>
          <c:showCatName val="0"/>
          <c:showSerName val="0"/>
          <c:showPercent val="0"/>
          <c:showBubbleSize val="0"/>
        </c:dLbls>
        <c:axId val="1806591823"/>
        <c:axId val="1806609103"/>
      </c:scatterChart>
      <c:valAx>
        <c:axId val="1806591823"/>
        <c:scaling>
          <c:orientation val="minMax"/>
          <c:max val="301"/>
          <c:min val="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1" i="0" u="none" strike="noStrike" kern="1200" baseline="0">
                    <a:solidFill>
                      <a:schemeClr val="tx1"/>
                    </a:solidFill>
                    <a:latin typeface="+mn-lt"/>
                    <a:ea typeface="+mn-ea"/>
                    <a:cs typeface="+mn-cs"/>
                  </a:defRPr>
                </a:pPr>
                <a:r>
                  <a:rPr lang="en-US" altLang="ja-JP" b="1">
                    <a:solidFill>
                      <a:schemeClr val="tx1"/>
                    </a:solidFill>
                  </a:rPr>
                  <a:t>Number of packets</a:t>
                </a:r>
                <a:endParaRPr lang="ja-JP" altLang="en-US" b="1">
                  <a:solidFill>
                    <a:schemeClr val="tx1"/>
                  </a:solidFill>
                </a:endParaRPr>
              </a:p>
            </c:rich>
          </c:tx>
          <c:overlay val="0"/>
          <c:spPr>
            <a:noFill/>
            <a:ln>
              <a:noFill/>
            </a:ln>
            <a:effectLst/>
          </c:spPr>
          <c:txPr>
            <a:bodyPr rot="0" spcFirstLastPara="1" vertOverflow="ellipsis" vert="horz" wrap="square" anchor="ctr" anchorCtr="1"/>
            <a:lstStyle/>
            <a:p>
              <a:pPr>
                <a:defRPr sz="1000" b="1" i="0" u="none" strike="noStrike" kern="1200" baseline="0">
                  <a:solidFill>
                    <a:schemeClr val="tx1"/>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1" i="0" u="none" strike="noStrike" kern="1200" baseline="0">
                <a:solidFill>
                  <a:schemeClr val="tx1"/>
                </a:solidFill>
                <a:latin typeface="+mn-lt"/>
                <a:ea typeface="+mn-ea"/>
                <a:cs typeface="+mn-cs"/>
              </a:defRPr>
            </a:pPr>
            <a:endParaRPr lang="ja-JP"/>
          </a:p>
        </c:txPr>
        <c:crossAx val="1806609103"/>
        <c:crosses val="autoZero"/>
        <c:crossBetween val="midCat"/>
      </c:valAx>
      <c:valAx>
        <c:axId val="1806609103"/>
        <c:scaling>
          <c:orientation val="minMax"/>
          <c:max val="1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1" i="0" u="none" strike="noStrike" kern="1200" baseline="0">
                    <a:solidFill>
                      <a:schemeClr val="tx1"/>
                    </a:solidFill>
                    <a:latin typeface="+mn-lt"/>
                    <a:ea typeface="+mn-ea"/>
                    <a:cs typeface="+mn-cs"/>
                  </a:defRPr>
                </a:pPr>
                <a:r>
                  <a:rPr lang="en-US" altLang="ja-JP" b="1">
                    <a:solidFill>
                      <a:schemeClr val="tx1"/>
                    </a:solidFill>
                  </a:rPr>
                  <a:t>RTT [ms]</a:t>
                </a:r>
                <a:endParaRPr lang="ja-JP" altLang="en-US" b="1">
                  <a:solidFill>
                    <a:schemeClr val="tx1"/>
                  </a:solidFill>
                </a:endParaRPr>
              </a:p>
            </c:rich>
          </c:tx>
          <c:overlay val="0"/>
          <c:spPr>
            <a:noFill/>
            <a:ln>
              <a:noFill/>
            </a:ln>
            <a:effectLst/>
          </c:spPr>
          <c:txPr>
            <a:bodyPr rot="-5400000" spcFirstLastPara="1" vertOverflow="ellipsis" vert="horz" wrap="square" anchor="ctr" anchorCtr="1"/>
            <a:lstStyle/>
            <a:p>
              <a:pPr>
                <a:defRPr sz="1000" b="1" i="0" u="none" strike="noStrike" kern="1200" baseline="0">
                  <a:solidFill>
                    <a:schemeClr val="tx1"/>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1" i="0" u="none" strike="noStrike" kern="1200" baseline="0">
                <a:solidFill>
                  <a:schemeClr val="tx1"/>
                </a:solidFill>
                <a:latin typeface="+mn-lt"/>
                <a:ea typeface="+mn-ea"/>
                <a:cs typeface="+mn-cs"/>
              </a:defRPr>
            </a:pPr>
            <a:endParaRPr lang="ja-JP"/>
          </a:p>
        </c:txPr>
        <c:crossAx val="1806591823"/>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1" i="0" u="none" strike="noStrike" kern="1200" baseline="0">
              <a:solidFill>
                <a:schemeClr val="tx1"/>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a:solidFill>
        <a:schemeClr val="accent1"/>
      </a:solidFill>
    </a:ln>
    <a:effectLst/>
  </c:spPr>
  <c:txPr>
    <a:bodyPr/>
    <a:lstStyle/>
    <a:p>
      <a:pPr>
        <a:defRPr/>
      </a:pPr>
      <a:endParaRPr lang="ja-JP"/>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'50MB'!$F$2</c:f>
              <c:strCache>
                <c:ptCount val="1"/>
                <c:pt idx="0">
                  <c:v>Legal</c:v>
                </c:pt>
              </c:strCache>
            </c:strRef>
          </c:tx>
          <c:spPr>
            <a:ln w="19050" cap="rnd">
              <a:noFill/>
              <a:round/>
            </a:ln>
            <a:effectLst/>
          </c:spPr>
          <c:marker>
            <c:symbol val="circle"/>
            <c:size val="5"/>
            <c:spPr>
              <a:solidFill>
                <a:schemeClr val="accent1"/>
              </a:solidFill>
              <a:ln w="9525">
                <a:solidFill>
                  <a:schemeClr val="accent1"/>
                </a:solidFill>
              </a:ln>
              <a:effectLst/>
            </c:spPr>
          </c:marker>
          <c:dPt>
            <c:idx val="94"/>
            <c:marker>
              <c:symbol val="circle"/>
              <c:size val="5"/>
              <c:spPr>
                <a:solidFill>
                  <a:schemeClr val="accent1"/>
                </a:solidFill>
                <a:ln w="9525">
                  <a:solidFill>
                    <a:schemeClr val="accent1"/>
                  </a:solidFill>
                  <a:miter lim="800000"/>
                </a:ln>
                <a:effectLst/>
              </c:spPr>
            </c:marker>
            <c:bubble3D val="0"/>
            <c:extLst>
              <c:ext xmlns:c16="http://schemas.microsoft.com/office/drawing/2014/chart" uri="{C3380CC4-5D6E-409C-BE32-E72D297353CC}">
                <c16:uniqueId val="{00000000-7F2B-8342-A12A-C67FA4083693}"/>
              </c:ext>
            </c:extLst>
          </c:dPt>
          <c:xVal>
            <c:numRef>
              <c:f>'50MB'!$A$2:$A$301</c:f>
              <c:numCache>
                <c:formatCode>General</c:formatCode>
                <c:ptCount val="30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pt idx="256">
                  <c:v>257</c:v>
                </c:pt>
                <c:pt idx="257">
                  <c:v>258</c:v>
                </c:pt>
                <c:pt idx="258">
                  <c:v>259</c:v>
                </c:pt>
                <c:pt idx="259">
                  <c:v>260</c:v>
                </c:pt>
                <c:pt idx="260">
                  <c:v>261</c:v>
                </c:pt>
                <c:pt idx="261">
                  <c:v>262</c:v>
                </c:pt>
                <c:pt idx="262">
                  <c:v>263</c:v>
                </c:pt>
                <c:pt idx="263">
                  <c:v>264</c:v>
                </c:pt>
                <c:pt idx="264">
                  <c:v>265</c:v>
                </c:pt>
                <c:pt idx="265">
                  <c:v>266</c:v>
                </c:pt>
                <c:pt idx="266">
                  <c:v>267</c:v>
                </c:pt>
                <c:pt idx="267">
                  <c:v>268</c:v>
                </c:pt>
                <c:pt idx="268">
                  <c:v>269</c:v>
                </c:pt>
                <c:pt idx="269">
                  <c:v>270</c:v>
                </c:pt>
                <c:pt idx="270">
                  <c:v>271</c:v>
                </c:pt>
                <c:pt idx="271">
                  <c:v>272</c:v>
                </c:pt>
                <c:pt idx="272">
                  <c:v>273</c:v>
                </c:pt>
                <c:pt idx="273">
                  <c:v>274</c:v>
                </c:pt>
                <c:pt idx="274">
                  <c:v>275</c:v>
                </c:pt>
                <c:pt idx="275">
                  <c:v>276</c:v>
                </c:pt>
                <c:pt idx="276">
                  <c:v>277</c:v>
                </c:pt>
                <c:pt idx="277">
                  <c:v>278</c:v>
                </c:pt>
                <c:pt idx="278">
                  <c:v>279</c:v>
                </c:pt>
                <c:pt idx="279">
                  <c:v>280</c:v>
                </c:pt>
                <c:pt idx="280">
                  <c:v>281</c:v>
                </c:pt>
                <c:pt idx="281">
                  <c:v>282</c:v>
                </c:pt>
                <c:pt idx="282">
                  <c:v>283</c:v>
                </c:pt>
                <c:pt idx="283">
                  <c:v>284</c:v>
                </c:pt>
                <c:pt idx="284">
                  <c:v>285</c:v>
                </c:pt>
                <c:pt idx="285">
                  <c:v>286</c:v>
                </c:pt>
                <c:pt idx="286">
                  <c:v>287</c:v>
                </c:pt>
                <c:pt idx="287">
                  <c:v>288</c:v>
                </c:pt>
                <c:pt idx="288">
                  <c:v>289</c:v>
                </c:pt>
                <c:pt idx="289">
                  <c:v>290</c:v>
                </c:pt>
                <c:pt idx="290">
                  <c:v>291</c:v>
                </c:pt>
                <c:pt idx="291">
                  <c:v>292</c:v>
                </c:pt>
                <c:pt idx="292">
                  <c:v>293</c:v>
                </c:pt>
                <c:pt idx="293">
                  <c:v>294</c:v>
                </c:pt>
                <c:pt idx="294">
                  <c:v>295</c:v>
                </c:pt>
                <c:pt idx="295">
                  <c:v>296</c:v>
                </c:pt>
                <c:pt idx="296">
                  <c:v>297</c:v>
                </c:pt>
                <c:pt idx="297">
                  <c:v>298</c:v>
                </c:pt>
                <c:pt idx="298">
                  <c:v>299</c:v>
                </c:pt>
                <c:pt idx="299">
                  <c:v>300</c:v>
                </c:pt>
              </c:numCache>
            </c:numRef>
          </c:xVal>
          <c:yVal>
            <c:numRef>
              <c:f>'50MB'!$B$2:$B$301</c:f>
              <c:numCache>
                <c:formatCode>General</c:formatCode>
                <c:ptCount val="300"/>
                <c:pt idx="1">
                  <c:v>5</c:v>
                </c:pt>
                <c:pt idx="2">
                  <c:v>14</c:v>
                </c:pt>
                <c:pt idx="3">
                  <c:v>7</c:v>
                </c:pt>
                <c:pt idx="4">
                  <c:v>15</c:v>
                </c:pt>
                <c:pt idx="5">
                  <c:v>11</c:v>
                </c:pt>
                <c:pt idx="6">
                  <c:v>14</c:v>
                </c:pt>
                <c:pt idx="7">
                  <c:v>8</c:v>
                </c:pt>
                <c:pt idx="8">
                  <c:v>8</c:v>
                </c:pt>
                <c:pt idx="9">
                  <c:v>17</c:v>
                </c:pt>
                <c:pt idx="11">
                  <c:v>8</c:v>
                </c:pt>
                <c:pt idx="12">
                  <c:v>8</c:v>
                </c:pt>
                <c:pt idx="13">
                  <c:v>5</c:v>
                </c:pt>
                <c:pt idx="14">
                  <c:v>6</c:v>
                </c:pt>
                <c:pt idx="15">
                  <c:v>44</c:v>
                </c:pt>
                <c:pt idx="16">
                  <c:v>13</c:v>
                </c:pt>
                <c:pt idx="17">
                  <c:v>10</c:v>
                </c:pt>
                <c:pt idx="18">
                  <c:v>11</c:v>
                </c:pt>
                <c:pt idx="19">
                  <c:v>25</c:v>
                </c:pt>
                <c:pt idx="20">
                  <c:v>15</c:v>
                </c:pt>
                <c:pt idx="21">
                  <c:v>118</c:v>
                </c:pt>
                <c:pt idx="22">
                  <c:v>30</c:v>
                </c:pt>
                <c:pt idx="23">
                  <c:v>5</c:v>
                </c:pt>
                <c:pt idx="24">
                  <c:v>13</c:v>
                </c:pt>
                <c:pt idx="25">
                  <c:v>12</c:v>
                </c:pt>
                <c:pt idx="26">
                  <c:v>5</c:v>
                </c:pt>
                <c:pt idx="27">
                  <c:v>6</c:v>
                </c:pt>
                <c:pt idx="28">
                  <c:v>6</c:v>
                </c:pt>
                <c:pt idx="29">
                  <c:v>14</c:v>
                </c:pt>
                <c:pt idx="30">
                  <c:v>7</c:v>
                </c:pt>
                <c:pt idx="31">
                  <c:v>24</c:v>
                </c:pt>
                <c:pt idx="32">
                  <c:v>6</c:v>
                </c:pt>
                <c:pt idx="33">
                  <c:v>5</c:v>
                </c:pt>
                <c:pt idx="34">
                  <c:v>17</c:v>
                </c:pt>
                <c:pt idx="35">
                  <c:v>35</c:v>
                </c:pt>
                <c:pt idx="36">
                  <c:v>7</c:v>
                </c:pt>
                <c:pt idx="37">
                  <c:v>29</c:v>
                </c:pt>
                <c:pt idx="38">
                  <c:v>5</c:v>
                </c:pt>
                <c:pt idx="40">
                  <c:v>8</c:v>
                </c:pt>
                <c:pt idx="41">
                  <c:v>42</c:v>
                </c:pt>
                <c:pt idx="42">
                  <c:v>8</c:v>
                </c:pt>
                <c:pt idx="43">
                  <c:v>17</c:v>
                </c:pt>
                <c:pt idx="44">
                  <c:v>19</c:v>
                </c:pt>
                <c:pt idx="45">
                  <c:v>17</c:v>
                </c:pt>
                <c:pt idx="46">
                  <c:v>18</c:v>
                </c:pt>
                <c:pt idx="47">
                  <c:v>5</c:v>
                </c:pt>
                <c:pt idx="48">
                  <c:v>6</c:v>
                </c:pt>
                <c:pt idx="49">
                  <c:v>5</c:v>
                </c:pt>
                <c:pt idx="50">
                  <c:v>7</c:v>
                </c:pt>
                <c:pt idx="51">
                  <c:v>5</c:v>
                </c:pt>
                <c:pt idx="52">
                  <c:v>7</c:v>
                </c:pt>
                <c:pt idx="53">
                  <c:v>6</c:v>
                </c:pt>
                <c:pt idx="54">
                  <c:v>20</c:v>
                </c:pt>
                <c:pt idx="55">
                  <c:v>7</c:v>
                </c:pt>
                <c:pt idx="56">
                  <c:v>7</c:v>
                </c:pt>
                <c:pt idx="57">
                  <c:v>5</c:v>
                </c:pt>
                <c:pt idx="58">
                  <c:v>5</c:v>
                </c:pt>
                <c:pt idx="59">
                  <c:v>16</c:v>
                </c:pt>
                <c:pt idx="60">
                  <c:v>8</c:v>
                </c:pt>
                <c:pt idx="61">
                  <c:v>10</c:v>
                </c:pt>
                <c:pt idx="62">
                  <c:v>16</c:v>
                </c:pt>
                <c:pt idx="63">
                  <c:v>47</c:v>
                </c:pt>
                <c:pt idx="64">
                  <c:v>5</c:v>
                </c:pt>
                <c:pt idx="65">
                  <c:v>76</c:v>
                </c:pt>
                <c:pt idx="66">
                  <c:v>9</c:v>
                </c:pt>
                <c:pt idx="67">
                  <c:v>31</c:v>
                </c:pt>
                <c:pt idx="68">
                  <c:v>15</c:v>
                </c:pt>
                <c:pt idx="69">
                  <c:v>21</c:v>
                </c:pt>
                <c:pt idx="70">
                  <c:v>5</c:v>
                </c:pt>
                <c:pt idx="71">
                  <c:v>80</c:v>
                </c:pt>
                <c:pt idx="72">
                  <c:v>19</c:v>
                </c:pt>
                <c:pt idx="73">
                  <c:v>15</c:v>
                </c:pt>
                <c:pt idx="74">
                  <c:v>9</c:v>
                </c:pt>
                <c:pt idx="75">
                  <c:v>8</c:v>
                </c:pt>
                <c:pt idx="76">
                  <c:v>9</c:v>
                </c:pt>
                <c:pt idx="77">
                  <c:v>6</c:v>
                </c:pt>
                <c:pt idx="78">
                  <c:v>5</c:v>
                </c:pt>
                <c:pt idx="79">
                  <c:v>11</c:v>
                </c:pt>
                <c:pt idx="80">
                  <c:v>10</c:v>
                </c:pt>
                <c:pt idx="81">
                  <c:v>5</c:v>
                </c:pt>
                <c:pt idx="82">
                  <c:v>7</c:v>
                </c:pt>
                <c:pt idx="83">
                  <c:v>5</c:v>
                </c:pt>
                <c:pt idx="84">
                  <c:v>7</c:v>
                </c:pt>
                <c:pt idx="85">
                  <c:v>5</c:v>
                </c:pt>
                <c:pt idx="86">
                  <c:v>13</c:v>
                </c:pt>
                <c:pt idx="87">
                  <c:v>9</c:v>
                </c:pt>
                <c:pt idx="88">
                  <c:v>8</c:v>
                </c:pt>
                <c:pt idx="89">
                  <c:v>25</c:v>
                </c:pt>
                <c:pt idx="90">
                  <c:v>6</c:v>
                </c:pt>
                <c:pt idx="91">
                  <c:v>29</c:v>
                </c:pt>
                <c:pt idx="92">
                  <c:v>21</c:v>
                </c:pt>
                <c:pt idx="93">
                  <c:v>9</c:v>
                </c:pt>
                <c:pt idx="94">
                  <c:v>17</c:v>
                </c:pt>
                <c:pt idx="95">
                  <c:v>7</c:v>
                </c:pt>
                <c:pt idx="96">
                  <c:v>6</c:v>
                </c:pt>
                <c:pt idx="97">
                  <c:v>19</c:v>
                </c:pt>
                <c:pt idx="98">
                  <c:v>6</c:v>
                </c:pt>
                <c:pt idx="99">
                  <c:v>11</c:v>
                </c:pt>
                <c:pt idx="100">
                  <c:v>12</c:v>
                </c:pt>
                <c:pt idx="101">
                  <c:v>42</c:v>
                </c:pt>
                <c:pt idx="102">
                  <c:v>45</c:v>
                </c:pt>
                <c:pt idx="103">
                  <c:v>28</c:v>
                </c:pt>
                <c:pt idx="104">
                  <c:v>9</c:v>
                </c:pt>
                <c:pt idx="105">
                  <c:v>19</c:v>
                </c:pt>
                <c:pt idx="106">
                  <c:v>24</c:v>
                </c:pt>
                <c:pt idx="107">
                  <c:v>53</c:v>
                </c:pt>
                <c:pt idx="108">
                  <c:v>9</c:v>
                </c:pt>
                <c:pt idx="109">
                  <c:v>9</c:v>
                </c:pt>
                <c:pt idx="110">
                  <c:v>7</c:v>
                </c:pt>
                <c:pt idx="111">
                  <c:v>5</c:v>
                </c:pt>
                <c:pt idx="112">
                  <c:v>7</c:v>
                </c:pt>
                <c:pt idx="113">
                  <c:v>25</c:v>
                </c:pt>
                <c:pt idx="114">
                  <c:v>10</c:v>
                </c:pt>
                <c:pt idx="115">
                  <c:v>9</c:v>
                </c:pt>
                <c:pt idx="116">
                  <c:v>12</c:v>
                </c:pt>
                <c:pt idx="117">
                  <c:v>5</c:v>
                </c:pt>
                <c:pt idx="118">
                  <c:v>30</c:v>
                </c:pt>
                <c:pt idx="119">
                  <c:v>5</c:v>
                </c:pt>
                <c:pt idx="120">
                  <c:v>10</c:v>
                </c:pt>
                <c:pt idx="121">
                  <c:v>17</c:v>
                </c:pt>
                <c:pt idx="122">
                  <c:v>7</c:v>
                </c:pt>
                <c:pt idx="123">
                  <c:v>7</c:v>
                </c:pt>
                <c:pt idx="124">
                  <c:v>15</c:v>
                </c:pt>
                <c:pt idx="125">
                  <c:v>7</c:v>
                </c:pt>
                <c:pt idx="126">
                  <c:v>6</c:v>
                </c:pt>
                <c:pt idx="127">
                  <c:v>5</c:v>
                </c:pt>
                <c:pt idx="128">
                  <c:v>8</c:v>
                </c:pt>
                <c:pt idx="129">
                  <c:v>12</c:v>
                </c:pt>
                <c:pt idx="130">
                  <c:v>27</c:v>
                </c:pt>
                <c:pt idx="131">
                  <c:v>9</c:v>
                </c:pt>
                <c:pt idx="132">
                  <c:v>7</c:v>
                </c:pt>
                <c:pt idx="133">
                  <c:v>11</c:v>
                </c:pt>
                <c:pt idx="134">
                  <c:v>41</c:v>
                </c:pt>
                <c:pt idx="135">
                  <c:v>11</c:v>
                </c:pt>
                <c:pt idx="136">
                  <c:v>13</c:v>
                </c:pt>
                <c:pt idx="137">
                  <c:v>62</c:v>
                </c:pt>
                <c:pt idx="138">
                  <c:v>16</c:v>
                </c:pt>
                <c:pt idx="139">
                  <c:v>14</c:v>
                </c:pt>
                <c:pt idx="140">
                  <c:v>6</c:v>
                </c:pt>
                <c:pt idx="141">
                  <c:v>8</c:v>
                </c:pt>
                <c:pt idx="142">
                  <c:v>6</c:v>
                </c:pt>
                <c:pt idx="143">
                  <c:v>6</c:v>
                </c:pt>
                <c:pt idx="144">
                  <c:v>8</c:v>
                </c:pt>
                <c:pt idx="145">
                  <c:v>6</c:v>
                </c:pt>
                <c:pt idx="146">
                  <c:v>25</c:v>
                </c:pt>
                <c:pt idx="147">
                  <c:v>13</c:v>
                </c:pt>
                <c:pt idx="148">
                  <c:v>54</c:v>
                </c:pt>
                <c:pt idx="149">
                  <c:v>40</c:v>
                </c:pt>
                <c:pt idx="150">
                  <c:v>5</c:v>
                </c:pt>
                <c:pt idx="151">
                  <c:v>20</c:v>
                </c:pt>
                <c:pt idx="152">
                  <c:v>6</c:v>
                </c:pt>
                <c:pt idx="153">
                  <c:v>27</c:v>
                </c:pt>
                <c:pt idx="154">
                  <c:v>6</c:v>
                </c:pt>
                <c:pt idx="155">
                  <c:v>11</c:v>
                </c:pt>
                <c:pt idx="156">
                  <c:v>17</c:v>
                </c:pt>
                <c:pt idx="157">
                  <c:v>7</c:v>
                </c:pt>
                <c:pt idx="158">
                  <c:v>14</c:v>
                </c:pt>
                <c:pt idx="159">
                  <c:v>11</c:v>
                </c:pt>
                <c:pt idx="160">
                  <c:v>8</c:v>
                </c:pt>
                <c:pt idx="161">
                  <c:v>14</c:v>
                </c:pt>
                <c:pt idx="162">
                  <c:v>8</c:v>
                </c:pt>
                <c:pt idx="163">
                  <c:v>6</c:v>
                </c:pt>
                <c:pt idx="164">
                  <c:v>13</c:v>
                </c:pt>
                <c:pt idx="165">
                  <c:v>8</c:v>
                </c:pt>
                <c:pt idx="166">
                  <c:v>25</c:v>
                </c:pt>
                <c:pt idx="167">
                  <c:v>5</c:v>
                </c:pt>
                <c:pt idx="168">
                  <c:v>7</c:v>
                </c:pt>
                <c:pt idx="169">
                  <c:v>24</c:v>
                </c:pt>
                <c:pt idx="170">
                  <c:v>9</c:v>
                </c:pt>
                <c:pt idx="171">
                  <c:v>26</c:v>
                </c:pt>
                <c:pt idx="172">
                  <c:v>8</c:v>
                </c:pt>
                <c:pt idx="173">
                  <c:v>11</c:v>
                </c:pt>
                <c:pt idx="174">
                  <c:v>6</c:v>
                </c:pt>
                <c:pt idx="175">
                  <c:v>34</c:v>
                </c:pt>
                <c:pt idx="176">
                  <c:v>5</c:v>
                </c:pt>
                <c:pt idx="178">
                  <c:v>8</c:v>
                </c:pt>
                <c:pt idx="179">
                  <c:v>24</c:v>
                </c:pt>
                <c:pt idx="180">
                  <c:v>16</c:v>
                </c:pt>
                <c:pt idx="181">
                  <c:v>18</c:v>
                </c:pt>
                <c:pt idx="182">
                  <c:v>8</c:v>
                </c:pt>
                <c:pt idx="183">
                  <c:v>26</c:v>
                </c:pt>
                <c:pt idx="184">
                  <c:v>6</c:v>
                </c:pt>
                <c:pt idx="185">
                  <c:v>59</c:v>
                </c:pt>
                <c:pt idx="186">
                  <c:v>21</c:v>
                </c:pt>
                <c:pt idx="187">
                  <c:v>6</c:v>
                </c:pt>
                <c:pt idx="188">
                  <c:v>5</c:v>
                </c:pt>
                <c:pt idx="189">
                  <c:v>5</c:v>
                </c:pt>
                <c:pt idx="191">
                  <c:v>11</c:v>
                </c:pt>
                <c:pt idx="192">
                  <c:v>5</c:v>
                </c:pt>
                <c:pt idx="193">
                  <c:v>7</c:v>
                </c:pt>
                <c:pt idx="194">
                  <c:v>7</c:v>
                </c:pt>
                <c:pt idx="195">
                  <c:v>8</c:v>
                </c:pt>
                <c:pt idx="196">
                  <c:v>16</c:v>
                </c:pt>
                <c:pt idx="197">
                  <c:v>5</c:v>
                </c:pt>
                <c:pt idx="198">
                  <c:v>20</c:v>
                </c:pt>
                <c:pt idx="199">
                  <c:v>8</c:v>
                </c:pt>
                <c:pt idx="200">
                  <c:v>6</c:v>
                </c:pt>
                <c:pt idx="201">
                  <c:v>5</c:v>
                </c:pt>
                <c:pt idx="202">
                  <c:v>10</c:v>
                </c:pt>
                <c:pt idx="203">
                  <c:v>29</c:v>
                </c:pt>
                <c:pt idx="204">
                  <c:v>12</c:v>
                </c:pt>
                <c:pt idx="205">
                  <c:v>7</c:v>
                </c:pt>
                <c:pt idx="206">
                  <c:v>5</c:v>
                </c:pt>
                <c:pt idx="207">
                  <c:v>11</c:v>
                </c:pt>
                <c:pt idx="208">
                  <c:v>7</c:v>
                </c:pt>
                <c:pt idx="209">
                  <c:v>34</c:v>
                </c:pt>
                <c:pt idx="210">
                  <c:v>10</c:v>
                </c:pt>
                <c:pt idx="211">
                  <c:v>5</c:v>
                </c:pt>
                <c:pt idx="212">
                  <c:v>13</c:v>
                </c:pt>
                <c:pt idx="213">
                  <c:v>6</c:v>
                </c:pt>
                <c:pt idx="214">
                  <c:v>5</c:v>
                </c:pt>
                <c:pt idx="215">
                  <c:v>9</c:v>
                </c:pt>
                <c:pt idx="216">
                  <c:v>5</c:v>
                </c:pt>
                <c:pt idx="217">
                  <c:v>5</c:v>
                </c:pt>
                <c:pt idx="218">
                  <c:v>28</c:v>
                </c:pt>
                <c:pt idx="219">
                  <c:v>15</c:v>
                </c:pt>
                <c:pt idx="220">
                  <c:v>9</c:v>
                </c:pt>
                <c:pt idx="221">
                  <c:v>8</c:v>
                </c:pt>
                <c:pt idx="222">
                  <c:v>15</c:v>
                </c:pt>
                <c:pt idx="223">
                  <c:v>8</c:v>
                </c:pt>
                <c:pt idx="224">
                  <c:v>26</c:v>
                </c:pt>
                <c:pt idx="225">
                  <c:v>17</c:v>
                </c:pt>
                <c:pt idx="226">
                  <c:v>9</c:v>
                </c:pt>
                <c:pt idx="227">
                  <c:v>6</c:v>
                </c:pt>
                <c:pt idx="228">
                  <c:v>16</c:v>
                </c:pt>
                <c:pt idx="229">
                  <c:v>5</c:v>
                </c:pt>
                <c:pt idx="230">
                  <c:v>18</c:v>
                </c:pt>
                <c:pt idx="231">
                  <c:v>5</c:v>
                </c:pt>
                <c:pt idx="232">
                  <c:v>32</c:v>
                </c:pt>
                <c:pt idx="233">
                  <c:v>8</c:v>
                </c:pt>
                <c:pt idx="234">
                  <c:v>9</c:v>
                </c:pt>
                <c:pt idx="235">
                  <c:v>113</c:v>
                </c:pt>
                <c:pt idx="236">
                  <c:v>7</c:v>
                </c:pt>
                <c:pt idx="237">
                  <c:v>50</c:v>
                </c:pt>
                <c:pt idx="238">
                  <c:v>21</c:v>
                </c:pt>
                <c:pt idx="239">
                  <c:v>6</c:v>
                </c:pt>
                <c:pt idx="240">
                  <c:v>11</c:v>
                </c:pt>
                <c:pt idx="241">
                  <c:v>6</c:v>
                </c:pt>
                <c:pt idx="242">
                  <c:v>17</c:v>
                </c:pt>
                <c:pt idx="243">
                  <c:v>9</c:v>
                </c:pt>
                <c:pt idx="244">
                  <c:v>6</c:v>
                </c:pt>
                <c:pt idx="245">
                  <c:v>14</c:v>
                </c:pt>
                <c:pt idx="246">
                  <c:v>13</c:v>
                </c:pt>
                <c:pt idx="247">
                  <c:v>7</c:v>
                </c:pt>
                <c:pt idx="248">
                  <c:v>5</c:v>
                </c:pt>
                <c:pt idx="249">
                  <c:v>5</c:v>
                </c:pt>
                <c:pt idx="250">
                  <c:v>22</c:v>
                </c:pt>
                <c:pt idx="251">
                  <c:v>19</c:v>
                </c:pt>
                <c:pt idx="252">
                  <c:v>15</c:v>
                </c:pt>
                <c:pt idx="253">
                  <c:v>13</c:v>
                </c:pt>
                <c:pt idx="254">
                  <c:v>13</c:v>
                </c:pt>
                <c:pt idx="255">
                  <c:v>9</c:v>
                </c:pt>
                <c:pt idx="256">
                  <c:v>14</c:v>
                </c:pt>
                <c:pt idx="257">
                  <c:v>15</c:v>
                </c:pt>
                <c:pt idx="258">
                  <c:v>18</c:v>
                </c:pt>
                <c:pt idx="259">
                  <c:v>15</c:v>
                </c:pt>
                <c:pt idx="260">
                  <c:v>56</c:v>
                </c:pt>
                <c:pt idx="261">
                  <c:v>37</c:v>
                </c:pt>
                <c:pt idx="262">
                  <c:v>5</c:v>
                </c:pt>
                <c:pt idx="263">
                  <c:v>41</c:v>
                </c:pt>
                <c:pt idx="264">
                  <c:v>32</c:v>
                </c:pt>
                <c:pt idx="265">
                  <c:v>29</c:v>
                </c:pt>
                <c:pt idx="266">
                  <c:v>5</c:v>
                </c:pt>
                <c:pt idx="267">
                  <c:v>20</c:v>
                </c:pt>
                <c:pt idx="268">
                  <c:v>5</c:v>
                </c:pt>
                <c:pt idx="269">
                  <c:v>15</c:v>
                </c:pt>
                <c:pt idx="270">
                  <c:v>14</c:v>
                </c:pt>
                <c:pt idx="271">
                  <c:v>6</c:v>
                </c:pt>
                <c:pt idx="272">
                  <c:v>9</c:v>
                </c:pt>
                <c:pt idx="273">
                  <c:v>82</c:v>
                </c:pt>
                <c:pt idx="274">
                  <c:v>38</c:v>
                </c:pt>
                <c:pt idx="275">
                  <c:v>28</c:v>
                </c:pt>
                <c:pt idx="276">
                  <c:v>5</c:v>
                </c:pt>
                <c:pt idx="277">
                  <c:v>19</c:v>
                </c:pt>
                <c:pt idx="278">
                  <c:v>6</c:v>
                </c:pt>
                <c:pt idx="279">
                  <c:v>32</c:v>
                </c:pt>
                <c:pt idx="280">
                  <c:v>15</c:v>
                </c:pt>
                <c:pt idx="281">
                  <c:v>9</c:v>
                </c:pt>
                <c:pt idx="282">
                  <c:v>7</c:v>
                </c:pt>
                <c:pt idx="283">
                  <c:v>17</c:v>
                </c:pt>
                <c:pt idx="285">
                  <c:v>5</c:v>
                </c:pt>
                <c:pt idx="286">
                  <c:v>10</c:v>
                </c:pt>
                <c:pt idx="287">
                  <c:v>5</c:v>
                </c:pt>
                <c:pt idx="288">
                  <c:v>12</c:v>
                </c:pt>
                <c:pt idx="289">
                  <c:v>15</c:v>
                </c:pt>
                <c:pt idx="290">
                  <c:v>6</c:v>
                </c:pt>
                <c:pt idx="291">
                  <c:v>18</c:v>
                </c:pt>
                <c:pt idx="292">
                  <c:v>10</c:v>
                </c:pt>
                <c:pt idx="293">
                  <c:v>10</c:v>
                </c:pt>
                <c:pt idx="294">
                  <c:v>5</c:v>
                </c:pt>
                <c:pt idx="295">
                  <c:v>12</c:v>
                </c:pt>
                <c:pt idx="296">
                  <c:v>5</c:v>
                </c:pt>
                <c:pt idx="297">
                  <c:v>11</c:v>
                </c:pt>
                <c:pt idx="298">
                  <c:v>8</c:v>
                </c:pt>
                <c:pt idx="299">
                  <c:v>65</c:v>
                </c:pt>
              </c:numCache>
            </c:numRef>
          </c:yVal>
          <c:smooth val="0"/>
          <c:extLst>
            <c:ext xmlns:c16="http://schemas.microsoft.com/office/drawing/2014/chart" uri="{C3380CC4-5D6E-409C-BE32-E72D297353CC}">
              <c16:uniqueId val="{00000001-7F2B-8342-A12A-C67FA4083693}"/>
            </c:ext>
          </c:extLst>
        </c:ser>
        <c:ser>
          <c:idx val="1"/>
          <c:order val="1"/>
          <c:tx>
            <c:strRef>
              <c:f>'50MB'!$G$2</c:f>
              <c:strCache>
                <c:ptCount val="1"/>
                <c:pt idx="0">
                  <c:v>Rogue</c:v>
                </c:pt>
              </c:strCache>
            </c:strRef>
          </c:tx>
          <c:spPr>
            <a:ln w="25400" cap="rnd">
              <a:noFill/>
              <a:round/>
            </a:ln>
            <a:effectLst/>
          </c:spPr>
          <c:marker>
            <c:symbol val="diamond"/>
            <c:size val="5"/>
            <c:spPr>
              <a:solidFill>
                <a:schemeClr val="accent2"/>
              </a:solidFill>
              <a:ln w="9525">
                <a:solidFill>
                  <a:schemeClr val="accent2"/>
                </a:solidFill>
              </a:ln>
              <a:effectLst/>
            </c:spPr>
          </c:marker>
          <c:xVal>
            <c:numRef>
              <c:f>'50MB'!$A$2:$A$301</c:f>
              <c:numCache>
                <c:formatCode>General</c:formatCode>
                <c:ptCount val="30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pt idx="256">
                  <c:v>257</c:v>
                </c:pt>
                <c:pt idx="257">
                  <c:v>258</c:v>
                </c:pt>
                <c:pt idx="258">
                  <c:v>259</c:v>
                </c:pt>
                <c:pt idx="259">
                  <c:v>260</c:v>
                </c:pt>
                <c:pt idx="260">
                  <c:v>261</c:v>
                </c:pt>
                <c:pt idx="261">
                  <c:v>262</c:v>
                </c:pt>
                <c:pt idx="262">
                  <c:v>263</c:v>
                </c:pt>
                <c:pt idx="263">
                  <c:v>264</c:v>
                </c:pt>
                <c:pt idx="264">
                  <c:v>265</c:v>
                </c:pt>
                <c:pt idx="265">
                  <c:v>266</c:v>
                </c:pt>
                <c:pt idx="266">
                  <c:v>267</c:v>
                </c:pt>
                <c:pt idx="267">
                  <c:v>268</c:v>
                </c:pt>
                <c:pt idx="268">
                  <c:v>269</c:v>
                </c:pt>
                <c:pt idx="269">
                  <c:v>270</c:v>
                </c:pt>
                <c:pt idx="270">
                  <c:v>271</c:v>
                </c:pt>
                <c:pt idx="271">
                  <c:v>272</c:v>
                </c:pt>
                <c:pt idx="272">
                  <c:v>273</c:v>
                </c:pt>
                <c:pt idx="273">
                  <c:v>274</c:v>
                </c:pt>
                <c:pt idx="274">
                  <c:v>275</c:v>
                </c:pt>
                <c:pt idx="275">
                  <c:v>276</c:v>
                </c:pt>
                <c:pt idx="276">
                  <c:v>277</c:v>
                </c:pt>
                <c:pt idx="277">
                  <c:v>278</c:v>
                </c:pt>
                <c:pt idx="278">
                  <c:v>279</c:v>
                </c:pt>
                <c:pt idx="279">
                  <c:v>280</c:v>
                </c:pt>
                <c:pt idx="280">
                  <c:v>281</c:v>
                </c:pt>
                <c:pt idx="281">
                  <c:v>282</c:v>
                </c:pt>
                <c:pt idx="282">
                  <c:v>283</c:v>
                </c:pt>
                <c:pt idx="283">
                  <c:v>284</c:v>
                </c:pt>
                <c:pt idx="284">
                  <c:v>285</c:v>
                </c:pt>
                <c:pt idx="285">
                  <c:v>286</c:v>
                </c:pt>
                <c:pt idx="286">
                  <c:v>287</c:v>
                </c:pt>
                <c:pt idx="287">
                  <c:v>288</c:v>
                </c:pt>
                <c:pt idx="288">
                  <c:v>289</c:v>
                </c:pt>
                <c:pt idx="289">
                  <c:v>290</c:v>
                </c:pt>
                <c:pt idx="290">
                  <c:v>291</c:v>
                </c:pt>
                <c:pt idx="291">
                  <c:v>292</c:v>
                </c:pt>
                <c:pt idx="292">
                  <c:v>293</c:v>
                </c:pt>
                <c:pt idx="293">
                  <c:v>294</c:v>
                </c:pt>
                <c:pt idx="294">
                  <c:v>295</c:v>
                </c:pt>
                <c:pt idx="295">
                  <c:v>296</c:v>
                </c:pt>
                <c:pt idx="296">
                  <c:v>297</c:v>
                </c:pt>
                <c:pt idx="297">
                  <c:v>298</c:v>
                </c:pt>
                <c:pt idx="298">
                  <c:v>299</c:v>
                </c:pt>
                <c:pt idx="299">
                  <c:v>300</c:v>
                </c:pt>
              </c:numCache>
            </c:numRef>
          </c:xVal>
          <c:yVal>
            <c:numRef>
              <c:f>'50MB'!$C$2:$C$301</c:f>
              <c:numCache>
                <c:formatCode>General</c:formatCode>
                <c:ptCount val="300"/>
                <c:pt idx="0">
                  <c:v>25</c:v>
                </c:pt>
                <c:pt idx="1">
                  <c:v>11</c:v>
                </c:pt>
                <c:pt idx="2">
                  <c:v>129</c:v>
                </c:pt>
                <c:pt idx="3">
                  <c:v>6</c:v>
                </c:pt>
                <c:pt idx="4">
                  <c:v>46</c:v>
                </c:pt>
                <c:pt idx="5">
                  <c:v>185</c:v>
                </c:pt>
                <c:pt idx="6">
                  <c:v>151</c:v>
                </c:pt>
                <c:pt idx="7">
                  <c:v>21</c:v>
                </c:pt>
                <c:pt idx="8">
                  <c:v>24</c:v>
                </c:pt>
                <c:pt idx="9">
                  <c:v>53</c:v>
                </c:pt>
                <c:pt idx="10">
                  <c:v>35</c:v>
                </c:pt>
                <c:pt idx="11">
                  <c:v>10</c:v>
                </c:pt>
                <c:pt idx="12">
                  <c:v>7</c:v>
                </c:pt>
                <c:pt idx="13">
                  <c:v>21</c:v>
                </c:pt>
                <c:pt idx="15">
                  <c:v>76</c:v>
                </c:pt>
                <c:pt idx="16">
                  <c:v>18</c:v>
                </c:pt>
                <c:pt idx="17">
                  <c:v>10</c:v>
                </c:pt>
                <c:pt idx="18">
                  <c:v>78</c:v>
                </c:pt>
                <c:pt idx="20">
                  <c:v>120</c:v>
                </c:pt>
                <c:pt idx="21">
                  <c:v>11</c:v>
                </c:pt>
                <c:pt idx="22">
                  <c:v>8</c:v>
                </c:pt>
                <c:pt idx="23">
                  <c:v>97</c:v>
                </c:pt>
                <c:pt idx="25">
                  <c:v>69</c:v>
                </c:pt>
                <c:pt idx="26">
                  <c:v>6</c:v>
                </c:pt>
                <c:pt idx="27">
                  <c:v>15</c:v>
                </c:pt>
                <c:pt idx="28">
                  <c:v>41</c:v>
                </c:pt>
                <c:pt idx="30">
                  <c:v>7</c:v>
                </c:pt>
                <c:pt idx="31">
                  <c:v>34</c:v>
                </c:pt>
                <c:pt idx="32">
                  <c:v>40</c:v>
                </c:pt>
                <c:pt idx="33">
                  <c:v>23</c:v>
                </c:pt>
                <c:pt idx="34">
                  <c:v>12</c:v>
                </c:pt>
                <c:pt idx="35">
                  <c:v>58</c:v>
                </c:pt>
                <c:pt idx="36">
                  <c:v>10</c:v>
                </c:pt>
                <c:pt idx="37">
                  <c:v>19</c:v>
                </c:pt>
                <c:pt idx="38">
                  <c:v>15</c:v>
                </c:pt>
                <c:pt idx="39">
                  <c:v>9</c:v>
                </c:pt>
                <c:pt idx="41">
                  <c:v>7</c:v>
                </c:pt>
                <c:pt idx="42">
                  <c:v>8</c:v>
                </c:pt>
                <c:pt idx="43">
                  <c:v>6</c:v>
                </c:pt>
                <c:pt idx="44">
                  <c:v>32</c:v>
                </c:pt>
                <c:pt idx="45">
                  <c:v>43</c:v>
                </c:pt>
                <c:pt idx="47">
                  <c:v>17</c:v>
                </c:pt>
                <c:pt idx="48">
                  <c:v>69</c:v>
                </c:pt>
                <c:pt idx="49">
                  <c:v>216</c:v>
                </c:pt>
                <c:pt idx="51">
                  <c:v>299</c:v>
                </c:pt>
                <c:pt idx="52">
                  <c:v>177</c:v>
                </c:pt>
                <c:pt idx="54">
                  <c:v>140</c:v>
                </c:pt>
                <c:pt idx="55">
                  <c:v>20</c:v>
                </c:pt>
                <c:pt idx="56">
                  <c:v>64</c:v>
                </c:pt>
                <c:pt idx="57">
                  <c:v>80</c:v>
                </c:pt>
                <c:pt idx="58">
                  <c:v>71</c:v>
                </c:pt>
                <c:pt idx="59">
                  <c:v>50</c:v>
                </c:pt>
                <c:pt idx="61">
                  <c:v>34</c:v>
                </c:pt>
                <c:pt idx="63">
                  <c:v>161</c:v>
                </c:pt>
                <c:pt idx="65">
                  <c:v>143</c:v>
                </c:pt>
                <c:pt idx="66">
                  <c:v>31</c:v>
                </c:pt>
                <c:pt idx="67">
                  <c:v>37</c:v>
                </c:pt>
                <c:pt idx="68">
                  <c:v>33</c:v>
                </c:pt>
                <c:pt idx="69">
                  <c:v>49</c:v>
                </c:pt>
                <c:pt idx="70">
                  <c:v>86</c:v>
                </c:pt>
                <c:pt idx="71">
                  <c:v>8</c:v>
                </c:pt>
                <c:pt idx="72">
                  <c:v>41</c:v>
                </c:pt>
                <c:pt idx="73">
                  <c:v>45</c:v>
                </c:pt>
                <c:pt idx="74">
                  <c:v>56</c:v>
                </c:pt>
                <c:pt idx="75">
                  <c:v>17</c:v>
                </c:pt>
                <c:pt idx="77">
                  <c:v>76</c:v>
                </c:pt>
                <c:pt idx="78">
                  <c:v>32</c:v>
                </c:pt>
                <c:pt idx="79">
                  <c:v>15</c:v>
                </c:pt>
                <c:pt idx="80">
                  <c:v>148</c:v>
                </c:pt>
                <c:pt idx="81">
                  <c:v>45</c:v>
                </c:pt>
                <c:pt idx="82">
                  <c:v>85</c:v>
                </c:pt>
                <c:pt idx="83">
                  <c:v>18</c:v>
                </c:pt>
                <c:pt idx="85">
                  <c:v>21</c:v>
                </c:pt>
                <c:pt idx="86">
                  <c:v>123</c:v>
                </c:pt>
                <c:pt idx="87">
                  <c:v>134</c:v>
                </c:pt>
                <c:pt idx="88">
                  <c:v>42</c:v>
                </c:pt>
                <c:pt idx="89">
                  <c:v>99</c:v>
                </c:pt>
                <c:pt idx="90">
                  <c:v>50</c:v>
                </c:pt>
                <c:pt idx="91">
                  <c:v>56</c:v>
                </c:pt>
                <c:pt idx="92">
                  <c:v>75</c:v>
                </c:pt>
                <c:pt idx="94">
                  <c:v>226</c:v>
                </c:pt>
                <c:pt idx="95">
                  <c:v>196</c:v>
                </c:pt>
                <c:pt idx="97">
                  <c:v>169</c:v>
                </c:pt>
                <c:pt idx="103">
                  <c:v>331</c:v>
                </c:pt>
                <c:pt idx="105">
                  <c:v>95</c:v>
                </c:pt>
                <c:pt idx="106">
                  <c:v>25</c:v>
                </c:pt>
                <c:pt idx="107">
                  <c:v>127</c:v>
                </c:pt>
                <c:pt idx="108">
                  <c:v>73</c:v>
                </c:pt>
                <c:pt idx="109">
                  <c:v>112</c:v>
                </c:pt>
                <c:pt idx="110">
                  <c:v>53</c:v>
                </c:pt>
                <c:pt idx="112">
                  <c:v>31</c:v>
                </c:pt>
                <c:pt idx="113">
                  <c:v>68</c:v>
                </c:pt>
                <c:pt idx="114">
                  <c:v>67</c:v>
                </c:pt>
                <c:pt idx="116">
                  <c:v>286</c:v>
                </c:pt>
                <c:pt idx="117">
                  <c:v>284</c:v>
                </c:pt>
                <c:pt idx="118">
                  <c:v>254</c:v>
                </c:pt>
                <c:pt idx="120">
                  <c:v>252</c:v>
                </c:pt>
                <c:pt idx="121">
                  <c:v>270</c:v>
                </c:pt>
                <c:pt idx="123">
                  <c:v>251</c:v>
                </c:pt>
                <c:pt idx="124">
                  <c:v>126</c:v>
                </c:pt>
                <c:pt idx="125">
                  <c:v>24</c:v>
                </c:pt>
                <c:pt idx="126">
                  <c:v>16</c:v>
                </c:pt>
                <c:pt idx="127">
                  <c:v>15</c:v>
                </c:pt>
                <c:pt idx="128">
                  <c:v>150</c:v>
                </c:pt>
                <c:pt idx="129">
                  <c:v>50</c:v>
                </c:pt>
                <c:pt idx="130">
                  <c:v>24</c:v>
                </c:pt>
                <c:pt idx="131">
                  <c:v>39</c:v>
                </c:pt>
                <c:pt idx="132">
                  <c:v>193</c:v>
                </c:pt>
                <c:pt idx="133">
                  <c:v>10</c:v>
                </c:pt>
                <c:pt idx="134">
                  <c:v>72</c:v>
                </c:pt>
                <c:pt idx="136">
                  <c:v>52</c:v>
                </c:pt>
                <c:pt idx="137">
                  <c:v>63</c:v>
                </c:pt>
                <c:pt idx="138">
                  <c:v>83</c:v>
                </c:pt>
                <c:pt idx="139">
                  <c:v>60</c:v>
                </c:pt>
                <c:pt idx="140">
                  <c:v>35</c:v>
                </c:pt>
                <c:pt idx="141">
                  <c:v>86</c:v>
                </c:pt>
                <c:pt idx="142">
                  <c:v>25</c:v>
                </c:pt>
                <c:pt idx="143">
                  <c:v>6</c:v>
                </c:pt>
                <c:pt idx="144">
                  <c:v>41</c:v>
                </c:pt>
                <c:pt idx="145">
                  <c:v>23</c:v>
                </c:pt>
                <c:pt idx="146">
                  <c:v>9</c:v>
                </c:pt>
                <c:pt idx="147">
                  <c:v>190</c:v>
                </c:pt>
                <c:pt idx="148">
                  <c:v>15</c:v>
                </c:pt>
                <c:pt idx="149">
                  <c:v>13</c:v>
                </c:pt>
                <c:pt idx="150">
                  <c:v>69</c:v>
                </c:pt>
                <c:pt idx="151">
                  <c:v>5</c:v>
                </c:pt>
                <c:pt idx="152">
                  <c:v>121</c:v>
                </c:pt>
                <c:pt idx="153">
                  <c:v>52</c:v>
                </c:pt>
                <c:pt idx="154">
                  <c:v>48</c:v>
                </c:pt>
                <c:pt idx="155">
                  <c:v>31</c:v>
                </c:pt>
                <c:pt idx="156">
                  <c:v>33</c:v>
                </c:pt>
                <c:pt idx="157">
                  <c:v>8</c:v>
                </c:pt>
                <c:pt idx="159">
                  <c:v>46</c:v>
                </c:pt>
                <c:pt idx="160">
                  <c:v>9</c:v>
                </c:pt>
                <c:pt idx="161">
                  <c:v>16</c:v>
                </c:pt>
                <c:pt idx="162">
                  <c:v>7</c:v>
                </c:pt>
                <c:pt idx="163">
                  <c:v>64</c:v>
                </c:pt>
                <c:pt idx="164">
                  <c:v>6</c:v>
                </c:pt>
                <c:pt idx="165">
                  <c:v>22</c:v>
                </c:pt>
                <c:pt idx="166">
                  <c:v>24</c:v>
                </c:pt>
                <c:pt idx="167">
                  <c:v>21</c:v>
                </c:pt>
                <c:pt idx="168">
                  <c:v>49</c:v>
                </c:pt>
                <c:pt idx="169">
                  <c:v>102</c:v>
                </c:pt>
                <c:pt idx="170">
                  <c:v>54</c:v>
                </c:pt>
                <c:pt idx="171">
                  <c:v>74</c:v>
                </c:pt>
                <c:pt idx="172">
                  <c:v>267</c:v>
                </c:pt>
                <c:pt idx="174">
                  <c:v>193</c:v>
                </c:pt>
                <c:pt idx="175">
                  <c:v>98</c:v>
                </c:pt>
                <c:pt idx="176">
                  <c:v>28</c:v>
                </c:pt>
                <c:pt idx="177">
                  <c:v>26</c:v>
                </c:pt>
                <c:pt idx="178">
                  <c:v>75</c:v>
                </c:pt>
                <c:pt idx="179">
                  <c:v>12</c:v>
                </c:pt>
                <c:pt idx="180">
                  <c:v>51</c:v>
                </c:pt>
                <c:pt idx="181">
                  <c:v>223</c:v>
                </c:pt>
                <c:pt idx="182">
                  <c:v>60</c:v>
                </c:pt>
                <c:pt idx="183">
                  <c:v>13</c:v>
                </c:pt>
                <c:pt idx="184">
                  <c:v>6</c:v>
                </c:pt>
                <c:pt idx="185">
                  <c:v>14</c:v>
                </c:pt>
                <c:pt idx="186">
                  <c:v>104</c:v>
                </c:pt>
                <c:pt idx="187">
                  <c:v>28</c:v>
                </c:pt>
                <c:pt idx="188">
                  <c:v>33</c:v>
                </c:pt>
                <c:pt idx="189">
                  <c:v>84</c:v>
                </c:pt>
                <c:pt idx="190">
                  <c:v>14</c:v>
                </c:pt>
                <c:pt idx="191">
                  <c:v>39</c:v>
                </c:pt>
                <c:pt idx="192">
                  <c:v>6</c:v>
                </c:pt>
                <c:pt idx="193">
                  <c:v>51</c:v>
                </c:pt>
                <c:pt idx="194">
                  <c:v>12</c:v>
                </c:pt>
                <c:pt idx="196">
                  <c:v>70</c:v>
                </c:pt>
                <c:pt idx="197">
                  <c:v>12</c:v>
                </c:pt>
                <c:pt idx="198">
                  <c:v>10</c:v>
                </c:pt>
                <c:pt idx="199">
                  <c:v>7</c:v>
                </c:pt>
                <c:pt idx="200">
                  <c:v>31</c:v>
                </c:pt>
                <c:pt idx="201">
                  <c:v>6</c:v>
                </c:pt>
                <c:pt idx="202">
                  <c:v>69</c:v>
                </c:pt>
                <c:pt idx="203">
                  <c:v>7</c:v>
                </c:pt>
                <c:pt idx="205">
                  <c:v>6</c:v>
                </c:pt>
                <c:pt idx="206">
                  <c:v>8</c:v>
                </c:pt>
                <c:pt idx="207">
                  <c:v>5</c:v>
                </c:pt>
                <c:pt idx="208">
                  <c:v>23</c:v>
                </c:pt>
                <c:pt idx="209">
                  <c:v>11</c:v>
                </c:pt>
                <c:pt idx="210">
                  <c:v>36</c:v>
                </c:pt>
                <c:pt idx="211">
                  <c:v>22</c:v>
                </c:pt>
                <c:pt idx="212">
                  <c:v>6</c:v>
                </c:pt>
                <c:pt idx="213">
                  <c:v>34</c:v>
                </c:pt>
                <c:pt idx="214">
                  <c:v>139</c:v>
                </c:pt>
                <c:pt idx="215">
                  <c:v>106</c:v>
                </c:pt>
                <c:pt idx="216">
                  <c:v>15</c:v>
                </c:pt>
                <c:pt idx="217">
                  <c:v>46</c:v>
                </c:pt>
                <c:pt idx="218">
                  <c:v>50</c:v>
                </c:pt>
                <c:pt idx="219">
                  <c:v>130</c:v>
                </c:pt>
                <c:pt idx="220">
                  <c:v>31</c:v>
                </c:pt>
                <c:pt idx="221">
                  <c:v>35</c:v>
                </c:pt>
                <c:pt idx="222">
                  <c:v>5</c:v>
                </c:pt>
                <c:pt idx="223">
                  <c:v>15</c:v>
                </c:pt>
                <c:pt idx="224">
                  <c:v>27</c:v>
                </c:pt>
                <c:pt idx="225">
                  <c:v>30</c:v>
                </c:pt>
                <c:pt idx="226">
                  <c:v>26</c:v>
                </c:pt>
                <c:pt idx="227">
                  <c:v>24</c:v>
                </c:pt>
                <c:pt idx="229">
                  <c:v>26</c:v>
                </c:pt>
                <c:pt idx="230">
                  <c:v>28</c:v>
                </c:pt>
                <c:pt idx="231">
                  <c:v>5</c:v>
                </c:pt>
                <c:pt idx="232">
                  <c:v>12</c:v>
                </c:pt>
                <c:pt idx="233">
                  <c:v>13</c:v>
                </c:pt>
                <c:pt idx="234">
                  <c:v>5</c:v>
                </c:pt>
                <c:pt idx="235">
                  <c:v>50</c:v>
                </c:pt>
                <c:pt idx="236">
                  <c:v>18</c:v>
                </c:pt>
                <c:pt idx="238">
                  <c:v>12</c:v>
                </c:pt>
                <c:pt idx="239">
                  <c:v>24</c:v>
                </c:pt>
                <c:pt idx="240">
                  <c:v>44</c:v>
                </c:pt>
                <c:pt idx="241">
                  <c:v>36</c:v>
                </c:pt>
                <c:pt idx="242">
                  <c:v>52</c:v>
                </c:pt>
                <c:pt idx="243">
                  <c:v>10</c:v>
                </c:pt>
                <c:pt idx="244">
                  <c:v>6</c:v>
                </c:pt>
                <c:pt idx="245">
                  <c:v>43</c:v>
                </c:pt>
                <c:pt idx="246">
                  <c:v>13</c:v>
                </c:pt>
                <c:pt idx="247">
                  <c:v>11</c:v>
                </c:pt>
                <c:pt idx="248">
                  <c:v>33</c:v>
                </c:pt>
                <c:pt idx="249">
                  <c:v>83</c:v>
                </c:pt>
                <c:pt idx="250">
                  <c:v>15</c:v>
                </c:pt>
                <c:pt idx="251">
                  <c:v>168</c:v>
                </c:pt>
                <c:pt idx="252">
                  <c:v>89</c:v>
                </c:pt>
                <c:pt idx="253">
                  <c:v>5</c:v>
                </c:pt>
                <c:pt idx="254">
                  <c:v>16</c:v>
                </c:pt>
                <c:pt idx="255">
                  <c:v>8</c:v>
                </c:pt>
                <c:pt idx="256">
                  <c:v>31</c:v>
                </c:pt>
                <c:pt idx="257">
                  <c:v>16</c:v>
                </c:pt>
                <c:pt idx="258">
                  <c:v>33</c:v>
                </c:pt>
                <c:pt idx="259">
                  <c:v>6</c:v>
                </c:pt>
                <c:pt idx="260">
                  <c:v>43</c:v>
                </c:pt>
                <c:pt idx="261">
                  <c:v>5</c:v>
                </c:pt>
                <c:pt idx="262">
                  <c:v>62</c:v>
                </c:pt>
                <c:pt idx="263">
                  <c:v>44</c:v>
                </c:pt>
                <c:pt idx="264">
                  <c:v>115</c:v>
                </c:pt>
                <c:pt idx="265">
                  <c:v>13</c:v>
                </c:pt>
                <c:pt idx="266">
                  <c:v>15</c:v>
                </c:pt>
                <c:pt idx="267">
                  <c:v>92</c:v>
                </c:pt>
                <c:pt idx="268">
                  <c:v>113</c:v>
                </c:pt>
                <c:pt idx="269">
                  <c:v>108</c:v>
                </c:pt>
                <c:pt idx="270">
                  <c:v>5</c:v>
                </c:pt>
                <c:pt idx="271">
                  <c:v>142</c:v>
                </c:pt>
                <c:pt idx="272">
                  <c:v>129</c:v>
                </c:pt>
                <c:pt idx="273">
                  <c:v>144</c:v>
                </c:pt>
                <c:pt idx="275">
                  <c:v>113</c:v>
                </c:pt>
                <c:pt idx="277">
                  <c:v>15</c:v>
                </c:pt>
                <c:pt idx="278">
                  <c:v>33</c:v>
                </c:pt>
                <c:pt idx="279">
                  <c:v>8</c:v>
                </c:pt>
                <c:pt idx="280">
                  <c:v>21</c:v>
                </c:pt>
                <c:pt idx="281">
                  <c:v>21</c:v>
                </c:pt>
                <c:pt idx="283">
                  <c:v>8</c:v>
                </c:pt>
                <c:pt idx="284">
                  <c:v>161</c:v>
                </c:pt>
                <c:pt idx="285">
                  <c:v>149</c:v>
                </c:pt>
                <c:pt idx="287">
                  <c:v>6</c:v>
                </c:pt>
                <c:pt idx="288">
                  <c:v>12</c:v>
                </c:pt>
                <c:pt idx="289">
                  <c:v>9</c:v>
                </c:pt>
                <c:pt idx="290">
                  <c:v>26</c:v>
                </c:pt>
                <c:pt idx="291">
                  <c:v>35</c:v>
                </c:pt>
                <c:pt idx="293">
                  <c:v>18</c:v>
                </c:pt>
                <c:pt idx="294">
                  <c:v>26</c:v>
                </c:pt>
                <c:pt idx="295">
                  <c:v>8</c:v>
                </c:pt>
                <c:pt idx="296">
                  <c:v>8</c:v>
                </c:pt>
                <c:pt idx="297">
                  <c:v>16</c:v>
                </c:pt>
                <c:pt idx="298">
                  <c:v>27</c:v>
                </c:pt>
                <c:pt idx="299">
                  <c:v>27</c:v>
                </c:pt>
              </c:numCache>
            </c:numRef>
          </c:yVal>
          <c:smooth val="0"/>
          <c:extLst>
            <c:ext xmlns:c16="http://schemas.microsoft.com/office/drawing/2014/chart" uri="{C3380CC4-5D6E-409C-BE32-E72D297353CC}">
              <c16:uniqueId val="{00000002-7F2B-8342-A12A-C67FA4083693}"/>
            </c:ext>
          </c:extLst>
        </c:ser>
        <c:dLbls>
          <c:showLegendKey val="0"/>
          <c:showVal val="0"/>
          <c:showCatName val="0"/>
          <c:showSerName val="0"/>
          <c:showPercent val="0"/>
          <c:showBubbleSize val="0"/>
        </c:dLbls>
        <c:axId val="1806591823"/>
        <c:axId val="1806609103"/>
      </c:scatterChart>
      <c:valAx>
        <c:axId val="1806591823"/>
        <c:scaling>
          <c:orientation val="minMax"/>
          <c:max val="301"/>
          <c:min val="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1" i="0" u="none" strike="noStrike" kern="1200" baseline="0">
                    <a:solidFill>
                      <a:schemeClr val="tx1"/>
                    </a:solidFill>
                    <a:latin typeface="+mn-lt"/>
                    <a:ea typeface="+mn-ea"/>
                    <a:cs typeface="+mn-cs"/>
                  </a:defRPr>
                </a:pPr>
                <a:r>
                  <a:rPr lang="en-US" altLang="ja-JP" b="1">
                    <a:solidFill>
                      <a:schemeClr val="tx1"/>
                    </a:solidFill>
                  </a:rPr>
                  <a:t>Number of packets</a:t>
                </a:r>
                <a:endParaRPr lang="ja-JP" altLang="en-US" b="1">
                  <a:solidFill>
                    <a:schemeClr val="tx1"/>
                  </a:solidFill>
                </a:endParaRPr>
              </a:p>
            </c:rich>
          </c:tx>
          <c:overlay val="0"/>
          <c:spPr>
            <a:noFill/>
            <a:ln>
              <a:noFill/>
            </a:ln>
            <a:effectLst/>
          </c:spPr>
          <c:txPr>
            <a:bodyPr rot="0" spcFirstLastPara="1" vertOverflow="ellipsis" vert="horz" wrap="square" anchor="ctr" anchorCtr="1"/>
            <a:lstStyle/>
            <a:p>
              <a:pPr>
                <a:defRPr sz="1000" b="1" i="0" u="none" strike="noStrike" kern="1200" baseline="0">
                  <a:solidFill>
                    <a:schemeClr val="tx1"/>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1" i="0" u="none" strike="noStrike" kern="1200" baseline="0">
                <a:solidFill>
                  <a:schemeClr val="tx1"/>
                </a:solidFill>
                <a:latin typeface="+mn-lt"/>
                <a:ea typeface="+mn-ea"/>
                <a:cs typeface="+mn-cs"/>
              </a:defRPr>
            </a:pPr>
            <a:endParaRPr lang="ja-JP"/>
          </a:p>
        </c:txPr>
        <c:crossAx val="1806609103"/>
        <c:crosses val="autoZero"/>
        <c:crossBetween val="midCat"/>
      </c:valAx>
      <c:valAx>
        <c:axId val="1806609103"/>
        <c:scaling>
          <c:orientation val="minMax"/>
          <c:max val="1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1" i="0" u="none" strike="noStrike" kern="1200" baseline="0">
                    <a:solidFill>
                      <a:schemeClr val="tx1"/>
                    </a:solidFill>
                    <a:latin typeface="+mn-lt"/>
                    <a:ea typeface="+mn-ea"/>
                    <a:cs typeface="+mn-cs"/>
                  </a:defRPr>
                </a:pPr>
                <a:r>
                  <a:rPr lang="en-US" altLang="ja-JP" b="1">
                    <a:solidFill>
                      <a:schemeClr val="tx1"/>
                    </a:solidFill>
                  </a:rPr>
                  <a:t>RTT [ms]</a:t>
                </a:r>
                <a:endParaRPr lang="ja-JP" altLang="en-US" b="1">
                  <a:solidFill>
                    <a:schemeClr val="tx1"/>
                  </a:solidFill>
                </a:endParaRPr>
              </a:p>
            </c:rich>
          </c:tx>
          <c:overlay val="0"/>
          <c:spPr>
            <a:noFill/>
            <a:ln>
              <a:noFill/>
            </a:ln>
            <a:effectLst/>
          </c:spPr>
          <c:txPr>
            <a:bodyPr rot="-5400000" spcFirstLastPara="1" vertOverflow="ellipsis" vert="horz" wrap="square" anchor="ctr" anchorCtr="1"/>
            <a:lstStyle/>
            <a:p>
              <a:pPr>
                <a:defRPr sz="1000" b="1" i="0" u="none" strike="noStrike" kern="1200" baseline="0">
                  <a:solidFill>
                    <a:schemeClr val="tx1"/>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1" i="0" u="none" strike="noStrike" kern="1200" baseline="0">
                <a:solidFill>
                  <a:schemeClr val="tx1"/>
                </a:solidFill>
                <a:latin typeface="+mn-lt"/>
                <a:ea typeface="+mn-ea"/>
                <a:cs typeface="+mn-cs"/>
              </a:defRPr>
            </a:pPr>
            <a:endParaRPr lang="ja-JP"/>
          </a:p>
        </c:txPr>
        <c:crossAx val="1806591823"/>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1" i="0" u="none" strike="noStrike" kern="1200" baseline="0">
              <a:solidFill>
                <a:schemeClr val="tx1"/>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a:solidFill>
        <a:schemeClr val="accent1"/>
      </a:solid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C31F5C4-6B49-4C86-A2DE-32A66D840886}" type="datetimeFigureOut">
              <a:rPr kumimoji="1" lang="ja-JP" altLang="en-US" smtClean="0"/>
              <a:pPr/>
              <a:t>2023/10/13</a:t>
            </a:fld>
            <a:endParaRPr kumimoji="1" lang="ja-JP" altLang="en-US"/>
          </a:p>
        </p:txBody>
      </p:sp>
      <p:sp>
        <p:nvSpPr>
          <p:cNvPr id="4" name="フッター プレースホルダー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596840A-D37F-4926-8E05-396A9738F0A7}" type="slidenum">
              <a:rPr kumimoji="1" lang="ja-JP" altLang="en-US" smtClean="0"/>
              <a:pPr/>
              <a:t>‹#›</a:t>
            </a:fld>
            <a:endParaRPr kumimoji="1" lang="ja-JP" altLang="en-US"/>
          </a:p>
        </p:txBody>
      </p:sp>
    </p:spTree>
    <p:extLst>
      <p:ext uri="{BB962C8B-B14F-4D97-AF65-F5344CB8AC3E}">
        <p14:creationId xmlns:p14="http://schemas.microsoft.com/office/powerpoint/2010/main" val="208369090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EA31E89-D484-4C32-AED5-D0DBDAB35374}" type="datetimeFigureOut">
              <a:rPr kumimoji="1" lang="ja-JP" altLang="en-US" smtClean="0"/>
              <a:pPr/>
              <a:t>2023/10/13</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6D82345-0678-4811-8ABF-8721649F7B14}" type="slidenum">
              <a:rPr kumimoji="1" lang="ja-JP" altLang="en-US" smtClean="0"/>
              <a:pPr/>
              <a:t>‹#›</a:t>
            </a:fld>
            <a:endParaRPr kumimoji="1" lang="ja-JP" altLang="en-US"/>
          </a:p>
        </p:txBody>
      </p:sp>
    </p:spTree>
    <p:extLst>
      <p:ext uri="{BB962C8B-B14F-4D97-AF65-F5344CB8AC3E}">
        <p14:creationId xmlns:p14="http://schemas.microsoft.com/office/powerpoint/2010/main" val="339443266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 altLang="ja-JP" baseline="0" dirty="0"/>
              <a:t>I will be presenting my research </a:t>
            </a:r>
            <a:r>
              <a:rPr kumimoji="1" lang="en" altLang="ja-JP" baseline="0"/>
              <a:t>titled ”A Client-Side Evil-Twin Attack Detection System with Threshold Considering Traffic Load”</a:t>
            </a:r>
            <a:endParaRPr kumimoji="1" lang="ja-JP" altLang="en-US" baseline="0" dirty="0"/>
          </a:p>
        </p:txBody>
      </p:sp>
      <p:sp>
        <p:nvSpPr>
          <p:cNvPr id="4" name="スライド番号プレースホルダー 3"/>
          <p:cNvSpPr>
            <a:spLocks noGrp="1"/>
          </p:cNvSpPr>
          <p:nvPr>
            <p:ph type="sldNum" sz="quarter" idx="10"/>
          </p:nvPr>
        </p:nvSpPr>
        <p:spPr/>
        <p:txBody>
          <a:bodyPr/>
          <a:lstStyle/>
          <a:p>
            <a:fld id="{E6D82345-0678-4811-8ABF-8721649F7B14}" type="slidenum">
              <a:rPr kumimoji="1" lang="ja-JP" altLang="en-US" smtClean="0"/>
              <a:pPr/>
              <a:t>0</a:t>
            </a:fld>
            <a:endParaRPr kumimoji="1" lang="ja-JP" altLang="en-US"/>
          </a:p>
        </p:txBody>
      </p:sp>
    </p:spTree>
    <p:extLst>
      <p:ext uri="{BB962C8B-B14F-4D97-AF65-F5344CB8AC3E}">
        <p14:creationId xmlns:p14="http://schemas.microsoft.com/office/powerpoint/2010/main" val="28945025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 altLang="ja-JP" dirty="0"/>
              <a:t>To prevent false detections, an additional detection method is employed using the cumulative distribution function, commonly known as CDF.</a:t>
            </a:r>
          </a:p>
          <a:p>
            <a:r>
              <a:rPr lang="en" altLang="ja-JP" b="0" i="0" dirty="0">
                <a:solidFill>
                  <a:srgbClr val="343541"/>
                </a:solidFill>
                <a:effectLst/>
                <a:latin typeface="Söhne"/>
              </a:rPr>
              <a:t>CDF is a function that represents the probability of a random variable being less than or equal to a certain value. In this case, it refers to CDFs that show the probability of taking a value less than or equal to a certain RTT.</a:t>
            </a:r>
            <a:endParaRPr kumimoji="1" lang="en" altLang="ja-JP" dirty="0"/>
          </a:p>
          <a:p>
            <a:r>
              <a:rPr kumimoji="1" lang="en" altLang="ja-JP" dirty="0"/>
              <a:t>Even if the k-means based detection does not identify a rogue AP, when the confidence interval of the CDF is compared with the average RTT. And if the average RTT is outside the range of the CDF, it is taken as an indication of the presence of a rogue AP.</a:t>
            </a:r>
            <a:endParaRPr kumimoji="1" lang="ja-JP" altLang="en-US"/>
          </a:p>
        </p:txBody>
      </p:sp>
      <p:sp>
        <p:nvSpPr>
          <p:cNvPr id="4" name="スライド番号プレースホルダー 3"/>
          <p:cNvSpPr>
            <a:spLocks noGrp="1"/>
          </p:cNvSpPr>
          <p:nvPr>
            <p:ph type="sldNum" sz="quarter" idx="5"/>
          </p:nvPr>
        </p:nvSpPr>
        <p:spPr/>
        <p:txBody>
          <a:bodyPr/>
          <a:lstStyle/>
          <a:p>
            <a:fld id="{E6D82345-0678-4811-8ABF-8721649F7B14}" type="slidenum">
              <a:rPr kumimoji="1" lang="ja-JP" altLang="en-US" smtClean="0"/>
              <a:pPr/>
              <a:t>10</a:t>
            </a:fld>
            <a:endParaRPr kumimoji="1" lang="ja-JP" altLang="en-US"/>
          </a:p>
        </p:txBody>
      </p:sp>
    </p:spTree>
    <p:extLst>
      <p:ext uri="{BB962C8B-B14F-4D97-AF65-F5344CB8AC3E}">
        <p14:creationId xmlns:p14="http://schemas.microsoft.com/office/powerpoint/2010/main" val="23941517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Next, I discuss the experimental setup in more detail.</a:t>
            </a:r>
          </a:p>
          <a:p>
            <a:r>
              <a:rPr kumimoji="1" lang="en-US" altLang="ja-JP" dirty="0"/>
              <a:t>As mentioned earlier, we conducted the experiments using </a:t>
            </a:r>
            <a:r>
              <a:rPr kumimoji="1" lang="en-US" altLang="ja-JP" dirty="0" err="1"/>
              <a:t>Iperf</a:t>
            </a:r>
            <a:r>
              <a:rPr kumimoji="1" lang="en-US" altLang="ja-JP" dirty="0"/>
              <a:t> between two PCs while sending pings to </a:t>
            </a:r>
            <a:r>
              <a:rPr kumimoji="1" lang="en-US" altLang="ja-JP" dirty="0" err="1"/>
              <a:t>google.com</a:t>
            </a:r>
            <a:r>
              <a:rPr kumimoji="1" lang="en-US" altLang="ja-JP" dirty="0"/>
              <a:t> to measure the RTT until the ping response is received.</a:t>
            </a:r>
          </a:p>
          <a:p>
            <a:r>
              <a:rPr kumimoji="1" lang="en-US" altLang="ja-JP" dirty="0"/>
              <a:t>During the experiments, the devices connected to the AP included 3 PCs, 1 smartphone, and 16 IoT devices, and the operating frequency was set to 2.4GHz.</a:t>
            </a:r>
          </a:p>
          <a:p>
            <a:r>
              <a:rPr kumimoji="1" lang="en-US" altLang="ja-JP" dirty="0"/>
              <a:t>We performed the experiments under four traffic load conditions: no </a:t>
            </a:r>
            <a:r>
              <a:rPr kumimoji="1" lang="en-US" altLang="ja-JP" dirty="0" err="1"/>
              <a:t>Iperf</a:t>
            </a:r>
            <a:r>
              <a:rPr kumimoji="1" lang="en-US" altLang="ja-JP" dirty="0"/>
              <a:t> load, </a:t>
            </a:r>
            <a:r>
              <a:rPr kumimoji="1" lang="en-US" altLang="ja-JP" dirty="0" err="1"/>
              <a:t>Iperf</a:t>
            </a:r>
            <a:r>
              <a:rPr kumimoji="1" lang="en-US" altLang="ja-JP" dirty="0"/>
              <a:t> load of 3MB, </a:t>
            </a:r>
            <a:r>
              <a:rPr kumimoji="1" lang="en-US" altLang="ja-JP" dirty="0" err="1"/>
              <a:t>Iperf</a:t>
            </a:r>
            <a:r>
              <a:rPr kumimoji="1" lang="en-US" altLang="ja-JP" dirty="0"/>
              <a:t> load of 5MB, and </a:t>
            </a:r>
            <a:r>
              <a:rPr kumimoji="1" lang="en-US" altLang="ja-JP" dirty="0" err="1"/>
              <a:t>Iperf</a:t>
            </a:r>
            <a:r>
              <a:rPr kumimoji="1" lang="en-US" altLang="ja-JP" dirty="0"/>
              <a:t> load of 7MB.</a:t>
            </a:r>
          </a:p>
          <a:p>
            <a:endParaRPr kumimoji="1" lang="en-US" altLang="ja-JP" dirty="0"/>
          </a:p>
          <a:p>
            <a:r>
              <a:rPr lang="ja-JP" altLang="en-US" b="0" i="0">
                <a:solidFill>
                  <a:srgbClr val="343541"/>
                </a:solidFill>
                <a:effectLst/>
                <a:latin typeface="Söhne"/>
              </a:rPr>
              <a:t>次に、実験方法について詳しい話をします。 先ほども話した通り、</a:t>
            </a:r>
            <a:r>
              <a:rPr lang="en-US" altLang="ja-JP" b="0" i="0" dirty="0">
                <a:solidFill>
                  <a:srgbClr val="343541"/>
                </a:solidFill>
                <a:effectLst/>
                <a:latin typeface="Söhne"/>
              </a:rPr>
              <a:t>2</a:t>
            </a:r>
            <a:r>
              <a:rPr lang="ja-JP" altLang="en-US" b="0" i="0">
                <a:solidFill>
                  <a:srgbClr val="343541"/>
                </a:solidFill>
                <a:effectLst/>
                <a:latin typeface="Söhne"/>
              </a:rPr>
              <a:t>つの</a:t>
            </a:r>
            <a:r>
              <a:rPr lang="en" altLang="ja-JP" b="0" i="0" dirty="0">
                <a:solidFill>
                  <a:srgbClr val="343541"/>
                </a:solidFill>
                <a:effectLst/>
                <a:latin typeface="Söhne"/>
              </a:rPr>
              <a:t>pc</a:t>
            </a:r>
            <a:r>
              <a:rPr lang="ja-JP" altLang="en-US" b="0" i="0">
                <a:solidFill>
                  <a:srgbClr val="343541"/>
                </a:solidFill>
                <a:effectLst/>
                <a:latin typeface="Söhne"/>
              </a:rPr>
              <a:t>間で</a:t>
            </a:r>
            <a:r>
              <a:rPr lang="en" altLang="ja-JP" b="0" i="0" dirty="0" err="1">
                <a:solidFill>
                  <a:srgbClr val="343541"/>
                </a:solidFill>
                <a:effectLst/>
                <a:latin typeface="Söhne"/>
              </a:rPr>
              <a:t>iperf</a:t>
            </a:r>
            <a:r>
              <a:rPr lang="ja-JP" altLang="en-US" b="0" i="0">
                <a:solidFill>
                  <a:srgbClr val="343541"/>
                </a:solidFill>
                <a:effectLst/>
                <a:latin typeface="Söhne"/>
              </a:rPr>
              <a:t>を使い、その状態で</a:t>
            </a:r>
            <a:r>
              <a:rPr lang="en" altLang="ja-JP" b="0" i="0" dirty="0" err="1">
                <a:solidFill>
                  <a:srgbClr val="343541"/>
                </a:solidFill>
                <a:effectLst/>
                <a:latin typeface="Söhne"/>
              </a:rPr>
              <a:t>google.com</a:t>
            </a:r>
            <a:r>
              <a:rPr lang="ja-JP" altLang="en-US" b="0" i="0">
                <a:solidFill>
                  <a:srgbClr val="343541"/>
                </a:solidFill>
                <a:effectLst/>
                <a:latin typeface="Söhne"/>
              </a:rPr>
              <a:t>に</a:t>
            </a:r>
            <a:r>
              <a:rPr lang="en" altLang="ja-JP" b="0" i="0" dirty="0">
                <a:solidFill>
                  <a:srgbClr val="343541"/>
                </a:solidFill>
                <a:effectLst/>
                <a:latin typeface="Söhne"/>
              </a:rPr>
              <a:t>ping</a:t>
            </a:r>
            <a:r>
              <a:rPr lang="ja-JP" altLang="en-US" b="0" i="0">
                <a:solidFill>
                  <a:srgbClr val="343541"/>
                </a:solidFill>
                <a:effectLst/>
                <a:latin typeface="Söhne"/>
              </a:rPr>
              <a:t>を打ち、</a:t>
            </a:r>
            <a:r>
              <a:rPr lang="en" altLang="ja-JP" b="0" i="0" dirty="0">
                <a:solidFill>
                  <a:srgbClr val="343541"/>
                </a:solidFill>
                <a:effectLst/>
                <a:latin typeface="Söhne"/>
              </a:rPr>
              <a:t>ping</a:t>
            </a:r>
            <a:r>
              <a:rPr lang="ja-JP" altLang="en-US" b="0" i="0">
                <a:solidFill>
                  <a:srgbClr val="343541"/>
                </a:solidFill>
                <a:effectLst/>
                <a:latin typeface="Söhne"/>
              </a:rPr>
              <a:t>が返ってくるまでの時間を</a:t>
            </a:r>
            <a:r>
              <a:rPr lang="en" altLang="ja-JP" b="0" i="0" dirty="0">
                <a:solidFill>
                  <a:srgbClr val="343541"/>
                </a:solidFill>
                <a:effectLst/>
                <a:latin typeface="Söhne"/>
              </a:rPr>
              <a:t>RTT</a:t>
            </a:r>
            <a:r>
              <a:rPr lang="ja-JP" altLang="en-US" b="0" i="0">
                <a:solidFill>
                  <a:srgbClr val="343541"/>
                </a:solidFill>
                <a:effectLst/>
                <a:latin typeface="Söhne"/>
              </a:rPr>
              <a:t>として実験をします。 この時、</a:t>
            </a:r>
            <a:r>
              <a:rPr lang="en" altLang="ja-JP" b="0" i="0" dirty="0">
                <a:solidFill>
                  <a:srgbClr val="343541"/>
                </a:solidFill>
                <a:effectLst/>
                <a:latin typeface="Söhne"/>
              </a:rPr>
              <a:t>AP</a:t>
            </a:r>
            <a:r>
              <a:rPr lang="ja-JP" altLang="en-US" b="0" i="0">
                <a:solidFill>
                  <a:srgbClr val="343541"/>
                </a:solidFill>
                <a:effectLst/>
                <a:latin typeface="Söhne"/>
              </a:rPr>
              <a:t>に接続しているデバイスは、</a:t>
            </a:r>
            <a:r>
              <a:rPr lang="en-US" altLang="ja-JP" b="0" i="0" dirty="0">
                <a:solidFill>
                  <a:srgbClr val="343541"/>
                </a:solidFill>
                <a:effectLst/>
                <a:latin typeface="Söhne"/>
              </a:rPr>
              <a:t>3</a:t>
            </a:r>
            <a:r>
              <a:rPr lang="ja-JP" altLang="en-US" b="0" i="0">
                <a:solidFill>
                  <a:srgbClr val="343541"/>
                </a:solidFill>
                <a:effectLst/>
                <a:latin typeface="Söhne"/>
              </a:rPr>
              <a:t>つの</a:t>
            </a:r>
            <a:r>
              <a:rPr lang="en" altLang="ja-JP" b="0" i="0" dirty="0">
                <a:solidFill>
                  <a:srgbClr val="343541"/>
                </a:solidFill>
                <a:effectLst/>
                <a:latin typeface="Söhne"/>
              </a:rPr>
              <a:t>PC</a:t>
            </a:r>
            <a:r>
              <a:rPr lang="ja-JP" altLang="en-US" b="0" i="0">
                <a:solidFill>
                  <a:srgbClr val="343541"/>
                </a:solidFill>
                <a:effectLst/>
                <a:latin typeface="Söhne"/>
              </a:rPr>
              <a:t>と</a:t>
            </a:r>
            <a:r>
              <a:rPr lang="en-US" altLang="ja-JP" b="0" i="0" dirty="0">
                <a:solidFill>
                  <a:srgbClr val="343541"/>
                </a:solidFill>
                <a:effectLst/>
                <a:latin typeface="Söhne"/>
              </a:rPr>
              <a:t>1</a:t>
            </a:r>
            <a:r>
              <a:rPr lang="ja-JP" altLang="en-US" b="0" i="0">
                <a:solidFill>
                  <a:srgbClr val="343541"/>
                </a:solidFill>
                <a:effectLst/>
                <a:latin typeface="Söhne"/>
              </a:rPr>
              <a:t>つのスマートフォン、</a:t>
            </a:r>
            <a:r>
              <a:rPr lang="en-US" altLang="ja-JP" b="0" i="0" dirty="0">
                <a:solidFill>
                  <a:srgbClr val="343541"/>
                </a:solidFill>
                <a:effectLst/>
                <a:latin typeface="Söhne"/>
              </a:rPr>
              <a:t>16</a:t>
            </a:r>
            <a:r>
              <a:rPr lang="ja-JP" altLang="en-US" b="0" i="0">
                <a:solidFill>
                  <a:srgbClr val="343541"/>
                </a:solidFill>
                <a:effectLst/>
                <a:latin typeface="Söhne"/>
              </a:rPr>
              <a:t>個の</a:t>
            </a:r>
            <a:r>
              <a:rPr lang="en" altLang="ja-JP" b="0" i="0" dirty="0">
                <a:solidFill>
                  <a:srgbClr val="343541"/>
                </a:solidFill>
                <a:effectLst/>
                <a:latin typeface="Söhne"/>
              </a:rPr>
              <a:t>IoT</a:t>
            </a:r>
            <a:r>
              <a:rPr lang="ja-JP" altLang="en-US" b="0" i="0">
                <a:solidFill>
                  <a:srgbClr val="343541"/>
                </a:solidFill>
                <a:effectLst/>
                <a:latin typeface="Söhne"/>
              </a:rPr>
              <a:t>機器であり、使用している帯域は</a:t>
            </a:r>
            <a:r>
              <a:rPr lang="en-US" altLang="ja-JP" b="0" i="0" dirty="0">
                <a:solidFill>
                  <a:srgbClr val="343541"/>
                </a:solidFill>
                <a:effectLst/>
                <a:latin typeface="Söhne"/>
              </a:rPr>
              <a:t>2.4</a:t>
            </a:r>
            <a:r>
              <a:rPr lang="en" altLang="ja-JP" b="0" i="0" dirty="0">
                <a:solidFill>
                  <a:srgbClr val="343541"/>
                </a:solidFill>
                <a:effectLst/>
                <a:latin typeface="Söhne"/>
              </a:rPr>
              <a:t>GHZ</a:t>
            </a:r>
            <a:r>
              <a:rPr lang="ja-JP" altLang="en-US" b="0" i="0">
                <a:solidFill>
                  <a:srgbClr val="343541"/>
                </a:solidFill>
                <a:effectLst/>
                <a:latin typeface="Söhne"/>
              </a:rPr>
              <a:t>で行った。 また</a:t>
            </a:r>
            <a:r>
              <a:rPr lang="en-US" altLang="ja-JP" b="0" i="0" dirty="0">
                <a:solidFill>
                  <a:srgbClr val="343541"/>
                </a:solidFill>
                <a:effectLst/>
                <a:latin typeface="Söhne"/>
              </a:rPr>
              <a:t>4</a:t>
            </a:r>
            <a:r>
              <a:rPr lang="ja-JP" altLang="en-US" b="0" i="0">
                <a:solidFill>
                  <a:srgbClr val="343541"/>
                </a:solidFill>
                <a:effectLst/>
                <a:latin typeface="Söhne"/>
              </a:rPr>
              <a:t>つのトラヒックの状態は、</a:t>
            </a:r>
            <a:r>
              <a:rPr lang="en" altLang="ja-JP" b="0" i="0" dirty="0" err="1">
                <a:solidFill>
                  <a:srgbClr val="343541"/>
                </a:solidFill>
                <a:effectLst/>
                <a:latin typeface="Söhne"/>
              </a:rPr>
              <a:t>iperf</a:t>
            </a:r>
            <a:r>
              <a:rPr lang="ja-JP" altLang="en-US" b="0" i="0">
                <a:solidFill>
                  <a:srgbClr val="343541"/>
                </a:solidFill>
                <a:effectLst/>
                <a:latin typeface="Söhne"/>
              </a:rPr>
              <a:t>なしの状態と</a:t>
            </a:r>
            <a:r>
              <a:rPr lang="en" altLang="ja-JP" b="0" i="0" dirty="0" err="1">
                <a:solidFill>
                  <a:srgbClr val="343541"/>
                </a:solidFill>
                <a:effectLst/>
                <a:latin typeface="Söhne"/>
              </a:rPr>
              <a:t>iperf</a:t>
            </a:r>
            <a:r>
              <a:rPr lang="ja-JP" altLang="en-US" b="0" i="0">
                <a:solidFill>
                  <a:srgbClr val="343541"/>
                </a:solidFill>
                <a:effectLst/>
                <a:latin typeface="Söhne"/>
              </a:rPr>
              <a:t>で</a:t>
            </a:r>
            <a:r>
              <a:rPr lang="en-US" altLang="ja-JP" b="0" i="0" dirty="0">
                <a:solidFill>
                  <a:srgbClr val="343541"/>
                </a:solidFill>
                <a:effectLst/>
                <a:latin typeface="Söhne"/>
              </a:rPr>
              <a:t>3</a:t>
            </a:r>
            <a:r>
              <a:rPr lang="en" altLang="ja-JP" b="0" i="0" dirty="0">
                <a:solidFill>
                  <a:srgbClr val="343541"/>
                </a:solidFill>
                <a:effectLst/>
                <a:latin typeface="Söhne"/>
              </a:rPr>
              <a:t>MB</a:t>
            </a:r>
            <a:r>
              <a:rPr lang="ja-JP" altLang="en-US" b="0" i="0">
                <a:solidFill>
                  <a:srgbClr val="343541"/>
                </a:solidFill>
                <a:effectLst/>
                <a:latin typeface="Söhne"/>
              </a:rPr>
              <a:t>の負荷、</a:t>
            </a:r>
            <a:r>
              <a:rPr lang="en-US" altLang="ja-JP" b="0" i="0" dirty="0">
                <a:solidFill>
                  <a:srgbClr val="343541"/>
                </a:solidFill>
                <a:effectLst/>
                <a:latin typeface="Söhne"/>
              </a:rPr>
              <a:t>5</a:t>
            </a:r>
            <a:r>
              <a:rPr lang="en" altLang="ja-JP" b="0" i="0" dirty="0">
                <a:solidFill>
                  <a:srgbClr val="343541"/>
                </a:solidFill>
                <a:effectLst/>
                <a:latin typeface="Söhne"/>
              </a:rPr>
              <a:t>MB</a:t>
            </a:r>
            <a:r>
              <a:rPr lang="ja-JP" altLang="en-US" b="0" i="0">
                <a:solidFill>
                  <a:srgbClr val="343541"/>
                </a:solidFill>
                <a:effectLst/>
                <a:latin typeface="Söhne"/>
              </a:rPr>
              <a:t>の負荷、</a:t>
            </a:r>
            <a:r>
              <a:rPr lang="en-US" altLang="ja-JP" b="0" i="0" dirty="0">
                <a:solidFill>
                  <a:srgbClr val="343541"/>
                </a:solidFill>
                <a:effectLst/>
                <a:latin typeface="Söhne"/>
              </a:rPr>
              <a:t>7</a:t>
            </a:r>
            <a:r>
              <a:rPr lang="en" altLang="ja-JP" b="0" i="0" dirty="0">
                <a:solidFill>
                  <a:srgbClr val="343541"/>
                </a:solidFill>
                <a:effectLst/>
                <a:latin typeface="Söhne"/>
              </a:rPr>
              <a:t>MB</a:t>
            </a:r>
            <a:r>
              <a:rPr lang="ja-JP" altLang="en-US" b="0" i="0">
                <a:solidFill>
                  <a:srgbClr val="343541"/>
                </a:solidFill>
                <a:effectLst/>
                <a:latin typeface="Söhne"/>
              </a:rPr>
              <a:t>の負荷の状態の</a:t>
            </a:r>
            <a:r>
              <a:rPr lang="en-US" altLang="ja-JP" b="0" i="0" dirty="0">
                <a:solidFill>
                  <a:srgbClr val="343541"/>
                </a:solidFill>
                <a:effectLst/>
                <a:latin typeface="Söhne"/>
              </a:rPr>
              <a:t>4</a:t>
            </a:r>
            <a:r>
              <a:rPr lang="ja-JP" altLang="en-US" b="0" i="0">
                <a:solidFill>
                  <a:srgbClr val="343541"/>
                </a:solidFill>
                <a:effectLst/>
                <a:latin typeface="Söhne"/>
              </a:rPr>
              <a:t>つである。</a:t>
            </a:r>
            <a:endParaRPr kumimoji="1" lang="ja-JP" altLang="en-US"/>
          </a:p>
        </p:txBody>
      </p:sp>
      <p:sp>
        <p:nvSpPr>
          <p:cNvPr id="4" name="スライド番号プレースホルダー 3"/>
          <p:cNvSpPr>
            <a:spLocks noGrp="1"/>
          </p:cNvSpPr>
          <p:nvPr>
            <p:ph type="sldNum" sz="quarter" idx="5"/>
          </p:nvPr>
        </p:nvSpPr>
        <p:spPr/>
        <p:txBody>
          <a:bodyPr/>
          <a:lstStyle/>
          <a:p>
            <a:fld id="{E6D82345-0678-4811-8ABF-8721649F7B14}" type="slidenum">
              <a:rPr kumimoji="1" lang="ja-JP" altLang="en-US" smtClean="0"/>
              <a:pPr/>
              <a:t>11</a:t>
            </a:fld>
            <a:endParaRPr kumimoji="1" lang="ja-JP" altLang="en-US"/>
          </a:p>
        </p:txBody>
      </p:sp>
    </p:spTree>
    <p:extLst>
      <p:ext uri="{BB962C8B-B14F-4D97-AF65-F5344CB8AC3E}">
        <p14:creationId xmlns:p14="http://schemas.microsoft.com/office/powerpoint/2010/main" val="8014561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 altLang="ja-JP" b="0" i="0" dirty="0">
                <a:solidFill>
                  <a:srgbClr val="374151"/>
                </a:solidFill>
                <a:effectLst/>
                <a:latin typeface="Söhne"/>
              </a:rPr>
              <a:t>The competing method, as described earlier, adopts a single threshold for detection, regardless of the traffic load state. </a:t>
            </a:r>
          </a:p>
          <a:p>
            <a:pPr marL="0" marR="0" lvl="0" indent="0" algn="l" defTabSz="914400" rtl="0" eaLnBrk="1" fontAlgn="auto" latinLnBrk="0" hangingPunct="1">
              <a:lnSpc>
                <a:spcPct val="100000"/>
              </a:lnSpc>
              <a:spcBef>
                <a:spcPts val="0"/>
              </a:spcBef>
              <a:spcAft>
                <a:spcPts val="0"/>
              </a:spcAft>
              <a:buClrTx/>
              <a:buSzTx/>
              <a:buFontTx/>
              <a:buNone/>
              <a:tabLst/>
              <a:defRPr/>
            </a:pPr>
            <a:r>
              <a:rPr lang="en" altLang="ja-JP" b="0" i="0" dirty="0">
                <a:solidFill>
                  <a:srgbClr val="374151"/>
                </a:solidFill>
                <a:effectLst/>
                <a:latin typeface="Söhne"/>
              </a:rPr>
              <a:t>Unlike the proposed method, which sets different thresholds for the four traffic load conditions, the </a:t>
            </a:r>
            <a:r>
              <a:rPr lang="en" altLang="ja-JP" b="0" i="0" dirty="0">
                <a:solidFill>
                  <a:srgbClr val="374151"/>
                </a:solidFill>
                <a:effectLst/>
                <a:latin typeface="Helvetica Neue" panose="02000503000000020004" pitchFamily="2" charset="0"/>
              </a:rPr>
              <a:t>c</a:t>
            </a:r>
            <a:r>
              <a:rPr lang="en" altLang="ja-JP" dirty="0">
                <a:effectLst/>
                <a:latin typeface="Helvetica Neue" panose="02000503000000020004" pitchFamily="2" charset="0"/>
              </a:rPr>
              <a:t>omparison method</a:t>
            </a:r>
            <a:r>
              <a:rPr lang="en" altLang="ja-JP" b="0" i="0" dirty="0">
                <a:solidFill>
                  <a:srgbClr val="374151"/>
                </a:solidFill>
                <a:effectLst/>
                <a:latin typeface="Söhne"/>
              </a:rPr>
              <a:t> relies on a single threshold to determine if an Evil-Twin attack is present.</a:t>
            </a:r>
            <a:endParaRPr kumimoji="1" lang="ja-JP" altLang="en-US" dirty="0"/>
          </a:p>
        </p:txBody>
      </p:sp>
      <p:sp>
        <p:nvSpPr>
          <p:cNvPr id="4" name="スライド番号プレースホルダー 3"/>
          <p:cNvSpPr>
            <a:spLocks noGrp="1"/>
          </p:cNvSpPr>
          <p:nvPr>
            <p:ph type="sldNum" sz="quarter" idx="5"/>
          </p:nvPr>
        </p:nvSpPr>
        <p:spPr/>
        <p:txBody>
          <a:bodyPr/>
          <a:lstStyle/>
          <a:p>
            <a:fld id="{E6D82345-0678-4811-8ABF-8721649F7B14}" type="slidenum">
              <a:rPr kumimoji="1" lang="ja-JP" altLang="en-US" smtClean="0"/>
              <a:pPr/>
              <a:t>12</a:t>
            </a:fld>
            <a:endParaRPr kumimoji="1" lang="ja-JP" altLang="en-US"/>
          </a:p>
        </p:txBody>
      </p:sp>
    </p:spTree>
    <p:extLst>
      <p:ext uri="{BB962C8B-B14F-4D97-AF65-F5344CB8AC3E}">
        <p14:creationId xmlns:p14="http://schemas.microsoft.com/office/powerpoint/2010/main" val="6153280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 altLang="ja-JP" dirty="0"/>
              <a:t>In this experiment, the number of RTT data used in one experiment was 300; four measurements were made, one of which was used as the threshold.</a:t>
            </a:r>
          </a:p>
          <a:p>
            <a:r>
              <a:rPr kumimoji="1" lang="en" altLang="ja-JP" dirty="0"/>
              <a:t>First, let's start with the results of the proposed method.</a:t>
            </a:r>
          </a:p>
          <a:p>
            <a:r>
              <a:rPr kumimoji="1" lang="en" altLang="ja-JP" dirty="0"/>
              <a:t>This resulted in an F-score of 0.92 and a percentage of accuracy of 0.92.</a:t>
            </a:r>
          </a:p>
          <a:p>
            <a:endParaRPr kumimoji="1" lang="en-US" altLang="ja-JP" dirty="0"/>
          </a:p>
          <a:p>
            <a:r>
              <a:rPr kumimoji="1" lang="ja-JP" altLang="en-US"/>
              <a:t>１回の実験で使用された</a:t>
            </a:r>
            <a:r>
              <a:rPr kumimoji="1" lang="en" altLang="ja-JP" dirty="0"/>
              <a:t>RTT</a:t>
            </a:r>
            <a:r>
              <a:rPr kumimoji="1" lang="ja-JP" altLang="en-US"/>
              <a:t>データ数は</a:t>
            </a:r>
            <a:r>
              <a:rPr kumimoji="1" lang="en-US" altLang="ja-JP" dirty="0"/>
              <a:t>300</a:t>
            </a:r>
            <a:r>
              <a:rPr kumimoji="1" lang="ja-JP" altLang="en-US"/>
              <a:t>である。</a:t>
            </a:r>
            <a:r>
              <a:rPr kumimoji="1" lang="en-US" altLang="ja-JP" dirty="0"/>
              <a:t>4</a:t>
            </a:r>
            <a:r>
              <a:rPr kumimoji="1" lang="ja-JP" altLang="en-US"/>
              <a:t>回測定し、そのうち</a:t>
            </a:r>
            <a:r>
              <a:rPr kumimoji="1" lang="en-US" altLang="ja-JP" dirty="0"/>
              <a:t>1</a:t>
            </a:r>
            <a:r>
              <a:rPr kumimoji="1" lang="ja-JP" altLang="en-US"/>
              <a:t>回を閾値に利用した。</a:t>
            </a:r>
          </a:p>
        </p:txBody>
      </p:sp>
      <p:sp>
        <p:nvSpPr>
          <p:cNvPr id="4" name="スライド番号プレースホルダー 3"/>
          <p:cNvSpPr>
            <a:spLocks noGrp="1"/>
          </p:cNvSpPr>
          <p:nvPr>
            <p:ph type="sldNum" sz="quarter" idx="5"/>
          </p:nvPr>
        </p:nvSpPr>
        <p:spPr/>
        <p:txBody>
          <a:bodyPr/>
          <a:lstStyle/>
          <a:p>
            <a:fld id="{E6D82345-0678-4811-8ABF-8721649F7B14}" type="slidenum">
              <a:rPr kumimoji="1" lang="ja-JP" altLang="en-US" smtClean="0"/>
              <a:pPr/>
              <a:t>13</a:t>
            </a:fld>
            <a:endParaRPr kumimoji="1" lang="ja-JP" altLang="en-US"/>
          </a:p>
        </p:txBody>
      </p:sp>
    </p:spTree>
    <p:extLst>
      <p:ext uri="{BB962C8B-B14F-4D97-AF65-F5344CB8AC3E}">
        <p14:creationId xmlns:p14="http://schemas.microsoft.com/office/powerpoint/2010/main" val="42657495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 altLang="ja-JP" dirty="0"/>
              <a:t>In this method, as mentioned earlier, the </a:t>
            </a:r>
            <a:r>
              <a:rPr lang="en" altLang="ja-JP" b="0" i="0" dirty="0">
                <a:solidFill>
                  <a:srgbClr val="374151"/>
                </a:solidFill>
                <a:effectLst/>
                <a:latin typeface="Helvetica Neue" panose="02000503000000020004" pitchFamily="2" charset="0"/>
              </a:rPr>
              <a:t>c</a:t>
            </a:r>
            <a:r>
              <a:rPr lang="en" altLang="ja-JP" dirty="0">
                <a:effectLst/>
                <a:latin typeface="Helvetica Neue" panose="02000503000000020004" pitchFamily="2" charset="0"/>
              </a:rPr>
              <a:t>omparison</a:t>
            </a:r>
            <a:r>
              <a:rPr kumimoji="1" lang="en" altLang="ja-JP" dirty="0"/>
              <a:t> method uses a single threshold. That is from the y-axis ratio calculated from the results when </a:t>
            </a:r>
            <a:r>
              <a:rPr kumimoji="1" lang="en" altLang="ja-JP" dirty="0" err="1"/>
              <a:t>Iperf</a:t>
            </a:r>
            <a:r>
              <a:rPr kumimoji="1" lang="en" altLang="ja-JP" dirty="0"/>
              <a:t> is not used.</a:t>
            </a:r>
          </a:p>
          <a:p>
            <a:r>
              <a:rPr kumimoji="1" lang="en" altLang="ja-JP" dirty="0"/>
              <a:t>This resulted in an F-score of 0.74 and a percentage of Accuracy of 0.79.</a:t>
            </a:r>
          </a:p>
          <a:p>
            <a:br>
              <a:rPr lang="ja-JP" altLang="en-US"/>
            </a:br>
            <a:r>
              <a:rPr lang="ja-JP" altLang="en-US" b="0" i="0">
                <a:solidFill>
                  <a:srgbClr val="343541"/>
                </a:solidFill>
                <a:effectLst/>
                <a:latin typeface="Söhne"/>
              </a:rPr>
              <a:t>先ほども言ったように、使う閾値は一つのみで、</a:t>
            </a:r>
            <a:r>
              <a:rPr lang="en" altLang="ja-JP" b="0" i="0" dirty="0" err="1">
                <a:solidFill>
                  <a:srgbClr val="343541"/>
                </a:solidFill>
                <a:effectLst/>
                <a:latin typeface="Söhne"/>
              </a:rPr>
              <a:t>iperf</a:t>
            </a:r>
            <a:r>
              <a:rPr lang="ja-JP" altLang="en-US" b="0" i="0">
                <a:solidFill>
                  <a:srgbClr val="343541"/>
                </a:solidFill>
                <a:effectLst/>
                <a:latin typeface="Söhne"/>
              </a:rPr>
              <a:t>を使用しない時の結果から算出した</a:t>
            </a:r>
            <a:r>
              <a:rPr lang="en" altLang="ja-JP" b="0" i="0" dirty="0">
                <a:solidFill>
                  <a:srgbClr val="343541"/>
                </a:solidFill>
                <a:effectLst/>
                <a:latin typeface="Söhne"/>
              </a:rPr>
              <a:t>y</a:t>
            </a:r>
            <a:r>
              <a:rPr lang="ja-JP" altLang="en-US" b="0" i="0">
                <a:solidFill>
                  <a:srgbClr val="343541"/>
                </a:solidFill>
                <a:effectLst/>
                <a:latin typeface="Söhne"/>
              </a:rPr>
              <a:t>軸比を閾値としています。</a:t>
            </a:r>
            <a:endParaRPr kumimoji="1" lang="ja-JP" altLang="en-US"/>
          </a:p>
        </p:txBody>
      </p:sp>
      <p:sp>
        <p:nvSpPr>
          <p:cNvPr id="4" name="スライド番号プレースホルダー 3"/>
          <p:cNvSpPr>
            <a:spLocks noGrp="1"/>
          </p:cNvSpPr>
          <p:nvPr>
            <p:ph type="sldNum" sz="quarter" idx="5"/>
          </p:nvPr>
        </p:nvSpPr>
        <p:spPr/>
        <p:txBody>
          <a:bodyPr/>
          <a:lstStyle/>
          <a:p>
            <a:fld id="{E6D82345-0678-4811-8ABF-8721649F7B14}" type="slidenum">
              <a:rPr kumimoji="1" lang="ja-JP" altLang="en-US" smtClean="0"/>
              <a:pPr/>
              <a:t>14</a:t>
            </a:fld>
            <a:endParaRPr kumimoji="1" lang="ja-JP" altLang="en-US"/>
          </a:p>
        </p:txBody>
      </p:sp>
    </p:spTree>
    <p:extLst>
      <p:ext uri="{BB962C8B-B14F-4D97-AF65-F5344CB8AC3E}">
        <p14:creationId xmlns:p14="http://schemas.microsoft.com/office/powerpoint/2010/main" val="30665111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スループットのため</a:t>
            </a:r>
          </a:p>
        </p:txBody>
      </p:sp>
      <p:sp>
        <p:nvSpPr>
          <p:cNvPr id="4" name="スライド番号プレースホルダー 3"/>
          <p:cNvSpPr>
            <a:spLocks noGrp="1"/>
          </p:cNvSpPr>
          <p:nvPr>
            <p:ph type="sldNum" sz="quarter" idx="5"/>
          </p:nvPr>
        </p:nvSpPr>
        <p:spPr/>
        <p:txBody>
          <a:bodyPr/>
          <a:lstStyle/>
          <a:p>
            <a:fld id="{E6D82345-0678-4811-8ABF-8721649F7B14}" type="slidenum">
              <a:rPr kumimoji="1" lang="ja-JP" altLang="en-US" smtClean="0"/>
              <a:pPr/>
              <a:t>15</a:t>
            </a:fld>
            <a:endParaRPr kumimoji="1" lang="ja-JP" altLang="en-US"/>
          </a:p>
        </p:txBody>
      </p:sp>
    </p:spTree>
    <p:extLst>
      <p:ext uri="{BB962C8B-B14F-4D97-AF65-F5344CB8AC3E}">
        <p14:creationId xmlns:p14="http://schemas.microsoft.com/office/powerpoint/2010/main" val="42136686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 altLang="ja-JP" dirty="0"/>
              <a:t>In this method, as mentioned earlier, the </a:t>
            </a:r>
            <a:r>
              <a:rPr lang="en" altLang="ja-JP" b="0" i="0" dirty="0">
                <a:solidFill>
                  <a:srgbClr val="374151"/>
                </a:solidFill>
                <a:effectLst/>
                <a:latin typeface="Helvetica Neue" panose="02000503000000020004" pitchFamily="2" charset="0"/>
              </a:rPr>
              <a:t>c</a:t>
            </a:r>
            <a:r>
              <a:rPr lang="en" altLang="ja-JP" dirty="0">
                <a:effectLst/>
                <a:latin typeface="Helvetica Neue" panose="02000503000000020004" pitchFamily="2" charset="0"/>
              </a:rPr>
              <a:t>omparison</a:t>
            </a:r>
            <a:r>
              <a:rPr kumimoji="1" lang="en" altLang="ja-JP" dirty="0"/>
              <a:t> method uses a single threshold. That is from the y-axis ratio calculated from the results when </a:t>
            </a:r>
            <a:r>
              <a:rPr kumimoji="1" lang="en" altLang="ja-JP" dirty="0" err="1"/>
              <a:t>Iperf</a:t>
            </a:r>
            <a:r>
              <a:rPr kumimoji="1" lang="en" altLang="ja-JP" dirty="0"/>
              <a:t> is not used.</a:t>
            </a:r>
          </a:p>
          <a:p>
            <a:r>
              <a:rPr kumimoji="1" lang="en" altLang="ja-JP" dirty="0"/>
              <a:t>This resulted in an F-score of 0.74 and a percentage of Accuracy of 0.79.</a:t>
            </a:r>
          </a:p>
          <a:p>
            <a:br>
              <a:rPr lang="ja-JP" altLang="en-US"/>
            </a:br>
            <a:r>
              <a:rPr lang="ja-JP" altLang="en-US" b="0" i="0">
                <a:solidFill>
                  <a:srgbClr val="343541"/>
                </a:solidFill>
                <a:effectLst/>
                <a:latin typeface="Söhne"/>
              </a:rPr>
              <a:t>先ほども言ったように、使う閾値は一つのみで、</a:t>
            </a:r>
            <a:r>
              <a:rPr lang="en" altLang="ja-JP" b="0" i="0" dirty="0" err="1">
                <a:solidFill>
                  <a:srgbClr val="343541"/>
                </a:solidFill>
                <a:effectLst/>
                <a:latin typeface="Söhne"/>
              </a:rPr>
              <a:t>iperf</a:t>
            </a:r>
            <a:r>
              <a:rPr lang="ja-JP" altLang="en-US" b="0" i="0">
                <a:solidFill>
                  <a:srgbClr val="343541"/>
                </a:solidFill>
                <a:effectLst/>
                <a:latin typeface="Söhne"/>
              </a:rPr>
              <a:t>を使用しない時の結果から算出した</a:t>
            </a:r>
            <a:r>
              <a:rPr lang="en" altLang="ja-JP" b="0" i="0" dirty="0">
                <a:solidFill>
                  <a:srgbClr val="343541"/>
                </a:solidFill>
                <a:effectLst/>
                <a:latin typeface="Söhne"/>
              </a:rPr>
              <a:t>y</a:t>
            </a:r>
            <a:r>
              <a:rPr lang="ja-JP" altLang="en-US" b="0" i="0">
                <a:solidFill>
                  <a:srgbClr val="343541"/>
                </a:solidFill>
                <a:effectLst/>
                <a:latin typeface="Söhne"/>
              </a:rPr>
              <a:t>軸比を閾値としています。</a:t>
            </a:r>
            <a:endParaRPr kumimoji="1" lang="ja-JP" altLang="en-US"/>
          </a:p>
        </p:txBody>
      </p:sp>
      <p:sp>
        <p:nvSpPr>
          <p:cNvPr id="4" name="スライド番号プレースホルダー 3"/>
          <p:cNvSpPr>
            <a:spLocks noGrp="1"/>
          </p:cNvSpPr>
          <p:nvPr>
            <p:ph type="sldNum" sz="quarter" idx="5"/>
          </p:nvPr>
        </p:nvSpPr>
        <p:spPr/>
        <p:txBody>
          <a:bodyPr/>
          <a:lstStyle/>
          <a:p>
            <a:fld id="{E6D82345-0678-4811-8ABF-8721649F7B14}" type="slidenum">
              <a:rPr kumimoji="1" lang="ja-JP" altLang="en-US" smtClean="0"/>
              <a:pPr/>
              <a:t>17</a:t>
            </a:fld>
            <a:endParaRPr kumimoji="1" lang="ja-JP" altLang="en-US"/>
          </a:p>
        </p:txBody>
      </p:sp>
    </p:spTree>
    <p:extLst>
      <p:ext uri="{BB962C8B-B14F-4D97-AF65-F5344CB8AC3E}">
        <p14:creationId xmlns:p14="http://schemas.microsoft.com/office/powerpoint/2010/main" val="33888796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 altLang="ja-JP" dirty="0"/>
              <a:t>This is the result when done without </a:t>
            </a:r>
            <a:r>
              <a:rPr kumimoji="1" lang="en" altLang="ja-JP" dirty="0" err="1"/>
              <a:t>iperf</a:t>
            </a:r>
            <a:r>
              <a:rPr kumimoji="1" lang="en" altLang="ja-JP" dirty="0"/>
              <a:t>.</a:t>
            </a:r>
          </a:p>
          <a:p>
            <a:r>
              <a:rPr kumimoji="1" lang="en" altLang="ja-JP" dirty="0"/>
              <a:t>We can see </a:t>
            </a:r>
            <a:r>
              <a:rPr kumimoji="1" lang="en" altLang="ja-JP" dirty="0" err="1"/>
              <a:t>defference</a:t>
            </a:r>
            <a:r>
              <a:rPr kumimoji="1" lang="en" altLang="ja-JP" dirty="0"/>
              <a:t> of RTT between normal and attack </a:t>
            </a:r>
            <a:r>
              <a:rPr kumimoji="1" lang="en" altLang="ja-JP" dirty="0" err="1"/>
              <a:t>crearly</a:t>
            </a:r>
            <a:r>
              <a:rPr kumimoji="1" lang="en"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E6D82345-0678-4811-8ABF-8721649F7B14}" type="slidenum">
              <a:rPr kumimoji="1" lang="ja-JP" altLang="en-US" smtClean="0"/>
              <a:pPr/>
              <a:t>18</a:t>
            </a:fld>
            <a:endParaRPr kumimoji="1" lang="ja-JP" altLang="en-US"/>
          </a:p>
        </p:txBody>
      </p:sp>
    </p:spTree>
    <p:extLst>
      <p:ext uri="{BB962C8B-B14F-4D97-AF65-F5344CB8AC3E}">
        <p14:creationId xmlns:p14="http://schemas.microsoft.com/office/powerpoint/2010/main" val="10410903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 altLang="ja-JP" dirty="0"/>
              <a:t>This is the result of a 3 MB load on </a:t>
            </a:r>
            <a:r>
              <a:rPr kumimoji="1" lang="en" altLang="ja-JP" dirty="0" err="1"/>
              <a:t>iperf</a:t>
            </a:r>
            <a:r>
              <a:rPr kumimoji="1" lang="en"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E6D82345-0678-4811-8ABF-8721649F7B14}" type="slidenum">
              <a:rPr kumimoji="1" lang="ja-JP" altLang="en-US" smtClean="0"/>
              <a:pPr/>
              <a:t>19</a:t>
            </a:fld>
            <a:endParaRPr kumimoji="1" lang="ja-JP" altLang="en-US"/>
          </a:p>
        </p:txBody>
      </p:sp>
    </p:spTree>
    <p:extLst>
      <p:ext uri="{BB962C8B-B14F-4D97-AF65-F5344CB8AC3E}">
        <p14:creationId xmlns:p14="http://schemas.microsoft.com/office/powerpoint/2010/main" val="38869391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 altLang="ja-JP" dirty="0"/>
              <a:t>This is the result of a 5 MB load on </a:t>
            </a:r>
            <a:r>
              <a:rPr kumimoji="1" lang="en" altLang="ja-JP" dirty="0" err="1"/>
              <a:t>iperf</a:t>
            </a:r>
            <a:r>
              <a:rPr kumimoji="1" lang="en" altLang="ja-JP" dirty="0"/>
              <a:t>.</a:t>
            </a:r>
          </a:p>
          <a:p>
            <a:r>
              <a:rPr kumimoji="1" lang="en" altLang="ja-JP" dirty="0"/>
              <a:t>It can be seen that the dispersion is gradually increasing.</a:t>
            </a:r>
            <a:endParaRPr kumimoji="1" lang="ja-JP" altLang="en-US" dirty="0"/>
          </a:p>
        </p:txBody>
      </p:sp>
      <p:sp>
        <p:nvSpPr>
          <p:cNvPr id="4" name="スライド番号プレースホルダー 3"/>
          <p:cNvSpPr>
            <a:spLocks noGrp="1"/>
          </p:cNvSpPr>
          <p:nvPr>
            <p:ph type="sldNum" sz="quarter" idx="5"/>
          </p:nvPr>
        </p:nvSpPr>
        <p:spPr/>
        <p:txBody>
          <a:bodyPr/>
          <a:lstStyle/>
          <a:p>
            <a:fld id="{E6D82345-0678-4811-8ABF-8721649F7B14}" type="slidenum">
              <a:rPr kumimoji="1" lang="ja-JP" altLang="en-US" smtClean="0"/>
              <a:pPr/>
              <a:t>20</a:t>
            </a:fld>
            <a:endParaRPr kumimoji="1" lang="ja-JP" altLang="en-US"/>
          </a:p>
        </p:txBody>
      </p:sp>
    </p:spTree>
    <p:extLst>
      <p:ext uri="{BB962C8B-B14F-4D97-AF65-F5344CB8AC3E}">
        <p14:creationId xmlns:p14="http://schemas.microsoft.com/office/powerpoint/2010/main" val="38751760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7" name="Google Shape;117;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ja-JP" altLang="en-US" b="0"/>
              <a:t>近年、</a:t>
            </a:r>
            <a:r>
              <a:rPr lang="en-US" altLang="ja-JP" b="0" dirty="0"/>
              <a:t>Free-</a:t>
            </a:r>
            <a:r>
              <a:rPr lang="en-US" altLang="ja-JP" b="0" dirty="0" err="1"/>
              <a:t>WiFi</a:t>
            </a:r>
            <a:r>
              <a:rPr lang="ja-JP" altLang="en-US" b="0"/>
              <a:t>などの無線</a:t>
            </a:r>
            <a:r>
              <a:rPr lang="en-US" altLang="ja-JP" b="0" dirty="0"/>
              <a:t>LAN</a:t>
            </a:r>
            <a:r>
              <a:rPr lang="ja-JP" altLang="en-US" b="0"/>
              <a:t>におけるアクセスポイント、通称</a:t>
            </a:r>
            <a:r>
              <a:rPr lang="en-US" altLang="ja-JP" b="0" dirty="0"/>
              <a:t>AP</a:t>
            </a:r>
            <a:r>
              <a:rPr lang="ja-JP" altLang="en-US" b="0"/>
              <a:t>が増えている。また、コロナ禍になってからリモートによる授業や仕事が増え、カフェやレストランでもリモートワークを行う人が増えている。そのため</a:t>
            </a:r>
            <a:r>
              <a:rPr lang="en-US" altLang="ja-JP" b="0" dirty="0"/>
              <a:t>AP</a:t>
            </a:r>
            <a:r>
              <a:rPr lang="ja-JP" altLang="en-US" b="0"/>
              <a:t>はさらに増加していくことが予想される。</a:t>
            </a:r>
            <a:endParaRPr lang="en-US" altLang="ja-JP" b="0" dirty="0"/>
          </a:p>
          <a:p>
            <a:pPr marL="0" lvl="0" indent="0" algn="l" rtl="0">
              <a:spcBef>
                <a:spcPts val="0"/>
              </a:spcBef>
              <a:spcAft>
                <a:spcPts val="0"/>
              </a:spcAft>
              <a:buNone/>
            </a:pPr>
            <a:r>
              <a:rPr lang="ja-JP" altLang="en-US" b="0"/>
              <a:t>しかし、それと同時に不正</a:t>
            </a:r>
            <a:r>
              <a:rPr lang="en-US" altLang="ja-JP" b="0" dirty="0"/>
              <a:t>AP</a:t>
            </a:r>
            <a:r>
              <a:rPr lang="ja-JP" altLang="en-US" b="0"/>
              <a:t>と呼ばれる攻撃も増加している。例えば</a:t>
            </a:r>
            <a:r>
              <a:rPr lang="en-US" altLang="ja-JP" b="0" dirty="0"/>
              <a:t>evil-twin attack</a:t>
            </a:r>
            <a:r>
              <a:rPr lang="ja-JP" altLang="en-US" b="0"/>
              <a:t>。</a:t>
            </a:r>
            <a:endParaRPr lang="en-US" altLang="ja-JP" b="0" dirty="0"/>
          </a:p>
          <a:p>
            <a:pPr marL="0" lvl="0" indent="0" algn="l" rtl="0">
              <a:spcBef>
                <a:spcPts val="0"/>
              </a:spcBef>
              <a:spcAft>
                <a:spcPts val="0"/>
              </a:spcAft>
              <a:buNone/>
            </a:pPr>
            <a:r>
              <a:rPr lang="ja-JP" altLang="en-US" b="0"/>
              <a:t>そのため、不正</a:t>
            </a:r>
            <a:r>
              <a:rPr lang="en-US" altLang="ja-JP" b="0" dirty="0"/>
              <a:t>AP</a:t>
            </a:r>
            <a:r>
              <a:rPr lang="ja-JP" altLang="en-US" b="0"/>
              <a:t>の検知の精度の向上が求められています。</a:t>
            </a:r>
          </a:p>
          <a:p>
            <a:pPr marL="0" lvl="0" indent="0" algn="l" rtl="0">
              <a:spcBef>
                <a:spcPts val="0"/>
              </a:spcBef>
              <a:spcAft>
                <a:spcPts val="0"/>
              </a:spcAft>
              <a:buNone/>
            </a:pPr>
            <a:endParaRPr lang="ja-JP" altLang="en-US" b="0" dirty="0"/>
          </a:p>
        </p:txBody>
      </p:sp>
      <p:sp>
        <p:nvSpPr>
          <p:cNvPr id="118" name="Google Shape;118;p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ja-JP"/>
              <a:t>1</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 altLang="ja-JP" dirty="0" err="1"/>
              <a:t>Hoever</a:t>
            </a:r>
            <a:r>
              <a:rPr kumimoji="1" lang="en" altLang="ja-JP" dirty="0"/>
              <a:t>, in 7MB load on </a:t>
            </a:r>
            <a:r>
              <a:rPr kumimoji="1" lang="en" altLang="ja-JP" dirty="0" err="1"/>
              <a:t>iperf</a:t>
            </a:r>
            <a:r>
              <a:rPr kumimoji="1" lang="en" altLang="ja-JP" dirty="0"/>
              <a:t>,  we can see </a:t>
            </a:r>
          </a:p>
          <a:p>
            <a:endParaRPr kumimoji="1" lang="en" altLang="ja-JP" dirty="0"/>
          </a:p>
          <a:p>
            <a:r>
              <a:rPr kumimoji="1" lang="en" altLang="ja-JP" dirty="0"/>
              <a:t>Threshold values are set for each of these RTT data for detection.</a:t>
            </a:r>
            <a:endParaRPr kumimoji="1" lang="ja-JP" altLang="en-US" dirty="0"/>
          </a:p>
        </p:txBody>
      </p:sp>
      <p:sp>
        <p:nvSpPr>
          <p:cNvPr id="4" name="スライド番号プレースホルダー 3"/>
          <p:cNvSpPr>
            <a:spLocks noGrp="1"/>
          </p:cNvSpPr>
          <p:nvPr>
            <p:ph type="sldNum" sz="quarter" idx="5"/>
          </p:nvPr>
        </p:nvSpPr>
        <p:spPr/>
        <p:txBody>
          <a:bodyPr/>
          <a:lstStyle/>
          <a:p>
            <a:fld id="{E6D82345-0678-4811-8ABF-8721649F7B14}" type="slidenum">
              <a:rPr kumimoji="1" lang="ja-JP" altLang="en-US" smtClean="0"/>
              <a:pPr/>
              <a:t>21</a:t>
            </a:fld>
            <a:endParaRPr kumimoji="1" lang="ja-JP" altLang="en-US"/>
          </a:p>
        </p:txBody>
      </p:sp>
    </p:spTree>
    <p:extLst>
      <p:ext uri="{BB962C8B-B14F-4D97-AF65-F5344CB8AC3E}">
        <p14:creationId xmlns:p14="http://schemas.microsoft.com/office/powerpoint/2010/main" val="17294816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 altLang="ja-JP" dirty="0"/>
              <a:t>This is the mean and variance in each pattern.</a:t>
            </a:r>
          </a:p>
          <a:p>
            <a:r>
              <a:rPr kumimoji="1" lang="en" altLang="ja-JP" dirty="0"/>
              <a:t>All means and variances are greater during attacks than during normal times.</a:t>
            </a:r>
          </a:p>
          <a:p>
            <a:r>
              <a:rPr kumimoji="1" lang="en" altLang="ja-JP" dirty="0"/>
              <a:t>And it can be seen that both the mean and variance increase as the load increases.</a:t>
            </a:r>
          </a:p>
          <a:p>
            <a:r>
              <a:rPr kumimoji="1" lang="en" altLang="ja-JP" dirty="0"/>
              <a:t>Detection is carried out on these data as described earlier. The detection results are shown next.</a:t>
            </a:r>
          </a:p>
          <a:p>
            <a:endParaRPr kumimoji="1" lang="ja-JP" altLang="en-US"/>
          </a:p>
        </p:txBody>
      </p:sp>
      <p:sp>
        <p:nvSpPr>
          <p:cNvPr id="4" name="スライド番号プレースホルダー 3"/>
          <p:cNvSpPr>
            <a:spLocks noGrp="1"/>
          </p:cNvSpPr>
          <p:nvPr>
            <p:ph type="sldNum" sz="quarter" idx="5"/>
          </p:nvPr>
        </p:nvSpPr>
        <p:spPr/>
        <p:txBody>
          <a:bodyPr/>
          <a:lstStyle/>
          <a:p>
            <a:fld id="{E6D82345-0678-4811-8ABF-8721649F7B14}" type="slidenum">
              <a:rPr kumimoji="1" lang="ja-JP" altLang="en-US" smtClean="0"/>
              <a:pPr/>
              <a:t>22</a:t>
            </a:fld>
            <a:endParaRPr kumimoji="1" lang="ja-JP" altLang="en-US"/>
          </a:p>
        </p:txBody>
      </p:sp>
    </p:spTree>
    <p:extLst>
      <p:ext uri="{BB962C8B-B14F-4D97-AF65-F5344CB8AC3E}">
        <p14:creationId xmlns:p14="http://schemas.microsoft.com/office/powerpoint/2010/main" val="567302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8" name="Google Shape;128;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ja-JP" altLang="en-US" sz="1200"/>
              <a:t>例えば、ユーザの入力している個人情報を盗んだり、ウイルスを送り付けることもある。</a:t>
            </a:r>
            <a:endParaRPr lang="en-US" altLang="ja-JP" sz="1200" dirty="0"/>
          </a:p>
          <a:p>
            <a:pPr marL="0" lvl="0" indent="0" algn="l" rtl="0">
              <a:spcBef>
                <a:spcPts val="0"/>
              </a:spcBef>
              <a:spcAft>
                <a:spcPts val="0"/>
              </a:spcAft>
              <a:buNone/>
            </a:pPr>
            <a:r>
              <a:rPr lang="ja-JP" altLang="en-US" sz="1200"/>
              <a:t>中間者攻撃になりえる攻撃となっている。</a:t>
            </a:r>
            <a:endParaRPr lang="en-US" altLang="ja-JP" sz="1200" dirty="0"/>
          </a:p>
          <a:p>
            <a:pPr marL="0" lvl="0" indent="0" algn="l" rtl="0">
              <a:spcBef>
                <a:spcPts val="0"/>
              </a:spcBef>
              <a:spcAft>
                <a:spcPts val="0"/>
              </a:spcAft>
              <a:buNone/>
            </a:pPr>
            <a:endParaRPr lang="en-US" altLang="ja-JP" sz="1200" dirty="0"/>
          </a:p>
        </p:txBody>
      </p:sp>
      <p:sp>
        <p:nvSpPr>
          <p:cNvPr id="129" name="Google Shape;129;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ja-JP"/>
              <a:t>2</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近くに同じ名前の</a:t>
            </a:r>
            <a:r>
              <a:rPr kumimoji="1" lang="en-US" altLang="ja-JP" dirty="0"/>
              <a:t>2</a:t>
            </a:r>
            <a:r>
              <a:rPr kumimoji="1" lang="ja-JP" altLang="en-US"/>
              <a:t>つの</a:t>
            </a:r>
            <a:r>
              <a:rPr kumimoji="1" lang="en-US" altLang="ja-JP" dirty="0"/>
              <a:t>AP</a:t>
            </a:r>
            <a:r>
              <a:rPr kumimoji="1" lang="ja-JP" altLang="en-US"/>
              <a:t>があったとき、双方に接続して測定した</a:t>
            </a:r>
            <a:r>
              <a:rPr kumimoji="1" lang="en-US" altLang="ja-JP" dirty="0"/>
              <a:t>RTT</a:t>
            </a:r>
            <a:r>
              <a:rPr kumimoji="1" lang="ja-JP" altLang="en-US"/>
              <a:t>と閾値を比較</a:t>
            </a:r>
            <a:endParaRPr kumimoji="1" lang="en-US" altLang="ja-JP" dirty="0"/>
          </a:p>
        </p:txBody>
      </p:sp>
      <p:sp>
        <p:nvSpPr>
          <p:cNvPr id="4" name="スライド番号プレースホルダー 3"/>
          <p:cNvSpPr>
            <a:spLocks noGrp="1"/>
          </p:cNvSpPr>
          <p:nvPr>
            <p:ph type="sldNum" sz="quarter" idx="5"/>
          </p:nvPr>
        </p:nvSpPr>
        <p:spPr/>
        <p:txBody>
          <a:bodyPr/>
          <a:lstStyle/>
          <a:p>
            <a:fld id="{E6D82345-0678-4811-8ABF-8721649F7B14}" type="slidenum">
              <a:rPr kumimoji="1" lang="ja-JP" altLang="en-US" smtClean="0"/>
              <a:pPr/>
              <a:t>3</a:t>
            </a:fld>
            <a:endParaRPr kumimoji="1" lang="ja-JP" altLang="en-US"/>
          </a:p>
        </p:txBody>
      </p:sp>
    </p:spTree>
    <p:extLst>
      <p:ext uri="{BB962C8B-B14F-4D97-AF65-F5344CB8AC3E}">
        <p14:creationId xmlns:p14="http://schemas.microsoft.com/office/powerpoint/2010/main" val="9664780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b="0" i="0">
                <a:solidFill>
                  <a:srgbClr val="1D1C1D"/>
                </a:solidFill>
                <a:effectLst/>
                <a:latin typeface="NotoSansJP"/>
              </a:rPr>
              <a:t>トラヒックが混雑していないときに注目した研究が多く、混雑しているときの</a:t>
            </a:r>
            <a:r>
              <a:rPr lang="en-US" altLang="ja-JP" b="0" i="0" dirty="0">
                <a:solidFill>
                  <a:srgbClr val="1D1C1D"/>
                </a:solidFill>
                <a:effectLst/>
                <a:latin typeface="NotoSansJP"/>
              </a:rPr>
              <a:t>RTT</a:t>
            </a:r>
            <a:r>
              <a:rPr lang="ja-JP" altLang="en-US" b="0" i="0">
                <a:solidFill>
                  <a:srgbClr val="1D1C1D"/>
                </a:solidFill>
                <a:effectLst/>
                <a:latin typeface="NotoSansJP"/>
              </a:rPr>
              <a:t>の予測までは行えていないものが多い。</a:t>
            </a:r>
            <a:endParaRPr lang="en-US" altLang="ja-JP" b="0" i="0" dirty="0">
              <a:solidFill>
                <a:srgbClr val="1D1C1D"/>
              </a:solidFill>
              <a:effectLst/>
              <a:latin typeface="NotoSansJP"/>
            </a:endParaRPr>
          </a:p>
          <a:p>
            <a:r>
              <a:rPr lang="ja-JP" altLang="en-US" b="0" i="0">
                <a:solidFill>
                  <a:srgbClr val="1D1C1D"/>
                </a:solidFill>
                <a:effectLst/>
                <a:latin typeface="NotoSansJP"/>
              </a:rPr>
              <a:t>そこで、本実験の目的として、トラヒック負荷別に</a:t>
            </a:r>
            <a:r>
              <a:rPr lang="en-US" altLang="ja-JP" b="0" i="0" dirty="0">
                <a:solidFill>
                  <a:srgbClr val="1D1C1D"/>
                </a:solidFill>
                <a:effectLst/>
                <a:latin typeface="NotoSansJP"/>
              </a:rPr>
              <a:t>RTT</a:t>
            </a:r>
            <a:r>
              <a:rPr lang="ja-JP" altLang="en-US" b="0" i="0">
                <a:solidFill>
                  <a:srgbClr val="1D1C1D"/>
                </a:solidFill>
                <a:effectLst/>
                <a:latin typeface="NotoSansJP"/>
              </a:rPr>
              <a:t>を実際に計測しました。</a:t>
            </a:r>
            <a:endParaRPr lang="en-US" altLang="ja-JP" b="0" i="0" dirty="0">
              <a:solidFill>
                <a:srgbClr val="1D1C1D"/>
              </a:solidFill>
              <a:effectLst/>
              <a:latin typeface="NotoSansJP"/>
            </a:endParaRPr>
          </a:p>
          <a:p>
            <a:endParaRPr lang="en-US" altLang="ja-JP" b="0" i="0" dirty="0">
              <a:solidFill>
                <a:srgbClr val="1D1C1D"/>
              </a:solidFill>
              <a:effectLst/>
              <a:latin typeface="NotoSansJP"/>
            </a:endParaRPr>
          </a:p>
        </p:txBody>
      </p:sp>
      <p:sp>
        <p:nvSpPr>
          <p:cNvPr id="4" name="スライド番号プレースホルダー 3"/>
          <p:cNvSpPr>
            <a:spLocks noGrp="1"/>
          </p:cNvSpPr>
          <p:nvPr>
            <p:ph type="sldNum" sz="quarter" idx="5"/>
          </p:nvPr>
        </p:nvSpPr>
        <p:spPr/>
        <p:txBody>
          <a:bodyPr/>
          <a:lstStyle/>
          <a:p>
            <a:fld id="{E6D82345-0678-4811-8ABF-8721649F7B14}" type="slidenum">
              <a:rPr kumimoji="1" lang="ja-JP" altLang="en-US" smtClean="0"/>
              <a:pPr/>
              <a:t>4</a:t>
            </a:fld>
            <a:endParaRPr kumimoji="1" lang="ja-JP" altLang="en-US"/>
          </a:p>
        </p:txBody>
      </p:sp>
    </p:spTree>
    <p:extLst>
      <p:ext uri="{BB962C8B-B14F-4D97-AF65-F5344CB8AC3E}">
        <p14:creationId xmlns:p14="http://schemas.microsoft.com/office/powerpoint/2010/main" val="26418236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The key idea is to perform detection for each traffic load. The experiment was conducted with four different loads using </a:t>
            </a:r>
            <a:r>
              <a:rPr kumimoji="1" lang="en-US" altLang="ja-JP" dirty="0" err="1"/>
              <a:t>Iperf</a:t>
            </a:r>
            <a:r>
              <a:rPr kumimoji="1" lang="en-US" altLang="ja-JP" dirty="0"/>
              <a:t> and several devices. </a:t>
            </a:r>
          </a:p>
          <a:p>
            <a:r>
              <a:rPr kumimoji="1" lang="en-US" altLang="ja-JP" dirty="0"/>
              <a:t>We applied load between two PCs using </a:t>
            </a:r>
            <a:r>
              <a:rPr kumimoji="1" lang="en-US" altLang="ja-JP" dirty="0" err="1"/>
              <a:t>Iperf</a:t>
            </a:r>
            <a:r>
              <a:rPr kumimoji="1" lang="en-US" altLang="ja-JP" dirty="0"/>
              <a:t> while simultaneously sending pings to Google to measure the RTT. </a:t>
            </a:r>
          </a:p>
          <a:p>
            <a:r>
              <a:rPr kumimoji="1" lang="en-US" altLang="ja-JP" dirty="0"/>
              <a:t>The detailed experimental procedure will be explained later.</a:t>
            </a:r>
            <a:endParaRPr kumimoji="1" lang="ja-JP" altLang="en-US"/>
          </a:p>
        </p:txBody>
      </p:sp>
      <p:sp>
        <p:nvSpPr>
          <p:cNvPr id="4" name="スライド番号プレースホルダー 3"/>
          <p:cNvSpPr>
            <a:spLocks noGrp="1"/>
          </p:cNvSpPr>
          <p:nvPr>
            <p:ph type="sldNum" sz="quarter" idx="5"/>
          </p:nvPr>
        </p:nvSpPr>
        <p:spPr/>
        <p:txBody>
          <a:bodyPr/>
          <a:lstStyle/>
          <a:p>
            <a:fld id="{E6D82345-0678-4811-8ABF-8721649F7B14}" type="slidenum">
              <a:rPr kumimoji="1" lang="ja-JP" altLang="en-US" smtClean="0"/>
              <a:pPr/>
              <a:t>5</a:t>
            </a:fld>
            <a:endParaRPr kumimoji="1" lang="ja-JP" altLang="en-US"/>
          </a:p>
        </p:txBody>
      </p:sp>
    </p:spTree>
    <p:extLst>
      <p:ext uri="{BB962C8B-B14F-4D97-AF65-F5344CB8AC3E}">
        <p14:creationId xmlns:p14="http://schemas.microsoft.com/office/powerpoint/2010/main" val="42212652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The key idea is to perform detection for each traffic load. The experiment was conducted with four different loads using </a:t>
            </a:r>
            <a:r>
              <a:rPr kumimoji="1" lang="en-US" altLang="ja-JP" dirty="0" err="1"/>
              <a:t>Iperf</a:t>
            </a:r>
            <a:r>
              <a:rPr kumimoji="1" lang="en-US" altLang="ja-JP" dirty="0"/>
              <a:t> and several devices. </a:t>
            </a:r>
          </a:p>
          <a:p>
            <a:r>
              <a:rPr kumimoji="1" lang="en-US" altLang="ja-JP" dirty="0"/>
              <a:t>We applied load between two PCs using </a:t>
            </a:r>
            <a:r>
              <a:rPr kumimoji="1" lang="en-US" altLang="ja-JP" dirty="0" err="1"/>
              <a:t>Iperf</a:t>
            </a:r>
            <a:r>
              <a:rPr kumimoji="1" lang="en-US" altLang="ja-JP" dirty="0"/>
              <a:t> while simultaneously sending pings to Google to measure the RTT. </a:t>
            </a:r>
          </a:p>
          <a:p>
            <a:r>
              <a:rPr kumimoji="1" lang="en-US" altLang="ja-JP" dirty="0"/>
              <a:t>The detailed experimental procedure will be explained later.</a:t>
            </a:r>
            <a:endParaRPr kumimoji="1" lang="ja-JP" altLang="en-US"/>
          </a:p>
        </p:txBody>
      </p:sp>
      <p:sp>
        <p:nvSpPr>
          <p:cNvPr id="4" name="スライド番号プレースホルダー 3"/>
          <p:cNvSpPr>
            <a:spLocks noGrp="1"/>
          </p:cNvSpPr>
          <p:nvPr>
            <p:ph type="sldNum" sz="quarter" idx="5"/>
          </p:nvPr>
        </p:nvSpPr>
        <p:spPr/>
        <p:txBody>
          <a:bodyPr/>
          <a:lstStyle/>
          <a:p>
            <a:fld id="{E6D82345-0678-4811-8ABF-8721649F7B14}" type="slidenum">
              <a:rPr kumimoji="1" lang="ja-JP" altLang="en-US" smtClean="0"/>
              <a:pPr/>
              <a:t>6</a:t>
            </a:fld>
            <a:endParaRPr kumimoji="1" lang="ja-JP" altLang="en-US"/>
          </a:p>
        </p:txBody>
      </p:sp>
    </p:spTree>
    <p:extLst>
      <p:ext uri="{BB962C8B-B14F-4D97-AF65-F5344CB8AC3E}">
        <p14:creationId xmlns:p14="http://schemas.microsoft.com/office/powerpoint/2010/main" val="40012633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 altLang="ja-JP" dirty="0"/>
              <a:t>Next, let me explain the detection method. We use the k-means algorithm for detection. </a:t>
            </a:r>
          </a:p>
          <a:p>
            <a:r>
              <a:rPr kumimoji="1" lang="en" altLang="ja-JP" dirty="0"/>
              <a:t>The k-means algorithm is a clustering method that groups data into clusters.</a:t>
            </a:r>
          </a:p>
          <a:p>
            <a:r>
              <a:rPr kumimoji="1" lang="en" altLang="ja-JP" dirty="0"/>
              <a:t>In our case, we use two clusters, and we calculate the y-axis ratio of the coordinates of each cluster's centroid. </a:t>
            </a:r>
          </a:p>
          <a:p>
            <a:r>
              <a:rPr kumimoji="1" lang="en" altLang="ja-JP" dirty="0"/>
              <a:t>This y-axis ratio is then computed separately for the RTT data under normal conditions and the RTT data during an attack.</a:t>
            </a:r>
            <a:endParaRPr kumimoji="1" lang="en-US" altLang="ja-JP" dirty="0"/>
          </a:p>
        </p:txBody>
      </p:sp>
      <p:sp>
        <p:nvSpPr>
          <p:cNvPr id="4" name="スライド番号プレースホルダー 3"/>
          <p:cNvSpPr>
            <a:spLocks noGrp="1"/>
          </p:cNvSpPr>
          <p:nvPr>
            <p:ph type="sldNum" sz="quarter" idx="5"/>
          </p:nvPr>
        </p:nvSpPr>
        <p:spPr/>
        <p:txBody>
          <a:bodyPr/>
          <a:lstStyle/>
          <a:p>
            <a:fld id="{E6D82345-0678-4811-8ABF-8721649F7B14}" type="slidenum">
              <a:rPr kumimoji="1" lang="ja-JP" altLang="en-US" smtClean="0"/>
              <a:pPr/>
              <a:t>8</a:t>
            </a:fld>
            <a:endParaRPr kumimoji="1" lang="ja-JP" altLang="en-US"/>
          </a:p>
        </p:txBody>
      </p:sp>
    </p:spTree>
    <p:extLst>
      <p:ext uri="{BB962C8B-B14F-4D97-AF65-F5344CB8AC3E}">
        <p14:creationId xmlns:p14="http://schemas.microsoft.com/office/powerpoint/2010/main" val="41563031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 altLang="ja-JP" b="0" i="0" dirty="0">
                <a:solidFill>
                  <a:srgbClr val="374151"/>
                </a:solidFill>
                <a:effectLst/>
                <a:latin typeface="Söhne"/>
              </a:rPr>
              <a:t>Then, for each of the four traffic load conditions, we follow these steps.</a:t>
            </a:r>
            <a:endParaRPr kumimoji="1" lang="en" altLang="ja-JP" dirty="0"/>
          </a:p>
          <a:p>
            <a:r>
              <a:rPr kumimoji="1" lang="en" altLang="ja-JP" dirty="0"/>
              <a:t>The threshold for the y-axis ratio will be determined using one data point from the normal RTT data set. </a:t>
            </a:r>
          </a:p>
          <a:p>
            <a:r>
              <a:rPr kumimoji="1" lang="en" altLang="ja-JP" dirty="0"/>
              <a:t>Then, the y-axis ratio will be calculated for the remaining normal RTT data and the attack RTT data. </a:t>
            </a:r>
          </a:p>
          <a:p>
            <a:r>
              <a:rPr kumimoji="1" lang="en" altLang="ja-JP" dirty="0"/>
              <a:t>By comparing these calculated values with the threshold, if  exceed the threshold, it will be concluded that a rogue AP is present. </a:t>
            </a:r>
          </a:p>
          <a:p>
            <a:endParaRPr kumimoji="1" lang="en" altLang="ja-JP" dirty="0"/>
          </a:p>
        </p:txBody>
      </p:sp>
      <p:sp>
        <p:nvSpPr>
          <p:cNvPr id="4" name="スライド番号プレースホルダー 3"/>
          <p:cNvSpPr>
            <a:spLocks noGrp="1"/>
          </p:cNvSpPr>
          <p:nvPr>
            <p:ph type="sldNum" sz="quarter" idx="5"/>
          </p:nvPr>
        </p:nvSpPr>
        <p:spPr/>
        <p:txBody>
          <a:bodyPr/>
          <a:lstStyle/>
          <a:p>
            <a:fld id="{E6D82345-0678-4811-8ABF-8721649F7B14}" type="slidenum">
              <a:rPr kumimoji="1" lang="ja-JP" altLang="en-US" smtClean="0"/>
              <a:pPr/>
              <a:t>9</a:t>
            </a:fld>
            <a:endParaRPr kumimoji="1" lang="ja-JP" altLang="en-US"/>
          </a:p>
        </p:txBody>
      </p:sp>
    </p:spTree>
    <p:extLst>
      <p:ext uri="{BB962C8B-B14F-4D97-AF65-F5344CB8AC3E}">
        <p14:creationId xmlns:p14="http://schemas.microsoft.com/office/powerpoint/2010/main" val="32414633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251520" y="1844824"/>
            <a:ext cx="8640960" cy="1470025"/>
          </a:xfrm>
        </p:spPr>
        <p:txBody>
          <a:bodyPr anchor="b"/>
          <a:lstStyle>
            <a:lvl1pPr>
              <a:defRPr>
                <a:solidFill>
                  <a:schemeClr val="accent1"/>
                </a:solidFill>
                <a:latin typeface="+mj-lt"/>
                <a:ea typeface="+mj-ea"/>
              </a:defRPr>
            </a:lvl1pPr>
          </a:lstStyle>
          <a:p>
            <a:r>
              <a:rPr kumimoji="1" lang="ja-JP" altLang="en-US" dirty="0"/>
              <a:t>マスター タイトルの書式設定</a:t>
            </a:r>
          </a:p>
        </p:txBody>
      </p:sp>
      <p:sp>
        <p:nvSpPr>
          <p:cNvPr id="3" name="サブタイトル 2"/>
          <p:cNvSpPr>
            <a:spLocks noGrp="1"/>
          </p:cNvSpPr>
          <p:nvPr>
            <p:ph type="subTitle" idx="1"/>
          </p:nvPr>
        </p:nvSpPr>
        <p:spPr>
          <a:xfrm>
            <a:off x="251521" y="3789039"/>
            <a:ext cx="8640958" cy="1800201"/>
          </a:xfrm>
        </p:spPr>
        <p:txBody>
          <a:bodyPr/>
          <a:lstStyle>
            <a:lvl1pPr marL="0" indent="0" algn="r">
              <a:buNone/>
              <a:defRPr>
                <a:solidFill>
                  <a:schemeClr val="tx1">
                    <a:lumMod val="85000"/>
                    <a:lumOff val="15000"/>
                  </a:schemeClr>
                </a:solidFill>
                <a:latin typeface="+mn-ea"/>
                <a:ea typeface="+mn-e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dirty="0"/>
              <a:t>マスター サブタイトルの書式設定</a:t>
            </a:r>
          </a:p>
        </p:txBody>
      </p:sp>
      <p:sp>
        <p:nvSpPr>
          <p:cNvPr id="4" name="日付プレースホルダー 3"/>
          <p:cNvSpPr>
            <a:spLocks noGrp="1"/>
          </p:cNvSpPr>
          <p:nvPr>
            <p:ph type="dt" sz="half" idx="10"/>
          </p:nvPr>
        </p:nvSpPr>
        <p:spPr/>
        <p:txBody>
          <a:bodyPr/>
          <a:lstStyle/>
          <a:p>
            <a:fld id="{AAFC5A71-37F8-6447-A2BD-08E37F6FD39D}" type="datetime1">
              <a:rPr kumimoji="1" lang="ja-JP" altLang="en-US" smtClean="0"/>
              <a:t>2023/10/13</a:t>
            </a:fld>
            <a:endParaRPr kumimoji="1" lang="ja-JP" altLang="en-US"/>
          </a:p>
        </p:txBody>
      </p:sp>
      <p:sp>
        <p:nvSpPr>
          <p:cNvPr id="5" name="フッター プレースホルダー 4"/>
          <p:cNvSpPr>
            <a:spLocks noGrp="1"/>
          </p:cNvSpPr>
          <p:nvPr>
            <p:ph type="ftr" sz="quarter" idx="11"/>
          </p:nvPr>
        </p:nvSpPr>
        <p:spPr>
          <a:xfrm>
            <a:off x="325006" y="6463596"/>
            <a:ext cx="8280920" cy="365125"/>
          </a:xfrm>
        </p:spPr>
        <p:txBody>
          <a:bodyPr/>
          <a:lstStyle/>
          <a:p>
            <a:r>
              <a:rPr lang="en" altLang="ja-JP">
                <a:latin typeface="+mj-lt"/>
              </a:rPr>
              <a:t>ueda 20231013</a:t>
            </a:r>
            <a:endParaRPr kumimoji="1" lang="ja-JP" altLang="en-US"/>
          </a:p>
        </p:txBody>
      </p:sp>
      <p:sp>
        <p:nvSpPr>
          <p:cNvPr id="6" name="スライド番号プレースホルダー 5"/>
          <p:cNvSpPr>
            <a:spLocks noGrp="1"/>
          </p:cNvSpPr>
          <p:nvPr>
            <p:ph type="sldNum" sz="quarter" idx="12"/>
          </p:nvPr>
        </p:nvSpPr>
        <p:spPr/>
        <p:txBody>
          <a:bodyPr/>
          <a:lstStyle/>
          <a:p>
            <a:fld id="{8B45D110-FD8E-48BD-8825-CDFBF9D22CA3}" type="slidenum">
              <a:rPr kumimoji="1" lang="ja-JP" altLang="en-US" smtClean="0"/>
              <a:pPr/>
              <a:t>‹#›</a:t>
            </a:fld>
            <a:endParaRPr kumimoji="1" lang="ja-JP" altLang="en-US"/>
          </a:p>
        </p:txBody>
      </p:sp>
      <p:sp>
        <p:nvSpPr>
          <p:cNvPr id="9" name="正方形/長方形 8"/>
          <p:cNvSpPr/>
          <p:nvPr userDrawn="1"/>
        </p:nvSpPr>
        <p:spPr>
          <a:xfrm>
            <a:off x="4572000" y="3314849"/>
            <a:ext cx="4320479" cy="189810"/>
          </a:xfrm>
          <a:prstGeom prst="rect">
            <a:avLst/>
          </a:prstGeom>
          <a:solidFill>
            <a:schemeClr val="accent3"/>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1" name="正方形/長方形 10"/>
          <p:cNvSpPr/>
          <p:nvPr userDrawn="1"/>
        </p:nvSpPr>
        <p:spPr>
          <a:xfrm>
            <a:off x="251520" y="3312388"/>
            <a:ext cx="4320481" cy="192271"/>
          </a:xfrm>
          <a:prstGeom prst="rect">
            <a:avLst/>
          </a:prstGeom>
          <a:solidFill>
            <a:schemeClr val="accent6"/>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35228599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6633B90F-F332-DE43-A9CD-B640BBAED13F}" type="datetime1">
              <a:rPr kumimoji="1" lang="ja-JP" altLang="en-US" smtClean="0"/>
              <a:t>2023/10/13</a:t>
            </a:fld>
            <a:endParaRPr kumimoji="1" lang="ja-JP" altLang="en-US"/>
          </a:p>
        </p:txBody>
      </p:sp>
      <p:sp>
        <p:nvSpPr>
          <p:cNvPr id="5" name="フッター プレースホルダー 4"/>
          <p:cNvSpPr>
            <a:spLocks noGrp="1"/>
          </p:cNvSpPr>
          <p:nvPr>
            <p:ph type="ftr" sz="quarter" idx="11"/>
          </p:nvPr>
        </p:nvSpPr>
        <p:spPr/>
        <p:txBody>
          <a:bodyPr/>
          <a:lstStyle/>
          <a:p>
            <a:r>
              <a:rPr kumimoji="1" lang="en" altLang="ja-JP"/>
              <a:t>ueda 20231013</a:t>
            </a:r>
            <a:endParaRPr kumimoji="1" lang="ja-JP" altLang="en-US"/>
          </a:p>
        </p:txBody>
      </p:sp>
      <p:sp>
        <p:nvSpPr>
          <p:cNvPr id="6" name="スライド番号プレースホルダー 5"/>
          <p:cNvSpPr>
            <a:spLocks noGrp="1"/>
          </p:cNvSpPr>
          <p:nvPr>
            <p:ph type="sldNum" sz="quarter" idx="12"/>
          </p:nvPr>
        </p:nvSpPr>
        <p:spPr/>
        <p:txBody>
          <a:bodyPr/>
          <a:lstStyle/>
          <a:p>
            <a:fld id="{8B45D110-FD8E-48BD-8825-CDFBF9D22CA3}" type="slidenum">
              <a:rPr kumimoji="1" lang="ja-JP" altLang="en-US" smtClean="0"/>
              <a:pPr/>
              <a:t>‹#›</a:t>
            </a:fld>
            <a:endParaRPr kumimoji="1" lang="ja-JP" altLang="en-US"/>
          </a:p>
        </p:txBody>
      </p:sp>
    </p:spTree>
    <p:extLst>
      <p:ext uri="{BB962C8B-B14F-4D97-AF65-F5344CB8AC3E}">
        <p14:creationId xmlns:p14="http://schemas.microsoft.com/office/powerpoint/2010/main" val="4009802123"/>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EA493183-3F9F-EF42-8331-A26020329775}" type="datetime1">
              <a:rPr kumimoji="1" lang="ja-JP" altLang="en-US" smtClean="0"/>
              <a:t>2023/10/13</a:t>
            </a:fld>
            <a:endParaRPr kumimoji="1" lang="ja-JP" altLang="en-US"/>
          </a:p>
        </p:txBody>
      </p:sp>
      <p:sp>
        <p:nvSpPr>
          <p:cNvPr id="5" name="フッター プレースホルダー 4"/>
          <p:cNvSpPr>
            <a:spLocks noGrp="1"/>
          </p:cNvSpPr>
          <p:nvPr>
            <p:ph type="ftr" sz="quarter" idx="11"/>
          </p:nvPr>
        </p:nvSpPr>
        <p:spPr/>
        <p:txBody>
          <a:bodyPr/>
          <a:lstStyle/>
          <a:p>
            <a:r>
              <a:rPr kumimoji="1" lang="en" altLang="ja-JP"/>
              <a:t>ueda 20231013</a:t>
            </a:r>
            <a:endParaRPr kumimoji="1" lang="ja-JP" altLang="en-US"/>
          </a:p>
        </p:txBody>
      </p:sp>
      <p:sp>
        <p:nvSpPr>
          <p:cNvPr id="6" name="スライド番号プレースホルダー 5"/>
          <p:cNvSpPr>
            <a:spLocks noGrp="1"/>
          </p:cNvSpPr>
          <p:nvPr>
            <p:ph type="sldNum" sz="quarter" idx="12"/>
          </p:nvPr>
        </p:nvSpPr>
        <p:spPr/>
        <p:txBody>
          <a:bodyPr/>
          <a:lstStyle/>
          <a:p>
            <a:fld id="{8B45D110-FD8E-48BD-8825-CDFBF9D22CA3}" type="slidenum">
              <a:rPr kumimoji="1" lang="ja-JP" altLang="en-US" smtClean="0"/>
              <a:pPr/>
              <a:t>‹#›</a:t>
            </a:fld>
            <a:endParaRPr kumimoji="1" lang="ja-JP" altLang="en-US"/>
          </a:p>
        </p:txBody>
      </p:sp>
    </p:spTree>
    <p:extLst>
      <p:ext uri="{BB962C8B-B14F-4D97-AF65-F5344CB8AC3E}">
        <p14:creationId xmlns:p14="http://schemas.microsoft.com/office/powerpoint/2010/main" val="2899045986"/>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1115616" y="44624"/>
            <a:ext cx="8028384" cy="1143000"/>
          </a:xfrm>
        </p:spPr>
        <p:txBody>
          <a:bodyPr>
            <a:normAutofit/>
          </a:bodyPr>
          <a:lstStyle>
            <a:lvl1pPr algn="l">
              <a:defRPr sz="3600"/>
            </a:lvl1pPr>
          </a:lstStyle>
          <a:p>
            <a:r>
              <a:rPr kumimoji="1" lang="ja-JP" altLang="en-US" dirty="0"/>
              <a:t>マスター タイトルの書式設定</a:t>
            </a:r>
          </a:p>
        </p:txBody>
      </p:sp>
      <p:sp>
        <p:nvSpPr>
          <p:cNvPr id="3" name="コンテンツ プレースホルダー 2"/>
          <p:cNvSpPr>
            <a:spLocks noGrp="1"/>
          </p:cNvSpPr>
          <p:nvPr>
            <p:ph idx="1"/>
          </p:nvPr>
        </p:nvSpPr>
        <p:spPr>
          <a:xfrm>
            <a:off x="683618" y="1412776"/>
            <a:ext cx="8363222" cy="4752528"/>
          </a:xfrm>
        </p:spPr>
        <p:txBody>
          <a:bodyPr/>
          <a:lstStyle>
            <a:lvl1pPr marL="449263" indent="-449263">
              <a:spcBef>
                <a:spcPts val="1200"/>
              </a:spcBef>
              <a:buClr>
                <a:schemeClr val="accent1"/>
              </a:buClr>
              <a:buFont typeface="Wingdings" panose="05000000000000000000" pitchFamily="2" charset="2"/>
              <a:buChar char="l"/>
              <a:defRPr/>
            </a:lvl1pPr>
            <a:lvl2pPr>
              <a:spcBef>
                <a:spcPts val="1200"/>
              </a:spcBef>
              <a:defRPr/>
            </a:lvl2pPr>
            <a:lvl3pPr>
              <a:spcBef>
                <a:spcPts val="1200"/>
              </a:spcBef>
              <a:buClr>
                <a:schemeClr val="accent1"/>
              </a:buClr>
              <a:defRPr/>
            </a:lvl3pPr>
            <a:lvl4pPr>
              <a:spcBef>
                <a:spcPts val="1200"/>
              </a:spcBef>
              <a:defRPr/>
            </a:lvl4pPr>
            <a:lvl5pPr>
              <a:spcBef>
                <a:spcPts val="1200"/>
              </a:spcBef>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p:cNvSpPr>
            <a:spLocks noGrp="1"/>
          </p:cNvSpPr>
          <p:nvPr>
            <p:ph type="dt" sz="half" idx="10"/>
          </p:nvPr>
        </p:nvSpPr>
        <p:spPr/>
        <p:txBody>
          <a:bodyPr/>
          <a:lstStyle/>
          <a:p>
            <a:fld id="{37931C47-41CE-9A4C-84C1-1FDD7B1C4BA5}" type="datetime1">
              <a:rPr kumimoji="1" lang="ja-JP" altLang="en-US" smtClean="0"/>
              <a:t>2023/10/13</a:t>
            </a:fld>
            <a:endParaRPr kumimoji="1" lang="ja-JP" altLang="en-US"/>
          </a:p>
        </p:txBody>
      </p:sp>
      <p:sp>
        <p:nvSpPr>
          <p:cNvPr id="5" name="フッター プレースホルダー 4"/>
          <p:cNvSpPr>
            <a:spLocks noGrp="1"/>
          </p:cNvSpPr>
          <p:nvPr>
            <p:ph type="ftr" sz="quarter" idx="11"/>
          </p:nvPr>
        </p:nvSpPr>
        <p:spPr>
          <a:xfrm>
            <a:off x="323528" y="6473639"/>
            <a:ext cx="8220995" cy="365125"/>
          </a:xfrm>
        </p:spPr>
        <p:txBody>
          <a:bodyPr/>
          <a:lstStyle/>
          <a:p>
            <a:r>
              <a:rPr lang="en" altLang="ja-JP">
                <a:latin typeface="+mj-lt"/>
              </a:rPr>
              <a:t>ueda 20231013</a:t>
            </a:r>
            <a:endParaRPr kumimoji="1" lang="ja-JP" altLang="en-US"/>
          </a:p>
        </p:txBody>
      </p:sp>
      <p:sp>
        <p:nvSpPr>
          <p:cNvPr id="6" name="スライド番号プレースホルダー 5"/>
          <p:cNvSpPr>
            <a:spLocks noGrp="1"/>
          </p:cNvSpPr>
          <p:nvPr>
            <p:ph type="sldNum" sz="quarter" idx="12"/>
          </p:nvPr>
        </p:nvSpPr>
        <p:spPr/>
        <p:txBody>
          <a:bodyPr/>
          <a:lstStyle/>
          <a:p>
            <a:fld id="{8B45D110-FD8E-48BD-8825-CDFBF9D22CA3}" type="slidenum">
              <a:rPr kumimoji="1" lang="ja-JP" altLang="en-US" smtClean="0"/>
              <a:pPr/>
              <a:t>‹#›</a:t>
            </a:fld>
            <a:endParaRPr kumimoji="1" lang="ja-JP" altLang="en-US" dirty="0"/>
          </a:p>
        </p:txBody>
      </p:sp>
      <p:grpSp>
        <p:nvGrpSpPr>
          <p:cNvPr id="7" name="グループ化 6"/>
          <p:cNvGrpSpPr/>
          <p:nvPr userDrawn="1"/>
        </p:nvGrpSpPr>
        <p:grpSpPr>
          <a:xfrm>
            <a:off x="323528" y="299163"/>
            <a:ext cx="648122" cy="633921"/>
            <a:chOff x="251470" y="270235"/>
            <a:chExt cx="648122" cy="633921"/>
          </a:xfrm>
          <a:solidFill>
            <a:schemeClr val="accent6"/>
          </a:solidFill>
        </p:grpSpPr>
        <p:sp>
          <p:nvSpPr>
            <p:cNvPr id="8" name="正方形/長方形 7"/>
            <p:cNvSpPr/>
            <p:nvPr userDrawn="1"/>
          </p:nvSpPr>
          <p:spPr>
            <a:xfrm>
              <a:off x="611560" y="270235"/>
              <a:ext cx="288032" cy="288032"/>
            </a:xfrm>
            <a:prstGeom prst="rect">
              <a:avLst/>
            </a:prstGeom>
            <a:grp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9" name="正方形/長方形 8"/>
            <p:cNvSpPr/>
            <p:nvPr userDrawn="1"/>
          </p:nvSpPr>
          <p:spPr>
            <a:xfrm>
              <a:off x="251470" y="270235"/>
              <a:ext cx="288032" cy="288032"/>
            </a:xfrm>
            <a:prstGeom prst="rect">
              <a:avLst/>
            </a:prstGeom>
            <a:solidFill>
              <a:schemeClr val="accent3"/>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611560" y="616124"/>
              <a:ext cx="288032" cy="288032"/>
            </a:xfrm>
            <a:prstGeom prst="rect">
              <a:avLst/>
            </a:prstGeom>
            <a:grp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1" name="正方形/長方形 10"/>
            <p:cNvSpPr/>
            <p:nvPr userDrawn="1"/>
          </p:nvSpPr>
          <p:spPr>
            <a:xfrm>
              <a:off x="251470" y="616124"/>
              <a:ext cx="288032" cy="288032"/>
            </a:xfrm>
            <a:prstGeom prst="rect">
              <a:avLst/>
            </a:prstGeom>
            <a:grp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3055141838"/>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1232711" y="2747961"/>
            <a:ext cx="7659769" cy="1362075"/>
          </a:xfrm>
        </p:spPr>
        <p:txBody>
          <a:bodyPr anchor="ctr">
            <a:normAutofit/>
          </a:bodyPr>
          <a:lstStyle>
            <a:lvl1pPr algn="l">
              <a:defRPr sz="4000" b="1" cap="all"/>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1232710" y="4149080"/>
            <a:ext cx="7659769" cy="720080"/>
          </a:xfrm>
        </p:spPr>
        <p:txBody>
          <a:bodyPr anchor="t"/>
          <a:lstStyle>
            <a:lvl1pPr marL="0" indent="0">
              <a:buNone/>
              <a:defRPr sz="20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710AA8AE-A32E-DA46-90AD-C258456E264B}" type="datetime1">
              <a:rPr kumimoji="1" lang="ja-JP" altLang="en-US" smtClean="0"/>
              <a:t>2023/10/13</a:t>
            </a:fld>
            <a:endParaRPr kumimoji="1" lang="ja-JP" altLang="en-US"/>
          </a:p>
        </p:txBody>
      </p:sp>
      <p:sp>
        <p:nvSpPr>
          <p:cNvPr id="5" name="フッター プレースホルダー 4"/>
          <p:cNvSpPr>
            <a:spLocks noGrp="1"/>
          </p:cNvSpPr>
          <p:nvPr>
            <p:ph type="ftr" sz="quarter" idx="11"/>
          </p:nvPr>
        </p:nvSpPr>
        <p:spPr/>
        <p:txBody>
          <a:bodyPr/>
          <a:lstStyle/>
          <a:p>
            <a:r>
              <a:rPr kumimoji="1" lang="en" altLang="ja-JP"/>
              <a:t>ueda 20231013</a:t>
            </a:r>
            <a:endParaRPr kumimoji="1" lang="ja-JP" altLang="en-US"/>
          </a:p>
        </p:txBody>
      </p:sp>
      <p:sp>
        <p:nvSpPr>
          <p:cNvPr id="6" name="スライド番号プレースホルダー 5"/>
          <p:cNvSpPr>
            <a:spLocks noGrp="1"/>
          </p:cNvSpPr>
          <p:nvPr>
            <p:ph type="sldNum" sz="quarter" idx="12"/>
          </p:nvPr>
        </p:nvSpPr>
        <p:spPr/>
        <p:txBody>
          <a:bodyPr/>
          <a:lstStyle/>
          <a:p>
            <a:fld id="{8B45D110-FD8E-48BD-8825-CDFBF9D22CA3}" type="slidenum">
              <a:rPr kumimoji="1" lang="ja-JP" altLang="en-US" smtClean="0"/>
              <a:pPr/>
              <a:t>‹#›</a:t>
            </a:fld>
            <a:endParaRPr kumimoji="1" lang="ja-JP" altLang="en-US"/>
          </a:p>
        </p:txBody>
      </p:sp>
      <p:grpSp>
        <p:nvGrpSpPr>
          <p:cNvPr id="11" name="グループ化 10"/>
          <p:cNvGrpSpPr/>
          <p:nvPr userDrawn="1"/>
        </p:nvGrpSpPr>
        <p:grpSpPr>
          <a:xfrm>
            <a:off x="588682" y="3104962"/>
            <a:ext cx="644029" cy="648072"/>
            <a:chOff x="296920" y="2919016"/>
            <a:chExt cx="936154" cy="942031"/>
          </a:xfrm>
          <a:solidFill>
            <a:schemeClr val="accent6"/>
          </a:solidFill>
        </p:grpSpPr>
        <p:sp>
          <p:nvSpPr>
            <p:cNvPr id="7" name="正方形/長方形 6"/>
            <p:cNvSpPr/>
            <p:nvPr userDrawn="1"/>
          </p:nvSpPr>
          <p:spPr>
            <a:xfrm>
              <a:off x="801026" y="2919016"/>
              <a:ext cx="432048" cy="432048"/>
            </a:xfrm>
            <a:prstGeom prst="rect">
              <a:avLst/>
            </a:prstGeom>
            <a:grp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8" name="正方形/長方形 7"/>
            <p:cNvSpPr/>
            <p:nvPr userDrawn="1"/>
          </p:nvSpPr>
          <p:spPr>
            <a:xfrm>
              <a:off x="296920" y="2919016"/>
              <a:ext cx="432048" cy="432048"/>
            </a:xfrm>
            <a:prstGeom prst="rect">
              <a:avLst/>
            </a:prstGeom>
            <a:solidFill>
              <a:schemeClr val="accent3"/>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9" name="正方形/長方形 8"/>
            <p:cNvSpPr/>
            <p:nvPr userDrawn="1"/>
          </p:nvSpPr>
          <p:spPr>
            <a:xfrm>
              <a:off x="801026" y="3428999"/>
              <a:ext cx="432048" cy="432048"/>
            </a:xfrm>
            <a:prstGeom prst="rect">
              <a:avLst/>
            </a:prstGeom>
            <a:grp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296920" y="3428999"/>
              <a:ext cx="432048" cy="432048"/>
            </a:xfrm>
            <a:prstGeom prst="rect">
              <a:avLst/>
            </a:prstGeom>
            <a:grp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2263549842"/>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457200" y="1600200"/>
            <a:ext cx="4038600" cy="4525963"/>
          </a:xfrm>
        </p:spPr>
        <p:txBody>
          <a:bodyPr/>
          <a:lstStyle>
            <a:lvl1pPr marL="342900" indent="-342900">
              <a:buClr>
                <a:schemeClr val="accent1"/>
              </a:buClr>
              <a:buFont typeface="Wingdings" panose="05000000000000000000" pitchFamily="2" charset="2"/>
              <a:buChar char="l"/>
              <a:defRPr sz="2800"/>
            </a:lvl1pPr>
            <a:lvl2pPr>
              <a:defRPr sz="2400"/>
            </a:lvl2pPr>
            <a:lvl3pPr>
              <a:buClr>
                <a:schemeClr val="accent1"/>
              </a:buCl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コンテンツ プレースホルダー 3"/>
          <p:cNvSpPr>
            <a:spLocks noGrp="1"/>
          </p:cNvSpPr>
          <p:nvPr>
            <p:ph sz="half" idx="2"/>
          </p:nvPr>
        </p:nvSpPr>
        <p:spPr>
          <a:xfrm>
            <a:off x="4648200" y="1600200"/>
            <a:ext cx="4038600" cy="4525963"/>
          </a:xfrm>
        </p:spPr>
        <p:txBody>
          <a:bodyPr/>
          <a:lstStyle>
            <a:lvl1pPr marL="342900" indent="-342900">
              <a:buClr>
                <a:schemeClr val="accent1"/>
              </a:buClr>
              <a:buFont typeface="Wingdings" panose="05000000000000000000" pitchFamily="2" charset="2"/>
              <a:buChar char="l"/>
              <a:defRPr sz="2800"/>
            </a:lvl1pPr>
            <a:lvl2pPr>
              <a:defRPr sz="2400"/>
            </a:lvl2pPr>
            <a:lvl3pPr>
              <a:buClr>
                <a:schemeClr val="accent1"/>
              </a:buCl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5" name="日付プレースホルダー 4"/>
          <p:cNvSpPr>
            <a:spLocks noGrp="1"/>
          </p:cNvSpPr>
          <p:nvPr>
            <p:ph type="dt" sz="half" idx="10"/>
          </p:nvPr>
        </p:nvSpPr>
        <p:spPr/>
        <p:txBody>
          <a:bodyPr/>
          <a:lstStyle/>
          <a:p>
            <a:fld id="{A475B8F3-9F27-6542-98D7-A35271F8F0C7}" type="datetime1">
              <a:rPr kumimoji="1" lang="ja-JP" altLang="en-US" smtClean="0"/>
              <a:t>2023/10/13</a:t>
            </a:fld>
            <a:endParaRPr kumimoji="1" lang="ja-JP" altLang="en-US"/>
          </a:p>
        </p:txBody>
      </p:sp>
      <p:sp>
        <p:nvSpPr>
          <p:cNvPr id="6" name="フッター プレースホルダー 5"/>
          <p:cNvSpPr>
            <a:spLocks noGrp="1"/>
          </p:cNvSpPr>
          <p:nvPr>
            <p:ph type="ftr" sz="quarter" idx="11"/>
          </p:nvPr>
        </p:nvSpPr>
        <p:spPr/>
        <p:txBody>
          <a:bodyPr/>
          <a:lstStyle/>
          <a:p>
            <a:r>
              <a:rPr kumimoji="1" lang="en" altLang="ja-JP"/>
              <a:t>ueda 20231013</a:t>
            </a:r>
            <a:endParaRPr kumimoji="1" lang="ja-JP" altLang="en-US"/>
          </a:p>
        </p:txBody>
      </p:sp>
      <p:sp>
        <p:nvSpPr>
          <p:cNvPr id="7" name="スライド番号プレースホルダー 6"/>
          <p:cNvSpPr>
            <a:spLocks noGrp="1"/>
          </p:cNvSpPr>
          <p:nvPr>
            <p:ph type="sldNum" sz="quarter" idx="12"/>
          </p:nvPr>
        </p:nvSpPr>
        <p:spPr/>
        <p:txBody>
          <a:bodyPr/>
          <a:lstStyle/>
          <a:p>
            <a:fld id="{8B45D110-FD8E-48BD-8825-CDFBF9D22CA3}" type="slidenum">
              <a:rPr kumimoji="1" lang="ja-JP" altLang="en-US" smtClean="0"/>
              <a:pPr/>
              <a:t>‹#›</a:t>
            </a:fld>
            <a:endParaRPr kumimoji="1" lang="ja-JP" altLang="en-US"/>
          </a:p>
        </p:txBody>
      </p:sp>
    </p:spTree>
    <p:extLst>
      <p:ext uri="{BB962C8B-B14F-4D97-AF65-F5344CB8AC3E}">
        <p14:creationId xmlns:p14="http://schemas.microsoft.com/office/powerpoint/2010/main" val="3189459033"/>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1115617" y="44624"/>
            <a:ext cx="7947658" cy="1152128"/>
          </a:xfrm>
        </p:spPr>
        <p:txBody>
          <a:bodyPr>
            <a:normAutofit/>
          </a:bodyPr>
          <a:lstStyle>
            <a:lvl1pPr algn="l">
              <a:defRPr sz="36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323528" y="1535113"/>
            <a:ext cx="4104456" cy="639762"/>
          </a:xfrm>
          <a:solidFill>
            <a:schemeClr val="accent1"/>
          </a:solidFill>
          <a:ln>
            <a:solidFill>
              <a:schemeClr val="accent1"/>
            </a:solidFill>
          </a:ln>
        </p:spPr>
        <p:txBody>
          <a:bodyPr anchor="ctr">
            <a:normAutofit/>
          </a:bodyPr>
          <a:lstStyle>
            <a:lvl1pPr marL="0" indent="0" algn="ctr">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dirty="0"/>
              <a:t>マスター テキストの書式設定</a:t>
            </a:r>
          </a:p>
        </p:txBody>
      </p:sp>
      <p:sp>
        <p:nvSpPr>
          <p:cNvPr id="4" name="コンテンツ プレースホルダー 3"/>
          <p:cNvSpPr>
            <a:spLocks noGrp="1"/>
          </p:cNvSpPr>
          <p:nvPr>
            <p:ph sz="half" idx="2"/>
          </p:nvPr>
        </p:nvSpPr>
        <p:spPr>
          <a:xfrm>
            <a:off x="323528" y="2174875"/>
            <a:ext cx="4104456" cy="3951288"/>
          </a:xfrm>
          <a:solidFill>
            <a:schemeClr val="bg2"/>
          </a:solidFill>
        </p:spPr>
        <p:txBody>
          <a:bodyPr/>
          <a:lstStyle>
            <a:lvl1pPr marL="342900" indent="-342900">
              <a:spcBef>
                <a:spcPts val="600"/>
              </a:spcBef>
              <a:spcAft>
                <a:spcPts val="600"/>
              </a:spcAft>
              <a:buClr>
                <a:schemeClr val="accent1"/>
              </a:buClr>
              <a:buFont typeface="Wingdings" panose="05000000000000000000" pitchFamily="2" charset="2"/>
              <a:buChar char="l"/>
              <a:defRPr sz="2400"/>
            </a:lvl1pPr>
            <a:lvl2pPr>
              <a:spcBef>
                <a:spcPts val="600"/>
              </a:spcBef>
              <a:spcAft>
                <a:spcPts val="600"/>
              </a:spcAft>
              <a:defRPr sz="2000"/>
            </a:lvl2pPr>
            <a:lvl3pPr>
              <a:spcBef>
                <a:spcPts val="600"/>
              </a:spcBef>
              <a:spcAft>
                <a:spcPts val="600"/>
              </a:spcAft>
              <a:defRPr sz="1800"/>
            </a:lvl3pPr>
            <a:lvl4pPr>
              <a:spcBef>
                <a:spcPts val="600"/>
              </a:spcBef>
              <a:spcAft>
                <a:spcPts val="600"/>
              </a:spcAft>
              <a:defRPr sz="1600"/>
            </a:lvl4pPr>
            <a:lvl5pPr>
              <a:spcBef>
                <a:spcPts val="600"/>
              </a:spcBef>
              <a:spcAft>
                <a:spcPts val="600"/>
              </a:spcAft>
              <a:defRPr sz="1600"/>
            </a:lvl5pPr>
            <a:lvl6pPr>
              <a:defRPr sz="1600"/>
            </a:lvl6pPr>
            <a:lvl7pPr>
              <a:defRPr sz="1600"/>
            </a:lvl7pPr>
            <a:lvl8pPr>
              <a:defRPr sz="1600"/>
            </a:lvl8pPr>
            <a:lvl9pPr>
              <a:defRPr sz="1600"/>
            </a:lvl9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5" name="テキスト プレースホルダー 4"/>
          <p:cNvSpPr>
            <a:spLocks noGrp="1"/>
          </p:cNvSpPr>
          <p:nvPr>
            <p:ph type="body" sz="quarter" idx="3"/>
          </p:nvPr>
        </p:nvSpPr>
        <p:spPr>
          <a:xfrm>
            <a:off x="4716016" y="1535113"/>
            <a:ext cx="4104456" cy="639762"/>
          </a:xfrm>
          <a:solidFill>
            <a:schemeClr val="accent3">
              <a:lumMod val="75000"/>
            </a:schemeClr>
          </a:solidFill>
          <a:ln>
            <a:solidFill>
              <a:schemeClr val="accent3">
                <a:lumMod val="75000"/>
              </a:schemeClr>
            </a:solidFill>
          </a:ln>
        </p:spPr>
        <p:txBody>
          <a:bodyPr anchor="ctr">
            <a:normAutofit/>
          </a:bodyPr>
          <a:lstStyle>
            <a:lvl1pPr marL="0" indent="0" algn="ctr">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dirty="0"/>
              <a:t>マスター テキストの書式設定</a:t>
            </a:r>
          </a:p>
        </p:txBody>
      </p:sp>
      <p:sp>
        <p:nvSpPr>
          <p:cNvPr id="6" name="コンテンツ プレースホルダー 5"/>
          <p:cNvSpPr>
            <a:spLocks noGrp="1"/>
          </p:cNvSpPr>
          <p:nvPr>
            <p:ph sz="quarter" idx="4"/>
          </p:nvPr>
        </p:nvSpPr>
        <p:spPr>
          <a:xfrm>
            <a:off x="4716016" y="2174875"/>
            <a:ext cx="4104456" cy="3951288"/>
          </a:xfrm>
          <a:solidFill>
            <a:schemeClr val="bg2"/>
          </a:solidFill>
        </p:spPr>
        <p:txBody>
          <a:bodyPr/>
          <a:lstStyle>
            <a:lvl1pPr marL="342900" indent="-342900">
              <a:spcBef>
                <a:spcPts val="600"/>
              </a:spcBef>
              <a:spcAft>
                <a:spcPts val="600"/>
              </a:spcAft>
              <a:buClr>
                <a:schemeClr val="accent3">
                  <a:lumMod val="75000"/>
                </a:schemeClr>
              </a:buClr>
              <a:buFont typeface="Wingdings" panose="05000000000000000000" pitchFamily="2" charset="2"/>
              <a:buChar char="l"/>
              <a:defRPr sz="2400"/>
            </a:lvl1pPr>
            <a:lvl2pPr>
              <a:spcBef>
                <a:spcPts val="600"/>
              </a:spcBef>
              <a:spcAft>
                <a:spcPts val="600"/>
              </a:spcAft>
              <a:defRPr sz="2000"/>
            </a:lvl2pPr>
            <a:lvl3pPr>
              <a:spcBef>
                <a:spcPts val="600"/>
              </a:spcBef>
              <a:spcAft>
                <a:spcPts val="600"/>
              </a:spcAft>
              <a:defRPr sz="1800"/>
            </a:lvl3pPr>
            <a:lvl4pPr>
              <a:spcBef>
                <a:spcPts val="600"/>
              </a:spcBef>
              <a:spcAft>
                <a:spcPts val="600"/>
              </a:spcAft>
              <a:defRPr sz="1600"/>
            </a:lvl4pPr>
            <a:lvl5pPr>
              <a:spcBef>
                <a:spcPts val="600"/>
              </a:spcBef>
              <a:spcAft>
                <a:spcPts val="600"/>
              </a:spcAft>
              <a:defRPr sz="1600"/>
            </a:lvl5pPr>
            <a:lvl6pPr>
              <a:defRPr sz="1600"/>
            </a:lvl6pPr>
            <a:lvl7pPr>
              <a:defRPr sz="1600"/>
            </a:lvl7pPr>
            <a:lvl8pPr>
              <a:defRPr sz="1600"/>
            </a:lvl8pPr>
            <a:lvl9pPr>
              <a:defRPr sz="1600"/>
            </a:lvl9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7" name="日付プレースホルダー 6"/>
          <p:cNvSpPr>
            <a:spLocks noGrp="1"/>
          </p:cNvSpPr>
          <p:nvPr>
            <p:ph type="dt" sz="half" idx="10"/>
          </p:nvPr>
        </p:nvSpPr>
        <p:spPr/>
        <p:txBody>
          <a:bodyPr/>
          <a:lstStyle/>
          <a:p>
            <a:fld id="{BFB7893C-1333-8B47-B81F-D8B288D81296}" type="datetime1">
              <a:rPr kumimoji="1" lang="ja-JP" altLang="en-US" smtClean="0"/>
              <a:t>2023/10/13</a:t>
            </a:fld>
            <a:endParaRPr kumimoji="1" lang="ja-JP" altLang="en-US"/>
          </a:p>
        </p:txBody>
      </p:sp>
      <p:sp>
        <p:nvSpPr>
          <p:cNvPr id="8" name="フッター プレースホルダー 7"/>
          <p:cNvSpPr>
            <a:spLocks noGrp="1"/>
          </p:cNvSpPr>
          <p:nvPr>
            <p:ph type="ftr" sz="quarter" idx="11"/>
          </p:nvPr>
        </p:nvSpPr>
        <p:spPr/>
        <p:txBody>
          <a:bodyPr/>
          <a:lstStyle/>
          <a:p>
            <a:r>
              <a:rPr kumimoji="1" lang="en" altLang="ja-JP"/>
              <a:t>ueda 20231013</a:t>
            </a:r>
            <a:endParaRPr kumimoji="1" lang="ja-JP" altLang="en-US"/>
          </a:p>
        </p:txBody>
      </p:sp>
      <p:sp>
        <p:nvSpPr>
          <p:cNvPr id="9" name="スライド番号プレースホルダー 8"/>
          <p:cNvSpPr>
            <a:spLocks noGrp="1"/>
          </p:cNvSpPr>
          <p:nvPr>
            <p:ph type="sldNum" sz="quarter" idx="12"/>
          </p:nvPr>
        </p:nvSpPr>
        <p:spPr/>
        <p:txBody>
          <a:bodyPr/>
          <a:lstStyle/>
          <a:p>
            <a:fld id="{8B45D110-FD8E-48BD-8825-CDFBF9D22CA3}" type="slidenum">
              <a:rPr kumimoji="1" lang="ja-JP" altLang="en-US" smtClean="0"/>
              <a:pPr/>
              <a:t>‹#›</a:t>
            </a:fld>
            <a:endParaRPr kumimoji="1" lang="ja-JP" altLang="en-US"/>
          </a:p>
        </p:txBody>
      </p:sp>
      <p:grpSp>
        <p:nvGrpSpPr>
          <p:cNvPr id="15" name="グループ化 14"/>
          <p:cNvGrpSpPr/>
          <p:nvPr userDrawn="1"/>
        </p:nvGrpSpPr>
        <p:grpSpPr>
          <a:xfrm>
            <a:off x="323528" y="299163"/>
            <a:ext cx="648122" cy="633921"/>
            <a:chOff x="251470" y="270235"/>
            <a:chExt cx="648122" cy="633921"/>
          </a:xfrm>
          <a:solidFill>
            <a:schemeClr val="accent6"/>
          </a:solidFill>
        </p:grpSpPr>
        <p:sp>
          <p:nvSpPr>
            <p:cNvPr id="16" name="正方形/長方形 15"/>
            <p:cNvSpPr/>
            <p:nvPr userDrawn="1"/>
          </p:nvSpPr>
          <p:spPr>
            <a:xfrm>
              <a:off x="611560" y="270235"/>
              <a:ext cx="288032" cy="288032"/>
            </a:xfrm>
            <a:prstGeom prst="rect">
              <a:avLst/>
            </a:prstGeom>
            <a:grp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7" name="正方形/長方形 16"/>
            <p:cNvSpPr/>
            <p:nvPr userDrawn="1"/>
          </p:nvSpPr>
          <p:spPr>
            <a:xfrm>
              <a:off x="251470" y="270235"/>
              <a:ext cx="288032" cy="288032"/>
            </a:xfrm>
            <a:prstGeom prst="rect">
              <a:avLst/>
            </a:prstGeom>
            <a:solidFill>
              <a:schemeClr val="accent3"/>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8" name="正方形/長方形 17"/>
            <p:cNvSpPr/>
            <p:nvPr userDrawn="1"/>
          </p:nvSpPr>
          <p:spPr>
            <a:xfrm>
              <a:off x="611560" y="616124"/>
              <a:ext cx="288032" cy="288032"/>
            </a:xfrm>
            <a:prstGeom prst="rect">
              <a:avLst/>
            </a:prstGeom>
            <a:grp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9" name="正方形/長方形 18"/>
            <p:cNvSpPr/>
            <p:nvPr userDrawn="1"/>
          </p:nvSpPr>
          <p:spPr>
            <a:xfrm>
              <a:off x="251470" y="616124"/>
              <a:ext cx="288032" cy="288032"/>
            </a:xfrm>
            <a:prstGeom prst="rect">
              <a:avLst/>
            </a:prstGeom>
            <a:grp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329721458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1115616" y="44624"/>
            <a:ext cx="7931224" cy="1166588"/>
          </a:xfrm>
        </p:spPr>
        <p:txBody>
          <a:bodyPr>
            <a:normAutofit/>
          </a:bodyPr>
          <a:lstStyle>
            <a:lvl1pPr algn="l">
              <a:defRPr sz="3600"/>
            </a:lvl1p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BE3DF093-8F01-0847-9B8E-0BD84DA42DF3}" type="datetime1">
              <a:rPr kumimoji="1" lang="ja-JP" altLang="en-US" smtClean="0"/>
              <a:t>2023/10/13</a:t>
            </a:fld>
            <a:endParaRPr kumimoji="1" lang="ja-JP" altLang="en-US"/>
          </a:p>
        </p:txBody>
      </p:sp>
      <p:sp>
        <p:nvSpPr>
          <p:cNvPr id="4" name="フッター プレースホルダー 3"/>
          <p:cNvSpPr>
            <a:spLocks noGrp="1"/>
          </p:cNvSpPr>
          <p:nvPr>
            <p:ph type="ftr" sz="quarter" idx="11"/>
          </p:nvPr>
        </p:nvSpPr>
        <p:spPr/>
        <p:txBody>
          <a:bodyPr/>
          <a:lstStyle/>
          <a:p>
            <a:r>
              <a:rPr kumimoji="1" lang="en" altLang="ja-JP"/>
              <a:t>ueda 20231013</a:t>
            </a:r>
            <a:endParaRPr kumimoji="1" lang="ja-JP" altLang="en-US"/>
          </a:p>
        </p:txBody>
      </p:sp>
      <p:sp>
        <p:nvSpPr>
          <p:cNvPr id="5" name="スライド番号プレースホルダー 4"/>
          <p:cNvSpPr>
            <a:spLocks noGrp="1"/>
          </p:cNvSpPr>
          <p:nvPr>
            <p:ph type="sldNum" sz="quarter" idx="12"/>
          </p:nvPr>
        </p:nvSpPr>
        <p:spPr/>
        <p:txBody>
          <a:bodyPr/>
          <a:lstStyle/>
          <a:p>
            <a:fld id="{8B45D110-FD8E-48BD-8825-CDFBF9D22CA3}" type="slidenum">
              <a:rPr kumimoji="1" lang="ja-JP" altLang="en-US" smtClean="0"/>
              <a:pPr/>
              <a:t>‹#›</a:t>
            </a:fld>
            <a:endParaRPr kumimoji="1" lang="ja-JP" altLang="en-US"/>
          </a:p>
        </p:txBody>
      </p:sp>
      <p:grpSp>
        <p:nvGrpSpPr>
          <p:cNvPr id="6" name="グループ化 5"/>
          <p:cNvGrpSpPr/>
          <p:nvPr userDrawn="1"/>
        </p:nvGrpSpPr>
        <p:grpSpPr>
          <a:xfrm>
            <a:off x="323528" y="299163"/>
            <a:ext cx="648122" cy="633921"/>
            <a:chOff x="251470" y="270235"/>
            <a:chExt cx="648122" cy="633921"/>
          </a:xfrm>
          <a:solidFill>
            <a:schemeClr val="accent6"/>
          </a:solidFill>
        </p:grpSpPr>
        <p:sp>
          <p:nvSpPr>
            <p:cNvPr id="7" name="正方形/長方形 6"/>
            <p:cNvSpPr/>
            <p:nvPr userDrawn="1"/>
          </p:nvSpPr>
          <p:spPr>
            <a:xfrm>
              <a:off x="611560" y="270235"/>
              <a:ext cx="288032" cy="288032"/>
            </a:xfrm>
            <a:prstGeom prst="rect">
              <a:avLst/>
            </a:prstGeom>
            <a:grp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8" name="正方形/長方形 7"/>
            <p:cNvSpPr/>
            <p:nvPr userDrawn="1"/>
          </p:nvSpPr>
          <p:spPr>
            <a:xfrm>
              <a:off x="251470" y="270235"/>
              <a:ext cx="288032" cy="288032"/>
            </a:xfrm>
            <a:prstGeom prst="rect">
              <a:avLst/>
            </a:prstGeom>
            <a:solidFill>
              <a:schemeClr val="accent3"/>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9" name="正方形/長方形 8"/>
            <p:cNvSpPr/>
            <p:nvPr userDrawn="1"/>
          </p:nvSpPr>
          <p:spPr>
            <a:xfrm>
              <a:off x="611560" y="616124"/>
              <a:ext cx="288032" cy="288032"/>
            </a:xfrm>
            <a:prstGeom prst="rect">
              <a:avLst/>
            </a:prstGeom>
            <a:grp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251470" y="616124"/>
              <a:ext cx="288032" cy="288032"/>
            </a:xfrm>
            <a:prstGeom prst="rect">
              <a:avLst/>
            </a:prstGeom>
            <a:grp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2824376492"/>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00967D7A-CE23-4549-84FE-6B7E56880379}" type="datetime1">
              <a:rPr kumimoji="1" lang="ja-JP" altLang="en-US" smtClean="0"/>
              <a:t>2023/10/13</a:t>
            </a:fld>
            <a:endParaRPr kumimoji="1" lang="ja-JP" altLang="en-US"/>
          </a:p>
        </p:txBody>
      </p:sp>
      <p:sp>
        <p:nvSpPr>
          <p:cNvPr id="3" name="フッター プレースホルダー 2"/>
          <p:cNvSpPr>
            <a:spLocks noGrp="1"/>
          </p:cNvSpPr>
          <p:nvPr>
            <p:ph type="ftr" sz="quarter" idx="11"/>
          </p:nvPr>
        </p:nvSpPr>
        <p:spPr/>
        <p:txBody>
          <a:bodyPr/>
          <a:lstStyle/>
          <a:p>
            <a:r>
              <a:rPr kumimoji="1" lang="en" altLang="ja-JP"/>
              <a:t>ueda 20231013</a:t>
            </a:r>
            <a:endParaRPr kumimoji="1" lang="ja-JP" altLang="en-US"/>
          </a:p>
        </p:txBody>
      </p:sp>
      <p:sp>
        <p:nvSpPr>
          <p:cNvPr id="4" name="スライド番号プレースホルダー 3"/>
          <p:cNvSpPr>
            <a:spLocks noGrp="1"/>
          </p:cNvSpPr>
          <p:nvPr>
            <p:ph type="sldNum" sz="quarter" idx="12"/>
          </p:nvPr>
        </p:nvSpPr>
        <p:spPr/>
        <p:txBody>
          <a:bodyPr/>
          <a:lstStyle/>
          <a:p>
            <a:fld id="{8B45D110-FD8E-48BD-8825-CDFBF9D22CA3}" type="slidenum">
              <a:rPr kumimoji="1" lang="ja-JP" altLang="en-US" smtClean="0"/>
              <a:pPr/>
              <a:t>‹#›</a:t>
            </a:fld>
            <a:endParaRPr kumimoji="1" lang="ja-JP" altLang="en-US"/>
          </a:p>
        </p:txBody>
      </p:sp>
    </p:spTree>
    <p:extLst>
      <p:ext uri="{BB962C8B-B14F-4D97-AF65-F5344CB8AC3E}">
        <p14:creationId xmlns:p14="http://schemas.microsoft.com/office/powerpoint/2010/main" val="2865158742"/>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a:t>マスター タイトルの書式設定</a:t>
            </a:r>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A8224B9E-6B37-FA4A-8B7F-65D872E7DB1B}" type="datetime1">
              <a:rPr kumimoji="1" lang="ja-JP" altLang="en-US" smtClean="0"/>
              <a:t>2023/10/13</a:t>
            </a:fld>
            <a:endParaRPr kumimoji="1" lang="ja-JP" altLang="en-US"/>
          </a:p>
        </p:txBody>
      </p:sp>
      <p:sp>
        <p:nvSpPr>
          <p:cNvPr id="6" name="フッター プレースホルダー 5"/>
          <p:cNvSpPr>
            <a:spLocks noGrp="1"/>
          </p:cNvSpPr>
          <p:nvPr>
            <p:ph type="ftr" sz="quarter" idx="11"/>
          </p:nvPr>
        </p:nvSpPr>
        <p:spPr/>
        <p:txBody>
          <a:bodyPr/>
          <a:lstStyle/>
          <a:p>
            <a:r>
              <a:rPr kumimoji="1" lang="en" altLang="ja-JP"/>
              <a:t>ueda 20231013</a:t>
            </a:r>
            <a:endParaRPr kumimoji="1" lang="ja-JP" altLang="en-US"/>
          </a:p>
        </p:txBody>
      </p:sp>
      <p:sp>
        <p:nvSpPr>
          <p:cNvPr id="7" name="スライド番号プレースホルダー 6"/>
          <p:cNvSpPr>
            <a:spLocks noGrp="1"/>
          </p:cNvSpPr>
          <p:nvPr>
            <p:ph type="sldNum" sz="quarter" idx="12"/>
          </p:nvPr>
        </p:nvSpPr>
        <p:spPr/>
        <p:txBody>
          <a:bodyPr/>
          <a:lstStyle/>
          <a:p>
            <a:fld id="{8B45D110-FD8E-48BD-8825-CDFBF9D22CA3}" type="slidenum">
              <a:rPr kumimoji="1" lang="ja-JP" altLang="en-US" smtClean="0"/>
              <a:pPr/>
              <a:t>‹#›</a:t>
            </a:fld>
            <a:endParaRPr kumimoji="1" lang="ja-JP" altLang="en-US"/>
          </a:p>
        </p:txBody>
      </p:sp>
    </p:spTree>
    <p:extLst>
      <p:ext uri="{BB962C8B-B14F-4D97-AF65-F5344CB8AC3E}">
        <p14:creationId xmlns:p14="http://schemas.microsoft.com/office/powerpoint/2010/main" val="2565260018"/>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a:t>マスター タイトルの書式設定</a:t>
            </a:r>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97129B80-BB6C-1643-B06B-4FD317752F06}" type="datetime1">
              <a:rPr kumimoji="1" lang="ja-JP" altLang="en-US" smtClean="0"/>
              <a:t>2023/10/13</a:t>
            </a:fld>
            <a:endParaRPr kumimoji="1" lang="ja-JP" altLang="en-US"/>
          </a:p>
        </p:txBody>
      </p:sp>
      <p:sp>
        <p:nvSpPr>
          <p:cNvPr id="6" name="フッター プレースホルダー 5"/>
          <p:cNvSpPr>
            <a:spLocks noGrp="1"/>
          </p:cNvSpPr>
          <p:nvPr>
            <p:ph type="ftr" sz="quarter" idx="11"/>
          </p:nvPr>
        </p:nvSpPr>
        <p:spPr/>
        <p:txBody>
          <a:bodyPr/>
          <a:lstStyle/>
          <a:p>
            <a:r>
              <a:rPr kumimoji="1" lang="en" altLang="ja-JP"/>
              <a:t>ueda 20231013</a:t>
            </a:r>
            <a:endParaRPr kumimoji="1" lang="ja-JP" altLang="en-US"/>
          </a:p>
        </p:txBody>
      </p:sp>
      <p:sp>
        <p:nvSpPr>
          <p:cNvPr id="7" name="スライド番号プレースホルダー 6"/>
          <p:cNvSpPr>
            <a:spLocks noGrp="1"/>
          </p:cNvSpPr>
          <p:nvPr>
            <p:ph type="sldNum" sz="quarter" idx="12"/>
          </p:nvPr>
        </p:nvSpPr>
        <p:spPr/>
        <p:txBody>
          <a:bodyPr/>
          <a:lstStyle/>
          <a:p>
            <a:fld id="{8B45D110-FD8E-48BD-8825-CDFBF9D22CA3}" type="slidenum">
              <a:rPr kumimoji="1" lang="ja-JP" altLang="en-US" smtClean="0"/>
              <a:pPr/>
              <a:t>‹#›</a:t>
            </a:fld>
            <a:endParaRPr kumimoji="1" lang="ja-JP" altLang="en-US"/>
          </a:p>
        </p:txBody>
      </p:sp>
    </p:spTree>
    <p:extLst>
      <p:ext uri="{BB962C8B-B14F-4D97-AF65-F5344CB8AC3E}">
        <p14:creationId xmlns:p14="http://schemas.microsoft.com/office/powerpoint/2010/main" val="296762987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dirty="0"/>
              <a:t>マスター タイトルの書式設定</a:t>
            </a:r>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p:cNvSpPr>
            <a:spLocks noGrp="1"/>
          </p:cNvSpPr>
          <p:nvPr>
            <p:ph type="dt" sz="half" idx="2"/>
          </p:nvPr>
        </p:nvSpPr>
        <p:spPr>
          <a:xfrm>
            <a:off x="0" y="6492875"/>
            <a:ext cx="1700074" cy="365125"/>
          </a:xfrm>
          <a:prstGeom prst="rect">
            <a:avLst/>
          </a:prstGeom>
        </p:spPr>
        <p:txBody>
          <a:bodyPr vert="horz" lIns="91440" tIns="45720" rIns="91440" bIns="45720" rtlCol="0" anchor="ctr"/>
          <a:lstStyle>
            <a:lvl1pPr algn="l">
              <a:defRPr sz="1800">
                <a:solidFill>
                  <a:schemeClr val="tx1">
                    <a:tint val="75000"/>
                  </a:schemeClr>
                </a:solidFill>
              </a:defRPr>
            </a:lvl1pPr>
          </a:lstStyle>
          <a:p>
            <a:fld id="{DA7403D1-7414-4D4E-B4EC-83639A6A1C6B}" type="datetime1">
              <a:rPr lang="ja-JP" altLang="en-US" smtClean="0"/>
              <a:t>2023/10/13</a:t>
            </a:fld>
            <a:endParaRPr lang="ja-JP" altLang="en-US"/>
          </a:p>
        </p:txBody>
      </p:sp>
      <p:sp>
        <p:nvSpPr>
          <p:cNvPr id="5" name="フッター プレースホルダー 4"/>
          <p:cNvSpPr>
            <a:spLocks noGrp="1"/>
          </p:cNvSpPr>
          <p:nvPr>
            <p:ph type="ftr" sz="quarter" idx="3"/>
          </p:nvPr>
        </p:nvSpPr>
        <p:spPr>
          <a:xfrm>
            <a:off x="346373" y="6492874"/>
            <a:ext cx="8229600" cy="365125"/>
          </a:xfrm>
          <a:prstGeom prst="rect">
            <a:avLst/>
          </a:prstGeom>
        </p:spPr>
        <p:txBody>
          <a:bodyPr vert="horz" lIns="91440" tIns="45720" rIns="91440" bIns="45720" rtlCol="0" anchor="ctr"/>
          <a:lstStyle>
            <a:lvl1pPr algn="ctr">
              <a:defRPr sz="1800">
                <a:solidFill>
                  <a:schemeClr val="tx1">
                    <a:tint val="75000"/>
                  </a:schemeClr>
                </a:solidFill>
              </a:defRPr>
            </a:lvl1pPr>
          </a:lstStyle>
          <a:p>
            <a:r>
              <a:rPr lang="en" altLang="ja-JP">
                <a:latin typeface="+mj-lt"/>
              </a:rPr>
              <a:t>ueda 20231013</a:t>
            </a:r>
            <a:endParaRPr kumimoji="1" lang="ja-JP" altLang="en-US"/>
          </a:p>
        </p:txBody>
      </p:sp>
      <p:sp>
        <p:nvSpPr>
          <p:cNvPr id="6" name="スライド番号プレースホルダー 5"/>
          <p:cNvSpPr>
            <a:spLocks noGrp="1"/>
          </p:cNvSpPr>
          <p:nvPr>
            <p:ph type="sldNum" sz="quarter" idx="4"/>
          </p:nvPr>
        </p:nvSpPr>
        <p:spPr>
          <a:xfrm>
            <a:off x="8605926" y="6309320"/>
            <a:ext cx="440914" cy="432049"/>
          </a:xfrm>
          <a:prstGeom prst="rect">
            <a:avLst/>
          </a:prstGeom>
          <a:solidFill>
            <a:schemeClr val="tx1">
              <a:lumMod val="85000"/>
              <a:lumOff val="15000"/>
            </a:schemeClr>
          </a:solidFill>
        </p:spPr>
        <p:txBody>
          <a:bodyPr vert="horz" lIns="91440" tIns="45720" rIns="91440" bIns="45720" rtlCol="0" anchor="ctr"/>
          <a:lstStyle>
            <a:lvl1pPr algn="ctr">
              <a:defRPr sz="1800">
                <a:solidFill>
                  <a:schemeClr val="bg1"/>
                </a:solidFill>
              </a:defRPr>
            </a:lvl1pPr>
          </a:lstStyle>
          <a:p>
            <a:fld id="{8B45D110-FD8E-48BD-8825-CDFBF9D22CA3}" type="slidenum">
              <a:rPr lang="ja-JP" altLang="en-US" smtClean="0"/>
              <a:pPr/>
              <a:t>‹#›</a:t>
            </a:fld>
            <a:endParaRPr lang="ja-JP" altLang="en-US"/>
          </a:p>
        </p:txBody>
      </p:sp>
    </p:spTree>
    <p:extLst>
      <p:ext uri="{BB962C8B-B14F-4D97-AF65-F5344CB8AC3E}">
        <p14:creationId xmlns:p14="http://schemas.microsoft.com/office/powerpoint/2010/main" val="32373439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hf hdr="0" dt="0"/>
  <p:txStyles>
    <p:titleStyle>
      <a:lvl1pPr algn="ctr" defTabSz="914400" rtl="0" eaLnBrk="1" latinLnBrk="0" hangingPunct="1">
        <a:spcBef>
          <a:spcPct val="0"/>
        </a:spcBef>
        <a:buNone/>
        <a:defRPr kumimoji="1" sz="4000" b="1" kern="1200">
          <a:solidFill>
            <a:schemeClr val="tx1">
              <a:lumMod val="85000"/>
              <a:lumOff val="15000"/>
            </a:schemeClr>
          </a:solidFill>
          <a:latin typeface="+mj-lt"/>
          <a:ea typeface="+mj-ea"/>
          <a:cs typeface="+mj-cs"/>
        </a:defRPr>
      </a:lvl1pPr>
    </p:titleStyle>
    <p:bodyStyle>
      <a:lvl1pPr marL="342900" indent="-342900" algn="l" defTabSz="914400" rtl="0" eaLnBrk="1" latinLnBrk="0" hangingPunct="1">
        <a:spcBef>
          <a:spcPct val="20000"/>
        </a:spcBef>
        <a:buClr>
          <a:schemeClr val="accent1"/>
        </a:buClr>
        <a:buFont typeface="Wingdings" panose="05000000000000000000" pitchFamily="2" charset="2"/>
        <a:buChar char="l"/>
        <a:defRPr kumimoji="1" sz="3200" kern="1200">
          <a:solidFill>
            <a:schemeClr val="tx1">
              <a:lumMod val="85000"/>
              <a:lumOff val="1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lumMod val="85000"/>
              <a:lumOff val="15000"/>
            </a:schemeClr>
          </a:solidFill>
          <a:latin typeface="+mn-lt"/>
          <a:ea typeface="+mn-ea"/>
          <a:cs typeface="+mn-cs"/>
        </a:defRPr>
      </a:lvl2pPr>
      <a:lvl3pPr marL="1143000" indent="-228600" algn="l" defTabSz="914400" rtl="0" eaLnBrk="1" latinLnBrk="0" hangingPunct="1">
        <a:spcBef>
          <a:spcPct val="20000"/>
        </a:spcBef>
        <a:buClr>
          <a:schemeClr val="accent1"/>
        </a:buClr>
        <a:buFont typeface="Arial" panose="020B0604020202020204" pitchFamily="34" charset="0"/>
        <a:buChar char="•"/>
        <a:defRPr kumimoji="1" sz="2400" kern="1200">
          <a:solidFill>
            <a:schemeClr val="tx1">
              <a:lumMod val="85000"/>
              <a:lumOff val="1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lumMod val="85000"/>
              <a:lumOff val="1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22.svg"/><Relationship Id="rId13" Type="http://schemas.openxmlformats.org/officeDocument/2006/relationships/image" Target="../media/image6.png"/><Relationship Id="rId3" Type="http://schemas.openxmlformats.org/officeDocument/2006/relationships/image" Target="../media/image12.png"/><Relationship Id="rId7" Type="http://schemas.openxmlformats.org/officeDocument/2006/relationships/image" Target="../media/image21.png"/><Relationship Id="rId12" Type="http://schemas.openxmlformats.org/officeDocument/2006/relationships/image" Target="../media/image3.svg"/><Relationship Id="rId2" Type="http://schemas.openxmlformats.org/officeDocument/2006/relationships/notesSlide" Target="../notesSlides/notesSlide11.xml"/><Relationship Id="rId16" Type="http://schemas.openxmlformats.org/officeDocument/2006/relationships/image" Target="../media/image15.svg"/><Relationship Id="rId1" Type="http://schemas.openxmlformats.org/officeDocument/2006/relationships/slideLayout" Target="../slideLayouts/slideLayout2.xml"/><Relationship Id="rId6" Type="http://schemas.openxmlformats.org/officeDocument/2006/relationships/image" Target="../media/image20.svg"/><Relationship Id="rId11" Type="http://schemas.openxmlformats.org/officeDocument/2006/relationships/image" Target="../media/image2.png"/><Relationship Id="rId5" Type="http://schemas.openxmlformats.org/officeDocument/2006/relationships/image" Target="../media/image19.png"/><Relationship Id="rId15" Type="http://schemas.openxmlformats.org/officeDocument/2006/relationships/image" Target="../media/image14.png"/><Relationship Id="rId10" Type="http://schemas.openxmlformats.org/officeDocument/2006/relationships/image" Target="../media/image11.svg"/><Relationship Id="rId4" Type="http://schemas.openxmlformats.org/officeDocument/2006/relationships/image" Target="../media/image13.svg"/><Relationship Id="rId9" Type="http://schemas.openxmlformats.org/officeDocument/2006/relationships/image" Target="../media/image10.png"/><Relationship Id="rId14" Type="http://schemas.openxmlformats.org/officeDocument/2006/relationships/image" Target="../media/image7.sv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0.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4.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sv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5.sv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6.png"/><Relationship Id="rId7"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3.sv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7.svg"/><Relationship Id="rId9" Type="http://schemas.openxmlformats.org/officeDocument/2006/relationships/image" Target="../media/image16.png"/></Relationships>
</file>

<file path=ppt/slides/_rels/slide7.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6.png"/><Relationship Id="rId7"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3.sv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7.svg"/><Relationship Id="rId9"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11.sv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5.sv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2.png"/><Relationship Id="rId7"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サブタイトル 2">
            <a:extLst>
              <a:ext uri="{FF2B5EF4-FFF2-40B4-BE49-F238E27FC236}">
                <a16:creationId xmlns:a16="http://schemas.microsoft.com/office/drawing/2014/main" id="{4590780A-C739-AA6A-D090-9EB4871727F2}"/>
              </a:ext>
            </a:extLst>
          </p:cNvPr>
          <p:cNvSpPr txBox="1">
            <a:spLocks/>
          </p:cNvSpPr>
          <p:nvPr/>
        </p:nvSpPr>
        <p:spPr>
          <a:xfrm>
            <a:off x="251521" y="3789039"/>
            <a:ext cx="8640958" cy="1800201"/>
          </a:xfrm>
          <a:prstGeom prst="rect">
            <a:avLst/>
          </a:prstGeom>
        </p:spPr>
        <p:txBody>
          <a:bodyPr vert="horz" lIns="91440" tIns="45720" rIns="91440" bIns="45720" rtlCol="0">
            <a:normAutofit/>
          </a:bodyPr>
          <a:lstStyle>
            <a:lvl1pPr marL="0" indent="0" algn="r" defTabSz="914400" rtl="0" eaLnBrk="1" latinLnBrk="0" hangingPunct="1">
              <a:spcBef>
                <a:spcPct val="20000"/>
              </a:spcBef>
              <a:buClr>
                <a:schemeClr val="accent1"/>
              </a:buClr>
              <a:buFont typeface="Wingdings" panose="05000000000000000000" pitchFamily="2" charset="2"/>
              <a:buNone/>
              <a:defRPr kumimoji="1" sz="3200" kern="1200">
                <a:solidFill>
                  <a:schemeClr val="tx1">
                    <a:lumMod val="85000"/>
                    <a:lumOff val="15000"/>
                  </a:schemeClr>
                </a:solidFill>
                <a:latin typeface="+mn-ea"/>
                <a:ea typeface="+mn-ea"/>
                <a:cs typeface="+mn-cs"/>
              </a:defRPr>
            </a:lvl1pPr>
            <a:lvl2pPr marL="457200" indent="0" algn="ctr" defTabSz="914400" rtl="0" eaLnBrk="1" latinLnBrk="0" hangingPunct="1">
              <a:spcBef>
                <a:spcPct val="20000"/>
              </a:spcBef>
              <a:buFont typeface="Arial" panose="020B0604020202020204" pitchFamily="34" charset="0"/>
              <a:buNone/>
              <a:defRPr kumimoji="1"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Clr>
                <a:schemeClr val="accent1"/>
              </a:buClr>
              <a:buFont typeface="Arial" panose="020B0604020202020204" pitchFamily="34" charset="0"/>
              <a:buNone/>
              <a:defRPr kumimoji="1"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kumimoji="1"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kumimoji="1"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kumimoji="1"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kumimoji="1"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kumimoji="1"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kumimoji="1" sz="2000" kern="1200">
                <a:solidFill>
                  <a:schemeClr val="tx1">
                    <a:tint val="75000"/>
                  </a:schemeClr>
                </a:solidFill>
                <a:latin typeface="+mn-lt"/>
                <a:ea typeface="+mn-ea"/>
                <a:cs typeface="+mn-cs"/>
              </a:defRPr>
            </a:lvl9pPr>
          </a:lstStyle>
          <a:p>
            <a:r>
              <a:rPr lang="en-US" altLang="ja-JP" b="1" dirty="0"/>
              <a:t>MA23025 </a:t>
            </a:r>
            <a:r>
              <a:rPr lang="ja-JP" altLang="en-US" b="1"/>
              <a:t>上田 智之</a:t>
            </a:r>
            <a:endParaRPr lang="en-US" altLang="ja-JP" b="1" dirty="0"/>
          </a:p>
        </p:txBody>
      </p:sp>
      <p:sp>
        <p:nvSpPr>
          <p:cNvPr id="2" name="タイトル 1"/>
          <p:cNvSpPr>
            <a:spLocks noGrp="1"/>
          </p:cNvSpPr>
          <p:nvPr>
            <p:ph type="ctrTitle"/>
          </p:nvPr>
        </p:nvSpPr>
        <p:spPr>
          <a:xfrm>
            <a:off x="179512" y="764704"/>
            <a:ext cx="8784976" cy="2406129"/>
          </a:xfrm>
        </p:spPr>
        <p:txBody>
          <a:bodyPr>
            <a:normAutofit/>
          </a:bodyPr>
          <a:lstStyle/>
          <a:p>
            <a:r>
              <a:rPr lang="ja-JP" altLang="en-US" sz="4800"/>
              <a:t>院生ゼミ</a:t>
            </a:r>
            <a:endParaRPr lang="ja-JP" altLang="en-US" sz="3200" dirty="0">
              <a:latin typeface="+mj-lt"/>
            </a:endParaRPr>
          </a:p>
        </p:txBody>
      </p:sp>
      <p:sp>
        <p:nvSpPr>
          <p:cNvPr id="9" name="テキスト ボックス 8">
            <a:extLst>
              <a:ext uri="{FF2B5EF4-FFF2-40B4-BE49-F238E27FC236}">
                <a16:creationId xmlns:a16="http://schemas.microsoft.com/office/drawing/2014/main" id="{8C07E728-79C6-5204-A4CE-EFC3D4869757}"/>
              </a:ext>
            </a:extLst>
          </p:cNvPr>
          <p:cNvSpPr txBox="1"/>
          <p:nvPr/>
        </p:nvSpPr>
        <p:spPr>
          <a:xfrm>
            <a:off x="6174652" y="5876310"/>
            <a:ext cx="2339102" cy="523220"/>
          </a:xfrm>
          <a:prstGeom prst="rect">
            <a:avLst/>
          </a:prstGeom>
          <a:noFill/>
        </p:spPr>
        <p:txBody>
          <a:bodyPr wrap="none" rtlCol="0">
            <a:spAutoFit/>
          </a:bodyPr>
          <a:lstStyle/>
          <a:p>
            <a:pPr algn="r"/>
            <a:r>
              <a:rPr lang="ja-JP" altLang="en-US" sz="2800" dirty="0">
                <a:solidFill>
                  <a:srgbClr val="4D4D4D"/>
                </a:solidFill>
              </a:rPr>
              <a:t>芝浦</a:t>
            </a:r>
            <a:r>
              <a:rPr lang="ja-JP" altLang="en-US" sz="2800">
                <a:solidFill>
                  <a:srgbClr val="4D4D4D"/>
                </a:solidFill>
              </a:rPr>
              <a:t>工業大学</a:t>
            </a:r>
            <a:endParaRPr lang="en-US" altLang="ja-JP" sz="2800" dirty="0">
              <a:solidFill>
                <a:srgbClr val="4D4D4D"/>
              </a:solidFill>
            </a:endParaRPr>
          </a:p>
        </p:txBody>
      </p:sp>
      <p:pic>
        <p:nvPicPr>
          <p:cNvPr id="10" name="図 9">
            <a:extLst>
              <a:ext uri="{FF2B5EF4-FFF2-40B4-BE49-F238E27FC236}">
                <a16:creationId xmlns:a16="http://schemas.microsoft.com/office/drawing/2014/main" id="{8081373E-3DE0-DB65-C8DC-53C703D9EAA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34492" y="5417840"/>
            <a:ext cx="1440160" cy="1440160"/>
          </a:xfrm>
          <a:prstGeom prst="rect">
            <a:avLst/>
          </a:prstGeom>
        </p:spPr>
      </p:pic>
    </p:spTree>
    <p:extLst>
      <p:ext uri="{BB962C8B-B14F-4D97-AF65-F5344CB8AC3E}">
        <p14:creationId xmlns:p14="http://schemas.microsoft.com/office/powerpoint/2010/main" val="3927562461"/>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B9ECCC1-6A48-676A-78B9-FC43576D4F22}"/>
              </a:ext>
            </a:extLst>
          </p:cNvPr>
          <p:cNvSpPr>
            <a:spLocks noGrp="1"/>
          </p:cNvSpPr>
          <p:nvPr>
            <p:ph type="title"/>
          </p:nvPr>
        </p:nvSpPr>
        <p:spPr/>
        <p:txBody>
          <a:bodyPr/>
          <a:lstStyle/>
          <a:p>
            <a:r>
              <a:rPr kumimoji="1" lang="ja-JP" altLang="en-US"/>
              <a:t>検知方法</a:t>
            </a:r>
            <a:r>
              <a:rPr kumimoji="1" lang="en" altLang="ja-JP" dirty="0"/>
              <a:t>(2)</a:t>
            </a:r>
            <a:endParaRPr kumimoji="1" lang="ja-JP" altLang="en-US" dirty="0"/>
          </a:p>
        </p:txBody>
      </p:sp>
      <p:sp>
        <p:nvSpPr>
          <p:cNvPr id="4" name="スライド番号プレースホルダー 3">
            <a:extLst>
              <a:ext uri="{FF2B5EF4-FFF2-40B4-BE49-F238E27FC236}">
                <a16:creationId xmlns:a16="http://schemas.microsoft.com/office/drawing/2014/main" id="{02FBECF9-64C9-E59B-F177-E90F4F4C38B5}"/>
              </a:ext>
            </a:extLst>
          </p:cNvPr>
          <p:cNvSpPr>
            <a:spLocks noGrp="1"/>
          </p:cNvSpPr>
          <p:nvPr>
            <p:ph type="sldNum" sz="quarter" idx="12"/>
          </p:nvPr>
        </p:nvSpPr>
        <p:spPr/>
        <p:txBody>
          <a:bodyPr/>
          <a:lstStyle/>
          <a:p>
            <a:fld id="{8B45D110-FD8E-48BD-8825-CDFBF9D22CA3}" type="slidenum">
              <a:rPr kumimoji="1" lang="ja-JP" altLang="en-US" smtClean="0"/>
              <a:pPr/>
              <a:t>9</a:t>
            </a:fld>
            <a:endParaRPr kumimoji="1" lang="ja-JP" altLang="en-US"/>
          </a:p>
        </p:txBody>
      </p:sp>
      <p:sp>
        <p:nvSpPr>
          <p:cNvPr id="5" name="コンテンツ プレースホルダー 2">
            <a:extLst>
              <a:ext uri="{FF2B5EF4-FFF2-40B4-BE49-F238E27FC236}">
                <a16:creationId xmlns:a16="http://schemas.microsoft.com/office/drawing/2014/main" id="{49B9802F-5BC4-26D5-3A46-802FA6728DB3}"/>
              </a:ext>
            </a:extLst>
          </p:cNvPr>
          <p:cNvSpPr txBox="1">
            <a:spLocks/>
          </p:cNvSpPr>
          <p:nvPr/>
        </p:nvSpPr>
        <p:spPr>
          <a:xfrm>
            <a:off x="514646" y="1297677"/>
            <a:ext cx="8291214" cy="5364610"/>
          </a:xfrm>
          <a:prstGeom prst="rect">
            <a:avLst/>
          </a:prstGeom>
        </p:spPr>
        <p:txBody>
          <a:bodyPr/>
          <a:lstStyle>
            <a:lvl1pPr marL="342900" indent="-342900" algn="l" defTabSz="914400" rtl="0" eaLnBrk="1" latinLnBrk="0" hangingPunct="1">
              <a:spcBef>
                <a:spcPct val="20000"/>
              </a:spcBef>
              <a:buClr>
                <a:schemeClr val="accent1"/>
              </a:buClr>
              <a:buFont typeface="Wingdings" panose="05000000000000000000" pitchFamily="2" charset="2"/>
              <a:buChar char="l"/>
              <a:defRPr kumimoji="1" sz="3200" kern="1200">
                <a:solidFill>
                  <a:schemeClr val="tx1">
                    <a:lumMod val="85000"/>
                    <a:lumOff val="1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lumMod val="85000"/>
                    <a:lumOff val="15000"/>
                  </a:schemeClr>
                </a:solidFill>
                <a:latin typeface="+mn-lt"/>
                <a:ea typeface="+mn-ea"/>
                <a:cs typeface="+mn-cs"/>
              </a:defRPr>
            </a:lvl2pPr>
            <a:lvl3pPr marL="1143000" indent="-228600" algn="l" defTabSz="914400" rtl="0" eaLnBrk="1" latinLnBrk="0" hangingPunct="1">
              <a:spcBef>
                <a:spcPct val="20000"/>
              </a:spcBef>
              <a:buClr>
                <a:schemeClr val="accent1"/>
              </a:buClr>
              <a:buFont typeface="Arial" panose="020B0604020202020204" pitchFamily="34" charset="0"/>
              <a:buChar char="•"/>
              <a:defRPr kumimoji="1" sz="2400" kern="1200">
                <a:solidFill>
                  <a:schemeClr val="tx1">
                    <a:lumMod val="85000"/>
                    <a:lumOff val="1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lumMod val="85000"/>
                    <a:lumOff val="1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r>
              <a:rPr lang="ja-JP" altLang="en-US"/>
              <a:t>通常時データの一部から</a:t>
            </a:r>
            <a:r>
              <a:rPr lang="en-US" altLang="ja-JP" dirty="0"/>
              <a:t>y</a:t>
            </a:r>
            <a:r>
              <a:rPr lang="ja-JP" altLang="en-US"/>
              <a:t>軸比を計算</a:t>
            </a:r>
            <a:br>
              <a:rPr lang="en-US" altLang="ja-JP" dirty="0"/>
            </a:br>
            <a:r>
              <a:rPr lang="ja-JP" altLang="en-US"/>
              <a:t>➡ 閾値</a:t>
            </a:r>
            <a:endParaRPr lang="en-US" altLang="ja-JP" dirty="0"/>
          </a:p>
          <a:p>
            <a:endParaRPr lang="en-US" altLang="ja-JP" sz="1600" dirty="0"/>
          </a:p>
          <a:p>
            <a:r>
              <a:rPr lang="ja-JP" altLang="en-US"/>
              <a:t>正規</a:t>
            </a:r>
            <a:r>
              <a:rPr lang="en-US" altLang="ja-JP" dirty="0"/>
              <a:t>AP</a:t>
            </a:r>
          </a:p>
          <a:p>
            <a:pPr lvl="1"/>
            <a:r>
              <a:rPr lang="ja-JP" altLang="en-US"/>
              <a:t>通常時データから</a:t>
            </a:r>
            <a:br>
              <a:rPr lang="en-US" altLang="ja-JP" dirty="0"/>
            </a:br>
            <a:r>
              <a:rPr lang="ja-JP" altLang="en-US"/>
              <a:t>計算された</a:t>
            </a:r>
            <a:r>
              <a:rPr lang="en" altLang="ja-JP" dirty="0"/>
              <a:t>y</a:t>
            </a:r>
            <a:r>
              <a:rPr lang="ja-JP" altLang="en-US"/>
              <a:t>軸比</a:t>
            </a:r>
            <a:endParaRPr lang="en-US" altLang="ja-JP" dirty="0"/>
          </a:p>
          <a:p>
            <a:pPr lvl="1"/>
            <a:endParaRPr lang="en-US" altLang="ja-JP" sz="1600" dirty="0"/>
          </a:p>
          <a:p>
            <a:r>
              <a:rPr lang="ja-JP" altLang="en-US"/>
              <a:t>不正</a:t>
            </a:r>
            <a:r>
              <a:rPr lang="en" altLang="ja-JP" dirty="0"/>
              <a:t>AP</a:t>
            </a:r>
          </a:p>
          <a:p>
            <a:pPr lvl="1"/>
            <a:r>
              <a:rPr lang="ja-JP" altLang="en-US"/>
              <a:t>攻撃時データから</a:t>
            </a:r>
            <a:br>
              <a:rPr lang="en-US" altLang="ja-JP" dirty="0"/>
            </a:br>
            <a:r>
              <a:rPr lang="ja-JP" altLang="en-US"/>
              <a:t>計算された</a:t>
            </a:r>
            <a:r>
              <a:rPr lang="en" altLang="ja-JP" dirty="0"/>
              <a:t>y</a:t>
            </a:r>
            <a:r>
              <a:rPr lang="ja-JP" altLang="en-US"/>
              <a:t>軸比</a:t>
            </a:r>
            <a:endParaRPr lang="ja-JP" altLang="en-US" dirty="0"/>
          </a:p>
        </p:txBody>
      </p:sp>
      <p:cxnSp>
        <p:nvCxnSpPr>
          <p:cNvPr id="18" name="直線矢印コネクタ 17">
            <a:extLst>
              <a:ext uri="{FF2B5EF4-FFF2-40B4-BE49-F238E27FC236}">
                <a16:creationId xmlns:a16="http://schemas.microsoft.com/office/drawing/2014/main" id="{FC0A835F-5B25-C42D-0A84-F35EF6BB5CD2}"/>
              </a:ext>
            </a:extLst>
          </p:cNvPr>
          <p:cNvCxnSpPr>
            <a:cxnSpLocks/>
          </p:cNvCxnSpPr>
          <p:nvPr/>
        </p:nvCxnSpPr>
        <p:spPr>
          <a:xfrm>
            <a:off x="6289377" y="6340082"/>
            <a:ext cx="2124000" cy="0"/>
          </a:xfrm>
          <a:prstGeom prst="straightConnector1">
            <a:avLst/>
          </a:prstGeom>
          <a:ln w="38100" cap="sq">
            <a:solidFill>
              <a:schemeClr val="accent1"/>
            </a:solidFill>
            <a:miter lim="800000"/>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9" name="フローチャート: 結合子 18">
            <a:extLst>
              <a:ext uri="{FF2B5EF4-FFF2-40B4-BE49-F238E27FC236}">
                <a16:creationId xmlns:a16="http://schemas.microsoft.com/office/drawing/2014/main" id="{E6DCABC6-5E5D-07D8-E8FA-99B0EE26AC7E}"/>
              </a:ext>
            </a:extLst>
          </p:cNvPr>
          <p:cNvSpPr/>
          <p:nvPr/>
        </p:nvSpPr>
        <p:spPr>
          <a:xfrm>
            <a:off x="7016307" y="5853406"/>
            <a:ext cx="109254" cy="106690"/>
          </a:xfrm>
          <a:prstGeom prst="flowChartConnector">
            <a:avLst/>
          </a:prstGeom>
          <a:solidFill>
            <a:schemeClr val="accent1"/>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20" name="フローチャート: 結合子 19">
            <a:extLst>
              <a:ext uri="{FF2B5EF4-FFF2-40B4-BE49-F238E27FC236}">
                <a16:creationId xmlns:a16="http://schemas.microsoft.com/office/drawing/2014/main" id="{B3C91B82-DE34-48BA-E7EB-1100002190FA}"/>
              </a:ext>
            </a:extLst>
          </p:cNvPr>
          <p:cNvSpPr/>
          <p:nvPr/>
        </p:nvSpPr>
        <p:spPr>
          <a:xfrm>
            <a:off x="6711507" y="5793721"/>
            <a:ext cx="109254" cy="106690"/>
          </a:xfrm>
          <a:prstGeom prst="flowChartConnector">
            <a:avLst/>
          </a:prstGeom>
          <a:solidFill>
            <a:schemeClr val="accent1"/>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21" name="フローチャート: 結合子 20">
            <a:extLst>
              <a:ext uri="{FF2B5EF4-FFF2-40B4-BE49-F238E27FC236}">
                <a16:creationId xmlns:a16="http://schemas.microsoft.com/office/drawing/2014/main" id="{66036B75-6EB8-F7F8-0E2B-6946F74EA1B4}"/>
              </a:ext>
            </a:extLst>
          </p:cNvPr>
          <p:cNvSpPr/>
          <p:nvPr/>
        </p:nvSpPr>
        <p:spPr>
          <a:xfrm>
            <a:off x="7530361" y="5768224"/>
            <a:ext cx="109254" cy="106690"/>
          </a:xfrm>
          <a:prstGeom prst="flowChartConnector">
            <a:avLst/>
          </a:prstGeom>
          <a:solidFill>
            <a:schemeClr val="accent1"/>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22" name="フローチャート: 結合子 21">
            <a:extLst>
              <a:ext uri="{FF2B5EF4-FFF2-40B4-BE49-F238E27FC236}">
                <a16:creationId xmlns:a16="http://schemas.microsoft.com/office/drawing/2014/main" id="{F367199B-997A-15DD-5048-7AC9FA00161A}"/>
              </a:ext>
            </a:extLst>
          </p:cNvPr>
          <p:cNvSpPr/>
          <p:nvPr/>
        </p:nvSpPr>
        <p:spPr>
          <a:xfrm>
            <a:off x="6568007" y="5684678"/>
            <a:ext cx="109254" cy="106690"/>
          </a:xfrm>
          <a:prstGeom prst="flowChartConnector">
            <a:avLst/>
          </a:prstGeom>
          <a:solidFill>
            <a:schemeClr val="accent1"/>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23" name="フローチャート: 結合子 22">
            <a:extLst>
              <a:ext uri="{FF2B5EF4-FFF2-40B4-BE49-F238E27FC236}">
                <a16:creationId xmlns:a16="http://schemas.microsoft.com/office/drawing/2014/main" id="{23B932F8-C64B-44B8-927A-1FB4C8E85E9F}"/>
              </a:ext>
            </a:extLst>
          </p:cNvPr>
          <p:cNvSpPr/>
          <p:nvPr/>
        </p:nvSpPr>
        <p:spPr>
          <a:xfrm>
            <a:off x="7778019" y="5774232"/>
            <a:ext cx="109254" cy="106690"/>
          </a:xfrm>
          <a:prstGeom prst="flowChartConnector">
            <a:avLst/>
          </a:prstGeom>
          <a:solidFill>
            <a:schemeClr val="accent1"/>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24" name="フローチャート: 結合子 23">
            <a:extLst>
              <a:ext uri="{FF2B5EF4-FFF2-40B4-BE49-F238E27FC236}">
                <a16:creationId xmlns:a16="http://schemas.microsoft.com/office/drawing/2014/main" id="{C4723198-1FE1-1104-3AD0-34BE82D8FD7B}"/>
              </a:ext>
            </a:extLst>
          </p:cNvPr>
          <p:cNvSpPr/>
          <p:nvPr/>
        </p:nvSpPr>
        <p:spPr>
          <a:xfrm>
            <a:off x="7918278" y="5846252"/>
            <a:ext cx="109254" cy="106690"/>
          </a:xfrm>
          <a:prstGeom prst="flowChartConnector">
            <a:avLst/>
          </a:prstGeom>
          <a:solidFill>
            <a:schemeClr val="accent1"/>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27" name="フローチャート: 結合子 26">
            <a:extLst>
              <a:ext uri="{FF2B5EF4-FFF2-40B4-BE49-F238E27FC236}">
                <a16:creationId xmlns:a16="http://schemas.microsoft.com/office/drawing/2014/main" id="{18F7AB14-0B70-36F0-6377-6B046F57F5FC}"/>
              </a:ext>
            </a:extLst>
          </p:cNvPr>
          <p:cNvSpPr/>
          <p:nvPr/>
        </p:nvSpPr>
        <p:spPr>
          <a:xfrm>
            <a:off x="6967808" y="5680102"/>
            <a:ext cx="109254" cy="106690"/>
          </a:xfrm>
          <a:prstGeom prst="flowChartConnector">
            <a:avLst/>
          </a:prstGeom>
          <a:solidFill>
            <a:schemeClr val="accent1"/>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28" name="フローチャート: 結合子 27">
            <a:extLst>
              <a:ext uri="{FF2B5EF4-FFF2-40B4-BE49-F238E27FC236}">
                <a16:creationId xmlns:a16="http://schemas.microsoft.com/office/drawing/2014/main" id="{B1B574D0-80D3-4EAB-8695-1252DA637C71}"/>
              </a:ext>
            </a:extLst>
          </p:cNvPr>
          <p:cNvSpPr/>
          <p:nvPr/>
        </p:nvSpPr>
        <p:spPr>
          <a:xfrm>
            <a:off x="7371107" y="5892776"/>
            <a:ext cx="109254" cy="106690"/>
          </a:xfrm>
          <a:prstGeom prst="flowChartConnector">
            <a:avLst/>
          </a:prstGeom>
          <a:solidFill>
            <a:schemeClr val="accent1"/>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29" name="フローチャート: 結合子 28">
            <a:extLst>
              <a:ext uri="{FF2B5EF4-FFF2-40B4-BE49-F238E27FC236}">
                <a16:creationId xmlns:a16="http://schemas.microsoft.com/office/drawing/2014/main" id="{C7F0B772-2909-08AF-B73D-3AB835173997}"/>
              </a:ext>
            </a:extLst>
          </p:cNvPr>
          <p:cNvSpPr/>
          <p:nvPr/>
        </p:nvSpPr>
        <p:spPr>
          <a:xfrm>
            <a:off x="7168707" y="6005806"/>
            <a:ext cx="109254" cy="106690"/>
          </a:xfrm>
          <a:prstGeom prst="flowChartConnector">
            <a:avLst/>
          </a:prstGeom>
          <a:solidFill>
            <a:schemeClr val="accent1"/>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30" name="フローチャート: 結合子 29">
            <a:extLst>
              <a:ext uri="{FF2B5EF4-FFF2-40B4-BE49-F238E27FC236}">
                <a16:creationId xmlns:a16="http://schemas.microsoft.com/office/drawing/2014/main" id="{5F81C3C8-5D9B-6BD8-D229-F530B65FBBD4}"/>
              </a:ext>
            </a:extLst>
          </p:cNvPr>
          <p:cNvSpPr>
            <a:spLocks noChangeAspect="1"/>
          </p:cNvSpPr>
          <p:nvPr/>
        </p:nvSpPr>
        <p:spPr>
          <a:xfrm>
            <a:off x="6448271" y="5952461"/>
            <a:ext cx="109254" cy="106690"/>
          </a:xfrm>
          <a:prstGeom prst="flowChartConnector">
            <a:avLst/>
          </a:prstGeom>
          <a:solidFill>
            <a:schemeClr val="accent1"/>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31" name="フローチャート: 結合子 30">
            <a:extLst>
              <a:ext uri="{FF2B5EF4-FFF2-40B4-BE49-F238E27FC236}">
                <a16:creationId xmlns:a16="http://schemas.microsoft.com/office/drawing/2014/main" id="{69755C07-E6B8-353F-DB22-19ECCCAE6732}"/>
              </a:ext>
            </a:extLst>
          </p:cNvPr>
          <p:cNvSpPr/>
          <p:nvPr/>
        </p:nvSpPr>
        <p:spPr>
          <a:xfrm>
            <a:off x="7652746" y="5980309"/>
            <a:ext cx="109254" cy="106690"/>
          </a:xfrm>
          <a:prstGeom prst="flowChartConnector">
            <a:avLst/>
          </a:prstGeom>
          <a:solidFill>
            <a:schemeClr val="accent1"/>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32" name="フローチャート: 結合子 31">
            <a:extLst>
              <a:ext uri="{FF2B5EF4-FFF2-40B4-BE49-F238E27FC236}">
                <a16:creationId xmlns:a16="http://schemas.microsoft.com/office/drawing/2014/main" id="{774B11AD-E986-57CF-53DE-7180555B567F}"/>
              </a:ext>
            </a:extLst>
          </p:cNvPr>
          <p:cNvSpPr/>
          <p:nvPr/>
        </p:nvSpPr>
        <p:spPr>
          <a:xfrm>
            <a:off x="7877775" y="6041799"/>
            <a:ext cx="109254" cy="106690"/>
          </a:xfrm>
          <a:prstGeom prst="flowChartConnector">
            <a:avLst/>
          </a:prstGeom>
          <a:solidFill>
            <a:schemeClr val="accent1"/>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35" name="フローチャート: 結合子 34">
            <a:extLst>
              <a:ext uri="{FF2B5EF4-FFF2-40B4-BE49-F238E27FC236}">
                <a16:creationId xmlns:a16="http://schemas.microsoft.com/office/drawing/2014/main" id="{934F851E-B501-B0A3-1647-C1E9017344A0}"/>
              </a:ext>
            </a:extLst>
          </p:cNvPr>
          <p:cNvSpPr/>
          <p:nvPr/>
        </p:nvSpPr>
        <p:spPr>
          <a:xfrm>
            <a:off x="6625404" y="6037642"/>
            <a:ext cx="109254" cy="106690"/>
          </a:xfrm>
          <a:prstGeom prst="flowChartConnector">
            <a:avLst/>
          </a:prstGeom>
          <a:solidFill>
            <a:schemeClr val="accent1"/>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36" name="フローチャート: 結合子 35">
            <a:extLst>
              <a:ext uri="{FF2B5EF4-FFF2-40B4-BE49-F238E27FC236}">
                <a16:creationId xmlns:a16="http://schemas.microsoft.com/office/drawing/2014/main" id="{F140CF8B-03C1-7E77-3133-A389D8F16138}"/>
              </a:ext>
            </a:extLst>
          </p:cNvPr>
          <p:cNvSpPr/>
          <p:nvPr/>
        </p:nvSpPr>
        <p:spPr>
          <a:xfrm>
            <a:off x="6863907" y="5946121"/>
            <a:ext cx="109254" cy="106690"/>
          </a:xfrm>
          <a:prstGeom prst="flowChartConnector">
            <a:avLst/>
          </a:prstGeom>
          <a:solidFill>
            <a:schemeClr val="accent1"/>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37" name="フローチャート: 結合子 36">
            <a:extLst>
              <a:ext uri="{FF2B5EF4-FFF2-40B4-BE49-F238E27FC236}">
                <a16:creationId xmlns:a16="http://schemas.microsoft.com/office/drawing/2014/main" id="{98BD4BF6-4B7C-0547-657D-CB25C119A547}"/>
              </a:ext>
            </a:extLst>
          </p:cNvPr>
          <p:cNvSpPr/>
          <p:nvPr/>
        </p:nvSpPr>
        <p:spPr>
          <a:xfrm>
            <a:off x="7480361" y="6033654"/>
            <a:ext cx="109254" cy="106690"/>
          </a:xfrm>
          <a:prstGeom prst="flowChartConnector">
            <a:avLst/>
          </a:prstGeom>
          <a:solidFill>
            <a:schemeClr val="accent1"/>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38" name="フローチャート: 結合子 37">
            <a:extLst>
              <a:ext uri="{FF2B5EF4-FFF2-40B4-BE49-F238E27FC236}">
                <a16:creationId xmlns:a16="http://schemas.microsoft.com/office/drawing/2014/main" id="{55B6EBAB-FCC5-3192-338D-33B2DA26D7CA}"/>
              </a:ext>
            </a:extLst>
          </p:cNvPr>
          <p:cNvSpPr/>
          <p:nvPr/>
        </p:nvSpPr>
        <p:spPr>
          <a:xfrm>
            <a:off x="6389559" y="5749549"/>
            <a:ext cx="109254" cy="106690"/>
          </a:xfrm>
          <a:prstGeom prst="flowChartConnector">
            <a:avLst/>
          </a:prstGeom>
          <a:solidFill>
            <a:schemeClr val="accent1"/>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39" name="フローチャート: 結合子 38">
            <a:extLst>
              <a:ext uri="{FF2B5EF4-FFF2-40B4-BE49-F238E27FC236}">
                <a16:creationId xmlns:a16="http://schemas.microsoft.com/office/drawing/2014/main" id="{796A49E8-9C1C-E2DB-0773-F3097D7FB42E}"/>
              </a:ext>
            </a:extLst>
          </p:cNvPr>
          <p:cNvSpPr/>
          <p:nvPr/>
        </p:nvSpPr>
        <p:spPr>
          <a:xfrm>
            <a:off x="7975223" y="5646561"/>
            <a:ext cx="109254" cy="106690"/>
          </a:xfrm>
          <a:prstGeom prst="flowChartConnector">
            <a:avLst/>
          </a:prstGeom>
          <a:solidFill>
            <a:schemeClr val="accent1"/>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40" name="フローチャート: 結合子 39">
            <a:extLst>
              <a:ext uri="{FF2B5EF4-FFF2-40B4-BE49-F238E27FC236}">
                <a16:creationId xmlns:a16="http://schemas.microsoft.com/office/drawing/2014/main" id="{F563CEFF-F510-6127-FC95-CB4771A1DBCF}"/>
              </a:ext>
            </a:extLst>
          </p:cNvPr>
          <p:cNvSpPr/>
          <p:nvPr/>
        </p:nvSpPr>
        <p:spPr>
          <a:xfrm>
            <a:off x="7331436" y="5692192"/>
            <a:ext cx="109254" cy="106690"/>
          </a:xfrm>
          <a:prstGeom prst="flowChartConnector">
            <a:avLst/>
          </a:prstGeom>
          <a:solidFill>
            <a:schemeClr val="accent1"/>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cxnSp>
        <p:nvCxnSpPr>
          <p:cNvPr id="41" name="直線矢印コネクタ 40">
            <a:extLst>
              <a:ext uri="{FF2B5EF4-FFF2-40B4-BE49-F238E27FC236}">
                <a16:creationId xmlns:a16="http://schemas.microsoft.com/office/drawing/2014/main" id="{815A955D-997A-854F-39FB-3B51E24C9291}"/>
              </a:ext>
            </a:extLst>
          </p:cNvPr>
          <p:cNvCxnSpPr>
            <a:cxnSpLocks/>
          </p:cNvCxnSpPr>
          <p:nvPr/>
        </p:nvCxnSpPr>
        <p:spPr>
          <a:xfrm flipV="1">
            <a:off x="6289377" y="4489123"/>
            <a:ext cx="0" cy="1836000"/>
          </a:xfrm>
          <a:prstGeom prst="straightConnector1">
            <a:avLst/>
          </a:prstGeom>
          <a:ln w="38100" cap="sq">
            <a:solidFill>
              <a:schemeClr val="accent1"/>
            </a:solidFill>
            <a:miter lim="800000"/>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2" name="フローチャート: 結合子 41">
            <a:extLst>
              <a:ext uri="{FF2B5EF4-FFF2-40B4-BE49-F238E27FC236}">
                <a16:creationId xmlns:a16="http://schemas.microsoft.com/office/drawing/2014/main" id="{14A3D3BF-B2BC-42F8-BB97-074D79456906}"/>
              </a:ext>
            </a:extLst>
          </p:cNvPr>
          <p:cNvSpPr/>
          <p:nvPr/>
        </p:nvSpPr>
        <p:spPr>
          <a:xfrm>
            <a:off x="6806628" y="4864621"/>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43" name="フローチャート: 結合子 42">
            <a:extLst>
              <a:ext uri="{FF2B5EF4-FFF2-40B4-BE49-F238E27FC236}">
                <a16:creationId xmlns:a16="http://schemas.microsoft.com/office/drawing/2014/main" id="{FA9F4C8F-72FF-0684-42B3-50692858EA3D}"/>
              </a:ext>
            </a:extLst>
          </p:cNvPr>
          <p:cNvSpPr/>
          <p:nvPr/>
        </p:nvSpPr>
        <p:spPr>
          <a:xfrm>
            <a:off x="7021169" y="4948696"/>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44" name="フローチャート: 結合子 43">
            <a:extLst>
              <a:ext uri="{FF2B5EF4-FFF2-40B4-BE49-F238E27FC236}">
                <a16:creationId xmlns:a16="http://schemas.microsoft.com/office/drawing/2014/main" id="{3D43B790-477F-6B91-F616-67AF78705001}"/>
              </a:ext>
            </a:extLst>
          </p:cNvPr>
          <p:cNvSpPr/>
          <p:nvPr/>
        </p:nvSpPr>
        <p:spPr>
          <a:xfrm>
            <a:off x="7807848" y="4948696"/>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45" name="フローチャート: 結合子 44">
            <a:extLst>
              <a:ext uri="{FF2B5EF4-FFF2-40B4-BE49-F238E27FC236}">
                <a16:creationId xmlns:a16="http://schemas.microsoft.com/office/drawing/2014/main" id="{52DA200C-F211-CDC3-526E-573864E0CF6E}"/>
              </a:ext>
            </a:extLst>
          </p:cNvPr>
          <p:cNvSpPr/>
          <p:nvPr/>
        </p:nvSpPr>
        <p:spPr>
          <a:xfrm>
            <a:off x="7579175" y="4923967"/>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46" name="フローチャート: 結合子 45">
            <a:extLst>
              <a:ext uri="{FF2B5EF4-FFF2-40B4-BE49-F238E27FC236}">
                <a16:creationId xmlns:a16="http://schemas.microsoft.com/office/drawing/2014/main" id="{7BC6BADB-CC48-969A-2E84-6181F29FD3CF}"/>
              </a:ext>
            </a:extLst>
          </p:cNvPr>
          <p:cNvSpPr/>
          <p:nvPr/>
        </p:nvSpPr>
        <p:spPr>
          <a:xfrm>
            <a:off x="6455039" y="4843842"/>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48" name="フローチャート: 結合子 47">
            <a:extLst>
              <a:ext uri="{FF2B5EF4-FFF2-40B4-BE49-F238E27FC236}">
                <a16:creationId xmlns:a16="http://schemas.microsoft.com/office/drawing/2014/main" id="{0F447A6D-382B-166D-5B13-ECF4D979D7D8}"/>
              </a:ext>
            </a:extLst>
          </p:cNvPr>
          <p:cNvSpPr/>
          <p:nvPr/>
        </p:nvSpPr>
        <p:spPr>
          <a:xfrm>
            <a:off x="6905976" y="5260286"/>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49" name="フローチャート: 結合子 48">
            <a:extLst>
              <a:ext uri="{FF2B5EF4-FFF2-40B4-BE49-F238E27FC236}">
                <a16:creationId xmlns:a16="http://schemas.microsoft.com/office/drawing/2014/main" id="{657DF85B-27C7-26BD-0661-DD73FDBBCA1E}"/>
              </a:ext>
            </a:extLst>
          </p:cNvPr>
          <p:cNvSpPr/>
          <p:nvPr/>
        </p:nvSpPr>
        <p:spPr>
          <a:xfrm>
            <a:off x="7763966" y="5213675"/>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50" name="フローチャート: 結合子 49">
            <a:extLst>
              <a:ext uri="{FF2B5EF4-FFF2-40B4-BE49-F238E27FC236}">
                <a16:creationId xmlns:a16="http://schemas.microsoft.com/office/drawing/2014/main" id="{50627677-E0B7-4D78-BA66-6CEE63066442}"/>
              </a:ext>
            </a:extLst>
          </p:cNvPr>
          <p:cNvSpPr/>
          <p:nvPr/>
        </p:nvSpPr>
        <p:spPr>
          <a:xfrm>
            <a:off x="7227777" y="4906676"/>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51" name="テキスト ボックス 50">
            <a:extLst>
              <a:ext uri="{FF2B5EF4-FFF2-40B4-BE49-F238E27FC236}">
                <a16:creationId xmlns:a16="http://schemas.microsoft.com/office/drawing/2014/main" id="{1521F570-3658-0DBC-20E8-44D491D6EA57}"/>
              </a:ext>
            </a:extLst>
          </p:cNvPr>
          <p:cNvSpPr txBox="1"/>
          <p:nvPr/>
        </p:nvSpPr>
        <p:spPr>
          <a:xfrm rot="16200000">
            <a:off x="5276894" y="5155903"/>
            <a:ext cx="1448049" cy="369332"/>
          </a:xfrm>
          <a:prstGeom prst="rect">
            <a:avLst/>
          </a:prstGeom>
          <a:noFill/>
        </p:spPr>
        <p:txBody>
          <a:bodyPr wrap="square" rtlCol="0">
            <a:spAutoFit/>
          </a:bodyPr>
          <a:lstStyle/>
          <a:p>
            <a:r>
              <a:rPr kumimoji="1" lang="en-US" altLang="ja-JP" b="1" dirty="0">
                <a:solidFill>
                  <a:srgbClr val="4D4D4D"/>
                </a:solidFill>
              </a:rPr>
              <a:t>RTT [</a:t>
            </a:r>
            <a:r>
              <a:rPr kumimoji="1" lang="en-US" altLang="ja-JP" b="1" dirty="0" err="1">
                <a:solidFill>
                  <a:srgbClr val="4D4D4D"/>
                </a:solidFill>
              </a:rPr>
              <a:t>ms</a:t>
            </a:r>
            <a:r>
              <a:rPr kumimoji="1" lang="en-US" altLang="ja-JP" b="1" dirty="0">
                <a:solidFill>
                  <a:srgbClr val="4D4D4D"/>
                </a:solidFill>
              </a:rPr>
              <a:t>]</a:t>
            </a:r>
            <a:endParaRPr kumimoji="1" lang="ja-JP" altLang="en-US" b="1" dirty="0">
              <a:solidFill>
                <a:srgbClr val="4D4D4D"/>
              </a:solidFill>
            </a:endParaRPr>
          </a:p>
        </p:txBody>
      </p:sp>
      <p:sp>
        <p:nvSpPr>
          <p:cNvPr id="53" name="フローチャート: 結合子 52">
            <a:extLst>
              <a:ext uri="{FF2B5EF4-FFF2-40B4-BE49-F238E27FC236}">
                <a16:creationId xmlns:a16="http://schemas.microsoft.com/office/drawing/2014/main" id="{8D726C94-BC51-DDE4-AE22-9F3E96236ECB}"/>
              </a:ext>
            </a:extLst>
          </p:cNvPr>
          <p:cNvSpPr/>
          <p:nvPr/>
        </p:nvSpPr>
        <p:spPr>
          <a:xfrm>
            <a:off x="7080423" y="5118627"/>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54" name="フローチャート: 結合子 53">
            <a:extLst>
              <a:ext uri="{FF2B5EF4-FFF2-40B4-BE49-F238E27FC236}">
                <a16:creationId xmlns:a16="http://schemas.microsoft.com/office/drawing/2014/main" id="{4C492240-45EF-1285-16B4-5CC2D3276BAC}"/>
              </a:ext>
            </a:extLst>
          </p:cNvPr>
          <p:cNvSpPr/>
          <p:nvPr/>
        </p:nvSpPr>
        <p:spPr>
          <a:xfrm>
            <a:off x="6770427" y="5044301"/>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55" name="フローチャート: 結合子 54">
            <a:extLst>
              <a:ext uri="{FF2B5EF4-FFF2-40B4-BE49-F238E27FC236}">
                <a16:creationId xmlns:a16="http://schemas.microsoft.com/office/drawing/2014/main" id="{5119681D-DBBF-3F3F-EB84-A70715E61741}"/>
              </a:ext>
            </a:extLst>
          </p:cNvPr>
          <p:cNvSpPr/>
          <p:nvPr/>
        </p:nvSpPr>
        <p:spPr>
          <a:xfrm>
            <a:off x="7684637" y="5065282"/>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56" name="フローチャート: 結合子 55">
            <a:extLst>
              <a:ext uri="{FF2B5EF4-FFF2-40B4-BE49-F238E27FC236}">
                <a16:creationId xmlns:a16="http://schemas.microsoft.com/office/drawing/2014/main" id="{F088BDB3-0829-B489-9172-9B92F5314758}"/>
              </a:ext>
            </a:extLst>
          </p:cNvPr>
          <p:cNvSpPr/>
          <p:nvPr/>
        </p:nvSpPr>
        <p:spPr>
          <a:xfrm>
            <a:off x="7392077" y="5146475"/>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58" name="フローチャート: 結合子 57">
            <a:extLst>
              <a:ext uri="{FF2B5EF4-FFF2-40B4-BE49-F238E27FC236}">
                <a16:creationId xmlns:a16="http://schemas.microsoft.com/office/drawing/2014/main" id="{4AA18390-9CD5-5083-CEEB-BEC97294B5DB}"/>
              </a:ext>
            </a:extLst>
          </p:cNvPr>
          <p:cNvSpPr/>
          <p:nvPr/>
        </p:nvSpPr>
        <p:spPr>
          <a:xfrm>
            <a:off x="6517873" y="5213675"/>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59" name="フローチャート: 結合子 58">
            <a:extLst>
              <a:ext uri="{FF2B5EF4-FFF2-40B4-BE49-F238E27FC236}">
                <a16:creationId xmlns:a16="http://schemas.microsoft.com/office/drawing/2014/main" id="{7058974F-126B-B1CC-483D-06EA8599A71E}"/>
              </a:ext>
            </a:extLst>
          </p:cNvPr>
          <p:cNvSpPr/>
          <p:nvPr/>
        </p:nvSpPr>
        <p:spPr>
          <a:xfrm>
            <a:off x="6389559" y="5011937"/>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60" name="フローチャート: 結合子 59">
            <a:extLst>
              <a:ext uri="{FF2B5EF4-FFF2-40B4-BE49-F238E27FC236}">
                <a16:creationId xmlns:a16="http://schemas.microsoft.com/office/drawing/2014/main" id="{E175494F-B64E-BE65-F073-A1FF1A610F4A}"/>
              </a:ext>
            </a:extLst>
          </p:cNvPr>
          <p:cNvSpPr/>
          <p:nvPr/>
        </p:nvSpPr>
        <p:spPr>
          <a:xfrm>
            <a:off x="7977198" y="5096832"/>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64" name="フローチャート: 結合子 63">
            <a:extLst>
              <a:ext uri="{FF2B5EF4-FFF2-40B4-BE49-F238E27FC236}">
                <a16:creationId xmlns:a16="http://schemas.microsoft.com/office/drawing/2014/main" id="{F4581087-08B0-4794-5EB6-01F4E5F740B2}"/>
              </a:ext>
            </a:extLst>
          </p:cNvPr>
          <p:cNvSpPr/>
          <p:nvPr/>
        </p:nvSpPr>
        <p:spPr>
          <a:xfrm>
            <a:off x="7220682" y="5231040"/>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65" name="フローチャート: 結合子 64">
            <a:extLst>
              <a:ext uri="{FF2B5EF4-FFF2-40B4-BE49-F238E27FC236}">
                <a16:creationId xmlns:a16="http://schemas.microsoft.com/office/drawing/2014/main" id="{C52C69C2-3E54-813E-6F34-228F5E7D4152}"/>
              </a:ext>
            </a:extLst>
          </p:cNvPr>
          <p:cNvSpPr/>
          <p:nvPr/>
        </p:nvSpPr>
        <p:spPr>
          <a:xfrm>
            <a:off x="7534351" y="5179406"/>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66" name="フローチャート: 結合子 65">
            <a:extLst>
              <a:ext uri="{FF2B5EF4-FFF2-40B4-BE49-F238E27FC236}">
                <a16:creationId xmlns:a16="http://schemas.microsoft.com/office/drawing/2014/main" id="{156EC5D6-AA90-8834-F23D-DC7EF9403C15}"/>
              </a:ext>
            </a:extLst>
          </p:cNvPr>
          <p:cNvSpPr/>
          <p:nvPr/>
        </p:nvSpPr>
        <p:spPr>
          <a:xfrm>
            <a:off x="6686385" y="5188984"/>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67" name="フローチャート: 結合子 66">
            <a:extLst>
              <a:ext uri="{FF2B5EF4-FFF2-40B4-BE49-F238E27FC236}">
                <a16:creationId xmlns:a16="http://schemas.microsoft.com/office/drawing/2014/main" id="{5EAE089C-7E05-4154-AE45-3E8B67EEA733}"/>
              </a:ext>
            </a:extLst>
          </p:cNvPr>
          <p:cNvSpPr/>
          <p:nvPr/>
        </p:nvSpPr>
        <p:spPr>
          <a:xfrm>
            <a:off x="6576039" y="5008980"/>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cxnSp>
        <p:nvCxnSpPr>
          <p:cNvPr id="118" name="直線矢印コネクタ 117">
            <a:extLst>
              <a:ext uri="{FF2B5EF4-FFF2-40B4-BE49-F238E27FC236}">
                <a16:creationId xmlns:a16="http://schemas.microsoft.com/office/drawing/2014/main" id="{40103614-5F67-68A3-AB95-DAB5177BFEB0}"/>
              </a:ext>
            </a:extLst>
          </p:cNvPr>
          <p:cNvCxnSpPr>
            <a:cxnSpLocks/>
          </p:cNvCxnSpPr>
          <p:nvPr/>
        </p:nvCxnSpPr>
        <p:spPr>
          <a:xfrm>
            <a:off x="6314598" y="3594747"/>
            <a:ext cx="2124000" cy="0"/>
          </a:xfrm>
          <a:prstGeom prst="straightConnector1">
            <a:avLst/>
          </a:prstGeom>
          <a:ln w="38100" cap="sq">
            <a:solidFill>
              <a:schemeClr val="accent1"/>
            </a:solidFill>
            <a:miter lim="800000"/>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19" name="フローチャート: 結合子 118">
            <a:extLst>
              <a:ext uri="{FF2B5EF4-FFF2-40B4-BE49-F238E27FC236}">
                <a16:creationId xmlns:a16="http://schemas.microsoft.com/office/drawing/2014/main" id="{7C5CDAC0-C1D1-CD24-86A8-6F669B7828F0}"/>
              </a:ext>
            </a:extLst>
          </p:cNvPr>
          <p:cNvSpPr/>
          <p:nvPr/>
        </p:nvSpPr>
        <p:spPr>
          <a:xfrm>
            <a:off x="7021523" y="2839264"/>
            <a:ext cx="109254" cy="106690"/>
          </a:xfrm>
          <a:prstGeom prst="flowChartConnector">
            <a:avLst/>
          </a:prstGeom>
          <a:solidFill>
            <a:schemeClr val="accent1"/>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120" name="フローチャート: 結合子 119">
            <a:extLst>
              <a:ext uri="{FF2B5EF4-FFF2-40B4-BE49-F238E27FC236}">
                <a16:creationId xmlns:a16="http://schemas.microsoft.com/office/drawing/2014/main" id="{01F25C3C-3572-D7C3-1775-17B87358BF9F}"/>
              </a:ext>
            </a:extLst>
          </p:cNvPr>
          <p:cNvSpPr/>
          <p:nvPr/>
        </p:nvSpPr>
        <p:spPr>
          <a:xfrm>
            <a:off x="6716723" y="2779579"/>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rgbClr val="FFFF00"/>
              </a:solidFill>
            </a:endParaRPr>
          </a:p>
        </p:txBody>
      </p:sp>
      <p:sp>
        <p:nvSpPr>
          <p:cNvPr id="121" name="フローチャート: 結合子 120">
            <a:extLst>
              <a:ext uri="{FF2B5EF4-FFF2-40B4-BE49-F238E27FC236}">
                <a16:creationId xmlns:a16="http://schemas.microsoft.com/office/drawing/2014/main" id="{6ED71804-926B-EE12-60CC-C32BB063C278}"/>
              </a:ext>
            </a:extLst>
          </p:cNvPr>
          <p:cNvSpPr/>
          <p:nvPr/>
        </p:nvSpPr>
        <p:spPr>
          <a:xfrm>
            <a:off x="7535577" y="2754082"/>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rgbClr val="FFFF00"/>
              </a:solidFill>
            </a:endParaRPr>
          </a:p>
        </p:txBody>
      </p:sp>
      <p:sp>
        <p:nvSpPr>
          <p:cNvPr id="122" name="フローチャート: 結合子 121">
            <a:extLst>
              <a:ext uri="{FF2B5EF4-FFF2-40B4-BE49-F238E27FC236}">
                <a16:creationId xmlns:a16="http://schemas.microsoft.com/office/drawing/2014/main" id="{30D72397-7FA7-20C4-1308-A5BD3497FC6C}"/>
              </a:ext>
            </a:extLst>
          </p:cNvPr>
          <p:cNvSpPr/>
          <p:nvPr/>
        </p:nvSpPr>
        <p:spPr>
          <a:xfrm>
            <a:off x="6573223" y="2670536"/>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rgbClr val="FFFF00"/>
              </a:solidFill>
            </a:endParaRPr>
          </a:p>
        </p:txBody>
      </p:sp>
      <p:sp>
        <p:nvSpPr>
          <p:cNvPr id="123" name="フローチャート: 結合子 122">
            <a:extLst>
              <a:ext uri="{FF2B5EF4-FFF2-40B4-BE49-F238E27FC236}">
                <a16:creationId xmlns:a16="http://schemas.microsoft.com/office/drawing/2014/main" id="{9E9E94E3-E481-C14F-9A46-57A0F2E86D7E}"/>
              </a:ext>
            </a:extLst>
          </p:cNvPr>
          <p:cNvSpPr/>
          <p:nvPr/>
        </p:nvSpPr>
        <p:spPr>
          <a:xfrm>
            <a:off x="7783235" y="2760090"/>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rgbClr val="FFFF00"/>
              </a:solidFill>
            </a:endParaRPr>
          </a:p>
        </p:txBody>
      </p:sp>
      <p:sp>
        <p:nvSpPr>
          <p:cNvPr id="124" name="フローチャート: 結合子 123">
            <a:extLst>
              <a:ext uri="{FF2B5EF4-FFF2-40B4-BE49-F238E27FC236}">
                <a16:creationId xmlns:a16="http://schemas.microsoft.com/office/drawing/2014/main" id="{E70B9F3C-0C80-59C4-5063-D35CE5F507B7}"/>
              </a:ext>
            </a:extLst>
          </p:cNvPr>
          <p:cNvSpPr/>
          <p:nvPr/>
        </p:nvSpPr>
        <p:spPr>
          <a:xfrm>
            <a:off x="7923494" y="2832110"/>
            <a:ext cx="109254" cy="106690"/>
          </a:xfrm>
          <a:prstGeom prst="flowChartConnector">
            <a:avLst/>
          </a:prstGeom>
          <a:solidFill>
            <a:schemeClr val="accent1"/>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161" name="フローチャート: 結合子 160">
            <a:extLst>
              <a:ext uri="{FF2B5EF4-FFF2-40B4-BE49-F238E27FC236}">
                <a16:creationId xmlns:a16="http://schemas.microsoft.com/office/drawing/2014/main" id="{A0D8CF59-21EE-DE9C-2E99-A7413EFFE45F}"/>
              </a:ext>
            </a:extLst>
          </p:cNvPr>
          <p:cNvSpPr/>
          <p:nvPr/>
        </p:nvSpPr>
        <p:spPr>
          <a:xfrm>
            <a:off x="7144234" y="2973919"/>
            <a:ext cx="109254" cy="106690"/>
          </a:xfrm>
          <a:prstGeom prst="flowChartConnector">
            <a:avLst/>
          </a:prstGeom>
          <a:solidFill>
            <a:schemeClr val="accent2"/>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125" name="フローチャート: 結合子 124">
            <a:extLst>
              <a:ext uri="{FF2B5EF4-FFF2-40B4-BE49-F238E27FC236}">
                <a16:creationId xmlns:a16="http://schemas.microsoft.com/office/drawing/2014/main" id="{7376D298-A3E2-C1E0-E78F-C60FBB6AD25C}"/>
              </a:ext>
            </a:extLst>
          </p:cNvPr>
          <p:cNvSpPr/>
          <p:nvPr/>
        </p:nvSpPr>
        <p:spPr>
          <a:xfrm>
            <a:off x="6973024" y="2665960"/>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rgbClr val="FFFF00"/>
              </a:solidFill>
            </a:endParaRPr>
          </a:p>
        </p:txBody>
      </p:sp>
      <p:sp>
        <p:nvSpPr>
          <p:cNvPr id="126" name="フローチャート: 結合子 125">
            <a:extLst>
              <a:ext uri="{FF2B5EF4-FFF2-40B4-BE49-F238E27FC236}">
                <a16:creationId xmlns:a16="http://schemas.microsoft.com/office/drawing/2014/main" id="{773B95A9-2A32-990A-FA4D-F203F6F597F2}"/>
              </a:ext>
            </a:extLst>
          </p:cNvPr>
          <p:cNvSpPr/>
          <p:nvPr/>
        </p:nvSpPr>
        <p:spPr>
          <a:xfrm>
            <a:off x="7376323" y="2878634"/>
            <a:ext cx="109254" cy="106690"/>
          </a:xfrm>
          <a:prstGeom prst="flowChartConnector">
            <a:avLst/>
          </a:prstGeom>
          <a:solidFill>
            <a:schemeClr val="accent1"/>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128" name="フローチャート: 結合子 127">
            <a:extLst>
              <a:ext uri="{FF2B5EF4-FFF2-40B4-BE49-F238E27FC236}">
                <a16:creationId xmlns:a16="http://schemas.microsoft.com/office/drawing/2014/main" id="{C1B9712C-C138-A49B-4D3E-453956998656}"/>
              </a:ext>
            </a:extLst>
          </p:cNvPr>
          <p:cNvSpPr>
            <a:spLocks noChangeAspect="1"/>
          </p:cNvSpPr>
          <p:nvPr/>
        </p:nvSpPr>
        <p:spPr>
          <a:xfrm>
            <a:off x="6453487" y="2938319"/>
            <a:ext cx="109254" cy="106690"/>
          </a:xfrm>
          <a:prstGeom prst="flowChartConnector">
            <a:avLst/>
          </a:prstGeom>
          <a:solidFill>
            <a:schemeClr val="accent1"/>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129" name="フローチャート: 結合子 128">
            <a:extLst>
              <a:ext uri="{FF2B5EF4-FFF2-40B4-BE49-F238E27FC236}">
                <a16:creationId xmlns:a16="http://schemas.microsoft.com/office/drawing/2014/main" id="{A729060C-8C01-3AF3-EB89-80BC86CD0FD5}"/>
              </a:ext>
            </a:extLst>
          </p:cNvPr>
          <p:cNvSpPr/>
          <p:nvPr/>
        </p:nvSpPr>
        <p:spPr>
          <a:xfrm>
            <a:off x="7657962" y="2966167"/>
            <a:ext cx="109254" cy="106690"/>
          </a:xfrm>
          <a:prstGeom prst="flowChartConnector">
            <a:avLst/>
          </a:prstGeom>
          <a:solidFill>
            <a:schemeClr val="accent1"/>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130" name="フローチャート: 結合子 129">
            <a:extLst>
              <a:ext uri="{FF2B5EF4-FFF2-40B4-BE49-F238E27FC236}">
                <a16:creationId xmlns:a16="http://schemas.microsoft.com/office/drawing/2014/main" id="{08881D29-B081-6DC6-17CD-276B0B718848}"/>
              </a:ext>
            </a:extLst>
          </p:cNvPr>
          <p:cNvSpPr/>
          <p:nvPr/>
        </p:nvSpPr>
        <p:spPr>
          <a:xfrm>
            <a:off x="7882991" y="3027657"/>
            <a:ext cx="109254" cy="106690"/>
          </a:xfrm>
          <a:prstGeom prst="flowChartConnector">
            <a:avLst/>
          </a:prstGeom>
          <a:solidFill>
            <a:schemeClr val="accent1"/>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132" name="フローチャート: 結合子 131">
            <a:extLst>
              <a:ext uri="{FF2B5EF4-FFF2-40B4-BE49-F238E27FC236}">
                <a16:creationId xmlns:a16="http://schemas.microsoft.com/office/drawing/2014/main" id="{5BE83F1C-2D4F-46B0-A650-3B6EDA10B4EB}"/>
              </a:ext>
            </a:extLst>
          </p:cNvPr>
          <p:cNvSpPr/>
          <p:nvPr/>
        </p:nvSpPr>
        <p:spPr>
          <a:xfrm>
            <a:off x="6630620" y="3023500"/>
            <a:ext cx="109254" cy="106690"/>
          </a:xfrm>
          <a:prstGeom prst="flowChartConnector">
            <a:avLst/>
          </a:prstGeom>
          <a:solidFill>
            <a:schemeClr val="accent1"/>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133" name="フローチャート: 結合子 132">
            <a:extLst>
              <a:ext uri="{FF2B5EF4-FFF2-40B4-BE49-F238E27FC236}">
                <a16:creationId xmlns:a16="http://schemas.microsoft.com/office/drawing/2014/main" id="{466C0ACA-6E3E-A7FB-D9EA-194B3956ACDB}"/>
              </a:ext>
            </a:extLst>
          </p:cNvPr>
          <p:cNvSpPr/>
          <p:nvPr/>
        </p:nvSpPr>
        <p:spPr>
          <a:xfrm>
            <a:off x="6869123" y="2931979"/>
            <a:ext cx="109254" cy="106690"/>
          </a:xfrm>
          <a:prstGeom prst="flowChartConnector">
            <a:avLst/>
          </a:prstGeom>
          <a:solidFill>
            <a:schemeClr val="accent1"/>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134" name="フローチャート: 結合子 133">
            <a:extLst>
              <a:ext uri="{FF2B5EF4-FFF2-40B4-BE49-F238E27FC236}">
                <a16:creationId xmlns:a16="http://schemas.microsoft.com/office/drawing/2014/main" id="{6043ED69-BD26-C944-70EC-57653AAF699B}"/>
              </a:ext>
            </a:extLst>
          </p:cNvPr>
          <p:cNvSpPr/>
          <p:nvPr/>
        </p:nvSpPr>
        <p:spPr>
          <a:xfrm>
            <a:off x="7485577" y="3019512"/>
            <a:ext cx="109254" cy="106690"/>
          </a:xfrm>
          <a:prstGeom prst="flowChartConnector">
            <a:avLst/>
          </a:prstGeom>
          <a:solidFill>
            <a:schemeClr val="accent1"/>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135" name="フローチャート: 結合子 134">
            <a:extLst>
              <a:ext uri="{FF2B5EF4-FFF2-40B4-BE49-F238E27FC236}">
                <a16:creationId xmlns:a16="http://schemas.microsoft.com/office/drawing/2014/main" id="{0D4D52FF-F58A-539D-951D-65DF0504A93C}"/>
              </a:ext>
            </a:extLst>
          </p:cNvPr>
          <p:cNvSpPr/>
          <p:nvPr/>
        </p:nvSpPr>
        <p:spPr>
          <a:xfrm>
            <a:off x="6394775" y="2735407"/>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rgbClr val="FFFF00"/>
              </a:solidFill>
            </a:endParaRPr>
          </a:p>
        </p:txBody>
      </p:sp>
      <p:sp>
        <p:nvSpPr>
          <p:cNvPr id="136" name="フローチャート: 結合子 135">
            <a:extLst>
              <a:ext uri="{FF2B5EF4-FFF2-40B4-BE49-F238E27FC236}">
                <a16:creationId xmlns:a16="http://schemas.microsoft.com/office/drawing/2014/main" id="{2A26948D-67DF-7EDE-96A1-A45407F14534}"/>
              </a:ext>
            </a:extLst>
          </p:cNvPr>
          <p:cNvSpPr/>
          <p:nvPr/>
        </p:nvSpPr>
        <p:spPr>
          <a:xfrm>
            <a:off x="7980439" y="2632419"/>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rgbClr val="FFFF00"/>
              </a:solidFill>
            </a:endParaRPr>
          </a:p>
        </p:txBody>
      </p:sp>
      <p:sp>
        <p:nvSpPr>
          <p:cNvPr id="137" name="フローチャート: 結合子 136">
            <a:extLst>
              <a:ext uri="{FF2B5EF4-FFF2-40B4-BE49-F238E27FC236}">
                <a16:creationId xmlns:a16="http://schemas.microsoft.com/office/drawing/2014/main" id="{AD38D455-9B00-60C7-72FB-422932593E9B}"/>
              </a:ext>
            </a:extLst>
          </p:cNvPr>
          <p:cNvSpPr/>
          <p:nvPr/>
        </p:nvSpPr>
        <p:spPr>
          <a:xfrm>
            <a:off x="7337265" y="2743052"/>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rgbClr val="FFFF00"/>
              </a:solidFill>
            </a:endParaRPr>
          </a:p>
        </p:txBody>
      </p:sp>
      <p:cxnSp>
        <p:nvCxnSpPr>
          <p:cNvPr id="138" name="直線矢印コネクタ 137">
            <a:extLst>
              <a:ext uri="{FF2B5EF4-FFF2-40B4-BE49-F238E27FC236}">
                <a16:creationId xmlns:a16="http://schemas.microsoft.com/office/drawing/2014/main" id="{D0B0965D-A447-4D61-6B86-526A571086E9}"/>
              </a:ext>
            </a:extLst>
          </p:cNvPr>
          <p:cNvCxnSpPr>
            <a:cxnSpLocks/>
          </p:cNvCxnSpPr>
          <p:nvPr/>
        </p:nvCxnSpPr>
        <p:spPr>
          <a:xfrm flipV="1">
            <a:off x="6314598" y="1996752"/>
            <a:ext cx="0" cy="1584000"/>
          </a:xfrm>
          <a:prstGeom prst="straightConnector1">
            <a:avLst/>
          </a:prstGeom>
          <a:ln w="38100" cap="sq">
            <a:solidFill>
              <a:schemeClr val="accent1"/>
            </a:solidFill>
            <a:miter lim="800000"/>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47" name="テキスト ボックス 146">
            <a:extLst>
              <a:ext uri="{FF2B5EF4-FFF2-40B4-BE49-F238E27FC236}">
                <a16:creationId xmlns:a16="http://schemas.microsoft.com/office/drawing/2014/main" id="{40FA5E82-2504-C1EB-B18C-5DDFEF12AE0F}"/>
              </a:ext>
            </a:extLst>
          </p:cNvPr>
          <p:cNvSpPr txBox="1"/>
          <p:nvPr/>
        </p:nvSpPr>
        <p:spPr>
          <a:xfrm rot="16200000">
            <a:off x="5300674" y="2575963"/>
            <a:ext cx="1448049" cy="369332"/>
          </a:xfrm>
          <a:prstGeom prst="rect">
            <a:avLst/>
          </a:prstGeom>
          <a:noFill/>
        </p:spPr>
        <p:txBody>
          <a:bodyPr wrap="square" rtlCol="0">
            <a:spAutoFit/>
          </a:bodyPr>
          <a:lstStyle/>
          <a:p>
            <a:r>
              <a:rPr kumimoji="1" lang="en-US" altLang="ja-JP" b="1" dirty="0">
                <a:solidFill>
                  <a:srgbClr val="4D4D4D"/>
                </a:solidFill>
              </a:rPr>
              <a:t>RTT [</a:t>
            </a:r>
            <a:r>
              <a:rPr kumimoji="1" lang="en-US" altLang="ja-JP" b="1" dirty="0" err="1">
                <a:solidFill>
                  <a:srgbClr val="4D4D4D"/>
                </a:solidFill>
              </a:rPr>
              <a:t>ms</a:t>
            </a:r>
            <a:r>
              <a:rPr kumimoji="1" lang="en-US" altLang="ja-JP" b="1" dirty="0">
                <a:solidFill>
                  <a:srgbClr val="4D4D4D"/>
                </a:solidFill>
              </a:rPr>
              <a:t>]</a:t>
            </a:r>
            <a:endParaRPr kumimoji="1" lang="ja-JP" altLang="en-US" b="1" dirty="0">
              <a:solidFill>
                <a:srgbClr val="4D4D4D"/>
              </a:solidFill>
            </a:endParaRPr>
          </a:p>
        </p:txBody>
      </p:sp>
      <p:sp>
        <p:nvSpPr>
          <p:cNvPr id="162" name="フローチャート: 結合子 161">
            <a:extLst>
              <a:ext uri="{FF2B5EF4-FFF2-40B4-BE49-F238E27FC236}">
                <a16:creationId xmlns:a16="http://schemas.microsoft.com/office/drawing/2014/main" id="{A4D78736-CEE1-25F6-B489-B897F51C7A20}"/>
              </a:ext>
            </a:extLst>
          </p:cNvPr>
          <p:cNvSpPr/>
          <p:nvPr/>
        </p:nvSpPr>
        <p:spPr>
          <a:xfrm>
            <a:off x="7198861" y="2669960"/>
            <a:ext cx="109254" cy="106690"/>
          </a:xfrm>
          <a:prstGeom prst="flowChartConnector">
            <a:avLst/>
          </a:prstGeom>
          <a:solidFill>
            <a:schemeClr val="accent2"/>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cxnSp>
        <p:nvCxnSpPr>
          <p:cNvPr id="163" name="直線矢印コネクタ 162">
            <a:extLst>
              <a:ext uri="{FF2B5EF4-FFF2-40B4-BE49-F238E27FC236}">
                <a16:creationId xmlns:a16="http://schemas.microsoft.com/office/drawing/2014/main" id="{51B4A96B-5142-E1AC-0D5B-B17F38AF8C92}"/>
              </a:ext>
            </a:extLst>
          </p:cNvPr>
          <p:cNvCxnSpPr>
            <a:cxnSpLocks/>
          </p:cNvCxnSpPr>
          <p:nvPr/>
        </p:nvCxnSpPr>
        <p:spPr>
          <a:xfrm flipH="1">
            <a:off x="7212656" y="2781847"/>
            <a:ext cx="35362" cy="180945"/>
          </a:xfrm>
          <a:prstGeom prst="straightConnector1">
            <a:avLst/>
          </a:prstGeom>
          <a:ln w="19050">
            <a:headEnd type="triangle"/>
            <a:tailEnd type="triangle"/>
          </a:ln>
        </p:spPr>
        <p:style>
          <a:lnRef idx="1">
            <a:schemeClr val="accent2"/>
          </a:lnRef>
          <a:fillRef idx="0">
            <a:schemeClr val="accent2"/>
          </a:fillRef>
          <a:effectRef idx="0">
            <a:schemeClr val="accent2"/>
          </a:effectRef>
          <a:fontRef idx="minor">
            <a:schemeClr val="tx1"/>
          </a:fontRef>
        </p:style>
      </p:cxnSp>
      <p:sp>
        <p:nvSpPr>
          <p:cNvPr id="167" name="フローチャート: 結合子 166">
            <a:extLst>
              <a:ext uri="{FF2B5EF4-FFF2-40B4-BE49-F238E27FC236}">
                <a16:creationId xmlns:a16="http://schemas.microsoft.com/office/drawing/2014/main" id="{A2E3AA7D-790F-99A5-95B2-4E90D3171F7E}"/>
              </a:ext>
            </a:extLst>
          </p:cNvPr>
          <p:cNvSpPr/>
          <p:nvPr/>
        </p:nvSpPr>
        <p:spPr>
          <a:xfrm>
            <a:off x="7369844" y="4999891"/>
            <a:ext cx="109254" cy="106690"/>
          </a:xfrm>
          <a:prstGeom prst="flowChartConnector">
            <a:avLst/>
          </a:prstGeom>
          <a:solidFill>
            <a:schemeClr val="accent2"/>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168" name="フローチャート: 結合子 167">
            <a:extLst>
              <a:ext uri="{FF2B5EF4-FFF2-40B4-BE49-F238E27FC236}">
                <a16:creationId xmlns:a16="http://schemas.microsoft.com/office/drawing/2014/main" id="{5C170386-3808-FD76-1846-A3D2FA62C343}"/>
              </a:ext>
            </a:extLst>
          </p:cNvPr>
          <p:cNvSpPr/>
          <p:nvPr/>
        </p:nvSpPr>
        <p:spPr>
          <a:xfrm>
            <a:off x="7186185" y="5843318"/>
            <a:ext cx="109254" cy="106690"/>
          </a:xfrm>
          <a:prstGeom prst="flowChartConnector">
            <a:avLst/>
          </a:prstGeom>
          <a:solidFill>
            <a:schemeClr val="accent2"/>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cxnSp>
        <p:nvCxnSpPr>
          <p:cNvPr id="169" name="直線矢印コネクタ 168">
            <a:extLst>
              <a:ext uri="{FF2B5EF4-FFF2-40B4-BE49-F238E27FC236}">
                <a16:creationId xmlns:a16="http://schemas.microsoft.com/office/drawing/2014/main" id="{D84B96D8-3CB9-12D7-2BC5-13B9BDBA6F68}"/>
              </a:ext>
            </a:extLst>
          </p:cNvPr>
          <p:cNvCxnSpPr>
            <a:cxnSpLocks/>
          </p:cNvCxnSpPr>
          <p:nvPr/>
        </p:nvCxnSpPr>
        <p:spPr>
          <a:xfrm flipH="1">
            <a:off x="7258005" y="5128235"/>
            <a:ext cx="145974" cy="657736"/>
          </a:xfrm>
          <a:prstGeom prst="straightConnector1">
            <a:avLst/>
          </a:prstGeom>
          <a:ln w="19050">
            <a:headEnd type="triangle"/>
            <a:tailEnd type="triangle"/>
          </a:ln>
        </p:spPr>
        <p:style>
          <a:lnRef idx="1">
            <a:schemeClr val="accent2"/>
          </a:lnRef>
          <a:fillRef idx="0">
            <a:schemeClr val="accent2"/>
          </a:fillRef>
          <a:effectRef idx="0">
            <a:schemeClr val="accent2"/>
          </a:effectRef>
          <a:fontRef idx="minor">
            <a:schemeClr val="tx1"/>
          </a:fontRef>
        </p:style>
      </p:cxnSp>
      <p:sp>
        <p:nvSpPr>
          <p:cNvPr id="172" name="吹き出し: 円形 171">
            <a:extLst>
              <a:ext uri="{FF2B5EF4-FFF2-40B4-BE49-F238E27FC236}">
                <a16:creationId xmlns:a16="http://schemas.microsoft.com/office/drawing/2014/main" id="{F23E04AA-0CA5-E25E-E897-709E6023A3AF}"/>
              </a:ext>
            </a:extLst>
          </p:cNvPr>
          <p:cNvSpPr>
            <a:spLocks/>
          </p:cNvSpPr>
          <p:nvPr/>
        </p:nvSpPr>
        <p:spPr>
          <a:xfrm>
            <a:off x="5578057" y="1760475"/>
            <a:ext cx="3285249" cy="2252599"/>
          </a:xfrm>
          <a:prstGeom prst="wedgeEllipseCallout">
            <a:avLst>
              <a:gd name="adj1" fmla="val -53412"/>
              <a:gd name="adj2" fmla="val 23993"/>
            </a:avLst>
          </a:prstGeom>
          <a:no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197" name="吹き出し: 円形 196">
            <a:extLst>
              <a:ext uri="{FF2B5EF4-FFF2-40B4-BE49-F238E27FC236}">
                <a16:creationId xmlns:a16="http://schemas.microsoft.com/office/drawing/2014/main" id="{DD371AB0-FDAF-DA37-0547-F6C5B419683A}"/>
              </a:ext>
            </a:extLst>
          </p:cNvPr>
          <p:cNvSpPr>
            <a:spLocks/>
          </p:cNvSpPr>
          <p:nvPr/>
        </p:nvSpPr>
        <p:spPr>
          <a:xfrm>
            <a:off x="5615380" y="4202778"/>
            <a:ext cx="3398750" cy="2543594"/>
          </a:xfrm>
          <a:prstGeom prst="wedgeEllipseCallout">
            <a:avLst>
              <a:gd name="adj1" fmla="val -55392"/>
              <a:gd name="adj2" fmla="val -6714"/>
            </a:avLst>
          </a:prstGeom>
          <a:no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7" name="フッター プレースホルダー 2">
            <a:extLst>
              <a:ext uri="{FF2B5EF4-FFF2-40B4-BE49-F238E27FC236}">
                <a16:creationId xmlns:a16="http://schemas.microsoft.com/office/drawing/2014/main" id="{938D545F-7377-8632-5F6B-5BC55EB32C40}"/>
              </a:ext>
            </a:extLst>
          </p:cNvPr>
          <p:cNvSpPr>
            <a:spLocks noGrp="1"/>
          </p:cNvSpPr>
          <p:nvPr>
            <p:ph type="ftr" sz="quarter" idx="11"/>
          </p:nvPr>
        </p:nvSpPr>
        <p:spPr>
          <a:xfrm>
            <a:off x="457200" y="6489354"/>
            <a:ext cx="8229600" cy="365125"/>
          </a:xfrm>
        </p:spPr>
        <p:txBody>
          <a:bodyPr/>
          <a:lstStyle/>
          <a:p>
            <a:r>
              <a:rPr kumimoji="1" lang="en" altLang="ja-JP"/>
              <a:t>ueda 20231013</a:t>
            </a:r>
            <a:endParaRPr kumimoji="1" lang="ja-JP" altLang="en-US"/>
          </a:p>
        </p:txBody>
      </p:sp>
      <p:sp>
        <p:nvSpPr>
          <p:cNvPr id="6" name="フローチャート: 結合子 5">
            <a:extLst>
              <a:ext uri="{FF2B5EF4-FFF2-40B4-BE49-F238E27FC236}">
                <a16:creationId xmlns:a16="http://schemas.microsoft.com/office/drawing/2014/main" id="{87F493A9-8129-CA2A-7A30-A80EAB99E19F}"/>
              </a:ext>
            </a:extLst>
          </p:cNvPr>
          <p:cNvSpPr/>
          <p:nvPr/>
        </p:nvSpPr>
        <p:spPr>
          <a:xfrm>
            <a:off x="7360622" y="5502603"/>
            <a:ext cx="109254" cy="106690"/>
          </a:xfrm>
          <a:prstGeom prst="flowChartConnector">
            <a:avLst/>
          </a:prstGeom>
          <a:solidFill>
            <a:schemeClr val="accent1"/>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9" name="フローチャート: 結合子 8">
            <a:extLst>
              <a:ext uri="{FF2B5EF4-FFF2-40B4-BE49-F238E27FC236}">
                <a16:creationId xmlns:a16="http://schemas.microsoft.com/office/drawing/2014/main" id="{4F6DFEA3-831A-5AD1-8007-EAD29D043C34}"/>
              </a:ext>
            </a:extLst>
          </p:cNvPr>
          <p:cNvSpPr/>
          <p:nvPr/>
        </p:nvSpPr>
        <p:spPr>
          <a:xfrm>
            <a:off x="8069690" y="5538596"/>
            <a:ext cx="109254" cy="106690"/>
          </a:xfrm>
          <a:prstGeom prst="flowChartConnector">
            <a:avLst/>
          </a:prstGeom>
          <a:solidFill>
            <a:schemeClr val="accent1"/>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10" name="フローチャート: 結合子 9">
            <a:extLst>
              <a:ext uri="{FF2B5EF4-FFF2-40B4-BE49-F238E27FC236}">
                <a16:creationId xmlns:a16="http://schemas.microsoft.com/office/drawing/2014/main" id="{ED724EEE-EC42-02DF-1461-3D8D77E42CA5}"/>
              </a:ext>
            </a:extLst>
          </p:cNvPr>
          <p:cNvSpPr/>
          <p:nvPr/>
        </p:nvSpPr>
        <p:spPr>
          <a:xfrm>
            <a:off x="6817319" y="5534439"/>
            <a:ext cx="109254" cy="106690"/>
          </a:xfrm>
          <a:prstGeom prst="flowChartConnector">
            <a:avLst/>
          </a:prstGeom>
          <a:solidFill>
            <a:schemeClr val="accent1"/>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11" name="フローチャート: 結合子 10">
            <a:extLst>
              <a:ext uri="{FF2B5EF4-FFF2-40B4-BE49-F238E27FC236}">
                <a16:creationId xmlns:a16="http://schemas.microsoft.com/office/drawing/2014/main" id="{A8C8257E-2E54-989C-CAE1-1036A1616CDB}"/>
              </a:ext>
            </a:extLst>
          </p:cNvPr>
          <p:cNvSpPr/>
          <p:nvPr/>
        </p:nvSpPr>
        <p:spPr>
          <a:xfrm>
            <a:off x="7672276" y="5530451"/>
            <a:ext cx="109254" cy="106690"/>
          </a:xfrm>
          <a:prstGeom prst="flowChartConnector">
            <a:avLst/>
          </a:prstGeom>
          <a:solidFill>
            <a:schemeClr val="accent1"/>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12" name="フローチャート: 結合子 11">
            <a:extLst>
              <a:ext uri="{FF2B5EF4-FFF2-40B4-BE49-F238E27FC236}">
                <a16:creationId xmlns:a16="http://schemas.microsoft.com/office/drawing/2014/main" id="{190D4523-EF16-89B3-93ED-708A9AB6A45B}"/>
              </a:ext>
            </a:extLst>
          </p:cNvPr>
          <p:cNvSpPr/>
          <p:nvPr/>
        </p:nvSpPr>
        <p:spPr>
          <a:xfrm>
            <a:off x="7054948" y="5433741"/>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13" name="フローチャート: 結合子 12">
            <a:extLst>
              <a:ext uri="{FF2B5EF4-FFF2-40B4-BE49-F238E27FC236}">
                <a16:creationId xmlns:a16="http://schemas.microsoft.com/office/drawing/2014/main" id="{D52CECA7-622A-ED7D-B0E8-B822E54DFCAD}"/>
              </a:ext>
            </a:extLst>
          </p:cNvPr>
          <p:cNvSpPr/>
          <p:nvPr/>
        </p:nvSpPr>
        <p:spPr>
          <a:xfrm>
            <a:off x="7882991" y="5390683"/>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14" name="フローチャート: 結合子 13">
            <a:extLst>
              <a:ext uri="{FF2B5EF4-FFF2-40B4-BE49-F238E27FC236}">
                <a16:creationId xmlns:a16="http://schemas.microsoft.com/office/drawing/2014/main" id="{3386B228-84D1-730F-A049-4EE211A8A38C}"/>
              </a:ext>
            </a:extLst>
          </p:cNvPr>
          <p:cNvSpPr/>
          <p:nvPr/>
        </p:nvSpPr>
        <p:spPr>
          <a:xfrm>
            <a:off x="6662096" y="5426009"/>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15" name="フローチャート: 結合子 14">
            <a:extLst>
              <a:ext uri="{FF2B5EF4-FFF2-40B4-BE49-F238E27FC236}">
                <a16:creationId xmlns:a16="http://schemas.microsoft.com/office/drawing/2014/main" id="{D375A378-4523-B223-16A7-45DB34F2D36C}"/>
              </a:ext>
            </a:extLst>
          </p:cNvPr>
          <p:cNvSpPr/>
          <p:nvPr/>
        </p:nvSpPr>
        <p:spPr>
          <a:xfrm>
            <a:off x="7497057" y="5391297"/>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16" name="フローチャート: 結合子 15">
            <a:extLst>
              <a:ext uri="{FF2B5EF4-FFF2-40B4-BE49-F238E27FC236}">
                <a16:creationId xmlns:a16="http://schemas.microsoft.com/office/drawing/2014/main" id="{F71292A5-B728-5AFE-6DF5-72BFB04F6D50}"/>
              </a:ext>
            </a:extLst>
          </p:cNvPr>
          <p:cNvSpPr/>
          <p:nvPr/>
        </p:nvSpPr>
        <p:spPr>
          <a:xfrm>
            <a:off x="6433890" y="5477106"/>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8" name="テキスト ボックス 7">
            <a:extLst>
              <a:ext uri="{FF2B5EF4-FFF2-40B4-BE49-F238E27FC236}">
                <a16:creationId xmlns:a16="http://schemas.microsoft.com/office/drawing/2014/main" id="{346625E3-D8F8-DE26-4862-EB541C4BD3D5}"/>
              </a:ext>
            </a:extLst>
          </p:cNvPr>
          <p:cNvSpPr txBox="1"/>
          <p:nvPr/>
        </p:nvSpPr>
        <p:spPr>
          <a:xfrm>
            <a:off x="4417091" y="3949227"/>
            <a:ext cx="4252106" cy="1380794"/>
          </a:xfrm>
          <a:prstGeom prst="rect">
            <a:avLst/>
          </a:prstGeom>
          <a:solidFill>
            <a:schemeClr val="bg1"/>
          </a:solidFill>
          <a:ln w="19050">
            <a:solidFill>
              <a:schemeClr val="accent6"/>
            </a:solidFill>
          </a:ln>
        </p:spPr>
        <p:txBody>
          <a:bodyPr wrap="square" rtlCol="0" anchor="ctr">
            <a:noAutofit/>
          </a:bodyPr>
          <a:lstStyle/>
          <a:p>
            <a:pPr algn="ctr">
              <a:lnSpc>
                <a:spcPct val="150000"/>
              </a:lnSpc>
            </a:pPr>
            <a:r>
              <a:rPr lang="en-US" altLang="ja-JP" sz="2800" b="1" dirty="0">
                <a:solidFill>
                  <a:srgbClr val="FF0000"/>
                </a:solidFill>
              </a:rPr>
              <a:t>y</a:t>
            </a:r>
            <a:r>
              <a:rPr lang="ja-JP" altLang="en-US" sz="2800" b="1">
                <a:solidFill>
                  <a:srgbClr val="FF0000"/>
                </a:solidFill>
              </a:rPr>
              <a:t>軸比</a:t>
            </a:r>
            <a:r>
              <a:rPr lang="en-US" altLang="ja-JP" sz="2800" b="1" dirty="0">
                <a:solidFill>
                  <a:srgbClr val="FF0000"/>
                </a:solidFill>
              </a:rPr>
              <a:t> &gt; </a:t>
            </a:r>
            <a:r>
              <a:rPr lang="ja-JP" altLang="en-US" sz="2800" b="1">
                <a:solidFill>
                  <a:srgbClr val="FF0000"/>
                </a:solidFill>
              </a:rPr>
              <a:t>閾値</a:t>
            </a:r>
            <a:endParaRPr lang="en-US" altLang="ja-JP" sz="2800" b="1" dirty="0">
              <a:solidFill>
                <a:srgbClr val="FF0000"/>
              </a:solidFill>
            </a:endParaRPr>
          </a:p>
          <a:p>
            <a:pPr algn="ctr">
              <a:lnSpc>
                <a:spcPct val="150000"/>
              </a:lnSpc>
            </a:pPr>
            <a:r>
              <a:rPr lang="ja-JP" altLang="en-US" sz="2800" b="1">
                <a:solidFill>
                  <a:srgbClr val="FF0000"/>
                </a:solidFill>
              </a:rPr>
              <a:t>➡不正</a:t>
            </a:r>
            <a:r>
              <a:rPr lang="en-US" altLang="ja-JP" sz="2800" b="1" dirty="0">
                <a:solidFill>
                  <a:srgbClr val="FF0000"/>
                </a:solidFill>
              </a:rPr>
              <a:t>AP</a:t>
            </a:r>
            <a:r>
              <a:rPr lang="ja-JP" altLang="en-US" sz="2800" b="1">
                <a:solidFill>
                  <a:srgbClr val="FF0000"/>
                </a:solidFill>
              </a:rPr>
              <a:t>あり</a:t>
            </a:r>
            <a:endParaRPr kumimoji="1" lang="ja-JP" altLang="en-US" sz="2800" b="1" dirty="0">
              <a:solidFill>
                <a:srgbClr val="FF0000"/>
              </a:solidFill>
            </a:endParaRPr>
          </a:p>
        </p:txBody>
      </p:sp>
      <p:sp>
        <p:nvSpPr>
          <p:cNvPr id="17" name="テキスト ボックス 16">
            <a:extLst>
              <a:ext uri="{FF2B5EF4-FFF2-40B4-BE49-F238E27FC236}">
                <a16:creationId xmlns:a16="http://schemas.microsoft.com/office/drawing/2014/main" id="{9D553B3E-95A6-3C5C-09BA-62334047CB08}"/>
              </a:ext>
            </a:extLst>
          </p:cNvPr>
          <p:cNvSpPr txBox="1"/>
          <p:nvPr/>
        </p:nvSpPr>
        <p:spPr>
          <a:xfrm>
            <a:off x="6531322" y="3568872"/>
            <a:ext cx="1662936" cy="369332"/>
          </a:xfrm>
          <a:prstGeom prst="rect">
            <a:avLst/>
          </a:prstGeom>
          <a:noFill/>
        </p:spPr>
        <p:txBody>
          <a:bodyPr wrap="square" rtlCol="0">
            <a:spAutoFit/>
          </a:bodyPr>
          <a:lstStyle/>
          <a:p>
            <a:r>
              <a:rPr lang="en-US" altLang="ja-JP" b="1" dirty="0">
                <a:solidFill>
                  <a:srgbClr val="4D4D4D"/>
                </a:solidFill>
              </a:rPr>
              <a:t>Data number</a:t>
            </a:r>
            <a:endParaRPr kumimoji="1" lang="ja-JP" altLang="en-US" b="1" dirty="0">
              <a:solidFill>
                <a:srgbClr val="4D4D4D"/>
              </a:solidFill>
            </a:endParaRPr>
          </a:p>
        </p:txBody>
      </p:sp>
      <p:sp>
        <p:nvSpPr>
          <p:cNvPr id="25" name="テキスト ボックス 24">
            <a:extLst>
              <a:ext uri="{FF2B5EF4-FFF2-40B4-BE49-F238E27FC236}">
                <a16:creationId xmlns:a16="http://schemas.microsoft.com/office/drawing/2014/main" id="{60510E78-E384-741A-3AAD-7DEB2FE9A33E}"/>
              </a:ext>
            </a:extLst>
          </p:cNvPr>
          <p:cNvSpPr txBox="1"/>
          <p:nvPr/>
        </p:nvSpPr>
        <p:spPr>
          <a:xfrm>
            <a:off x="6544855" y="6274160"/>
            <a:ext cx="1662936" cy="369332"/>
          </a:xfrm>
          <a:prstGeom prst="rect">
            <a:avLst/>
          </a:prstGeom>
          <a:noFill/>
        </p:spPr>
        <p:txBody>
          <a:bodyPr wrap="square" rtlCol="0">
            <a:spAutoFit/>
          </a:bodyPr>
          <a:lstStyle/>
          <a:p>
            <a:r>
              <a:rPr lang="en-US" altLang="ja-JP" b="1" dirty="0">
                <a:solidFill>
                  <a:srgbClr val="4D4D4D"/>
                </a:solidFill>
              </a:rPr>
              <a:t>Data number</a:t>
            </a:r>
            <a:endParaRPr kumimoji="1" lang="ja-JP" altLang="en-US" b="1" dirty="0">
              <a:solidFill>
                <a:srgbClr val="4D4D4D"/>
              </a:solidFill>
            </a:endParaRPr>
          </a:p>
        </p:txBody>
      </p:sp>
    </p:spTree>
    <p:extLst>
      <p:ext uri="{BB962C8B-B14F-4D97-AF65-F5344CB8AC3E}">
        <p14:creationId xmlns:p14="http://schemas.microsoft.com/office/powerpoint/2010/main" val="140482442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5C8688C-CD54-0DCA-681F-8FBB423CA927}"/>
              </a:ext>
            </a:extLst>
          </p:cNvPr>
          <p:cNvSpPr>
            <a:spLocks noGrp="1"/>
          </p:cNvSpPr>
          <p:nvPr>
            <p:ph type="title"/>
          </p:nvPr>
        </p:nvSpPr>
        <p:spPr/>
        <p:txBody>
          <a:bodyPr/>
          <a:lstStyle/>
          <a:p>
            <a:r>
              <a:rPr kumimoji="1" lang="ja-JP" altLang="en-US"/>
              <a:t>検知方法</a:t>
            </a:r>
            <a:r>
              <a:rPr kumimoji="1" lang="en" altLang="ja-JP" dirty="0"/>
              <a:t>(3)</a:t>
            </a:r>
            <a:endParaRPr kumimoji="1" lang="ja-JP" altLang="en-US"/>
          </a:p>
        </p:txBody>
      </p:sp>
      <p:sp>
        <p:nvSpPr>
          <p:cNvPr id="3" name="コンテンツ プレースホルダー 2">
            <a:extLst>
              <a:ext uri="{FF2B5EF4-FFF2-40B4-BE49-F238E27FC236}">
                <a16:creationId xmlns:a16="http://schemas.microsoft.com/office/drawing/2014/main" id="{B39D08A2-BBE4-B9EF-B171-30C763EF7287}"/>
              </a:ext>
            </a:extLst>
          </p:cNvPr>
          <p:cNvSpPr>
            <a:spLocks noGrp="1"/>
          </p:cNvSpPr>
          <p:nvPr>
            <p:ph idx="1"/>
          </p:nvPr>
        </p:nvSpPr>
        <p:spPr>
          <a:xfrm>
            <a:off x="647963" y="1163486"/>
            <a:ext cx="8363222" cy="4752528"/>
          </a:xfrm>
        </p:spPr>
        <p:txBody>
          <a:bodyPr/>
          <a:lstStyle/>
          <a:p>
            <a:r>
              <a:rPr kumimoji="1" lang="en" altLang="ja-JP" sz="2800" dirty="0"/>
              <a:t>CDF : </a:t>
            </a:r>
            <a:r>
              <a:rPr kumimoji="1" lang="ja-JP" altLang="en-US" sz="2800"/>
              <a:t>累積分布関数</a:t>
            </a:r>
            <a:endParaRPr kumimoji="1" lang="en" altLang="ja-JP" sz="2800" dirty="0"/>
          </a:p>
          <a:p>
            <a:r>
              <a:rPr kumimoji="1" lang="en" altLang="ja-JP" sz="2800" dirty="0"/>
              <a:t>CDF</a:t>
            </a:r>
            <a:r>
              <a:rPr kumimoji="1" lang="ja-JP" altLang="en-US" sz="2800"/>
              <a:t>を使った追加検知</a:t>
            </a:r>
            <a:endParaRPr kumimoji="1" lang="en" altLang="ja-JP" sz="2800" dirty="0"/>
          </a:p>
          <a:p>
            <a:pPr lvl="1"/>
            <a:r>
              <a:rPr lang="ja-JP" altLang="en-US" sz="2400"/>
              <a:t>平均</a:t>
            </a:r>
            <a:r>
              <a:rPr lang="en-US" altLang="ja-JP" sz="2400" dirty="0"/>
              <a:t>RTT</a:t>
            </a:r>
            <a:r>
              <a:rPr lang="ja-JP" altLang="en-US" sz="2400"/>
              <a:t>と</a:t>
            </a:r>
            <a:r>
              <a:rPr lang="en-US" altLang="ja-JP" sz="2400" dirty="0"/>
              <a:t>CDF</a:t>
            </a:r>
            <a:r>
              <a:rPr lang="ja-JP" altLang="en-US" sz="2400"/>
              <a:t>の信頼区間を比較</a:t>
            </a:r>
            <a:endParaRPr kumimoji="1" lang="ja-JP" altLang="en-US" sz="2400"/>
          </a:p>
        </p:txBody>
      </p:sp>
      <p:sp>
        <p:nvSpPr>
          <p:cNvPr id="4" name="フッター プレースホルダー 3">
            <a:extLst>
              <a:ext uri="{FF2B5EF4-FFF2-40B4-BE49-F238E27FC236}">
                <a16:creationId xmlns:a16="http://schemas.microsoft.com/office/drawing/2014/main" id="{BF4449D2-A81A-FDFB-79D8-376714C701DF}"/>
              </a:ext>
            </a:extLst>
          </p:cNvPr>
          <p:cNvSpPr>
            <a:spLocks noGrp="1"/>
          </p:cNvSpPr>
          <p:nvPr>
            <p:ph type="ftr" sz="quarter" idx="11"/>
          </p:nvPr>
        </p:nvSpPr>
        <p:spPr/>
        <p:txBody>
          <a:bodyPr/>
          <a:lstStyle/>
          <a:p>
            <a:r>
              <a:rPr lang="en" altLang="ja-JP">
                <a:latin typeface="+mj-lt"/>
              </a:rPr>
              <a:t>ueda 20231013</a:t>
            </a:r>
            <a:endParaRPr kumimoji="1" lang="ja-JP" altLang="en-US"/>
          </a:p>
        </p:txBody>
      </p:sp>
      <p:sp>
        <p:nvSpPr>
          <p:cNvPr id="5" name="スライド番号プレースホルダー 4">
            <a:extLst>
              <a:ext uri="{FF2B5EF4-FFF2-40B4-BE49-F238E27FC236}">
                <a16:creationId xmlns:a16="http://schemas.microsoft.com/office/drawing/2014/main" id="{6597C68D-4B99-9470-F364-AE3B77621C5F}"/>
              </a:ext>
            </a:extLst>
          </p:cNvPr>
          <p:cNvSpPr>
            <a:spLocks noGrp="1"/>
          </p:cNvSpPr>
          <p:nvPr>
            <p:ph type="sldNum" sz="quarter" idx="12"/>
          </p:nvPr>
        </p:nvSpPr>
        <p:spPr/>
        <p:txBody>
          <a:bodyPr/>
          <a:lstStyle/>
          <a:p>
            <a:fld id="{8B45D110-FD8E-48BD-8825-CDFBF9D22CA3}" type="slidenum">
              <a:rPr kumimoji="1" lang="ja-JP" altLang="en-US" smtClean="0"/>
              <a:pPr/>
              <a:t>10</a:t>
            </a:fld>
            <a:endParaRPr kumimoji="1" lang="ja-JP" altLang="en-US" dirty="0"/>
          </a:p>
        </p:txBody>
      </p:sp>
      <p:pic>
        <p:nvPicPr>
          <p:cNvPr id="17" name="図 16" descr="グラフ&#10;&#10;自動的に生成された説明">
            <a:extLst>
              <a:ext uri="{FF2B5EF4-FFF2-40B4-BE49-F238E27FC236}">
                <a16:creationId xmlns:a16="http://schemas.microsoft.com/office/drawing/2014/main" id="{13748472-B27C-706B-636B-F6FDA848A9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50398" y="3140968"/>
            <a:ext cx="4547755" cy="3384376"/>
          </a:xfrm>
          <a:prstGeom prst="rect">
            <a:avLst/>
          </a:prstGeom>
        </p:spPr>
      </p:pic>
      <p:sp>
        <p:nvSpPr>
          <p:cNvPr id="6" name="テキスト ボックス 5">
            <a:extLst>
              <a:ext uri="{FF2B5EF4-FFF2-40B4-BE49-F238E27FC236}">
                <a16:creationId xmlns:a16="http://schemas.microsoft.com/office/drawing/2014/main" id="{E11E6847-2D14-F498-5BC1-C7DEEAF7A241}"/>
              </a:ext>
            </a:extLst>
          </p:cNvPr>
          <p:cNvSpPr txBox="1"/>
          <p:nvPr/>
        </p:nvSpPr>
        <p:spPr>
          <a:xfrm>
            <a:off x="4338813" y="2692879"/>
            <a:ext cx="4643434" cy="338554"/>
          </a:xfrm>
          <a:prstGeom prst="rect">
            <a:avLst/>
          </a:prstGeom>
          <a:noFill/>
        </p:spPr>
        <p:txBody>
          <a:bodyPr wrap="square">
            <a:spAutoFit/>
          </a:bodyPr>
          <a:lstStyle/>
          <a:p>
            <a:r>
              <a:rPr lang="en-US" altLang="ja-JP" sz="1600" dirty="0"/>
              <a:t>[</a:t>
            </a:r>
            <a:r>
              <a:rPr lang="en-US" altLang="ja-JP" sz="1600" dirty="0" err="1">
                <a:ea typeface="+mn-lt"/>
                <a:cs typeface="+mn-lt"/>
              </a:rPr>
              <a:t>Kitisriworapan</a:t>
            </a:r>
            <a:r>
              <a:rPr lang="en-US" altLang="ja-JP" sz="1600" dirty="0"/>
              <a:t>+,  J Wireless Com Network 2020]</a:t>
            </a:r>
            <a:endParaRPr lang="ja-JP" altLang="en-US" sz="1600"/>
          </a:p>
        </p:txBody>
      </p:sp>
    </p:spTree>
    <p:extLst>
      <p:ext uri="{BB962C8B-B14F-4D97-AF65-F5344CB8AC3E}">
        <p14:creationId xmlns:p14="http://schemas.microsoft.com/office/powerpoint/2010/main" val="938096451"/>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9F451A-1260-D900-487B-BFACD5EBCD37}"/>
              </a:ext>
            </a:extLst>
          </p:cNvPr>
          <p:cNvSpPr>
            <a:spLocks noGrp="1"/>
          </p:cNvSpPr>
          <p:nvPr>
            <p:ph type="title"/>
          </p:nvPr>
        </p:nvSpPr>
        <p:spPr/>
        <p:txBody>
          <a:bodyPr>
            <a:normAutofit/>
          </a:bodyPr>
          <a:lstStyle/>
          <a:p>
            <a:r>
              <a:rPr lang="ja-JP" altLang="en-US"/>
              <a:t>実験環境</a:t>
            </a:r>
            <a:endParaRPr kumimoji="1" lang="ja-JP" altLang="en-US" dirty="0"/>
          </a:p>
        </p:txBody>
      </p:sp>
      <p:sp>
        <p:nvSpPr>
          <p:cNvPr id="3" name="コンテンツ プレースホルダー 2">
            <a:extLst>
              <a:ext uri="{FF2B5EF4-FFF2-40B4-BE49-F238E27FC236}">
                <a16:creationId xmlns:a16="http://schemas.microsoft.com/office/drawing/2014/main" id="{F2B6C0C1-94FB-30E4-EDB1-927DD25C4D7A}"/>
              </a:ext>
            </a:extLst>
          </p:cNvPr>
          <p:cNvSpPr>
            <a:spLocks noGrp="1"/>
          </p:cNvSpPr>
          <p:nvPr>
            <p:ph idx="1"/>
          </p:nvPr>
        </p:nvSpPr>
        <p:spPr>
          <a:xfrm>
            <a:off x="568018" y="1138943"/>
            <a:ext cx="8363222" cy="4899386"/>
          </a:xfrm>
        </p:spPr>
        <p:txBody>
          <a:bodyPr/>
          <a:lstStyle/>
          <a:p>
            <a:r>
              <a:rPr kumimoji="1" lang="ja-JP" altLang="en-US" sz="3200" b="0" i="0" u="none" strike="noStrike" kern="1200" cap="none" spc="0" normalizeH="0" baseline="0" noProof="0">
                <a:ln>
                  <a:noFill/>
                </a:ln>
                <a:solidFill>
                  <a:srgbClr val="525252"/>
                </a:solidFill>
                <a:effectLst/>
                <a:uLnTx/>
                <a:uFillTx/>
                <a:latin typeface="Segoe UI 本文"/>
                <a:ea typeface="メイリオ"/>
              </a:rPr>
              <a:t>トラヒック負荷ごとの検知</a:t>
            </a:r>
            <a:endParaRPr kumimoji="1" lang="en-US" altLang="ja-JP" sz="3200" dirty="0">
              <a:solidFill>
                <a:srgbClr val="525252"/>
              </a:solidFill>
            </a:endParaRPr>
          </a:p>
          <a:p>
            <a:pPr lvl="1">
              <a:lnSpc>
                <a:spcPct val="150000"/>
              </a:lnSpc>
            </a:pPr>
            <a:r>
              <a:rPr kumimoji="1" lang="en-US" altLang="ja-JP" sz="2800" b="0" i="0" u="none" strike="noStrike" kern="1200" cap="none" spc="0" normalizeH="0" baseline="0" noProof="0" dirty="0">
                <a:ln>
                  <a:noFill/>
                </a:ln>
                <a:solidFill>
                  <a:srgbClr val="525252"/>
                </a:solidFill>
                <a:effectLst/>
                <a:uLnTx/>
                <a:uFillTx/>
                <a:latin typeface="Segoe UI 本文"/>
                <a:ea typeface="メイリオ"/>
              </a:rPr>
              <a:t>2.4GHz </a:t>
            </a:r>
            <a:r>
              <a:rPr kumimoji="1" lang="ja-JP" altLang="en-US" sz="2800" b="0" i="0" u="none" strike="noStrike" kern="1200" cap="none" spc="0" normalizeH="0" baseline="0" noProof="0">
                <a:ln>
                  <a:noFill/>
                </a:ln>
                <a:solidFill>
                  <a:srgbClr val="525252"/>
                </a:solidFill>
                <a:effectLst/>
                <a:uLnTx/>
                <a:uFillTx/>
                <a:latin typeface="Segoe UI 本文"/>
                <a:ea typeface="メイリオ"/>
              </a:rPr>
              <a:t>帯での検知</a:t>
            </a:r>
            <a:endParaRPr kumimoji="1" lang="en-US" altLang="ja-JP" dirty="0"/>
          </a:p>
          <a:p>
            <a:pPr lvl="1"/>
            <a:r>
              <a:rPr lang="en-US" altLang="ja-JP" sz="2400" dirty="0" err="1">
                <a:solidFill>
                  <a:srgbClr val="525252"/>
                </a:solidFill>
              </a:rPr>
              <a:t>Iperf</a:t>
            </a:r>
            <a:r>
              <a:rPr lang="ja-JP" altLang="en-US" sz="2400">
                <a:solidFill>
                  <a:srgbClr val="525252"/>
                </a:solidFill>
              </a:rPr>
              <a:t>なしの場合、</a:t>
            </a:r>
            <a:r>
              <a:rPr lang="en-US" altLang="ja-JP" sz="2400" dirty="0">
                <a:solidFill>
                  <a:srgbClr val="525252"/>
                </a:solidFill>
              </a:rPr>
              <a:t>3MB</a:t>
            </a:r>
            <a:r>
              <a:rPr lang="ja-JP" altLang="en-US" sz="2400">
                <a:solidFill>
                  <a:srgbClr val="525252"/>
                </a:solidFill>
              </a:rPr>
              <a:t>・</a:t>
            </a:r>
            <a:r>
              <a:rPr lang="en-US" altLang="ja-JP" sz="2400" dirty="0">
                <a:solidFill>
                  <a:srgbClr val="525252"/>
                </a:solidFill>
              </a:rPr>
              <a:t>5MB</a:t>
            </a:r>
            <a:r>
              <a:rPr lang="ja-JP" altLang="en-US" sz="2400">
                <a:solidFill>
                  <a:srgbClr val="525252"/>
                </a:solidFill>
              </a:rPr>
              <a:t>・</a:t>
            </a:r>
            <a:r>
              <a:rPr lang="en-US" altLang="ja-JP" sz="2400" dirty="0">
                <a:solidFill>
                  <a:srgbClr val="525252"/>
                </a:solidFill>
              </a:rPr>
              <a:t>7MB</a:t>
            </a:r>
            <a:r>
              <a:rPr lang="ja-JP" altLang="en-US" sz="2400">
                <a:solidFill>
                  <a:srgbClr val="525252"/>
                </a:solidFill>
              </a:rPr>
              <a:t>での負荷</a:t>
            </a:r>
            <a:endParaRPr lang="ja-JP" altLang="en-US" sz="2400" dirty="0">
              <a:solidFill>
                <a:srgbClr val="525252"/>
              </a:solidFill>
            </a:endParaRPr>
          </a:p>
        </p:txBody>
      </p:sp>
      <p:sp>
        <p:nvSpPr>
          <p:cNvPr id="4" name="フッター プレースホルダー 3">
            <a:extLst>
              <a:ext uri="{FF2B5EF4-FFF2-40B4-BE49-F238E27FC236}">
                <a16:creationId xmlns:a16="http://schemas.microsoft.com/office/drawing/2014/main" id="{30378FD5-32BC-E59A-A5E3-14F3051B6647}"/>
              </a:ext>
            </a:extLst>
          </p:cNvPr>
          <p:cNvSpPr>
            <a:spLocks noGrp="1"/>
          </p:cNvSpPr>
          <p:nvPr>
            <p:ph type="ftr" sz="quarter" idx="11"/>
          </p:nvPr>
        </p:nvSpPr>
        <p:spPr/>
        <p:txBody>
          <a:bodyPr/>
          <a:lstStyle/>
          <a:p>
            <a:r>
              <a:rPr lang="en" altLang="ja-JP">
                <a:latin typeface="+mj-lt"/>
              </a:rPr>
              <a:t>ueda 20231013</a:t>
            </a:r>
            <a:endParaRPr kumimoji="1" lang="ja-JP" altLang="en-US"/>
          </a:p>
        </p:txBody>
      </p:sp>
      <p:sp>
        <p:nvSpPr>
          <p:cNvPr id="5" name="スライド番号プレースホルダー 4">
            <a:extLst>
              <a:ext uri="{FF2B5EF4-FFF2-40B4-BE49-F238E27FC236}">
                <a16:creationId xmlns:a16="http://schemas.microsoft.com/office/drawing/2014/main" id="{D013C10B-2A15-4F8D-FED1-8A99C04CBF3A}"/>
              </a:ext>
            </a:extLst>
          </p:cNvPr>
          <p:cNvSpPr>
            <a:spLocks noGrp="1"/>
          </p:cNvSpPr>
          <p:nvPr>
            <p:ph type="sldNum" sz="quarter" idx="12"/>
          </p:nvPr>
        </p:nvSpPr>
        <p:spPr/>
        <p:txBody>
          <a:bodyPr/>
          <a:lstStyle/>
          <a:p>
            <a:fld id="{8B45D110-FD8E-48BD-8825-CDFBF9D22CA3}" type="slidenum">
              <a:rPr kumimoji="1" lang="ja-JP" altLang="en-US" smtClean="0"/>
              <a:pPr/>
              <a:t>11</a:t>
            </a:fld>
            <a:endParaRPr kumimoji="1" lang="ja-JP" altLang="en-US" dirty="0"/>
          </a:p>
        </p:txBody>
      </p:sp>
      <p:pic>
        <p:nvPicPr>
          <p:cNvPr id="10" name="グラフィックス 9" descr="ノート PC 単色塗りつぶし">
            <a:extLst>
              <a:ext uri="{FF2B5EF4-FFF2-40B4-BE49-F238E27FC236}">
                <a16:creationId xmlns:a16="http://schemas.microsoft.com/office/drawing/2014/main" id="{58795370-F388-F185-E84A-D84FE1A03B2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63595" y="3645519"/>
            <a:ext cx="906536" cy="906536"/>
          </a:xfrm>
          <a:prstGeom prst="rect">
            <a:avLst/>
          </a:prstGeom>
        </p:spPr>
      </p:pic>
      <p:pic>
        <p:nvPicPr>
          <p:cNvPr id="12" name="グラフィックス 11" descr="モノのインターネット 枠線">
            <a:extLst>
              <a:ext uri="{FF2B5EF4-FFF2-40B4-BE49-F238E27FC236}">
                <a16:creationId xmlns:a16="http://schemas.microsoft.com/office/drawing/2014/main" id="{63EE9B1D-C1CC-30D1-ABB6-3CE92872C01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025505" y="5042223"/>
            <a:ext cx="896339" cy="896339"/>
          </a:xfrm>
          <a:prstGeom prst="rect">
            <a:avLst/>
          </a:prstGeom>
        </p:spPr>
      </p:pic>
      <p:pic>
        <p:nvPicPr>
          <p:cNvPr id="15" name="グラフィックス 14" descr="コンピューター 枠線">
            <a:extLst>
              <a:ext uri="{FF2B5EF4-FFF2-40B4-BE49-F238E27FC236}">
                <a16:creationId xmlns:a16="http://schemas.microsoft.com/office/drawing/2014/main" id="{5044E517-2534-DE12-1FCA-87434E736F4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448067" y="5043856"/>
            <a:ext cx="914400" cy="914400"/>
          </a:xfrm>
          <a:prstGeom prst="rect">
            <a:avLst/>
          </a:prstGeom>
        </p:spPr>
      </p:pic>
      <p:pic>
        <p:nvPicPr>
          <p:cNvPr id="17" name="グラフィックス 16" descr="スマート フォン 枠線">
            <a:extLst>
              <a:ext uri="{FF2B5EF4-FFF2-40B4-BE49-F238E27FC236}">
                <a16:creationId xmlns:a16="http://schemas.microsoft.com/office/drawing/2014/main" id="{B773481F-CC82-2E4C-505B-3B683C6398B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745788" y="5098080"/>
            <a:ext cx="830465" cy="830465"/>
          </a:xfrm>
          <a:prstGeom prst="rect">
            <a:avLst/>
          </a:prstGeom>
        </p:spPr>
      </p:pic>
      <p:cxnSp>
        <p:nvCxnSpPr>
          <p:cNvPr id="18" name="直線コネクタ 17">
            <a:extLst>
              <a:ext uri="{FF2B5EF4-FFF2-40B4-BE49-F238E27FC236}">
                <a16:creationId xmlns:a16="http://schemas.microsoft.com/office/drawing/2014/main" id="{9A1693CA-B80E-EB0A-500B-4DA23B299C12}"/>
              </a:ext>
            </a:extLst>
          </p:cNvPr>
          <p:cNvCxnSpPr>
            <a:cxnSpLocks/>
            <a:stCxn id="12" idx="0"/>
          </p:cNvCxnSpPr>
          <p:nvPr/>
        </p:nvCxnSpPr>
        <p:spPr>
          <a:xfrm flipV="1">
            <a:off x="5473675" y="4728313"/>
            <a:ext cx="62960" cy="313910"/>
          </a:xfrm>
          <a:prstGeom prst="line">
            <a:avLst/>
          </a:prstGeom>
          <a:ln w="19050">
            <a:prstDash val="dash"/>
          </a:ln>
        </p:spPr>
        <p:style>
          <a:lnRef idx="1">
            <a:schemeClr val="dk1"/>
          </a:lnRef>
          <a:fillRef idx="0">
            <a:schemeClr val="dk1"/>
          </a:fillRef>
          <a:effectRef idx="0">
            <a:schemeClr val="dk1"/>
          </a:effectRef>
          <a:fontRef idx="minor">
            <a:schemeClr val="tx1"/>
          </a:fontRef>
        </p:style>
      </p:cxnSp>
      <p:cxnSp>
        <p:nvCxnSpPr>
          <p:cNvPr id="19" name="直線コネクタ 18">
            <a:extLst>
              <a:ext uri="{FF2B5EF4-FFF2-40B4-BE49-F238E27FC236}">
                <a16:creationId xmlns:a16="http://schemas.microsoft.com/office/drawing/2014/main" id="{18AD8A58-8B14-1953-0BF2-7F4DF9695453}"/>
              </a:ext>
            </a:extLst>
          </p:cNvPr>
          <p:cNvCxnSpPr>
            <a:cxnSpLocks/>
          </p:cNvCxnSpPr>
          <p:nvPr/>
        </p:nvCxnSpPr>
        <p:spPr>
          <a:xfrm flipV="1">
            <a:off x="3029660" y="4744790"/>
            <a:ext cx="84510" cy="335731"/>
          </a:xfrm>
          <a:prstGeom prst="line">
            <a:avLst/>
          </a:prstGeom>
          <a:ln w="19050">
            <a:prstDash val="dash"/>
          </a:ln>
        </p:spPr>
        <p:style>
          <a:lnRef idx="1">
            <a:schemeClr val="dk1"/>
          </a:lnRef>
          <a:fillRef idx="0">
            <a:schemeClr val="dk1"/>
          </a:fillRef>
          <a:effectRef idx="0">
            <a:schemeClr val="dk1"/>
          </a:effectRef>
          <a:fontRef idx="minor">
            <a:schemeClr val="tx1"/>
          </a:fontRef>
        </p:style>
      </p:cxnSp>
      <p:cxnSp>
        <p:nvCxnSpPr>
          <p:cNvPr id="20" name="直線コネクタ 19">
            <a:extLst>
              <a:ext uri="{FF2B5EF4-FFF2-40B4-BE49-F238E27FC236}">
                <a16:creationId xmlns:a16="http://schemas.microsoft.com/office/drawing/2014/main" id="{8474B997-D788-71E7-2453-3D001A47F4B3}"/>
              </a:ext>
            </a:extLst>
          </p:cNvPr>
          <p:cNvCxnSpPr>
            <a:cxnSpLocks/>
          </p:cNvCxnSpPr>
          <p:nvPr/>
        </p:nvCxnSpPr>
        <p:spPr>
          <a:xfrm>
            <a:off x="3908386" y="4740890"/>
            <a:ext cx="172588" cy="311324"/>
          </a:xfrm>
          <a:prstGeom prst="line">
            <a:avLst/>
          </a:prstGeom>
          <a:ln w="19050">
            <a:prstDash val="dash"/>
          </a:ln>
        </p:spPr>
        <p:style>
          <a:lnRef idx="1">
            <a:schemeClr val="dk1"/>
          </a:lnRef>
          <a:fillRef idx="0">
            <a:schemeClr val="dk1"/>
          </a:fillRef>
          <a:effectRef idx="0">
            <a:schemeClr val="dk1"/>
          </a:effectRef>
          <a:fontRef idx="minor">
            <a:schemeClr val="tx1"/>
          </a:fontRef>
        </p:style>
      </p:cxnSp>
      <p:cxnSp>
        <p:nvCxnSpPr>
          <p:cNvPr id="26" name="直線コネクタ 25">
            <a:extLst>
              <a:ext uri="{FF2B5EF4-FFF2-40B4-BE49-F238E27FC236}">
                <a16:creationId xmlns:a16="http://schemas.microsoft.com/office/drawing/2014/main" id="{9DE75F9C-7C2C-48A0-95D1-B7E4904A7402}"/>
              </a:ext>
            </a:extLst>
          </p:cNvPr>
          <p:cNvCxnSpPr>
            <a:cxnSpLocks/>
          </p:cNvCxnSpPr>
          <p:nvPr/>
        </p:nvCxnSpPr>
        <p:spPr>
          <a:xfrm>
            <a:off x="1676912" y="3998050"/>
            <a:ext cx="1260000" cy="0"/>
          </a:xfrm>
          <a:prstGeom prst="line">
            <a:avLst/>
          </a:prstGeom>
          <a:ln w="38100">
            <a:prstDash val="dash"/>
            <a:headEnd type="none" w="med" len="med"/>
            <a:tailEnd type="triangle" w="med" len="med"/>
          </a:ln>
        </p:spPr>
        <p:style>
          <a:lnRef idx="1">
            <a:schemeClr val="dk1"/>
          </a:lnRef>
          <a:fillRef idx="0">
            <a:schemeClr val="dk1"/>
          </a:fillRef>
          <a:effectRef idx="0">
            <a:schemeClr val="dk1"/>
          </a:effectRef>
          <a:fontRef idx="minor">
            <a:schemeClr val="tx1"/>
          </a:fontRef>
        </p:style>
      </p:cxnSp>
      <p:pic>
        <p:nvPicPr>
          <p:cNvPr id="33" name="グラフィックス 32" descr="ノート PC 単色塗りつぶし">
            <a:extLst>
              <a:ext uri="{FF2B5EF4-FFF2-40B4-BE49-F238E27FC236}">
                <a16:creationId xmlns:a16="http://schemas.microsoft.com/office/drawing/2014/main" id="{F73A7D1A-486F-C51F-8C4A-625126A29A9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609093" y="2787891"/>
            <a:ext cx="906536" cy="906536"/>
          </a:xfrm>
          <a:prstGeom prst="rect">
            <a:avLst/>
          </a:prstGeom>
        </p:spPr>
      </p:pic>
      <p:pic>
        <p:nvPicPr>
          <p:cNvPr id="34" name="グラフィックス 33" descr="無線ルーター 枠線">
            <a:extLst>
              <a:ext uri="{FF2B5EF4-FFF2-40B4-BE49-F238E27FC236}">
                <a16:creationId xmlns:a16="http://schemas.microsoft.com/office/drawing/2014/main" id="{1CBF92A3-EC25-6A0B-4296-D97B44EEA66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278120" y="3554945"/>
            <a:ext cx="914400" cy="914400"/>
          </a:xfrm>
          <a:prstGeom prst="rect">
            <a:avLst/>
          </a:prstGeom>
        </p:spPr>
      </p:pic>
      <p:pic>
        <p:nvPicPr>
          <p:cNvPr id="35" name="グラフィックス 34" descr="無線ルーター 単色塗りつぶし">
            <a:extLst>
              <a:ext uri="{FF2B5EF4-FFF2-40B4-BE49-F238E27FC236}">
                <a16:creationId xmlns:a16="http://schemas.microsoft.com/office/drawing/2014/main" id="{845DCCA8-4520-8555-BCB8-0D3B61ACE718}"/>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029660" y="3527748"/>
            <a:ext cx="914400" cy="914400"/>
          </a:xfrm>
          <a:prstGeom prst="rect">
            <a:avLst/>
          </a:prstGeom>
        </p:spPr>
      </p:pic>
      <p:cxnSp>
        <p:nvCxnSpPr>
          <p:cNvPr id="38" name="直線コネクタ 37">
            <a:extLst>
              <a:ext uri="{FF2B5EF4-FFF2-40B4-BE49-F238E27FC236}">
                <a16:creationId xmlns:a16="http://schemas.microsoft.com/office/drawing/2014/main" id="{F66CEC8C-D903-68AC-67D0-DBEF400818DD}"/>
              </a:ext>
            </a:extLst>
          </p:cNvPr>
          <p:cNvCxnSpPr>
            <a:cxnSpLocks/>
          </p:cNvCxnSpPr>
          <p:nvPr/>
        </p:nvCxnSpPr>
        <p:spPr>
          <a:xfrm flipH="1" flipV="1">
            <a:off x="1652482" y="4160414"/>
            <a:ext cx="1260000" cy="1568"/>
          </a:xfrm>
          <a:prstGeom prst="line">
            <a:avLst/>
          </a:prstGeom>
          <a:ln w="38100">
            <a:prstDash val="dash"/>
            <a:headEnd type="none" w="med" len="med"/>
            <a:tailEnd type="triangle" w="med" len="med"/>
          </a:ln>
        </p:spPr>
        <p:style>
          <a:lnRef idx="1">
            <a:schemeClr val="dk1"/>
          </a:lnRef>
          <a:fillRef idx="0">
            <a:schemeClr val="dk1"/>
          </a:fillRef>
          <a:effectRef idx="0">
            <a:schemeClr val="dk1"/>
          </a:effectRef>
          <a:fontRef idx="minor">
            <a:schemeClr val="tx1"/>
          </a:fontRef>
        </p:style>
      </p:cxnSp>
      <p:pic>
        <p:nvPicPr>
          <p:cNvPr id="40" name="グラフィックス 39" descr="データベース 枠線">
            <a:extLst>
              <a:ext uri="{FF2B5EF4-FFF2-40B4-BE49-F238E27FC236}">
                <a16:creationId xmlns:a16="http://schemas.microsoft.com/office/drawing/2014/main" id="{0CA0A7CF-A762-0613-4E94-24918115C767}"/>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7098146" y="5106567"/>
            <a:ext cx="914400" cy="914400"/>
          </a:xfrm>
          <a:prstGeom prst="rect">
            <a:avLst/>
          </a:prstGeom>
        </p:spPr>
      </p:pic>
      <p:cxnSp>
        <p:nvCxnSpPr>
          <p:cNvPr id="41" name="直線コネクタ 40">
            <a:extLst>
              <a:ext uri="{FF2B5EF4-FFF2-40B4-BE49-F238E27FC236}">
                <a16:creationId xmlns:a16="http://schemas.microsoft.com/office/drawing/2014/main" id="{FF71F58E-AAB9-9E49-617F-E1735E46E980}"/>
              </a:ext>
            </a:extLst>
          </p:cNvPr>
          <p:cNvCxnSpPr>
            <a:cxnSpLocks/>
          </p:cNvCxnSpPr>
          <p:nvPr/>
        </p:nvCxnSpPr>
        <p:spPr>
          <a:xfrm>
            <a:off x="6255142" y="4228676"/>
            <a:ext cx="914401" cy="1049497"/>
          </a:xfrm>
          <a:prstGeom prst="line">
            <a:avLst/>
          </a:prstGeom>
          <a:ln w="38100">
            <a:prstDash val="dash"/>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42" name="テキスト ボックス 41">
            <a:extLst>
              <a:ext uri="{FF2B5EF4-FFF2-40B4-BE49-F238E27FC236}">
                <a16:creationId xmlns:a16="http://schemas.microsoft.com/office/drawing/2014/main" id="{FC4E9AD0-E3B1-A955-35A4-BD4B669C1C0D}"/>
              </a:ext>
            </a:extLst>
          </p:cNvPr>
          <p:cNvSpPr txBox="1"/>
          <p:nvPr/>
        </p:nvSpPr>
        <p:spPr>
          <a:xfrm>
            <a:off x="7457280" y="3582871"/>
            <a:ext cx="1343120" cy="369332"/>
          </a:xfrm>
          <a:prstGeom prst="rect">
            <a:avLst/>
          </a:prstGeom>
          <a:noFill/>
          <a:ln w="12700">
            <a:solidFill>
              <a:schemeClr val="tx1"/>
            </a:solidFill>
          </a:ln>
        </p:spPr>
        <p:txBody>
          <a:bodyPr wrap="square" rtlCol="0">
            <a:spAutoFit/>
          </a:bodyPr>
          <a:lstStyle/>
          <a:p>
            <a:pPr algn="ctr"/>
            <a:r>
              <a:rPr lang="en-US" altLang="ja-JP" b="1" dirty="0">
                <a:solidFill>
                  <a:srgbClr val="FF0000"/>
                </a:solidFill>
              </a:rPr>
              <a:t>PC 2</a:t>
            </a:r>
          </a:p>
        </p:txBody>
      </p:sp>
      <p:sp>
        <p:nvSpPr>
          <p:cNvPr id="44" name="左中かっこ 43">
            <a:extLst>
              <a:ext uri="{FF2B5EF4-FFF2-40B4-BE49-F238E27FC236}">
                <a16:creationId xmlns:a16="http://schemas.microsoft.com/office/drawing/2014/main" id="{37F9C3C0-BC13-7E7A-3088-892084F60C9E}"/>
              </a:ext>
            </a:extLst>
          </p:cNvPr>
          <p:cNvSpPr/>
          <p:nvPr/>
        </p:nvSpPr>
        <p:spPr>
          <a:xfrm rot="16200000">
            <a:off x="3266622" y="4823848"/>
            <a:ext cx="189463" cy="2331232"/>
          </a:xfrm>
          <a:prstGeom prst="leftBrace">
            <a:avLst/>
          </a:prstGeom>
          <a:ln w="19050" cap="sq">
            <a:solidFill>
              <a:srgbClr val="00B050"/>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solidFill>
                <a:srgbClr val="00B050"/>
              </a:solidFill>
            </a:endParaRPr>
          </a:p>
        </p:txBody>
      </p:sp>
      <p:cxnSp>
        <p:nvCxnSpPr>
          <p:cNvPr id="45" name="直線コネクタ 44">
            <a:extLst>
              <a:ext uri="{FF2B5EF4-FFF2-40B4-BE49-F238E27FC236}">
                <a16:creationId xmlns:a16="http://schemas.microsoft.com/office/drawing/2014/main" id="{BB8939CA-9878-67F6-4C0C-C9A6BDC66733}"/>
              </a:ext>
            </a:extLst>
          </p:cNvPr>
          <p:cNvCxnSpPr>
            <a:cxnSpLocks/>
          </p:cNvCxnSpPr>
          <p:nvPr/>
        </p:nvCxnSpPr>
        <p:spPr>
          <a:xfrm rot="-1380000">
            <a:off x="6166663" y="3595614"/>
            <a:ext cx="1260000" cy="0"/>
          </a:xfrm>
          <a:prstGeom prst="line">
            <a:avLst/>
          </a:prstGeom>
          <a:ln w="38100">
            <a:prstDash val="dash"/>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46" name="直線コネクタ 45">
            <a:extLst>
              <a:ext uri="{FF2B5EF4-FFF2-40B4-BE49-F238E27FC236}">
                <a16:creationId xmlns:a16="http://schemas.microsoft.com/office/drawing/2014/main" id="{8D272B1F-6842-8F0C-CAB4-7D205198B69B}"/>
              </a:ext>
            </a:extLst>
          </p:cNvPr>
          <p:cNvCxnSpPr>
            <a:cxnSpLocks/>
          </p:cNvCxnSpPr>
          <p:nvPr/>
        </p:nvCxnSpPr>
        <p:spPr>
          <a:xfrm rot="-1380000" flipH="1" flipV="1">
            <a:off x="6188661" y="3761696"/>
            <a:ext cx="1260000" cy="1568"/>
          </a:xfrm>
          <a:prstGeom prst="line">
            <a:avLst/>
          </a:prstGeom>
          <a:ln w="38100">
            <a:prstDash val="dash"/>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47" name="直線コネクタ 46">
            <a:extLst>
              <a:ext uri="{FF2B5EF4-FFF2-40B4-BE49-F238E27FC236}">
                <a16:creationId xmlns:a16="http://schemas.microsoft.com/office/drawing/2014/main" id="{B4C0CAB7-8DE0-BB64-916F-CF6F403F093C}"/>
              </a:ext>
            </a:extLst>
          </p:cNvPr>
          <p:cNvCxnSpPr>
            <a:cxnSpLocks/>
          </p:cNvCxnSpPr>
          <p:nvPr/>
        </p:nvCxnSpPr>
        <p:spPr>
          <a:xfrm>
            <a:off x="4024409" y="3984113"/>
            <a:ext cx="1260000" cy="0"/>
          </a:xfrm>
          <a:prstGeom prst="line">
            <a:avLst/>
          </a:prstGeom>
          <a:ln w="38100">
            <a:prstDash val="dash"/>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48" name="直線コネクタ 47">
            <a:extLst>
              <a:ext uri="{FF2B5EF4-FFF2-40B4-BE49-F238E27FC236}">
                <a16:creationId xmlns:a16="http://schemas.microsoft.com/office/drawing/2014/main" id="{0C9DE12F-0A6E-F833-F7DB-659A9EFFAC5C}"/>
              </a:ext>
            </a:extLst>
          </p:cNvPr>
          <p:cNvCxnSpPr>
            <a:cxnSpLocks/>
          </p:cNvCxnSpPr>
          <p:nvPr/>
        </p:nvCxnSpPr>
        <p:spPr>
          <a:xfrm flipH="1" flipV="1">
            <a:off x="3999979" y="4146477"/>
            <a:ext cx="1260000" cy="1568"/>
          </a:xfrm>
          <a:prstGeom prst="line">
            <a:avLst/>
          </a:prstGeom>
          <a:ln w="38100">
            <a:prstDash val="dash"/>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65" name="テキスト ボックス 64">
            <a:extLst>
              <a:ext uri="{FF2B5EF4-FFF2-40B4-BE49-F238E27FC236}">
                <a16:creationId xmlns:a16="http://schemas.microsoft.com/office/drawing/2014/main" id="{FE5D9086-3417-6871-8968-DD6DB16317B0}"/>
              </a:ext>
            </a:extLst>
          </p:cNvPr>
          <p:cNvSpPr txBox="1"/>
          <p:nvPr/>
        </p:nvSpPr>
        <p:spPr>
          <a:xfrm>
            <a:off x="6796663" y="6013231"/>
            <a:ext cx="1688960" cy="369332"/>
          </a:xfrm>
          <a:prstGeom prst="rect">
            <a:avLst/>
          </a:prstGeom>
          <a:noFill/>
          <a:ln w="12700">
            <a:solidFill>
              <a:schemeClr val="tx1"/>
            </a:solidFill>
          </a:ln>
        </p:spPr>
        <p:txBody>
          <a:bodyPr wrap="square" rtlCol="0">
            <a:spAutoFit/>
          </a:bodyPr>
          <a:lstStyle/>
          <a:p>
            <a:pPr algn="ctr"/>
            <a:r>
              <a:rPr lang="en-US" altLang="ja-JP" b="1" dirty="0">
                <a:solidFill>
                  <a:srgbClr val="FF0000"/>
                </a:solidFill>
              </a:rPr>
              <a:t>google.com</a:t>
            </a:r>
            <a:endParaRPr kumimoji="1" lang="ja-JP" altLang="en-US" b="1" dirty="0">
              <a:solidFill>
                <a:srgbClr val="FF0000"/>
              </a:solidFill>
            </a:endParaRPr>
          </a:p>
        </p:txBody>
      </p:sp>
      <p:sp>
        <p:nvSpPr>
          <p:cNvPr id="7" name="左中かっこ 6">
            <a:extLst>
              <a:ext uri="{FF2B5EF4-FFF2-40B4-BE49-F238E27FC236}">
                <a16:creationId xmlns:a16="http://schemas.microsoft.com/office/drawing/2014/main" id="{D5B6DE72-9D13-AF61-38C3-2E737E7AE637}"/>
              </a:ext>
            </a:extLst>
          </p:cNvPr>
          <p:cNvSpPr/>
          <p:nvPr/>
        </p:nvSpPr>
        <p:spPr>
          <a:xfrm rot="16200000">
            <a:off x="5409584" y="5348842"/>
            <a:ext cx="128181" cy="1381756"/>
          </a:xfrm>
          <a:prstGeom prst="leftBrace">
            <a:avLst/>
          </a:prstGeom>
          <a:ln w="19050" cap="sq">
            <a:solidFill>
              <a:srgbClr val="00B050"/>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solidFill>
                <a:srgbClr val="00B050"/>
              </a:solidFill>
            </a:endParaRPr>
          </a:p>
        </p:txBody>
      </p:sp>
      <p:sp>
        <p:nvSpPr>
          <p:cNvPr id="6" name="テキスト ボックス 5">
            <a:extLst>
              <a:ext uri="{FF2B5EF4-FFF2-40B4-BE49-F238E27FC236}">
                <a16:creationId xmlns:a16="http://schemas.microsoft.com/office/drawing/2014/main" id="{6CCC7259-D941-4274-DB12-B87EF4ED3A71}"/>
              </a:ext>
            </a:extLst>
          </p:cNvPr>
          <p:cNvSpPr txBox="1"/>
          <p:nvPr/>
        </p:nvSpPr>
        <p:spPr>
          <a:xfrm>
            <a:off x="4503396" y="6086378"/>
            <a:ext cx="2048528" cy="400110"/>
          </a:xfrm>
          <a:prstGeom prst="rect">
            <a:avLst/>
          </a:prstGeom>
          <a:noFill/>
        </p:spPr>
        <p:txBody>
          <a:bodyPr wrap="square" rtlCol="0">
            <a:spAutoFit/>
          </a:bodyPr>
          <a:lstStyle/>
          <a:p>
            <a:pPr algn="ctr"/>
            <a:r>
              <a:rPr kumimoji="1" lang="en-US" altLang="ja-JP" sz="2000" b="1" dirty="0">
                <a:solidFill>
                  <a:schemeClr val="accent5"/>
                </a:solidFill>
              </a:rPr>
              <a:t>16 IoT devices</a:t>
            </a:r>
            <a:endParaRPr kumimoji="1" lang="ja-JP" altLang="en-US" sz="2000" b="1" dirty="0">
              <a:solidFill>
                <a:schemeClr val="accent5"/>
              </a:solidFill>
            </a:endParaRPr>
          </a:p>
        </p:txBody>
      </p:sp>
      <p:sp>
        <p:nvSpPr>
          <p:cNvPr id="8" name="テキスト ボックス 7">
            <a:extLst>
              <a:ext uri="{FF2B5EF4-FFF2-40B4-BE49-F238E27FC236}">
                <a16:creationId xmlns:a16="http://schemas.microsoft.com/office/drawing/2014/main" id="{E967B0EB-C478-9134-7F05-36E1D4721B49}"/>
              </a:ext>
            </a:extLst>
          </p:cNvPr>
          <p:cNvSpPr txBox="1"/>
          <p:nvPr/>
        </p:nvSpPr>
        <p:spPr>
          <a:xfrm>
            <a:off x="5155062" y="4345924"/>
            <a:ext cx="1191075" cy="369332"/>
          </a:xfrm>
          <a:prstGeom prst="rect">
            <a:avLst/>
          </a:prstGeom>
          <a:noFill/>
        </p:spPr>
        <p:txBody>
          <a:bodyPr wrap="square" rtlCol="0">
            <a:spAutoFit/>
          </a:bodyPr>
          <a:lstStyle/>
          <a:p>
            <a:r>
              <a:rPr kumimoji="1" lang="en-US" altLang="ja-JP" b="1" dirty="0">
                <a:solidFill>
                  <a:srgbClr val="FF0000"/>
                </a:solidFill>
              </a:rPr>
              <a:t>Legal</a:t>
            </a:r>
            <a:r>
              <a:rPr lang="en-US" altLang="ja-JP" b="1" dirty="0">
                <a:solidFill>
                  <a:srgbClr val="FF0000"/>
                </a:solidFill>
              </a:rPr>
              <a:t> </a:t>
            </a:r>
            <a:r>
              <a:rPr kumimoji="1" lang="en-US" altLang="ja-JP" b="1" dirty="0">
                <a:solidFill>
                  <a:srgbClr val="FF0000"/>
                </a:solidFill>
              </a:rPr>
              <a:t>AP</a:t>
            </a:r>
            <a:endParaRPr kumimoji="1" lang="ja-JP" altLang="en-US" b="1" dirty="0">
              <a:solidFill>
                <a:srgbClr val="FF0000"/>
              </a:solidFill>
            </a:endParaRPr>
          </a:p>
        </p:txBody>
      </p:sp>
      <p:sp>
        <p:nvSpPr>
          <p:cNvPr id="9" name="テキスト ボックス 8">
            <a:extLst>
              <a:ext uri="{FF2B5EF4-FFF2-40B4-BE49-F238E27FC236}">
                <a16:creationId xmlns:a16="http://schemas.microsoft.com/office/drawing/2014/main" id="{334C3B69-BC27-56F9-3B01-D725A47AD12D}"/>
              </a:ext>
            </a:extLst>
          </p:cNvPr>
          <p:cNvSpPr txBox="1"/>
          <p:nvPr/>
        </p:nvSpPr>
        <p:spPr>
          <a:xfrm>
            <a:off x="2853308" y="4358981"/>
            <a:ext cx="1336121" cy="369332"/>
          </a:xfrm>
          <a:prstGeom prst="rect">
            <a:avLst/>
          </a:prstGeom>
          <a:noFill/>
        </p:spPr>
        <p:txBody>
          <a:bodyPr wrap="square" rtlCol="0">
            <a:spAutoFit/>
          </a:bodyPr>
          <a:lstStyle/>
          <a:p>
            <a:r>
              <a:rPr kumimoji="1" lang="en-US" altLang="ja-JP" b="1" dirty="0">
                <a:solidFill>
                  <a:srgbClr val="FF0000"/>
                </a:solidFill>
              </a:rPr>
              <a:t>Rogue AP</a:t>
            </a:r>
            <a:endParaRPr kumimoji="1" lang="ja-JP" altLang="en-US" b="1" dirty="0">
              <a:solidFill>
                <a:srgbClr val="FF0000"/>
              </a:solidFill>
            </a:endParaRPr>
          </a:p>
        </p:txBody>
      </p:sp>
      <p:sp>
        <p:nvSpPr>
          <p:cNvPr id="11" name="テキスト ボックス 10">
            <a:extLst>
              <a:ext uri="{FF2B5EF4-FFF2-40B4-BE49-F238E27FC236}">
                <a16:creationId xmlns:a16="http://schemas.microsoft.com/office/drawing/2014/main" id="{15269E9E-C410-3FF2-893D-09CA0B13D11B}"/>
              </a:ext>
            </a:extLst>
          </p:cNvPr>
          <p:cNvSpPr txBox="1"/>
          <p:nvPr/>
        </p:nvSpPr>
        <p:spPr>
          <a:xfrm>
            <a:off x="198539" y="4405883"/>
            <a:ext cx="1836648" cy="646331"/>
          </a:xfrm>
          <a:prstGeom prst="rect">
            <a:avLst/>
          </a:prstGeom>
          <a:noFill/>
          <a:ln w="12700">
            <a:solidFill>
              <a:schemeClr val="tx1"/>
            </a:solidFill>
          </a:ln>
        </p:spPr>
        <p:txBody>
          <a:bodyPr wrap="square" rtlCol="0">
            <a:spAutoFit/>
          </a:bodyPr>
          <a:lstStyle/>
          <a:p>
            <a:pPr algn="ctr"/>
            <a:r>
              <a:rPr lang="en-US" altLang="ja-JP" b="1" dirty="0">
                <a:solidFill>
                  <a:srgbClr val="FF0000"/>
                </a:solidFill>
              </a:rPr>
              <a:t>PC 1</a:t>
            </a:r>
          </a:p>
          <a:p>
            <a:pPr algn="ctr"/>
            <a:r>
              <a:rPr lang="en-US" altLang="ja-JP" b="1" dirty="0">
                <a:solidFill>
                  <a:srgbClr val="FF0000"/>
                </a:solidFill>
              </a:rPr>
              <a:t>(T</a:t>
            </a:r>
            <a:r>
              <a:rPr kumimoji="1" lang="en-US" altLang="ja-JP" b="1" dirty="0">
                <a:solidFill>
                  <a:srgbClr val="FF0000"/>
                </a:solidFill>
              </a:rPr>
              <a:t>o measure) </a:t>
            </a:r>
            <a:endParaRPr kumimoji="1" lang="ja-JP" altLang="en-US" b="1" dirty="0">
              <a:solidFill>
                <a:srgbClr val="FF0000"/>
              </a:solidFill>
            </a:endParaRPr>
          </a:p>
        </p:txBody>
      </p:sp>
      <p:sp>
        <p:nvSpPr>
          <p:cNvPr id="13" name="テキスト ボックス 12">
            <a:extLst>
              <a:ext uri="{FF2B5EF4-FFF2-40B4-BE49-F238E27FC236}">
                <a16:creationId xmlns:a16="http://schemas.microsoft.com/office/drawing/2014/main" id="{CFBEF565-65AA-29DC-DE81-957F076DF177}"/>
              </a:ext>
            </a:extLst>
          </p:cNvPr>
          <p:cNvSpPr txBox="1"/>
          <p:nvPr/>
        </p:nvSpPr>
        <p:spPr>
          <a:xfrm>
            <a:off x="2557722" y="6069283"/>
            <a:ext cx="1498932" cy="400110"/>
          </a:xfrm>
          <a:prstGeom prst="rect">
            <a:avLst/>
          </a:prstGeom>
          <a:noFill/>
        </p:spPr>
        <p:txBody>
          <a:bodyPr wrap="square" rtlCol="0">
            <a:spAutoFit/>
          </a:bodyPr>
          <a:lstStyle/>
          <a:p>
            <a:pPr algn="ctr"/>
            <a:r>
              <a:rPr lang="en" altLang="ja-JP" sz="2000" b="1" dirty="0">
                <a:solidFill>
                  <a:srgbClr val="00B050"/>
                </a:solidFill>
              </a:rPr>
              <a:t>Devices</a:t>
            </a:r>
            <a:endParaRPr lang="en" altLang="ja-JP" b="1" dirty="0">
              <a:solidFill>
                <a:srgbClr val="00B050"/>
              </a:solidFill>
            </a:endParaRPr>
          </a:p>
        </p:txBody>
      </p:sp>
      <p:sp>
        <p:nvSpPr>
          <p:cNvPr id="14" name="角丸四角形吹き出し 13">
            <a:extLst>
              <a:ext uri="{FF2B5EF4-FFF2-40B4-BE49-F238E27FC236}">
                <a16:creationId xmlns:a16="http://schemas.microsoft.com/office/drawing/2014/main" id="{EC1A74E7-B3D7-BCFC-FE78-E5E8A5F43322}"/>
              </a:ext>
            </a:extLst>
          </p:cNvPr>
          <p:cNvSpPr/>
          <p:nvPr/>
        </p:nvSpPr>
        <p:spPr>
          <a:xfrm>
            <a:off x="868046" y="3169952"/>
            <a:ext cx="2334281" cy="544786"/>
          </a:xfrm>
          <a:prstGeom prst="wedgeRoundRectCallout">
            <a:avLst>
              <a:gd name="adj1" fmla="val -322"/>
              <a:gd name="adj2" fmla="val 74060"/>
              <a:gd name="adj3" fmla="val 16667"/>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600" b="1" dirty="0">
                <a:solidFill>
                  <a:srgbClr val="0098D1"/>
                </a:solidFill>
              </a:rPr>
              <a:t>Load using iperf</a:t>
            </a:r>
          </a:p>
          <a:p>
            <a:pPr algn="ctr"/>
            <a:r>
              <a:rPr lang="en-US" altLang="ja-JP" sz="1600" b="1" dirty="0">
                <a:solidFill>
                  <a:srgbClr val="0098D1"/>
                </a:solidFill>
              </a:rPr>
              <a:t>between PC1 to PC2</a:t>
            </a:r>
            <a:endParaRPr kumimoji="1" lang="en-US" altLang="ja-JP" sz="1600" b="1" dirty="0">
              <a:solidFill>
                <a:srgbClr val="0098D1"/>
              </a:solidFill>
            </a:endParaRPr>
          </a:p>
        </p:txBody>
      </p:sp>
      <p:sp>
        <p:nvSpPr>
          <p:cNvPr id="16" name="角丸四角形吹き出し 15">
            <a:extLst>
              <a:ext uri="{FF2B5EF4-FFF2-40B4-BE49-F238E27FC236}">
                <a16:creationId xmlns:a16="http://schemas.microsoft.com/office/drawing/2014/main" id="{6DAC0009-A11A-A781-ADC4-51D46BEBB7FE}"/>
              </a:ext>
            </a:extLst>
          </p:cNvPr>
          <p:cNvSpPr/>
          <p:nvPr/>
        </p:nvSpPr>
        <p:spPr>
          <a:xfrm>
            <a:off x="6751620" y="4196571"/>
            <a:ext cx="2123971" cy="524154"/>
          </a:xfrm>
          <a:prstGeom prst="wedgeRoundRectCallout">
            <a:avLst>
              <a:gd name="adj1" fmla="val -38984"/>
              <a:gd name="adj2" fmla="val 73735"/>
              <a:gd name="adj3" fmla="val 16667"/>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600" b="1" dirty="0">
                <a:solidFill>
                  <a:srgbClr val="0098D1"/>
                </a:solidFill>
              </a:rPr>
              <a:t>Send </a:t>
            </a:r>
            <a:r>
              <a:rPr lang="en-US" altLang="ja-JP" sz="1600" b="1" dirty="0">
                <a:solidFill>
                  <a:srgbClr val="0098D1"/>
                </a:solidFill>
              </a:rPr>
              <a:t>p</a:t>
            </a:r>
            <a:r>
              <a:rPr kumimoji="1" lang="en-US" altLang="ja-JP" sz="1600" b="1" dirty="0">
                <a:solidFill>
                  <a:srgbClr val="0098D1"/>
                </a:solidFill>
              </a:rPr>
              <a:t>ing </a:t>
            </a:r>
          </a:p>
          <a:p>
            <a:pPr algn="ctr"/>
            <a:r>
              <a:rPr lang="en-US" altLang="ja-JP" sz="1600" b="1" dirty="0">
                <a:solidFill>
                  <a:srgbClr val="0098D1"/>
                </a:solidFill>
              </a:rPr>
              <a:t>PC1 to google.com</a:t>
            </a:r>
            <a:endParaRPr kumimoji="1" lang="en-US" altLang="ja-JP" sz="1600" b="1" dirty="0">
              <a:solidFill>
                <a:srgbClr val="0098D1"/>
              </a:solidFill>
            </a:endParaRPr>
          </a:p>
        </p:txBody>
      </p:sp>
    </p:spTree>
    <p:extLst>
      <p:ext uri="{BB962C8B-B14F-4D97-AF65-F5344CB8AC3E}">
        <p14:creationId xmlns:p14="http://schemas.microsoft.com/office/powerpoint/2010/main" val="1394696091"/>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B9ECCC1-6A48-676A-78B9-FC43576D4F22}"/>
              </a:ext>
            </a:extLst>
          </p:cNvPr>
          <p:cNvSpPr>
            <a:spLocks noGrp="1"/>
          </p:cNvSpPr>
          <p:nvPr>
            <p:ph type="title"/>
          </p:nvPr>
        </p:nvSpPr>
        <p:spPr/>
        <p:txBody>
          <a:bodyPr>
            <a:normAutofit/>
          </a:bodyPr>
          <a:lstStyle/>
          <a:p>
            <a:r>
              <a:rPr kumimoji="1" lang="ja-JP" altLang="en-US"/>
              <a:t>提案手法と対抗手法</a:t>
            </a:r>
            <a:endParaRPr kumimoji="1" lang="ja-JP" altLang="en-US" dirty="0"/>
          </a:p>
        </p:txBody>
      </p:sp>
      <p:sp>
        <p:nvSpPr>
          <p:cNvPr id="4" name="スライド番号プレースホルダー 3">
            <a:extLst>
              <a:ext uri="{FF2B5EF4-FFF2-40B4-BE49-F238E27FC236}">
                <a16:creationId xmlns:a16="http://schemas.microsoft.com/office/drawing/2014/main" id="{02FBECF9-64C9-E59B-F177-E90F4F4C38B5}"/>
              </a:ext>
            </a:extLst>
          </p:cNvPr>
          <p:cNvSpPr>
            <a:spLocks noGrp="1"/>
          </p:cNvSpPr>
          <p:nvPr>
            <p:ph type="sldNum" sz="quarter" idx="12"/>
          </p:nvPr>
        </p:nvSpPr>
        <p:spPr/>
        <p:txBody>
          <a:bodyPr/>
          <a:lstStyle/>
          <a:p>
            <a:fld id="{8B45D110-FD8E-48BD-8825-CDFBF9D22CA3}" type="slidenum">
              <a:rPr kumimoji="1" lang="ja-JP" altLang="en-US" smtClean="0"/>
              <a:pPr/>
              <a:t>12</a:t>
            </a:fld>
            <a:endParaRPr kumimoji="1" lang="ja-JP" altLang="en-US"/>
          </a:p>
        </p:txBody>
      </p:sp>
      <p:sp>
        <p:nvSpPr>
          <p:cNvPr id="5" name="コンテンツ プレースホルダー 2">
            <a:extLst>
              <a:ext uri="{FF2B5EF4-FFF2-40B4-BE49-F238E27FC236}">
                <a16:creationId xmlns:a16="http://schemas.microsoft.com/office/drawing/2014/main" id="{49B9802F-5BC4-26D5-3A46-802FA6728DB3}"/>
              </a:ext>
            </a:extLst>
          </p:cNvPr>
          <p:cNvSpPr txBox="1">
            <a:spLocks/>
          </p:cNvSpPr>
          <p:nvPr/>
        </p:nvSpPr>
        <p:spPr>
          <a:xfrm>
            <a:off x="539552" y="1300002"/>
            <a:ext cx="8363222" cy="5297350"/>
          </a:xfrm>
          <a:prstGeom prst="rect">
            <a:avLst/>
          </a:prstGeom>
        </p:spPr>
        <p:txBody>
          <a:bodyPr/>
          <a:lstStyle>
            <a:lvl1pPr marL="342900" indent="-342900" algn="l" defTabSz="914400" rtl="0" eaLnBrk="1" latinLnBrk="0" hangingPunct="1">
              <a:spcBef>
                <a:spcPct val="20000"/>
              </a:spcBef>
              <a:buClr>
                <a:schemeClr val="accent1"/>
              </a:buClr>
              <a:buFont typeface="Wingdings" panose="05000000000000000000" pitchFamily="2" charset="2"/>
              <a:buChar char="l"/>
              <a:defRPr kumimoji="1" sz="3200" kern="1200">
                <a:solidFill>
                  <a:schemeClr val="tx1">
                    <a:lumMod val="85000"/>
                    <a:lumOff val="1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lumMod val="85000"/>
                    <a:lumOff val="15000"/>
                  </a:schemeClr>
                </a:solidFill>
                <a:latin typeface="+mn-lt"/>
                <a:ea typeface="+mn-ea"/>
                <a:cs typeface="+mn-cs"/>
              </a:defRPr>
            </a:lvl2pPr>
            <a:lvl3pPr marL="1143000" indent="-228600" algn="l" defTabSz="914400" rtl="0" eaLnBrk="1" latinLnBrk="0" hangingPunct="1">
              <a:spcBef>
                <a:spcPct val="20000"/>
              </a:spcBef>
              <a:buClr>
                <a:schemeClr val="accent1"/>
              </a:buClr>
              <a:buFont typeface="Arial" panose="020B0604020202020204" pitchFamily="34" charset="0"/>
              <a:buChar char="•"/>
              <a:defRPr kumimoji="1" sz="2400" kern="1200">
                <a:solidFill>
                  <a:schemeClr val="tx1">
                    <a:lumMod val="85000"/>
                    <a:lumOff val="1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lumMod val="85000"/>
                    <a:lumOff val="1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r>
              <a:rPr lang="ja-JP" altLang="en-US"/>
              <a:t>提案手法</a:t>
            </a:r>
            <a:endParaRPr lang="en-US" altLang="ja-JP" dirty="0"/>
          </a:p>
          <a:p>
            <a:pPr lvl="1"/>
            <a:r>
              <a:rPr lang="en-US" altLang="ja-JP" b="1" dirty="0"/>
              <a:t>4</a:t>
            </a:r>
            <a:r>
              <a:rPr lang="ja-JP" altLang="en-US" b="1"/>
              <a:t>種類のトラフィック負荷</a:t>
            </a:r>
            <a:r>
              <a:rPr lang="ja-JP" altLang="en-US"/>
              <a:t>状況を想定</a:t>
            </a:r>
            <a:endParaRPr lang="en-US" altLang="ja-JP" dirty="0"/>
          </a:p>
          <a:p>
            <a:pPr lvl="1"/>
            <a:r>
              <a:rPr lang="ja-JP" altLang="en-US" b="1"/>
              <a:t>トラフィック負荷ごとに閾値</a:t>
            </a:r>
            <a:r>
              <a:rPr lang="ja-JP" altLang="en-US"/>
              <a:t>を計算</a:t>
            </a:r>
            <a:endParaRPr lang="en-US" altLang="ja-JP" dirty="0"/>
          </a:p>
          <a:p>
            <a:pPr lvl="1"/>
            <a:r>
              <a:rPr lang="en-US" altLang="ja-JP" dirty="0"/>
              <a:t>CDF</a:t>
            </a:r>
            <a:r>
              <a:rPr lang="ja-JP" altLang="en-US"/>
              <a:t>を使用</a:t>
            </a:r>
            <a:endParaRPr lang="en-US" altLang="ja-JP" dirty="0"/>
          </a:p>
          <a:p>
            <a:pPr lvl="1"/>
            <a:endParaRPr lang="en-US" altLang="ja-JP" dirty="0"/>
          </a:p>
          <a:p>
            <a:r>
              <a:rPr lang="ja-JP" altLang="en-US">
                <a:effectLst/>
                <a:latin typeface="Helvetica Neue" panose="02000503000000020004" pitchFamily="2" charset="0"/>
              </a:rPr>
              <a:t>対抗手法</a:t>
            </a:r>
            <a:endParaRPr lang="en" altLang="ja-JP" dirty="0">
              <a:effectLst/>
              <a:latin typeface="Helvetica Neue" panose="02000503000000020004" pitchFamily="2" charset="0"/>
            </a:endParaRPr>
          </a:p>
          <a:p>
            <a:pPr lvl="1"/>
            <a:r>
              <a:rPr lang="en-US" altLang="ja-JP" b="1" dirty="0"/>
              <a:t>1</a:t>
            </a:r>
            <a:r>
              <a:rPr lang="ja-JP" altLang="en-US" b="1"/>
              <a:t>種類の閾値</a:t>
            </a:r>
            <a:r>
              <a:rPr lang="ja-JP" altLang="en-US"/>
              <a:t>を使用</a:t>
            </a:r>
            <a:endParaRPr lang="en-US" altLang="ja-JP" dirty="0"/>
          </a:p>
          <a:p>
            <a:pPr lvl="1"/>
            <a:r>
              <a:rPr lang="ja-JP" altLang="en-US" b="1"/>
              <a:t>負荷の変動がない環境</a:t>
            </a:r>
            <a:r>
              <a:rPr lang="en-US" altLang="ja-JP" b="1" dirty="0"/>
              <a:t>(</a:t>
            </a:r>
            <a:r>
              <a:rPr lang="en-US" altLang="ja-JP" b="1" dirty="0" err="1"/>
              <a:t>iperf</a:t>
            </a:r>
            <a:r>
              <a:rPr lang="ja-JP" altLang="en-US" b="1"/>
              <a:t>を使用しない</a:t>
            </a:r>
            <a:r>
              <a:rPr lang="en-US" altLang="ja-JP" b="1" dirty="0"/>
              <a:t>)</a:t>
            </a:r>
            <a:r>
              <a:rPr lang="ja-JP" altLang="en-US"/>
              <a:t>で決定された閾値</a:t>
            </a:r>
            <a:endParaRPr lang="en-US" altLang="ja-JP" dirty="0"/>
          </a:p>
          <a:p>
            <a:pPr lvl="1"/>
            <a:r>
              <a:rPr lang="en-US" altLang="ja-JP" dirty="0"/>
              <a:t>CDF</a:t>
            </a:r>
            <a:r>
              <a:rPr lang="ja-JP" altLang="en-US"/>
              <a:t>を使用しない</a:t>
            </a:r>
            <a:endParaRPr lang="en-US" altLang="ja-JP" dirty="0"/>
          </a:p>
        </p:txBody>
      </p:sp>
      <p:sp>
        <p:nvSpPr>
          <p:cNvPr id="7" name="フッター プレースホルダー 2">
            <a:extLst>
              <a:ext uri="{FF2B5EF4-FFF2-40B4-BE49-F238E27FC236}">
                <a16:creationId xmlns:a16="http://schemas.microsoft.com/office/drawing/2014/main" id="{FDB461DB-12F5-4799-CB44-FD7B51FA3846}"/>
              </a:ext>
            </a:extLst>
          </p:cNvPr>
          <p:cNvSpPr>
            <a:spLocks noGrp="1"/>
          </p:cNvSpPr>
          <p:nvPr>
            <p:ph type="ftr" sz="quarter" idx="11"/>
          </p:nvPr>
        </p:nvSpPr>
        <p:spPr>
          <a:xfrm>
            <a:off x="457200" y="6489354"/>
            <a:ext cx="8229600" cy="365125"/>
          </a:xfrm>
        </p:spPr>
        <p:txBody>
          <a:bodyPr/>
          <a:lstStyle/>
          <a:p>
            <a:r>
              <a:rPr kumimoji="1" lang="en" altLang="ja-JP"/>
              <a:t>ueda 20231013</a:t>
            </a:r>
            <a:endParaRPr kumimoji="1" lang="ja-JP" altLang="en-US"/>
          </a:p>
        </p:txBody>
      </p:sp>
    </p:spTree>
    <p:extLst>
      <p:ext uri="{BB962C8B-B14F-4D97-AF65-F5344CB8AC3E}">
        <p14:creationId xmlns:p14="http://schemas.microsoft.com/office/powerpoint/2010/main" val="3292856743"/>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B354D5-CED5-8630-16ED-6EDF11CEA455}"/>
              </a:ext>
            </a:extLst>
          </p:cNvPr>
          <p:cNvSpPr>
            <a:spLocks noGrp="1"/>
          </p:cNvSpPr>
          <p:nvPr>
            <p:ph type="title"/>
          </p:nvPr>
        </p:nvSpPr>
        <p:spPr/>
        <p:txBody>
          <a:bodyPr>
            <a:normAutofit/>
          </a:bodyPr>
          <a:lstStyle/>
          <a:p>
            <a:r>
              <a:rPr kumimoji="1" lang="ja-JP" altLang="en-US" sz="3600" b="1" i="0" u="none" strike="noStrike" kern="1200" cap="none" spc="0" normalizeH="0" baseline="0" noProof="0">
                <a:ln>
                  <a:noFill/>
                </a:ln>
                <a:solidFill>
                  <a:srgbClr val="333333">
                    <a:lumMod val="85000"/>
                    <a:lumOff val="15000"/>
                  </a:srgbClr>
                </a:solidFill>
                <a:effectLst/>
                <a:uLnTx/>
                <a:uFillTx/>
                <a:latin typeface="Segoe UI"/>
                <a:ea typeface="メイリオ"/>
                <a:cs typeface="+mj-cs"/>
              </a:rPr>
              <a:t>検知結果</a:t>
            </a:r>
            <a:r>
              <a:rPr kumimoji="1" lang="en-US" altLang="ja-JP" sz="3600" b="1" i="0" u="none" strike="noStrike" kern="1200" cap="none" spc="0" normalizeH="0" baseline="0" noProof="0" dirty="0">
                <a:ln>
                  <a:noFill/>
                </a:ln>
                <a:solidFill>
                  <a:srgbClr val="333333">
                    <a:lumMod val="85000"/>
                    <a:lumOff val="15000"/>
                  </a:srgbClr>
                </a:solidFill>
                <a:effectLst/>
                <a:uLnTx/>
                <a:uFillTx/>
                <a:latin typeface="Segoe UI"/>
                <a:ea typeface="メイリオ"/>
                <a:cs typeface="+mj-cs"/>
              </a:rPr>
              <a:t> </a:t>
            </a:r>
            <a:r>
              <a:rPr kumimoji="1" lang="en" altLang="ja-JP" sz="3600" b="1" i="0" u="none" strike="noStrike" kern="1200" cap="none" spc="0" normalizeH="0" baseline="0" noProof="0" dirty="0">
                <a:ln>
                  <a:noFill/>
                </a:ln>
                <a:solidFill>
                  <a:srgbClr val="333333">
                    <a:lumMod val="85000"/>
                    <a:lumOff val="15000"/>
                  </a:srgbClr>
                </a:solidFill>
                <a:effectLst/>
                <a:uLnTx/>
                <a:uFillTx/>
                <a:latin typeface="Segoe UI"/>
                <a:ea typeface="メイリオ"/>
                <a:cs typeface="+mj-cs"/>
              </a:rPr>
              <a:t>(</a:t>
            </a:r>
            <a:r>
              <a:rPr kumimoji="1" lang="ja-JP" altLang="en-US" sz="3600" b="1" i="0" u="none" strike="noStrike" kern="1200" cap="none" spc="0" normalizeH="0" baseline="0" noProof="0">
                <a:ln>
                  <a:noFill/>
                </a:ln>
                <a:solidFill>
                  <a:srgbClr val="333333">
                    <a:lumMod val="85000"/>
                    <a:lumOff val="15000"/>
                  </a:srgbClr>
                </a:solidFill>
                <a:effectLst/>
                <a:uLnTx/>
                <a:uFillTx/>
                <a:latin typeface="Segoe UI"/>
                <a:ea typeface="メイリオ"/>
                <a:cs typeface="+mj-cs"/>
              </a:rPr>
              <a:t>提案手法</a:t>
            </a:r>
            <a:r>
              <a:rPr kumimoji="1" lang="en" altLang="ja-JP" sz="3600" b="1" i="0" u="none" strike="noStrike" kern="1200" cap="none" spc="0" normalizeH="0" baseline="0" noProof="0" dirty="0">
                <a:ln>
                  <a:noFill/>
                </a:ln>
                <a:solidFill>
                  <a:srgbClr val="333333">
                    <a:lumMod val="85000"/>
                    <a:lumOff val="15000"/>
                  </a:srgbClr>
                </a:solidFill>
                <a:effectLst/>
                <a:uLnTx/>
                <a:uFillTx/>
                <a:latin typeface="Segoe UI"/>
                <a:ea typeface="メイリオ"/>
                <a:cs typeface="+mj-cs"/>
              </a:rPr>
              <a:t>)</a:t>
            </a:r>
            <a:endParaRPr lang="ja-JP" altLang="en-US"/>
          </a:p>
        </p:txBody>
      </p:sp>
      <p:sp>
        <p:nvSpPr>
          <p:cNvPr id="3" name="コンテンツ プレースホルダー 2">
            <a:extLst>
              <a:ext uri="{FF2B5EF4-FFF2-40B4-BE49-F238E27FC236}">
                <a16:creationId xmlns:a16="http://schemas.microsoft.com/office/drawing/2014/main" id="{E1FE0743-7C48-6B77-2904-C01D7EBF771F}"/>
              </a:ext>
            </a:extLst>
          </p:cNvPr>
          <p:cNvSpPr>
            <a:spLocks noGrp="1"/>
          </p:cNvSpPr>
          <p:nvPr>
            <p:ph idx="1"/>
          </p:nvPr>
        </p:nvSpPr>
        <p:spPr>
          <a:xfrm>
            <a:off x="695450" y="1273414"/>
            <a:ext cx="8363222" cy="5209026"/>
          </a:xfrm>
        </p:spPr>
        <p:txBody>
          <a:bodyPr>
            <a:normAutofit/>
          </a:bodyPr>
          <a:lstStyle/>
          <a:p>
            <a:r>
              <a:rPr lang="en" altLang="ja-JP" sz="3200" b="1" dirty="0">
                <a:solidFill>
                  <a:srgbClr val="525252"/>
                </a:solidFill>
              </a:rPr>
              <a:t>F</a:t>
            </a:r>
            <a:r>
              <a:rPr lang="ja-JP" altLang="en-US" sz="3200" b="1">
                <a:solidFill>
                  <a:srgbClr val="525252"/>
                </a:solidFill>
              </a:rPr>
              <a:t>値</a:t>
            </a:r>
            <a:r>
              <a:rPr lang="en" altLang="ja-JP" sz="3200" b="1" dirty="0">
                <a:solidFill>
                  <a:srgbClr val="525252"/>
                </a:solidFill>
              </a:rPr>
              <a:t> : 0.92, </a:t>
            </a:r>
            <a:r>
              <a:rPr lang="ja-JP" altLang="en-US" sz="3600" b="1">
                <a:solidFill>
                  <a:srgbClr val="525252"/>
                </a:solidFill>
              </a:rPr>
              <a:t>正解率</a:t>
            </a:r>
            <a:r>
              <a:rPr lang="en" altLang="ja-JP" sz="3200" b="1" dirty="0">
                <a:solidFill>
                  <a:srgbClr val="525252"/>
                </a:solidFill>
              </a:rPr>
              <a:t> : 0.92</a:t>
            </a:r>
            <a:endParaRPr kumimoji="1" lang="en-US" altLang="ja-JP" dirty="0"/>
          </a:p>
          <a:p>
            <a:endParaRPr lang="en-US" altLang="ja-JP" dirty="0"/>
          </a:p>
          <a:p>
            <a:pPr marL="0" indent="0">
              <a:buNone/>
            </a:pPr>
            <a:endParaRPr kumimoji="1" lang="en-US" altLang="ja-JP" sz="2400" dirty="0"/>
          </a:p>
          <a:p>
            <a:pPr marL="0" indent="0">
              <a:buNone/>
            </a:pPr>
            <a:endParaRPr kumimoji="1" lang="en-US" altLang="ja-JP" sz="2400" dirty="0"/>
          </a:p>
          <a:p>
            <a:pPr marL="0" indent="0">
              <a:buNone/>
            </a:pPr>
            <a:endParaRPr kumimoji="1" lang="en-US" altLang="ja-JP" sz="2400" dirty="0"/>
          </a:p>
          <a:p>
            <a:r>
              <a:rPr lang="en-US" altLang="ja-JP" dirty="0">
                <a:solidFill>
                  <a:srgbClr val="525252"/>
                </a:solidFill>
              </a:rPr>
              <a:t>300</a:t>
            </a:r>
            <a:r>
              <a:rPr lang="ja-JP" altLang="en-US">
                <a:solidFill>
                  <a:srgbClr val="525252"/>
                </a:solidFill>
              </a:rPr>
              <a:t>パケット</a:t>
            </a:r>
            <a:r>
              <a:rPr lang="en-US" altLang="ja-JP" dirty="0">
                <a:solidFill>
                  <a:srgbClr val="525252"/>
                </a:solidFill>
              </a:rPr>
              <a:t>×4</a:t>
            </a:r>
            <a:r>
              <a:rPr lang="ja-JP" altLang="en-US">
                <a:solidFill>
                  <a:srgbClr val="525252"/>
                </a:solidFill>
              </a:rPr>
              <a:t>回測定</a:t>
            </a:r>
            <a:endParaRPr kumimoji="1" lang="en-US" altLang="ja-JP" sz="2800" dirty="0"/>
          </a:p>
          <a:p>
            <a:pPr lvl="1">
              <a:lnSpc>
                <a:spcPct val="150000"/>
              </a:lnSpc>
            </a:pPr>
            <a:r>
              <a:rPr lang="ja-JP" altLang="en-US">
                <a:solidFill>
                  <a:srgbClr val="525252"/>
                </a:solidFill>
              </a:rPr>
              <a:t>トレーニングデータに</a:t>
            </a:r>
            <a:r>
              <a:rPr lang="en-US" altLang="ja-JP" dirty="0">
                <a:solidFill>
                  <a:srgbClr val="525252"/>
                </a:solidFill>
              </a:rPr>
              <a:t>1</a:t>
            </a:r>
            <a:r>
              <a:rPr lang="ja-JP" altLang="en-US">
                <a:solidFill>
                  <a:srgbClr val="525252"/>
                </a:solidFill>
              </a:rPr>
              <a:t>回</a:t>
            </a:r>
            <a:br>
              <a:rPr lang="en-US" altLang="ja-JP" dirty="0">
                <a:solidFill>
                  <a:srgbClr val="525252"/>
                </a:solidFill>
              </a:rPr>
            </a:br>
            <a:r>
              <a:rPr lang="ja-JP" altLang="en-US">
                <a:solidFill>
                  <a:srgbClr val="525252"/>
                </a:solidFill>
              </a:rPr>
              <a:t>テストデータに</a:t>
            </a:r>
            <a:r>
              <a:rPr lang="en-US" altLang="ja-JP" dirty="0">
                <a:solidFill>
                  <a:srgbClr val="525252"/>
                </a:solidFill>
              </a:rPr>
              <a:t>3</a:t>
            </a:r>
            <a:r>
              <a:rPr lang="ja-JP" altLang="en-US">
                <a:solidFill>
                  <a:srgbClr val="525252"/>
                </a:solidFill>
              </a:rPr>
              <a:t>回使用</a:t>
            </a:r>
          </a:p>
        </p:txBody>
      </p:sp>
      <p:sp>
        <p:nvSpPr>
          <p:cNvPr id="4" name="フッター プレースホルダー 3">
            <a:extLst>
              <a:ext uri="{FF2B5EF4-FFF2-40B4-BE49-F238E27FC236}">
                <a16:creationId xmlns:a16="http://schemas.microsoft.com/office/drawing/2014/main" id="{EA2CF6A6-FC15-6AB7-BFD6-F54FFD03534C}"/>
              </a:ext>
            </a:extLst>
          </p:cNvPr>
          <p:cNvSpPr>
            <a:spLocks noGrp="1"/>
          </p:cNvSpPr>
          <p:nvPr>
            <p:ph type="ftr" sz="quarter" idx="11"/>
          </p:nvPr>
        </p:nvSpPr>
        <p:spPr/>
        <p:txBody>
          <a:bodyPr/>
          <a:lstStyle/>
          <a:p>
            <a:r>
              <a:rPr lang="en" altLang="ja-JP">
                <a:latin typeface="+mj-lt"/>
              </a:rPr>
              <a:t>ueda 20231013</a:t>
            </a:r>
            <a:endParaRPr kumimoji="1" lang="ja-JP" altLang="en-US"/>
          </a:p>
        </p:txBody>
      </p:sp>
      <p:sp>
        <p:nvSpPr>
          <p:cNvPr id="5" name="スライド番号プレースホルダー 4">
            <a:extLst>
              <a:ext uri="{FF2B5EF4-FFF2-40B4-BE49-F238E27FC236}">
                <a16:creationId xmlns:a16="http://schemas.microsoft.com/office/drawing/2014/main" id="{5D2CB8F2-DE1E-46E2-9D54-AE28056E1830}"/>
              </a:ext>
            </a:extLst>
          </p:cNvPr>
          <p:cNvSpPr>
            <a:spLocks noGrp="1"/>
          </p:cNvSpPr>
          <p:nvPr>
            <p:ph type="sldNum" sz="quarter" idx="12"/>
          </p:nvPr>
        </p:nvSpPr>
        <p:spPr/>
        <p:txBody>
          <a:bodyPr/>
          <a:lstStyle/>
          <a:p>
            <a:fld id="{8B45D110-FD8E-48BD-8825-CDFBF9D22CA3}" type="slidenum">
              <a:rPr kumimoji="1" lang="ja-JP" altLang="en-US" smtClean="0"/>
              <a:pPr/>
              <a:t>13</a:t>
            </a:fld>
            <a:endParaRPr kumimoji="1" lang="ja-JP" altLang="en-US" dirty="0"/>
          </a:p>
        </p:txBody>
      </p:sp>
      <p:graphicFrame>
        <p:nvGraphicFramePr>
          <p:cNvPr id="10" name="表 9">
            <a:extLst>
              <a:ext uri="{FF2B5EF4-FFF2-40B4-BE49-F238E27FC236}">
                <a16:creationId xmlns:a16="http://schemas.microsoft.com/office/drawing/2014/main" id="{DBAAEFB1-F444-2DAE-3296-152380F80FB9}"/>
              </a:ext>
            </a:extLst>
          </p:cNvPr>
          <p:cNvGraphicFramePr>
            <a:graphicFrameLocks noGrp="1"/>
          </p:cNvGraphicFramePr>
          <p:nvPr>
            <p:extLst>
              <p:ext uri="{D42A27DB-BD31-4B8C-83A1-F6EECF244321}">
                <p14:modId xmlns:p14="http://schemas.microsoft.com/office/powerpoint/2010/main" val="1983555587"/>
              </p:ext>
            </p:extLst>
          </p:nvPr>
        </p:nvGraphicFramePr>
        <p:xfrm>
          <a:off x="209531" y="1871360"/>
          <a:ext cx="8724938" cy="1920007"/>
        </p:xfrm>
        <a:graphic>
          <a:graphicData uri="http://schemas.openxmlformats.org/drawingml/2006/table">
            <a:tbl>
              <a:tblPr firstRow="1" bandRow="1">
                <a:tableStyleId>{5C22544A-7EE6-4342-B048-85BDC9FD1C3A}</a:tableStyleId>
              </a:tblPr>
              <a:tblGrid>
                <a:gridCol w="955286">
                  <a:extLst>
                    <a:ext uri="{9D8B030D-6E8A-4147-A177-3AD203B41FA5}">
                      <a16:colId xmlns:a16="http://schemas.microsoft.com/office/drawing/2014/main" val="1937006960"/>
                    </a:ext>
                  </a:extLst>
                </a:gridCol>
                <a:gridCol w="647471">
                  <a:extLst>
                    <a:ext uri="{9D8B030D-6E8A-4147-A177-3AD203B41FA5}">
                      <a16:colId xmlns:a16="http://schemas.microsoft.com/office/drawing/2014/main" val="3664255323"/>
                    </a:ext>
                  </a:extLst>
                </a:gridCol>
                <a:gridCol w="647471">
                  <a:extLst>
                    <a:ext uri="{9D8B030D-6E8A-4147-A177-3AD203B41FA5}">
                      <a16:colId xmlns:a16="http://schemas.microsoft.com/office/drawing/2014/main" val="3563431854"/>
                    </a:ext>
                  </a:extLst>
                </a:gridCol>
                <a:gridCol w="647471">
                  <a:extLst>
                    <a:ext uri="{9D8B030D-6E8A-4147-A177-3AD203B41FA5}">
                      <a16:colId xmlns:a16="http://schemas.microsoft.com/office/drawing/2014/main" val="4062364435"/>
                    </a:ext>
                  </a:extLst>
                </a:gridCol>
                <a:gridCol w="647471">
                  <a:extLst>
                    <a:ext uri="{9D8B030D-6E8A-4147-A177-3AD203B41FA5}">
                      <a16:colId xmlns:a16="http://schemas.microsoft.com/office/drawing/2014/main" val="255414517"/>
                    </a:ext>
                  </a:extLst>
                </a:gridCol>
                <a:gridCol w="647471">
                  <a:extLst>
                    <a:ext uri="{9D8B030D-6E8A-4147-A177-3AD203B41FA5}">
                      <a16:colId xmlns:a16="http://schemas.microsoft.com/office/drawing/2014/main" val="43066477"/>
                    </a:ext>
                  </a:extLst>
                </a:gridCol>
                <a:gridCol w="647471">
                  <a:extLst>
                    <a:ext uri="{9D8B030D-6E8A-4147-A177-3AD203B41FA5}">
                      <a16:colId xmlns:a16="http://schemas.microsoft.com/office/drawing/2014/main" val="4258660581"/>
                    </a:ext>
                  </a:extLst>
                </a:gridCol>
                <a:gridCol w="647471">
                  <a:extLst>
                    <a:ext uri="{9D8B030D-6E8A-4147-A177-3AD203B41FA5}">
                      <a16:colId xmlns:a16="http://schemas.microsoft.com/office/drawing/2014/main" val="2132797787"/>
                    </a:ext>
                  </a:extLst>
                </a:gridCol>
                <a:gridCol w="647471">
                  <a:extLst>
                    <a:ext uri="{9D8B030D-6E8A-4147-A177-3AD203B41FA5}">
                      <a16:colId xmlns:a16="http://schemas.microsoft.com/office/drawing/2014/main" val="2854762567"/>
                    </a:ext>
                  </a:extLst>
                </a:gridCol>
                <a:gridCol w="647471">
                  <a:extLst>
                    <a:ext uri="{9D8B030D-6E8A-4147-A177-3AD203B41FA5}">
                      <a16:colId xmlns:a16="http://schemas.microsoft.com/office/drawing/2014/main" val="1035141556"/>
                    </a:ext>
                  </a:extLst>
                </a:gridCol>
                <a:gridCol w="647471">
                  <a:extLst>
                    <a:ext uri="{9D8B030D-6E8A-4147-A177-3AD203B41FA5}">
                      <a16:colId xmlns:a16="http://schemas.microsoft.com/office/drawing/2014/main" val="1290715655"/>
                    </a:ext>
                  </a:extLst>
                </a:gridCol>
                <a:gridCol w="647471">
                  <a:extLst>
                    <a:ext uri="{9D8B030D-6E8A-4147-A177-3AD203B41FA5}">
                      <a16:colId xmlns:a16="http://schemas.microsoft.com/office/drawing/2014/main" val="1788073675"/>
                    </a:ext>
                  </a:extLst>
                </a:gridCol>
                <a:gridCol w="647471">
                  <a:extLst>
                    <a:ext uri="{9D8B030D-6E8A-4147-A177-3AD203B41FA5}">
                      <a16:colId xmlns:a16="http://schemas.microsoft.com/office/drawing/2014/main" val="3898664376"/>
                    </a:ext>
                  </a:extLst>
                </a:gridCol>
              </a:tblGrid>
              <a:tr h="664269">
                <a:tc>
                  <a:txBody>
                    <a:bodyPr/>
                    <a:lstStyle/>
                    <a:p>
                      <a:endParaRPr kumimoji="1" lang="ja-JP" alt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gridSpan="3">
                  <a:txBody>
                    <a:bodyPr/>
                    <a:lstStyle/>
                    <a:p>
                      <a:pPr algn="ctr"/>
                      <a:r>
                        <a:rPr kumimoji="1" lang="en-US" altLang="ja-JP" sz="1800" b="1" dirty="0" err="1">
                          <a:solidFill>
                            <a:schemeClr val="bg1"/>
                          </a:solidFill>
                        </a:rPr>
                        <a:t>Iperf</a:t>
                      </a:r>
                      <a:r>
                        <a:rPr kumimoji="1" lang="en-US" altLang="ja-JP" sz="1800" b="1" dirty="0">
                          <a:solidFill>
                            <a:schemeClr val="bg1"/>
                          </a:solidFill>
                        </a:rPr>
                        <a:t> </a:t>
                      </a:r>
                      <a:r>
                        <a:rPr kumimoji="1" lang="ja-JP" altLang="en-US" sz="1800" b="1">
                          <a:solidFill>
                            <a:schemeClr val="bg1"/>
                          </a:solidFill>
                        </a:rPr>
                        <a:t>なし</a:t>
                      </a:r>
                      <a:endParaRPr kumimoji="1" lang="ja-JP" altLang="en-US" sz="1800" b="1" dirty="0">
                        <a:solidFill>
                          <a:schemeClr val="bg1"/>
                        </a:solidFill>
                      </a:endParaRPr>
                    </a:p>
                  </a:txBody>
                  <a:tcPr anchor="ctr">
                    <a:lnL w="12700" cmpd="sng">
                      <a:noFill/>
                    </a:lnL>
                  </a:tcPr>
                </a:tc>
                <a:tc hMerge="1">
                  <a:txBody>
                    <a:bodyPr/>
                    <a:lstStyle/>
                    <a:p>
                      <a:endParaRPr kumimoji="1" lang="ja-JP" altLang="en-US"/>
                    </a:p>
                  </a:txBody>
                  <a:tcPr/>
                </a:tc>
                <a:tc hMerge="1">
                  <a:txBody>
                    <a:bodyPr/>
                    <a:lstStyle/>
                    <a:p>
                      <a:endParaRPr kumimoji="1" lang="ja-JP" altLang="en-US" dirty="0"/>
                    </a:p>
                  </a:txBody>
                  <a:tcPr/>
                </a:tc>
                <a:tc gridSpan="3">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1" lang="en-US" altLang="ja-JP" sz="1800" b="1" dirty="0" err="1"/>
                        <a:t>Iperf</a:t>
                      </a:r>
                      <a:r>
                        <a:rPr kumimoji="1" lang="en-US" altLang="ja-JP" sz="1800" b="1" dirty="0"/>
                        <a:t> 3MB</a:t>
                      </a:r>
                      <a:endParaRPr kumimoji="1" lang="ja-JP" altLang="en-US" sz="1800" b="1"/>
                    </a:p>
                  </a:txBody>
                  <a:tcPr anchor="ctr"/>
                </a:tc>
                <a:tc hMerge="1">
                  <a:txBody>
                    <a:bodyPr/>
                    <a:lstStyle/>
                    <a:p>
                      <a:endParaRPr kumimoji="1" lang="ja-JP" altLang="en-US"/>
                    </a:p>
                  </a:txBody>
                  <a:tcPr/>
                </a:tc>
                <a:tc hMerge="1">
                  <a:txBody>
                    <a:bodyPr/>
                    <a:lstStyle/>
                    <a:p>
                      <a:endParaRPr kumimoji="1" lang="ja-JP" altLang="en-US" dirty="0"/>
                    </a:p>
                  </a:txBody>
                  <a:tcPr/>
                </a:tc>
                <a:tc gridSpan="3">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1" lang="en-US" altLang="ja-JP" sz="1800" b="1" dirty="0" err="1"/>
                        <a:t>Iperf</a:t>
                      </a:r>
                      <a:r>
                        <a:rPr kumimoji="1" lang="en-US" altLang="ja-JP" sz="1800" b="1" dirty="0"/>
                        <a:t> 5MB</a:t>
                      </a:r>
                      <a:endParaRPr kumimoji="1" lang="ja-JP" altLang="en-US" sz="1800" b="1"/>
                    </a:p>
                  </a:txBody>
                  <a:tcPr anchor="ctr"/>
                </a:tc>
                <a:tc hMerge="1">
                  <a:txBody>
                    <a:bodyPr/>
                    <a:lstStyle/>
                    <a:p>
                      <a:endParaRPr kumimoji="1" lang="ja-JP" altLang="en-US" dirty="0"/>
                    </a:p>
                  </a:txBody>
                  <a:tcPr/>
                </a:tc>
                <a:tc hMerge="1">
                  <a:txBody>
                    <a:bodyPr/>
                    <a:lstStyle/>
                    <a:p>
                      <a:endParaRPr kumimoji="1" lang="ja-JP" altLang="en-US"/>
                    </a:p>
                  </a:txBody>
                  <a:tcPr/>
                </a:tc>
                <a:tc gridSpan="3">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1" lang="en-US" altLang="ja-JP" sz="1800" b="1" dirty="0" err="1"/>
                        <a:t>Iperf</a:t>
                      </a:r>
                      <a:r>
                        <a:rPr kumimoji="1" lang="en-US" altLang="ja-JP" sz="1800" b="1" dirty="0"/>
                        <a:t> 7MB</a:t>
                      </a:r>
                      <a:endParaRPr kumimoji="1" lang="ja-JP" altLang="en-US" sz="1800" b="1"/>
                    </a:p>
                  </a:txBody>
                  <a:tcPr anchor="ctr"/>
                </a:tc>
                <a:tc hMerge="1">
                  <a:txBody>
                    <a:bodyPr/>
                    <a:lstStyle/>
                    <a:p>
                      <a:pPr algn="ctr">
                        <a:lnSpc>
                          <a:spcPct val="150000"/>
                        </a:lnSpc>
                      </a:pPr>
                      <a:endParaRPr kumimoji="1" lang="ja-JP" altLang="en-US" sz="2400" b="1" dirty="0"/>
                    </a:p>
                  </a:txBody>
                  <a:tcPr/>
                </a:tc>
                <a:tc hMerge="1">
                  <a:txBody>
                    <a:bodyPr/>
                    <a:lstStyle/>
                    <a:p>
                      <a:pPr algn="ctr">
                        <a:lnSpc>
                          <a:spcPct val="150000"/>
                        </a:lnSpc>
                      </a:pPr>
                      <a:endParaRPr kumimoji="1" lang="ja-JP" altLang="en-US" sz="2400" b="1" dirty="0"/>
                    </a:p>
                  </a:txBody>
                  <a:tcPr/>
                </a:tc>
                <a:extLst>
                  <a:ext uri="{0D108BD9-81ED-4DB2-BD59-A6C34878D82A}">
                    <a16:rowId xmlns:a16="http://schemas.microsoft.com/office/drawing/2014/main" val="2055725957"/>
                  </a:ext>
                </a:extLst>
              </a:tr>
              <a:tr h="62786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1">
                          <a:solidFill>
                            <a:schemeClr val="bg1"/>
                          </a:solidFill>
                        </a:rPr>
                        <a:t>正規</a:t>
                      </a:r>
                    </a:p>
                  </a:txBody>
                  <a:tcPr anchor="ctr">
                    <a:lnT w="38100" cmpd="sng">
                      <a:noFill/>
                    </a:lnT>
                    <a:solidFill>
                      <a:schemeClr val="accent1"/>
                    </a:solidFill>
                  </a:tcPr>
                </a:tc>
                <a:tc>
                  <a:txBody>
                    <a:bodyPr/>
                    <a:lstStyle/>
                    <a:p>
                      <a:pPr algn="ctr">
                        <a:lnSpc>
                          <a:spcPct val="150000"/>
                        </a:lnSpc>
                      </a:pPr>
                      <a:r>
                        <a:rPr kumimoji="1" lang="ja-JP" altLang="en-US" sz="2400"/>
                        <a:t>〇</a:t>
                      </a:r>
                      <a:endParaRPr kumimoji="1" lang="ja-JP" altLang="en-US" sz="2400" dirty="0"/>
                    </a:p>
                  </a:txBody>
                  <a:tcPr/>
                </a:tc>
                <a:tc>
                  <a:txBody>
                    <a:bodyPr/>
                    <a:lstStyle/>
                    <a:p>
                      <a:pPr algn="ctr">
                        <a:lnSpc>
                          <a:spcPct val="150000"/>
                        </a:lnSpc>
                      </a:pPr>
                      <a:r>
                        <a:rPr kumimoji="1" lang="ja-JP" altLang="en-US" sz="2400"/>
                        <a:t>〇</a:t>
                      </a:r>
                      <a:endParaRPr kumimoji="1" lang="ja-JP" altLang="en-US" sz="2400" dirty="0"/>
                    </a:p>
                  </a:txBody>
                  <a:tcPr/>
                </a:tc>
                <a:tc>
                  <a:txBody>
                    <a:bodyPr/>
                    <a:lstStyle/>
                    <a:p>
                      <a:pPr algn="ctr">
                        <a:lnSpc>
                          <a:spcPct val="150000"/>
                        </a:lnSpc>
                      </a:pPr>
                      <a:r>
                        <a:rPr kumimoji="1" lang="ja-JP" altLang="en-US" sz="2400"/>
                        <a:t>〇</a:t>
                      </a:r>
                      <a:endParaRPr kumimoji="1" lang="ja-JP" altLang="en-US" sz="2400" dirty="0"/>
                    </a:p>
                  </a:txBody>
                  <a:tcPr/>
                </a:tc>
                <a:tc>
                  <a:txBody>
                    <a:bodyPr/>
                    <a:lstStyle/>
                    <a:p>
                      <a:pPr algn="ctr">
                        <a:lnSpc>
                          <a:spcPct val="150000"/>
                        </a:lnSpc>
                      </a:pPr>
                      <a:r>
                        <a:rPr kumimoji="1" lang="ja-JP" altLang="en-US" sz="2400"/>
                        <a:t>〇</a:t>
                      </a:r>
                      <a:endParaRPr kumimoji="1" lang="ja-JP" altLang="en-US" sz="2400" dirty="0"/>
                    </a:p>
                  </a:txBody>
                  <a:tcPr/>
                </a:tc>
                <a:tc>
                  <a:txBody>
                    <a:bodyPr/>
                    <a:lstStyle/>
                    <a:p>
                      <a:pPr algn="ctr">
                        <a:lnSpc>
                          <a:spcPct val="150000"/>
                        </a:lnSpc>
                      </a:pPr>
                      <a:r>
                        <a:rPr kumimoji="1" lang="ja-JP" altLang="en-US" sz="2400"/>
                        <a:t>〇</a:t>
                      </a:r>
                      <a:endParaRPr kumimoji="1" lang="ja-JP" altLang="en-US" sz="2400" dirty="0"/>
                    </a:p>
                  </a:txBody>
                  <a:tcPr/>
                </a:tc>
                <a:tc>
                  <a:txBody>
                    <a:bodyPr/>
                    <a:lstStyle/>
                    <a:p>
                      <a:pPr algn="ctr">
                        <a:lnSpc>
                          <a:spcPct val="150000"/>
                        </a:lnSpc>
                      </a:pPr>
                      <a:r>
                        <a:rPr kumimoji="1" lang="ja-JP" altLang="en-US" sz="2400"/>
                        <a:t>〇</a:t>
                      </a:r>
                      <a:endParaRPr kumimoji="1" lang="ja-JP" altLang="en-US" sz="2400" dirty="0"/>
                    </a:p>
                  </a:txBody>
                  <a:tcPr/>
                </a:tc>
                <a:tc>
                  <a:txBody>
                    <a:bodyPr/>
                    <a:lstStyle/>
                    <a:p>
                      <a:pPr algn="ctr">
                        <a:lnSpc>
                          <a:spcPct val="150000"/>
                        </a:lnSpc>
                      </a:pPr>
                      <a:r>
                        <a:rPr kumimoji="1" lang="ja-JP" altLang="en-US" sz="2400"/>
                        <a:t>〇</a:t>
                      </a:r>
                      <a:endParaRPr kumimoji="1" lang="ja-JP" altLang="en-US" sz="2400" dirty="0"/>
                    </a:p>
                  </a:txBody>
                  <a:tcPr/>
                </a:tc>
                <a:tc>
                  <a:txBody>
                    <a:bodyPr/>
                    <a:lstStyle/>
                    <a:p>
                      <a:pPr algn="ctr">
                        <a:lnSpc>
                          <a:spcPct val="150000"/>
                        </a:lnSpc>
                      </a:pPr>
                      <a:r>
                        <a:rPr kumimoji="1" lang="ja-JP" altLang="en-US" sz="2400"/>
                        <a:t>〇</a:t>
                      </a:r>
                      <a:endParaRPr kumimoji="1" lang="ja-JP" altLang="en-US" sz="2400" dirty="0"/>
                    </a:p>
                  </a:txBody>
                  <a:tcPr/>
                </a:tc>
                <a:tc>
                  <a:txBody>
                    <a:bodyPr/>
                    <a:lstStyle/>
                    <a:p>
                      <a:pPr algn="ctr">
                        <a:lnSpc>
                          <a:spcPct val="150000"/>
                        </a:lnSpc>
                      </a:pPr>
                      <a:r>
                        <a:rPr kumimoji="1" lang="ja-JP" altLang="en-US" sz="2400"/>
                        <a:t>〇</a:t>
                      </a:r>
                      <a:endParaRPr kumimoji="1" lang="ja-JP" altLang="en-US" sz="2400" dirty="0"/>
                    </a:p>
                  </a:txBody>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1" lang="en-US" altLang="ja-JP" sz="2400" b="1" dirty="0">
                          <a:solidFill>
                            <a:schemeClr val="accent2"/>
                          </a:solidFill>
                        </a:rPr>
                        <a:t>×</a:t>
                      </a:r>
                      <a:endParaRPr kumimoji="1" lang="ja-JP" altLang="en-US" sz="2400" b="1">
                        <a:solidFill>
                          <a:schemeClr val="accent2"/>
                        </a:solidFill>
                      </a:endParaRPr>
                    </a:p>
                  </a:txBody>
                  <a:tcPr/>
                </a:tc>
                <a:tc>
                  <a:txBody>
                    <a:bodyPr/>
                    <a:lstStyle/>
                    <a:p>
                      <a:pPr algn="ctr">
                        <a:lnSpc>
                          <a:spcPct val="150000"/>
                        </a:lnSpc>
                      </a:pPr>
                      <a:r>
                        <a:rPr kumimoji="1" lang="ja-JP" altLang="en-US" sz="2400"/>
                        <a:t>〇</a:t>
                      </a:r>
                      <a:endParaRPr kumimoji="1" lang="ja-JP" altLang="en-US" sz="2400" dirty="0"/>
                    </a:p>
                  </a:txBody>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1" lang="en-US" altLang="ja-JP" sz="2400" b="1">
                          <a:solidFill>
                            <a:schemeClr val="accent2"/>
                          </a:solidFill>
                        </a:rPr>
                        <a:t>×</a:t>
                      </a:r>
                      <a:endParaRPr kumimoji="1" lang="ja-JP" altLang="en-US" sz="2400" b="1">
                        <a:solidFill>
                          <a:schemeClr val="accent2"/>
                        </a:solidFill>
                      </a:endParaRPr>
                    </a:p>
                  </a:txBody>
                  <a:tcPr/>
                </a:tc>
                <a:extLst>
                  <a:ext uri="{0D108BD9-81ED-4DB2-BD59-A6C34878D82A}">
                    <a16:rowId xmlns:a16="http://schemas.microsoft.com/office/drawing/2014/main" val="1525367853"/>
                  </a:ext>
                </a:extLst>
              </a:tr>
              <a:tr h="62786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1">
                          <a:solidFill>
                            <a:schemeClr val="bg1"/>
                          </a:solidFill>
                        </a:rPr>
                        <a:t>不正</a:t>
                      </a:r>
                      <a:endParaRPr kumimoji="1" lang="en-US" altLang="ja-JP" sz="1800" b="1" dirty="0">
                        <a:solidFill>
                          <a:schemeClr val="bg1"/>
                        </a:solidFill>
                      </a:endParaRPr>
                    </a:p>
                  </a:txBody>
                  <a:tcPr anchor="ctr">
                    <a:solidFill>
                      <a:schemeClr val="accent1"/>
                    </a:solidFill>
                  </a:tcPr>
                </a:tc>
                <a:tc>
                  <a:txBody>
                    <a:bodyPr/>
                    <a:lstStyle/>
                    <a:p>
                      <a:pPr algn="ctr">
                        <a:lnSpc>
                          <a:spcPct val="150000"/>
                        </a:lnSpc>
                      </a:pPr>
                      <a:r>
                        <a:rPr kumimoji="1" lang="ja-JP" altLang="en-US" sz="2400"/>
                        <a:t>〇</a:t>
                      </a:r>
                      <a:endParaRPr kumimoji="1" lang="ja-JP" altLang="en-US" sz="2400" dirty="0"/>
                    </a:p>
                  </a:txBody>
                  <a:tcPr/>
                </a:tc>
                <a:tc>
                  <a:txBody>
                    <a:bodyPr/>
                    <a:lstStyle/>
                    <a:p>
                      <a:pPr algn="ctr">
                        <a:lnSpc>
                          <a:spcPct val="150000"/>
                        </a:lnSpc>
                      </a:pPr>
                      <a:r>
                        <a:rPr kumimoji="1" lang="ja-JP" altLang="en-US" sz="2400"/>
                        <a:t>〇</a:t>
                      </a:r>
                      <a:endParaRPr kumimoji="1" lang="ja-JP" altLang="en-US" sz="2400" dirty="0"/>
                    </a:p>
                  </a:txBody>
                  <a:tcPr/>
                </a:tc>
                <a:tc>
                  <a:txBody>
                    <a:bodyPr/>
                    <a:lstStyle/>
                    <a:p>
                      <a:pPr algn="ctr">
                        <a:lnSpc>
                          <a:spcPct val="150000"/>
                        </a:lnSpc>
                      </a:pPr>
                      <a:r>
                        <a:rPr kumimoji="1" lang="ja-JP" altLang="en-US" sz="2400"/>
                        <a:t>〇</a:t>
                      </a:r>
                      <a:endParaRPr kumimoji="1" lang="ja-JP" altLang="en-US" sz="2400" dirty="0"/>
                    </a:p>
                  </a:txBody>
                  <a:tcPr/>
                </a:tc>
                <a:tc>
                  <a:txBody>
                    <a:bodyPr/>
                    <a:lstStyle/>
                    <a:p>
                      <a:pPr algn="ctr">
                        <a:lnSpc>
                          <a:spcPct val="150000"/>
                        </a:lnSpc>
                      </a:pPr>
                      <a:r>
                        <a:rPr kumimoji="1" lang="ja-JP" altLang="en-US" sz="2400"/>
                        <a:t>〇</a:t>
                      </a:r>
                      <a:endParaRPr kumimoji="1" lang="ja-JP" altLang="en-US" sz="2400" dirty="0"/>
                    </a:p>
                  </a:txBody>
                  <a:tcPr/>
                </a:tc>
                <a:tc>
                  <a:txBody>
                    <a:bodyPr/>
                    <a:lstStyle/>
                    <a:p>
                      <a:pPr algn="ctr">
                        <a:lnSpc>
                          <a:spcPct val="150000"/>
                        </a:lnSpc>
                      </a:pPr>
                      <a:r>
                        <a:rPr kumimoji="1" lang="ja-JP" altLang="en-US" sz="2400"/>
                        <a:t>〇</a:t>
                      </a:r>
                      <a:endParaRPr kumimoji="1" lang="ja-JP" altLang="en-US" sz="2400" dirty="0"/>
                    </a:p>
                  </a:txBody>
                  <a:tcPr/>
                </a:tc>
                <a:tc>
                  <a:txBody>
                    <a:bodyPr/>
                    <a:lstStyle/>
                    <a:p>
                      <a:pPr algn="ctr">
                        <a:lnSpc>
                          <a:spcPct val="150000"/>
                        </a:lnSpc>
                      </a:pPr>
                      <a:r>
                        <a:rPr kumimoji="1" lang="ja-JP" altLang="en-US" sz="2400"/>
                        <a:t>〇</a:t>
                      </a:r>
                      <a:endParaRPr kumimoji="1" lang="ja-JP" altLang="en-US" sz="2400" dirty="0"/>
                    </a:p>
                  </a:txBody>
                  <a:tcPr/>
                </a:tc>
                <a:tc>
                  <a:txBody>
                    <a:bodyPr/>
                    <a:lstStyle/>
                    <a:p>
                      <a:pPr algn="ctr">
                        <a:lnSpc>
                          <a:spcPct val="150000"/>
                        </a:lnSpc>
                      </a:pPr>
                      <a:r>
                        <a:rPr kumimoji="1" lang="ja-JP" altLang="en-US" sz="2400"/>
                        <a:t>〇</a:t>
                      </a:r>
                      <a:endParaRPr kumimoji="1" lang="ja-JP" altLang="en-US" sz="2400" dirty="0"/>
                    </a:p>
                  </a:txBody>
                  <a:tcPr/>
                </a:tc>
                <a:tc>
                  <a:txBody>
                    <a:bodyPr/>
                    <a:lstStyle/>
                    <a:p>
                      <a:pPr algn="ctr">
                        <a:lnSpc>
                          <a:spcPct val="150000"/>
                        </a:lnSpc>
                      </a:pPr>
                      <a:r>
                        <a:rPr kumimoji="1" lang="ja-JP" altLang="en-US" sz="2400"/>
                        <a:t>〇</a:t>
                      </a:r>
                      <a:endParaRPr kumimoji="1" lang="ja-JP" altLang="en-US" sz="2400" dirty="0"/>
                    </a:p>
                  </a:txBody>
                  <a:tcPr/>
                </a:tc>
                <a:tc>
                  <a:txBody>
                    <a:bodyPr/>
                    <a:lstStyle/>
                    <a:p>
                      <a:pPr algn="ctr">
                        <a:lnSpc>
                          <a:spcPct val="150000"/>
                        </a:lnSpc>
                      </a:pPr>
                      <a:r>
                        <a:rPr kumimoji="1" lang="ja-JP" altLang="en-US" sz="2400"/>
                        <a:t>〇</a:t>
                      </a:r>
                      <a:endParaRPr kumimoji="1" lang="ja-JP" altLang="en-US" sz="2400" dirty="0"/>
                    </a:p>
                  </a:txBody>
                  <a:tcPr/>
                </a:tc>
                <a:tc>
                  <a:txBody>
                    <a:bodyPr/>
                    <a:lstStyle/>
                    <a:p>
                      <a:pPr algn="ctr">
                        <a:lnSpc>
                          <a:spcPct val="150000"/>
                        </a:lnSpc>
                      </a:pPr>
                      <a:r>
                        <a:rPr kumimoji="1" lang="ja-JP" altLang="en-US" sz="2400"/>
                        <a:t>〇</a:t>
                      </a:r>
                      <a:endParaRPr kumimoji="1" lang="ja-JP" altLang="en-US" sz="2400" dirty="0"/>
                    </a:p>
                  </a:txBody>
                  <a:tcPr/>
                </a:tc>
                <a:tc>
                  <a:txBody>
                    <a:bodyPr/>
                    <a:lstStyle/>
                    <a:p>
                      <a:pPr algn="ctr">
                        <a:lnSpc>
                          <a:spcPct val="150000"/>
                        </a:lnSpc>
                      </a:pPr>
                      <a:r>
                        <a:rPr kumimoji="1" lang="ja-JP" altLang="en-US" sz="2400"/>
                        <a:t>〇</a:t>
                      </a:r>
                      <a:endParaRPr kumimoji="1" lang="ja-JP" altLang="en-US" sz="2400" dirty="0"/>
                    </a:p>
                  </a:txBody>
                  <a:tcPr/>
                </a:tc>
                <a:tc>
                  <a:txBody>
                    <a:bodyPr/>
                    <a:lstStyle/>
                    <a:p>
                      <a:pPr algn="ctr">
                        <a:lnSpc>
                          <a:spcPct val="150000"/>
                        </a:lnSpc>
                      </a:pPr>
                      <a:r>
                        <a:rPr kumimoji="1" lang="ja-JP" altLang="en-US" sz="2400"/>
                        <a:t>〇</a:t>
                      </a:r>
                      <a:endParaRPr kumimoji="1" lang="ja-JP" altLang="en-US" sz="2400" dirty="0"/>
                    </a:p>
                  </a:txBody>
                  <a:tcPr/>
                </a:tc>
                <a:extLst>
                  <a:ext uri="{0D108BD9-81ED-4DB2-BD59-A6C34878D82A}">
                    <a16:rowId xmlns:a16="http://schemas.microsoft.com/office/drawing/2014/main" val="1887012028"/>
                  </a:ext>
                </a:extLst>
              </a:tr>
            </a:tbl>
          </a:graphicData>
        </a:graphic>
      </p:graphicFrame>
    </p:spTree>
    <p:extLst>
      <p:ext uri="{BB962C8B-B14F-4D97-AF65-F5344CB8AC3E}">
        <p14:creationId xmlns:p14="http://schemas.microsoft.com/office/powerpoint/2010/main" val="2670332466"/>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B354D5-CED5-8630-16ED-6EDF11CEA455}"/>
              </a:ext>
            </a:extLst>
          </p:cNvPr>
          <p:cNvSpPr>
            <a:spLocks noGrp="1"/>
          </p:cNvSpPr>
          <p:nvPr>
            <p:ph type="title"/>
          </p:nvPr>
        </p:nvSpPr>
        <p:spPr/>
        <p:txBody>
          <a:bodyPr>
            <a:normAutofit/>
          </a:bodyPr>
          <a:lstStyle/>
          <a:p>
            <a:r>
              <a:rPr kumimoji="1" lang="ja-JP" altLang="en-US" sz="3600" b="1" i="0" u="none" strike="noStrike" kern="1200" cap="none" spc="0" normalizeH="0" baseline="0" noProof="0">
                <a:ln>
                  <a:noFill/>
                </a:ln>
                <a:solidFill>
                  <a:srgbClr val="333333">
                    <a:lumMod val="85000"/>
                    <a:lumOff val="15000"/>
                  </a:srgbClr>
                </a:solidFill>
                <a:effectLst/>
                <a:uLnTx/>
                <a:uFillTx/>
                <a:latin typeface="Segoe UI"/>
                <a:ea typeface="メイリオ"/>
                <a:cs typeface="+mj-cs"/>
              </a:rPr>
              <a:t>検知結果</a:t>
            </a:r>
            <a:r>
              <a:rPr kumimoji="1" lang="en-US" altLang="ja-JP" sz="3600" b="1" i="0" u="none" strike="noStrike" kern="1200" cap="none" spc="0" normalizeH="0" baseline="0" noProof="0" dirty="0">
                <a:ln>
                  <a:noFill/>
                </a:ln>
                <a:solidFill>
                  <a:srgbClr val="333333">
                    <a:lumMod val="85000"/>
                    <a:lumOff val="15000"/>
                  </a:srgbClr>
                </a:solidFill>
                <a:effectLst/>
                <a:uLnTx/>
                <a:uFillTx/>
                <a:latin typeface="Segoe UI"/>
                <a:ea typeface="メイリオ"/>
                <a:cs typeface="+mj-cs"/>
              </a:rPr>
              <a:t> </a:t>
            </a:r>
            <a:r>
              <a:rPr kumimoji="1" lang="en" altLang="ja-JP" sz="3600" b="1" i="0" u="none" strike="noStrike" kern="1200" cap="none" spc="0" normalizeH="0" baseline="0" noProof="0" dirty="0">
                <a:ln>
                  <a:noFill/>
                </a:ln>
                <a:solidFill>
                  <a:srgbClr val="333333">
                    <a:lumMod val="85000"/>
                    <a:lumOff val="15000"/>
                  </a:srgbClr>
                </a:solidFill>
                <a:effectLst/>
                <a:uLnTx/>
                <a:uFillTx/>
                <a:latin typeface="Segoe UI"/>
                <a:ea typeface="メイリオ"/>
                <a:cs typeface="+mj-cs"/>
              </a:rPr>
              <a:t>(</a:t>
            </a:r>
            <a:r>
              <a:rPr lang="ja-JP" altLang="en-US">
                <a:solidFill>
                  <a:srgbClr val="333333">
                    <a:lumMod val="85000"/>
                    <a:lumOff val="15000"/>
                  </a:srgbClr>
                </a:solidFill>
                <a:latin typeface="Segoe UI"/>
                <a:ea typeface="メイリオ"/>
              </a:rPr>
              <a:t>対抗</a:t>
            </a:r>
            <a:r>
              <a:rPr kumimoji="1" lang="ja-JP" altLang="en-US" sz="3600" b="1" i="0" u="none" strike="noStrike" kern="1200" cap="none" spc="0" normalizeH="0" baseline="0" noProof="0">
                <a:ln>
                  <a:noFill/>
                </a:ln>
                <a:solidFill>
                  <a:srgbClr val="333333">
                    <a:lumMod val="85000"/>
                    <a:lumOff val="15000"/>
                  </a:srgbClr>
                </a:solidFill>
                <a:effectLst/>
                <a:uLnTx/>
                <a:uFillTx/>
                <a:latin typeface="Segoe UI"/>
                <a:ea typeface="メイリオ"/>
                <a:cs typeface="+mj-cs"/>
              </a:rPr>
              <a:t>手法</a:t>
            </a:r>
            <a:r>
              <a:rPr kumimoji="1" lang="en" altLang="ja-JP" sz="3600" b="1" i="0" u="none" strike="noStrike" kern="1200" cap="none" spc="0" normalizeH="0" baseline="0" noProof="0" dirty="0">
                <a:ln>
                  <a:noFill/>
                </a:ln>
                <a:solidFill>
                  <a:srgbClr val="333333">
                    <a:lumMod val="85000"/>
                    <a:lumOff val="15000"/>
                  </a:srgbClr>
                </a:solidFill>
                <a:effectLst/>
                <a:uLnTx/>
                <a:uFillTx/>
                <a:latin typeface="Segoe UI"/>
                <a:ea typeface="メイリオ"/>
                <a:cs typeface="+mj-cs"/>
              </a:rPr>
              <a:t>)</a:t>
            </a:r>
            <a:endParaRPr lang="ja-JP" altLang="en-US"/>
          </a:p>
        </p:txBody>
      </p:sp>
      <p:sp>
        <p:nvSpPr>
          <p:cNvPr id="3" name="コンテンツ プレースホルダー 2">
            <a:extLst>
              <a:ext uri="{FF2B5EF4-FFF2-40B4-BE49-F238E27FC236}">
                <a16:creationId xmlns:a16="http://schemas.microsoft.com/office/drawing/2014/main" id="{E1FE0743-7C48-6B77-2904-C01D7EBF771F}"/>
              </a:ext>
            </a:extLst>
          </p:cNvPr>
          <p:cNvSpPr>
            <a:spLocks noGrp="1"/>
          </p:cNvSpPr>
          <p:nvPr>
            <p:ph idx="1"/>
          </p:nvPr>
        </p:nvSpPr>
        <p:spPr>
          <a:xfrm>
            <a:off x="695450" y="1273414"/>
            <a:ext cx="8363222" cy="5209026"/>
          </a:xfrm>
        </p:spPr>
        <p:txBody>
          <a:bodyPr>
            <a:normAutofit/>
          </a:bodyPr>
          <a:lstStyle/>
          <a:p>
            <a:r>
              <a:rPr lang="en" altLang="ja-JP" sz="3200" b="1" dirty="0">
                <a:solidFill>
                  <a:srgbClr val="525252"/>
                </a:solidFill>
              </a:rPr>
              <a:t>F</a:t>
            </a:r>
            <a:r>
              <a:rPr lang="ja-JP" altLang="en-US" sz="3200" b="1">
                <a:solidFill>
                  <a:srgbClr val="525252"/>
                </a:solidFill>
              </a:rPr>
              <a:t>値</a:t>
            </a:r>
            <a:r>
              <a:rPr lang="en" altLang="ja-JP" sz="3200" b="1" dirty="0">
                <a:solidFill>
                  <a:srgbClr val="525252"/>
                </a:solidFill>
              </a:rPr>
              <a:t>: 0.74,</a:t>
            </a:r>
            <a:r>
              <a:rPr lang="ja-JP" altLang="en-US" sz="3200" b="1">
                <a:solidFill>
                  <a:srgbClr val="525252"/>
                </a:solidFill>
              </a:rPr>
              <a:t>正解率</a:t>
            </a:r>
            <a:r>
              <a:rPr lang="en" altLang="ja-JP" sz="3200" b="1" dirty="0">
                <a:solidFill>
                  <a:srgbClr val="525252"/>
                </a:solidFill>
              </a:rPr>
              <a:t>: 0.79</a:t>
            </a:r>
            <a:endParaRPr kumimoji="1" lang="en-US" altLang="ja-JP" dirty="0"/>
          </a:p>
          <a:p>
            <a:endParaRPr lang="en-US" altLang="ja-JP" dirty="0"/>
          </a:p>
          <a:p>
            <a:pPr marL="0" indent="0">
              <a:buNone/>
            </a:pPr>
            <a:endParaRPr kumimoji="1" lang="en-US" altLang="ja-JP" sz="2400" dirty="0"/>
          </a:p>
          <a:p>
            <a:pPr marL="0" indent="0">
              <a:buNone/>
            </a:pPr>
            <a:endParaRPr kumimoji="1" lang="en-US" altLang="ja-JP" sz="2400" dirty="0"/>
          </a:p>
          <a:p>
            <a:pPr marL="0" indent="0">
              <a:buNone/>
            </a:pPr>
            <a:endParaRPr kumimoji="1" lang="en-US" altLang="ja-JP" sz="2400" dirty="0"/>
          </a:p>
          <a:p>
            <a:r>
              <a:rPr lang="ja-JP" altLang="en-US"/>
              <a:t>閾値は</a:t>
            </a:r>
            <a:r>
              <a:rPr lang="en-US" altLang="ja-JP" dirty="0"/>
              <a:t>1</a:t>
            </a:r>
            <a:r>
              <a:rPr lang="ja-JP" altLang="en-US"/>
              <a:t>種類のみ固定</a:t>
            </a:r>
            <a:endParaRPr lang="en-US" altLang="ja-JP" dirty="0"/>
          </a:p>
          <a:p>
            <a:pPr lvl="1"/>
            <a:r>
              <a:rPr lang="en" altLang="ja-JP" dirty="0" err="1">
                <a:solidFill>
                  <a:srgbClr val="525252"/>
                </a:solidFill>
              </a:rPr>
              <a:t>Iperf</a:t>
            </a:r>
            <a:r>
              <a:rPr lang="ja-JP" altLang="en-US">
                <a:solidFill>
                  <a:srgbClr val="525252"/>
                </a:solidFill>
              </a:rPr>
              <a:t>なしの閾値での検出</a:t>
            </a:r>
            <a:endParaRPr lang="en-US" altLang="ja-JP" dirty="0">
              <a:solidFill>
                <a:srgbClr val="525252"/>
              </a:solidFill>
            </a:endParaRPr>
          </a:p>
          <a:p>
            <a:r>
              <a:rPr lang="en" altLang="ja-JP" dirty="0">
                <a:solidFill>
                  <a:srgbClr val="525252"/>
                </a:solidFill>
              </a:rPr>
              <a:t>CDF</a:t>
            </a:r>
            <a:r>
              <a:rPr lang="ja-JP" altLang="en-US">
                <a:solidFill>
                  <a:srgbClr val="525252"/>
                </a:solidFill>
              </a:rPr>
              <a:t>なし</a:t>
            </a:r>
          </a:p>
          <a:p>
            <a:endParaRPr lang="ja-JP" altLang="en-US">
              <a:solidFill>
                <a:srgbClr val="525252"/>
              </a:solidFill>
            </a:endParaRPr>
          </a:p>
        </p:txBody>
      </p:sp>
      <p:sp>
        <p:nvSpPr>
          <p:cNvPr id="4" name="フッター プレースホルダー 3">
            <a:extLst>
              <a:ext uri="{FF2B5EF4-FFF2-40B4-BE49-F238E27FC236}">
                <a16:creationId xmlns:a16="http://schemas.microsoft.com/office/drawing/2014/main" id="{EA2CF6A6-FC15-6AB7-BFD6-F54FFD03534C}"/>
              </a:ext>
            </a:extLst>
          </p:cNvPr>
          <p:cNvSpPr>
            <a:spLocks noGrp="1"/>
          </p:cNvSpPr>
          <p:nvPr>
            <p:ph type="ftr" sz="quarter" idx="11"/>
          </p:nvPr>
        </p:nvSpPr>
        <p:spPr/>
        <p:txBody>
          <a:bodyPr/>
          <a:lstStyle/>
          <a:p>
            <a:r>
              <a:rPr lang="en" altLang="ja-JP">
                <a:latin typeface="+mj-lt"/>
              </a:rPr>
              <a:t>ueda 20231013</a:t>
            </a:r>
            <a:endParaRPr kumimoji="1" lang="ja-JP" altLang="en-US"/>
          </a:p>
        </p:txBody>
      </p:sp>
      <p:sp>
        <p:nvSpPr>
          <p:cNvPr id="5" name="スライド番号プレースホルダー 4">
            <a:extLst>
              <a:ext uri="{FF2B5EF4-FFF2-40B4-BE49-F238E27FC236}">
                <a16:creationId xmlns:a16="http://schemas.microsoft.com/office/drawing/2014/main" id="{5D2CB8F2-DE1E-46E2-9D54-AE28056E1830}"/>
              </a:ext>
            </a:extLst>
          </p:cNvPr>
          <p:cNvSpPr>
            <a:spLocks noGrp="1"/>
          </p:cNvSpPr>
          <p:nvPr>
            <p:ph type="sldNum" sz="quarter" idx="12"/>
          </p:nvPr>
        </p:nvSpPr>
        <p:spPr/>
        <p:txBody>
          <a:bodyPr/>
          <a:lstStyle/>
          <a:p>
            <a:fld id="{8B45D110-FD8E-48BD-8825-CDFBF9D22CA3}" type="slidenum">
              <a:rPr kumimoji="1" lang="ja-JP" altLang="en-US" smtClean="0"/>
              <a:pPr/>
              <a:t>14</a:t>
            </a:fld>
            <a:endParaRPr kumimoji="1" lang="ja-JP" altLang="en-US" dirty="0"/>
          </a:p>
        </p:txBody>
      </p:sp>
      <p:graphicFrame>
        <p:nvGraphicFramePr>
          <p:cNvPr id="10" name="表 9">
            <a:extLst>
              <a:ext uri="{FF2B5EF4-FFF2-40B4-BE49-F238E27FC236}">
                <a16:creationId xmlns:a16="http://schemas.microsoft.com/office/drawing/2014/main" id="{DBAAEFB1-F444-2DAE-3296-152380F80FB9}"/>
              </a:ext>
            </a:extLst>
          </p:cNvPr>
          <p:cNvGraphicFramePr>
            <a:graphicFrameLocks noGrp="1"/>
          </p:cNvGraphicFramePr>
          <p:nvPr>
            <p:extLst>
              <p:ext uri="{D42A27DB-BD31-4B8C-83A1-F6EECF244321}">
                <p14:modId xmlns:p14="http://schemas.microsoft.com/office/powerpoint/2010/main" val="3982341013"/>
              </p:ext>
            </p:extLst>
          </p:nvPr>
        </p:nvGraphicFramePr>
        <p:xfrm>
          <a:off x="209531" y="1871360"/>
          <a:ext cx="8724938" cy="1920007"/>
        </p:xfrm>
        <a:graphic>
          <a:graphicData uri="http://schemas.openxmlformats.org/drawingml/2006/table">
            <a:tbl>
              <a:tblPr firstRow="1" bandRow="1">
                <a:tableStyleId>{5C22544A-7EE6-4342-B048-85BDC9FD1C3A}</a:tableStyleId>
              </a:tblPr>
              <a:tblGrid>
                <a:gridCol w="955286">
                  <a:extLst>
                    <a:ext uri="{9D8B030D-6E8A-4147-A177-3AD203B41FA5}">
                      <a16:colId xmlns:a16="http://schemas.microsoft.com/office/drawing/2014/main" val="1937006960"/>
                    </a:ext>
                  </a:extLst>
                </a:gridCol>
                <a:gridCol w="647471">
                  <a:extLst>
                    <a:ext uri="{9D8B030D-6E8A-4147-A177-3AD203B41FA5}">
                      <a16:colId xmlns:a16="http://schemas.microsoft.com/office/drawing/2014/main" val="3664255323"/>
                    </a:ext>
                  </a:extLst>
                </a:gridCol>
                <a:gridCol w="647471">
                  <a:extLst>
                    <a:ext uri="{9D8B030D-6E8A-4147-A177-3AD203B41FA5}">
                      <a16:colId xmlns:a16="http://schemas.microsoft.com/office/drawing/2014/main" val="3563431854"/>
                    </a:ext>
                  </a:extLst>
                </a:gridCol>
                <a:gridCol w="647471">
                  <a:extLst>
                    <a:ext uri="{9D8B030D-6E8A-4147-A177-3AD203B41FA5}">
                      <a16:colId xmlns:a16="http://schemas.microsoft.com/office/drawing/2014/main" val="4062364435"/>
                    </a:ext>
                  </a:extLst>
                </a:gridCol>
                <a:gridCol w="647471">
                  <a:extLst>
                    <a:ext uri="{9D8B030D-6E8A-4147-A177-3AD203B41FA5}">
                      <a16:colId xmlns:a16="http://schemas.microsoft.com/office/drawing/2014/main" val="255414517"/>
                    </a:ext>
                  </a:extLst>
                </a:gridCol>
                <a:gridCol w="647471">
                  <a:extLst>
                    <a:ext uri="{9D8B030D-6E8A-4147-A177-3AD203B41FA5}">
                      <a16:colId xmlns:a16="http://schemas.microsoft.com/office/drawing/2014/main" val="43066477"/>
                    </a:ext>
                  </a:extLst>
                </a:gridCol>
                <a:gridCol w="647471">
                  <a:extLst>
                    <a:ext uri="{9D8B030D-6E8A-4147-A177-3AD203B41FA5}">
                      <a16:colId xmlns:a16="http://schemas.microsoft.com/office/drawing/2014/main" val="4258660581"/>
                    </a:ext>
                  </a:extLst>
                </a:gridCol>
                <a:gridCol w="647471">
                  <a:extLst>
                    <a:ext uri="{9D8B030D-6E8A-4147-A177-3AD203B41FA5}">
                      <a16:colId xmlns:a16="http://schemas.microsoft.com/office/drawing/2014/main" val="2132797787"/>
                    </a:ext>
                  </a:extLst>
                </a:gridCol>
                <a:gridCol w="647471">
                  <a:extLst>
                    <a:ext uri="{9D8B030D-6E8A-4147-A177-3AD203B41FA5}">
                      <a16:colId xmlns:a16="http://schemas.microsoft.com/office/drawing/2014/main" val="2854762567"/>
                    </a:ext>
                  </a:extLst>
                </a:gridCol>
                <a:gridCol w="647471">
                  <a:extLst>
                    <a:ext uri="{9D8B030D-6E8A-4147-A177-3AD203B41FA5}">
                      <a16:colId xmlns:a16="http://schemas.microsoft.com/office/drawing/2014/main" val="1035141556"/>
                    </a:ext>
                  </a:extLst>
                </a:gridCol>
                <a:gridCol w="647471">
                  <a:extLst>
                    <a:ext uri="{9D8B030D-6E8A-4147-A177-3AD203B41FA5}">
                      <a16:colId xmlns:a16="http://schemas.microsoft.com/office/drawing/2014/main" val="1290715655"/>
                    </a:ext>
                  </a:extLst>
                </a:gridCol>
                <a:gridCol w="647471">
                  <a:extLst>
                    <a:ext uri="{9D8B030D-6E8A-4147-A177-3AD203B41FA5}">
                      <a16:colId xmlns:a16="http://schemas.microsoft.com/office/drawing/2014/main" val="1788073675"/>
                    </a:ext>
                  </a:extLst>
                </a:gridCol>
                <a:gridCol w="647471">
                  <a:extLst>
                    <a:ext uri="{9D8B030D-6E8A-4147-A177-3AD203B41FA5}">
                      <a16:colId xmlns:a16="http://schemas.microsoft.com/office/drawing/2014/main" val="3898664376"/>
                    </a:ext>
                  </a:extLst>
                </a:gridCol>
              </a:tblGrid>
              <a:tr h="664269">
                <a:tc>
                  <a:txBody>
                    <a:bodyPr/>
                    <a:lstStyle/>
                    <a:p>
                      <a:endParaRPr kumimoji="1" lang="ja-JP" alt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gridSpan="3">
                  <a:txBody>
                    <a:bodyPr/>
                    <a:lstStyle/>
                    <a:p>
                      <a:pPr algn="ctr"/>
                      <a:r>
                        <a:rPr kumimoji="1" lang="en-US" altLang="ja-JP" sz="1800" b="1" dirty="0" err="1">
                          <a:solidFill>
                            <a:schemeClr val="bg1"/>
                          </a:solidFill>
                        </a:rPr>
                        <a:t>Iperf</a:t>
                      </a:r>
                      <a:r>
                        <a:rPr kumimoji="1" lang="en-US" altLang="ja-JP" sz="1800" b="1" dirty="0">
                          <a:solidFill>
                            <a:schemeClr val="bg1"/>
                          </a:solidFill>
                        </a:rPr>
                        <a:t> </a:t>
                      </a:r>
                      <a:r>
                        <a:rPr kumimoji="1" lang="ja-JP" altLang="en-US" sz="1800" b="1">
                          <a:solidFill>
                            <a:schemeClr val="bg1"/>
                          </a:solidFill>
                        </a:rPr>
                        <a:t>なし</a:t>
                      </a:r>
                      <a:endParaRPr kumimoji="1" lang="ja-JP" altLang="en-US" sz="1800" b="1" dirty="0">
                        <a:solidFill>
                          <a:schemeClr val="bg1"/>
                        </a:solidFill>
                      </a:endParaRPr>
                    </a:p>
                  </a:txBody>
                  <a:tcPr anchor="ctr">
                    <a:lnL w="12700" cmpd="sng">
                      <a:noFill/>
                    </a:lnL>
                  </a:tcPr>
                </a:tc>
                <a:tc hMerge="1">
                  <a:txBody>
                    <a:bodyPr/>
                    <a:lstStyle/>
                    <a:p>
                      <a:endParaRPr kumimoji="1" lang="ja-JP" altLang="en-US"/>
                    </a:p>
                  </a:txBody>
                  <a:tcPr/>
                </a:tc>
                <a:tc hMerge="1">
                  <a:txBody>
                    <a:bodyPr/>
                    <a:lstStyle/>
                    <a:p>
                      <a:endParaRPr kumimoji="1" lang="ja-JP" altLang="en-US" dirty="0"/>
                    </a:p>
                  </a:txBody>
                  <a:tcPr/>
                </a:tc>
                <a:tc gridSpan="3">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1" lang="en-US" altLang="ja-JP" sz="1800" b="1" dirty="0" err="1"/>
                        <a:t>Iperf</a:t>
                      </a:r>
                      <a:r>
                        <a:rPr kumimoji="1" lang="en-US" altLang="ja-JP" sz="1800" b="1" dirty="0"/>
                        <a:t> 3MB</a:t>
                      </a:r>
                      <a:endParaRPr kumimoji="1" lang="ja-JP" altLang="en-US" sz="1800" b="1"/>
                    </a:p>
                  </a:txBody>
                  <a:tcPr anchor="ctr"/>
                </a:tc>
                <a:tc hMerge="1">
                  <a:txBody>
                    <a:bodyPr/>
                    <a:lstStyle/>
                    <a:p>
                      <a:endParaRPr kumimoji="1" lang="ja-JP" altLang="en-US"/>
                    </a:p>
                  </a:txBody>
                  <a:tcPr/>
                </a:tc>
                <a:tc hMerge="1">
                  <a:txBody>
                    <a:bodyPr/>
                    <a:lstStyle/>
                    <a:p>
                      <a:endParaRPr kumimoji="1" lang="ja-JP" altLang="en-US" dirty="0"/>
                    </a:p>
                  </a:txBody>
                  <a:tcPr/>
                </a:tc>
                <a:tc gridSpan="3">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1" lang="en-US" altLang="ja-JP" sz="1800" b="1" dirty="0" err="1"/>
                        <a:t>Iperf</a:t>
                      </a:r>
                      <a:r>
                        <a:rPr kumimoji="1" lang="en-US" altLang="ja-JP" sz="1800" b="1" dirty="0"/>
                        <a:t> 5MB</a:t>
                      </a:r>
                      <a:endParaRPr kumimoji="1" lang="ja-JP" altLang="en-US" sz="1800" b="1"/>
                    </a:p>
                  </a:txBody>
                  <a:tcPr anchor="ctr"/>
                </a:tc>
                <a:tc hMerge="1">
                  <a:txBody>
                    <a:bodyPr/>
                    <a:lstStyle/>
                    <a:p>
                      <a:endParaRPr kumimoji="1" lang="ja-JP" altLang="en-US" dirty="0"/>
                    </a:p>
                  </a:txBody>
                  <a:tcPr/>
                </a:tc>
                <a:tc hMerge="1">
                  <a:txBody>
                    <a:bodyPr/>
                    <a:lstStyle/>
                    <a:p>
                      <a:endParaRPr kumimoji="1" lang="ja-JP" altLang="en-US"/>
                    </a:p>
                  </a:txBody>
                  <a:tcPr/>
                </a:tc>
                <a:tc gridSpan="3">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1" lang="en-US" altLang="ja-JP" sz="1800" b="1" dirty="0" err="1"/>
                        <a:t>Iperf</a:t>
                      </a:r>
                      <a:r>
                        <a:rPr kumimoji="1" lang="en-US" altLang="ja-JP" sz="1800" b="1" dirty="0"/>
                        <a:t> 7MB</a:t>
                      </a:r>
                      <a:endParaRPr kumimoji="1" lang="ja-JP" altLang="en-US" sz="1800" b="1"/>
                    </a:p>
                  </a:txBody>
                  <a:tcPr anchor="ctr"/>
                </a:tc>
                <a:tc hMerge="1">
                  <a:txBody>
                    <a:bodyPr/>
                    <a:lstStyle/>
                    <a:p>
                      <a:pPr algn="ctr">
                        <a:lnSpc>
                          <a:spcPct val="150000"/>
                        </a:lnSpc>
                      </a:pPr>
                      <a:endParaRPr kumimoji="1" lang="ja-JP" altLang="en-US" sz="2400" b="1" dirty="0"/>
                    </a:p>
                  </a:txBody>
                  <a:tcPr/>
                </a:tc>
                <a:tc hMerge="1">
                  <a:txBody>
                    <a:bodyPr/>
                    <a:lstStyle/>
                    <a:p>
                      <a:pPr algn="ctr">
                        <a:lnSpc>
                          <a:spcPct val="150000"/>
                        </a:lnSpc>
                      </a:pPr>
                      <a:endParaRPr kumimoji="1" lang="ja-JP" altLang="en-US" sz="2400" b="1" dirty="0"/>
                    </a:p>
                  </a:txBody>
                  <a:tcPr/>
                </a:tc>
                <a:extLst>
                  <a:ext uri="{0D108BD9-81ED-4DB2-BD59-A6C34878D82A}">
                    <a16:rowId xmlns:a16="http://schemas.microsoft.com/office/drawing/2014/main" val="2055725957"/>
                  </a:ext>
                </a:extLst>
              </a:tr>
              <a:tr h="62786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1">
                          <a:solidFill>
                            <a:schemeClr val="bg1"/>
                          </a:solidFill>
                        </a:rPr>
                        <a:t>正規</a:t>
                      </a:r>
                    </a:p>
                  </a:txBody>
                  <a:tcPr anchor="ctr">
                    <a:lnT w="38100" cmpd="sng">
                      <a:noFill/>
                    </a:lnT>
                    <a:solidFill>
                      <a:schemeClr val="accent1"/>
                    </a:solidFill>
                  </a:tcPr>
                </a:tc>
                <a:tc>
                  <a:txBody>
                    <a:bodyPr/>
                    <a:lstStyle/>
                    <a:p>
                      <a:pPr algn="ctr">
                        <a:lnSpc>
                          <a:spcPct val="150000"/>
                        </a:lnSpc>
                      </a:pPr>
                      <a:r>
                        <a:rPr kumimoji="1" lang="ja-JP" altLang="en-US" sz="2400"/>
                        <a:t>〇</a:t>
                      </a:r>
                      <a:endParaRPr kumimoji="1" lang="ja-JP" altLang="en-US" sz="2400" dirty="0"/>
                    </a:p>
                  </a:txBody>
                  <a:tcPr/>
                </a:tc>
                <a:tc>
                  <a:txBody>
                    <a:bodyPr/>
                    <a:lstStyle/>
                    <a:p>
                      <a:pPr algn="ctr">
                        <a:lnSpc>
                          <a:spcPct val="150000"/>
                        </a:lnSpc>
                      </a:pPr>
                      <a:r>
                        <a:rPr kumimoji="1" lang="ja-JP" altLang="en-US" sz="2400"/>
                        <a:t>〇</a:t>
                      </a:r>
                      <a:endParaRPr kumimoji="1" lang="ja-JP" altLang="en-US" sz="2400" dirty="0"/>
                    </a:p>
                  </a:txBody>
                  <a:tcPr/>
                </a:tc>
                <a:tc>
                  <a:txBody>
                    <a:bodyPr/>
                    <a:lstStyle/>
                    <a:p>
                      <a:pPr algn="ctr">
                        <a:lnSpc>
                          <a:spcPct val="150000"/>
                        </a:lnSpc>
                      </a:pPr>
                      <a:r>
                        <a:rPr kumimoji="1" lang="ja-JP" altLang="en-US" sz="2400"/>
                        <a:t>〇</a:t>
                      </a:r>
                      <a:endParaRPr kumimoji="1" lang="ja-JP" altLang="en-US" sz="2400" dirty="0"/>
                    </a:p>
                  </a:txBody>
                  <a:tcPr/>
                </a:tc>
                <a:tc>
                  <a:txBody>
                    <a:bodyPr/>
                    <a:lstStyle/>
                    <a:p>
                      <a:pPr algn="ctr">
                        <a:lnSpc>
                          <a:spcPct val="150000"/>
                        </a:lnSpc>
                      </a:pPr>
                      <a:r>
                        <a:rPr kumimoji="1" lang="ja-JP" altLang="en-US" sz="2400"/>
                        <a:t>〇</a:t>
                      </a:r>
                      <a:endParaRPr kumimoji="1" lang="ja-JP" altLang="en-US" sz="2400" dirty="0"/>
                    </a:p>
                  </a:txBody>
                  <a:tcPr/>
                </a:tc>
                <a:tc>
                  <a:txBody>
                    <a:bodyPr/>
                    <a:lstStyle/>
                    <a:p>
                      <a:pPr algn="ctr">
                        <a:lnSpc>
                          <a:spcPct val="150000"/>
                        </a:lnSpc>
                      </a:pPr>
                      <a:r>
                        <a:rPr kumimoji="1" lang="ja-JP" altLang="en-US" sz="2400"/>
                        <a:t>〇</a:t>
                      </a:r>
                      <a:endParaRPr kumimoji="1" lang="ja-JP" altLang="en-US" sz="2400" dirty="0"/>
                    </a:p>
                  </a:txBody>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1" lang="en-US" altLang="ja-JP" sz="2400" b="1" dirty="0">
                          <a:solidFill>
                            <a:schemeClr val="accent2"/>
                          </a:solidFill>
                        </a:rPr>
                        <a:t>×</a:t>
                      </a:r>
                      <a:endParaRPr kumimoji="1" lang="ja-JP" altLang="en-US" sz="2400"/>
                    </a:p>
                  </a:txBody>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1" lang="en-US" altLang="ja-JP" sz="2400" b="1" dirty="0">
                          <a:solidFill>
                            <a:schemeClr val="accent2"/>
                          </a:solidFill>
                        </a:rPr>
                        <a:t>×</a:t>
                      </a:r>
                      <a:endParaRPr kumimoji="1" lang="ja-JP" altLang="en-US" sz="2400"/>
                    </a:p>
                  </a:txBody>
                  <a:tcPr/>
                </a:tc>
                <a:tc>
                  <a:txBody>
                    <a:bodyPr/>
                    <a:lstStyle/>
                    <a:p>
                      <a:pPr algn="ctr">
                        <a:lnSpc>
                          <a:spcPct val="150000"/>
                        </a:lnSpc>
                      </a:pPr>
                      <a:r>
                        <a:rPr kumimoji="1" lang="ja-JP" altLang="en-US" sz="2400"/>
                        <a:t>〇</a:t>
                      </a:r>
                      <a:endParaRPr kumimoji="1" lang="ja-JP" altLang="en-US" sz="2400" dirty="0"/>
                    </a:p>
                  </a:txBody>
                  <a:tcPr/>
                </a:tc>
                <a:tc>
                  <a:txBody>
                    <a:bodyPr/>
                    <a:lstStyle/>
                    <a:p>
                      <a:pPr algn="ctr">
                        <a:lnSpc>
                          <a:spcPct val="150000"/>
                        </a:lnSpc>
                      </a:pPr>
                      <a:r>
                        <a:rPr kumimoji="1" lang="ja-JP" altLang="en-US" sz="2400"/>
                        <a:t>〇</a:t>
                      </a:r>
                      <a:endParaRPr kumimoji="1" lang="ja-JP" altLang="en-US" sz="2400" dirty="0"/>
                    </a:p>
                  </a:txBody>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1" lang="en-US" altLang="ja-JP" sz="2400" b="1" dirty="0">
                          <a:solidFill>
                            <a:schemeClr val="accent2"/>
                          </a:solidFill>
                        </a:rPr>
                        <a:t>×</a:t>
                      </a:r>
                      <a:endParaRPr kumimoji="1" lang="ja-JP" altLang="en-US" sz="2400" b="1">
                        <a:solidFill>
                          <a:schemeClr val="accent2"/>
                        </a:solidFill>
                      </a:endParaRPr>
                    </a:p>
                  </a:txBody>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1" lang="en-US" altLang="ja-JP" sz="2400" b="1" dirty="0">
                          <a:solidFill>
                            <a:schemeClr val="accent2"/>
                          </a:solidFill>
                        </a:rPr>
                        <a:t>×</a:t>
                      </a:r>
                      <a:endParaRPr kumimoji="1" lang="ja-JP" altLang="en-US" sz="2400"/>
                    </a:p>
                  </a:txBody>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1" lang="en-US" altLang="ja-JP" sz="2400" b="1">
                          <a:solidFill>
                            <a:schemeClr val="accent2"/>
                          </a:solidFill>
                        </a:rPr>
                        <a:t>×</a:t>
                      </a:r>
                      <a:endParaRPr kumimoji="1" lang="ja-JP" altLang="en-US" sz="2400" b="1">
                        <a:solidFill>
                          <a:schemeClr val="accent2"/>
                        </a:solidFill>
                      </a:endParaRPr>
                    </a:p>
                  </a:txBody>
                  <a:tcPr/>
                </a:tc>
                <a:extLst>
                  <a:ext uri="{0D108BD9-81ED-4DB2-BD59-A6C34878D82A}">
                    <a16:rowId xmlns:a16="http://schemas.microsoft.com/office/drawing/2014/main" val="1525367853"/>
                  </a:ext>
                </a:extLst>
              </a:tr>
              <a:tr h="62786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1">
                          <a:solidFill>
                            <a:schemeClr val="bg1"/>
                          </a:solidFill>
                        </a:rPr>
                        <a:t>不正</a:t>
                      </a:r>
                      <a:endParaRPr kumimoji="1" lang="en-US" altLang="ja-JP" sz="1800" b="1" dirty="0">
                        <a:solidFill>
                          <a:schemeClr val="bg1"/>
                        </a:solidFill>
                      </a:endParaRPr>
                    </a:p>
                  </a:txBody>
                  <a:tcPr anchor="ctr">
                    <a:solidFill>
                      <a:schemeClr val="accent1"/>
                    </a:solidFill>
                  </a:tcPr>
                </a:tc>
                <a:tc>
                  <a:txBody>
                    <a:bodyPr/>
                    <a:lstStyle/>
                    <a:p>
                      <a:pPr algn="ctr">
                        <a:lnSpc>
                          <a:spcPct val="150000"/>
                        </a:lnSpc>
                      </a:pPr>
                      <a:r>
                        <a:rPr kumimoji="1" lang="ja-JP" altLang="en-US" sz="2400"/>
                        <a:t>〇</a:t>
                      </a:r>
                      <a:endParaRPr kumimoji="1" lang="ja-JP" altLang="en-US" sz="2400" dirty="0"/>
                    </a:p>
                  </a:txBody>
                  <a:tcPr/>
                </a:tc>
                <a:tc>
                  <a:txBody>
                    <a:bodyPr/>
                    <a:lstStyle/>
                    <a:p>
                      <a:pPr algn="ctr">
                        <a:lnSpc>
                          <a:spcPct val="150000"/>
                        </a:lnSpc>
                      </a:pPr>
                      <a:r>
                        <a:rPr kumimoji="1" lang="ja-JP" altLang="en-US" sz="2400"/>
                        <a:t>〇</a:t>
                      </a:r>
                      <a:endParaRPr kumimoji="1" lang="ja-JP" altLang="en-US" sz="2400" dirty="0"/>
                    </a:p>
                  </a:txBody>
                  <a:tcPr/>
                </a:tc>
                <a:tc>
                  <a:txBody>
                    <a:bodyPr/>
                    <a:lstStyle/>
                    <a:p>
                      <a:pPr algn="ctr">
                        <a:lnSpc>
                          <a:spcPct val="150000"/>
                        </a:lnSpc>
                      </a:pPr>
                      <a:r>
                        <a:rPr kumimoji="1" lang="ja-JP" altLang="en-US" sz="2400"/>
                        <a:t>〇</a:t>
                      </a:r>
                      <a:endParaRPr kumimoji="1" lang="ja-JP" altLang="en-US" sz="2400" dirty="0"/>
                    </a:p>
                  </a:txBody>
                  <a:tcPr/>
                </a:tc>
                <a:tc>
                  <a:txBody>
                    <a:bodyPr/>
                    <a:lstStyle/>
                    <a:p>
                      <a:pPr algn="ctr">
                        <a:lnSpc>
                          <a:spcPct val="150000"/>
                        </a:lnSpc>
                      </a:pPr>
                      <a:r>
                        <a:rPr kumimoji="1" lang="ja-JP" altLang="en-US" sz="2400"/>
                        <a:t>〇</a:t>
                      </a:r>
                      <a:endParaRPr kumimoji="1" lang="ja-JP" altLang="en-US" sz="2400" dirty="0"/>
                    </a:p>
                  </a:txBody>
                  <a:tcPr/>
                </a:tc>
                <a:tc>
                  <a:txBody>
                    <a:bodyPr/>
                    <a:lstStyle/>
                    <a:p>
                      <a:pPr algn="ctr">
                        <a:lnSpc>
                          <a:spcPct val="150000"/>
                        </a:lnSpc>
                      </a:pPr>
                      <a:r>
                        <a:rPr kumimoji="1" lang="ja-JP" altLang="en-US" sz="2400"/>
                        <a:t>〇</a:t>
                      </a:r>
                      <a:endParaRPr kumimoji="1" lang="ja-JP" altLang="en-US" sz="2400" dirty="0"/>
                    </a:p>
                  </a:txBody>
                  <a:tcPr/>
                </a:tc>
                <a:tc>
                  <a:txBody>
                    <a:bodyPr/>
                    <a:lstStyle/>
                    <a:p>
                      <a:pPr algn="ctr">
                        <a:lnSpc>
                          <a:spcPct val="150000"/>
                        </a:lnSpc>
                      </a:pPr>
                      <a:r>
                        <a:rPr kumimoji="1" lang="ja-JP" altLang="en-US" sz="2400"/>
                        <a:t>〇</a:t>
                      </a:r>
                      <a:endParaRPr kumimoji="1" lang="ja-JP" altLang="en-US" sz="2400" dirty="0"/>
                    </a:p>
                  </a:txBody>
                  <a:tcPr/>
                </a:tc>
                <a:tc>
                  <a:txBody>
                    <a:bodyPr/>
                    <a:lstStyle/>
                    <a:p>
                      <a:pPr algn="ctr">
                        <a:lnSpc>
                          <a:spcPct val="150000"/>
                        </a:lnSpc>
                      </a:pPr>
                      <a:r>
                        <a:rPr kumimoji="1" lang="ja-JP" altLang="en-US" sz="2400"/>
                        <a:t>〇</a:t>
                      </a:r>
                      <a:endParaRPr kumimoji="1" lang="ja-JP" altLang="en-US" sz="2400" dirty="0"/>
                    </a:p>
                  </a:txBody>
                  <a:tcPr/>
                </a:tc>
                <a:tc>
                  <a:txBody>
                    <a:bodyPr/>
                    <a:lstStyle/>
                    <a:p>
                      <a:pPr algn="ctr">
                        <a:lnSpc>
                          <a:spcPct val="150000"/>
                        </a:lnSpc>
                      </a:pPr>
                      <a:r>
                        <a:rPr kumimoji="1" lang="ja-JP" altLang="en-US" sz="2400"/>
                        <a:t>〇</a:t>
                      </a:r>
                      <a:endParaRPr kumimoji="1" lang="ja-JP" altLang="en-US" sz="2400" dirty="0"/>
                    </a:p>
                  </a:txBody>
                  <a:tcPr/>
                </a:tc>
                <a:tc>
                  <a:txBody>
                    <a:bodyPr/>
                    <a:lstStyle/>
                    <a:p>
                      <a:pPr algn="ctr">
                        <a:lnSpc>
                          <a:spcPct val="150000"/>
                        </a:lnSpc>
                      </a:pPr>
                      <a:r>
                        <a:rPr kumimoji="1" lang="ja-JP" altLang="en-US" sz="2400"/>
                        <a:t>〇</a:t>
                      </a:r>
                      <a:endParaRPr kumimoji="1" lang="ja-JP" altLang="en-US" sz="2400" dirty="0"/>
                    </a:p>
                  </a:txBody>
                  <a:tcPr/>
                </a:tc>
                <a:tc>
                  <a:txBody>
                    <a:bodyPr/>
                    <a:lstStyle/>
                    <a:p>
                      <a:pPr algn="ctr">
                        <a:lnSpc>
                          <a:spcPct val="150000"/>
                        </a:lnSpc>
                      </a:pPr>
                      <a:r>
                        <a:rPr kumimoji="1" lang="ja-JP" altLang="en-US" sz="2400"/>
                        <a:t>〇</a:t>
                      </a:r>
                      <a:endParaRPr kumimoji="1" lang="ja-JP" altLang="en-US" sz="2400" dirty="0"/>
                    </a:p>
                  </a:txBody>
                  <a:tcPr/>
                </a:tc>
                <a:tc>
                  <a:txBody>
                    <a:bodyPr/>
                    <a:lstStyle/>
                    <a:p>
                      <a:pPr algn="ctr">
                        <a:lnSpc>
                          <a:spcPct val="150000"/>
                        </a:lnSpc>
                      </a:pPr>
                      <a:r>
                        <a:rPr kumimoji="1" lang="ja-JP" altLang="en-US" sz="2400"/>
                        <a:t>〇</a:t>
                      </a:r>
                      <a:endParaRPr kumimoji="1" lang="ja-JP" altLang="en-US" sz="2400" dirty="0"/>
                    </a:p>
                  </a:txBody>
                  <a:tcPr/>
                </a:tc>
                <a:tc>
                  <a:txBody>
                    <a:bodyPr/>
                    <a:lstStyle/>
                    <a:p>
                      <a:pPr algn="ctr">
                        <a:lnSpc>
                          <a:spcPct val="150000"/>
                        </a:lnSpc>
                      </a:pPr>
                      <a:r>
                        <a:rPr kumimoji="1" lang="ja-JP" altLang="en-US" sz="2400"/>
                        <a:t>〇</a:t>
                      </a:r>
                      <a:endParaRPr kumimoji="1" lang="ja-JP" altLang="en-US" sz="2400" dirty="0"/>
                    </a:p>
                  </a:txBody>
                  <a:tcPr/>
                </a:tc>
                <a:extLst>
                  <a:ext uri="{0D108BD9-81ED-4DB2-BD59-A6C34878D82A}">
                    <a16:rowId xmlns:a16="http://schemas.microsoft.com/office/drawing/2014/main" val="1887012028"/>
                  </a:ext>
                </a:extLst>
              </a:tr>
            </a:tbl>
          </a:graphicData>
        </a:graphic>
      </p:graphicFrame>
    </p:spTree>
    <p:extLst>
      <p:ext uri="{BB962C8B-B14F-4D97-AF65-F5344CB8AC3E}">
        <p14:creationId xmlns:p14="http://schemas.microsoft.com/office/powerpoint/2010/main" val="2554730521"/>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CE30BE-9CE7-5662-CE21-468F9A08E4FB}"/>
              </a:ext>
            </a:extLst>
          </p:cNvPr>
          <p:cNvSpPr>
            <a:spLocks noGrp="1"/>
          </p:cNvSpPr>
          <p:nvPr>
            <p:ph type="title"/>
          </p:nvPr>
        </p:nvSpPr>
        <p:spPr/>
        <p:txBody>
          <a:bodyPr/>
          <a:lstStyle/>
          <a:p>
            <a:r>
              <a:rPr kumimoji="1" lang="ja-JP" altLang="en-US"/>
              <a:t>目標</a:t>
            </a:r>
          </a:p>
        </p:txBody>
      </p:sp>
      <p:sp>
        <p:nvSpPr>
          <p:cNvPr id="3" name="コンテンツ プレースホルダー 2">
            <a:extLst>
              <a:ext uri="{FF2B5EF4-FFF2-40B4-BE49-F238E27FC236}">
                <a16:creationId xmlns:a16="http://schemas.microsoft.com/office/drawing/2014/main" id="{24E107D0-6DB9-5192-BD9B-8C146F12ABEB}"/>
              </a:ext>
            </a:extLst>
          </p:cNvPr>
          <p:cNvSpPr>
            <a:spLocks noGrp="1"/>
          </p:cNvSpPr>
          <p:nvPr>
            <p:ph idx="1"/>
          </p:nvPr>
        </p:nvSpPr>
        <p:spPr>
          <a:xfrm>
            <a:off x="683618" y="1412775"/>
            <a:ext cx="8363222" cy="5060863"/>
          </a:xfrm>
        </p:spPr>
        <p:txBody>
          <a:bodyPr/>
          <a:lstStyle/>
          <a:p>
            <a:r>
              <a:rPr kumimoji="1" lang="en-US" altLang="ja-JP" dirty="0" err="1"/>
              <a:t>Eye.P.A</a:t>
            </a:r>
            <a:r>
              <a:rPr kumimoji="1" lang="ja-JP" altLang="en-US"/>
              <a:t>を用いて接続されている</a:t>
            </a:r>
            <a:br>
              <a:rPr kumimoji="1" lang="en-US" altLang="ja-JP" dirty="0"/>
            </a:br>
            <a:r>
              <a:rPr kumimoji="1" lang="en-US" altLang="ja-JP" dirty="0"/>
              <a:t>IoT</a:t>
            </a:r>
            <a:r>
              <a:rPr kumimoji="1" lang="ja-JP" altLang="en-US"/>
              <a:t>機器およびデータ量の確認</a:t>
            </a:r>
            <a:endParaRPr kumimoji="1" lang="en-US" altLang="ja-JP" dirty="0"/>
          </a:p>
          <a:p>
            <a:endParaRPr kumimoji="1" lang="en-US" altLang="ja-JP" dirty="0"/>
          </a:p>
          <a:p>
            <a:r>
              <a:rPr kumimoji="1" lang="en-US" altLang="ja-JP" dirty="0"/>
              <a:t>IoT</a:t>
            </a:r>
            <a:r>
              <a:rPr kumimoji="1" lang="ja-JP" altLang="en-US"/>
              <a:t>機器のみでの</a:t>
            </a:r>
            <a:r>
              <a:rPr kumimoji="1" lang="en-US" altLang="ja-JP" dirty="0"/>
              <a:t>RTT</a:t>
            </a:r>
            <a:r>
              <a:rPr kumimoji="1" lang="ja-JP" altLang="en-US"/>
              <a:t>の測定</a:t>
            </a:r>
            <a:endParaRPr kumimoji="1" lang="en-US" altLang="ja-JP" dirty="0"/>
          </a:p>
          <a:p>
            <a:endParaRPr lang="en-US" altLang="ja-JP" dirty="0"/>
          </a:p>
          <a:p>
            <a:r>
              <a:rPr lang="ja-JP" altLang="en-US"/>
              <a:t>スループットに注目した検知の考案</a:t>
            </a:r>
            <a:endParaRPr lang="en-US" altLang="ja-JP" dirty="0"/>
          </a:p>
          <a:p>
            <a:endParaRPr lang="en-US" altLang="ja-JP" dirty="0"/>
          </a:p>
          <a:p>
            <a:r>
              <a:rPr lang="en-US" altLang="ja-JP" dirty="0"/>
              <a:t>5GHz</a:t>
            </a:r>
            <a:r>
              <a:rPr lang="ja-JP" altLang="en-US"/>
              <a:t>帯の場合にも触れてみる（予定）</a:t>
            </a:r>
            <a:endParaRPr lang="en-US" altLang="ja-JP" dirty="0"/>
          </a:p>
          <a:p>
            <a:pPr marL="0" indent="0">
              <a:buNone/>
            </a:pPr>
            <a:endParaRPr kumimoji="1" lang="ja-JP" altLang="en-US"/>
          </a:p>
        </p:txBody>
      </p:sp>
      <p:sp>
        <p:nvSpPr>
          <p:cNvPr id="4" name="フッター プレースホルダー 3">
            <a:extLst>
              <a:ext uri="{FF2B5EF4-FFF2-40B4-BE49-F238E27FC236}">
                <a16:creationId xmlns:a16="http://schemas.microsoft.com/office/drawing/2014/main" id="{356EDC7F-D353-56DE-AEE5-20DBA0251EB4}"/>
              </a:ext>
            </a:extLst>
          </p:cNvPr>
          <p:cNvSpPr>
            <a:spLocks noGrp="1"/>
          </p:cNvSpPr>
          <p:nvPr>
            <p:ph type="ftr" sz="quarter" idx="11"/>
          </p:nvPr>
        </p:nvSpPr>
        <p:spPr/>
        <p:txBody>
          <a:bodyPr/>
          <a:lstStyle/>
          <a:p>
            <a:r>
              <a:rPr lang="en" altLang="ja-JP">
                <a:latin typeface="+mj-lt"/>
              </a:rPr>
              <a:t>ueda 20231013</a:t>
            </a:r>
            <a:endParaRPr kumimoji="1" lang="ja-JP" altLang="en-US"/>
          </a:p>
        </p:txBody>
      </p:sp>
      <p:sp>
        <p:nvSpPr>
          <p:cNvPr id="5" name="スライド番号プレースホルダー 4">
            <a:extLst>
              <a:ext uri="{FF2B5EF4-FFF2-40B4-BE49-F238E27FC236}">
                <a16:creationId xmlns:a16="http://schemas.microsoft.com/office/drawing/2014/main" id="{ED646E7E-5972-824D-93C6-70D333361E08}"/>
              </a:ext>
            </a:extLst>
          </p:cNvPr>
          <p:cNvSpPr>
            <a:spLocks noGrp="1"/>
          </p:cNvSpPr>
          <p:nvPr>
            <p:ph type="sldNum" sz="quarter" idx="12"/>
          </p:nvPr>
        </p:nvSpPr>
        <p:spPr/>
        <p:txBody>
          <a:bodyPr/>
          <a:lstStyle/>
          <a:p>
            <a:fld id="{8B45D110-FD8E-48BD-8825-CDFBF9D22CA3}" type="slidenum">
              <a:rPr kumimoji="1" lang="ja-JP" altLang="en-US" smtClean="0"/>
              <a:pPr/>
              <a:t>15</a:t>
            </a:fld>
            <a:endParaRPr kumimoji="1" lang="ja-JP" altLang="en-US" dirty="0"/>
          </a:p>
        </p:txBody>
      </p:sp>
    </p:spTree>
    <p:extLst>
      <p:ext uri="{BB962C8B-B14F-4D97-AF65-F5344CB8AC3E}">
        <p14:creationId xmlns:p14="http://schemas.microsoft.com/office/powerpoint/2010/main" val="2150328976"/>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3E013DD-201B-804D-11A0-E1C3323E1547}"/>
              </a:ext>
            </a:extLst>
          </p:cNvPr>
          <p:cNvSpPr>
            <a:spLocks noGrp="1"/>
          </p:cNvSpPr>
          <p:nvPr>
            <p:ph type="title"/>
          </p:nvPr>
        </p:nvSpPr>
        <p:spPr/>
        <p:txBody>
          <a:bodyPr/>
          <a:lstStyle/>
          <a:p>
            <a:r>
              <a:rPr kumimoji="1" lang="ja-JP" altLang="en-US" dirty="0"/>
              <a:t>評価方法</a:t>
            </a:r>
          </a:p>
        </p:txBody>
      </p:sp>
      <p:sp>
        <p:nvSpPr>
          <p:cNvPr id="4" name="スライド番号プレースホルダー 3">
            <a:extLst>
              <a:ext uri="{FF2B5EF4-FFF2-40B4-BE49-F238E27FC236}">
                <a16:creationId xmlns:a16="http://schemas.microsoft.com/office/drawing/2014/main" id="{29627E07-67FC-69C1-B64A-03D50DBC7AB0}"/>
              </a:ext>
            </a:extLst>
          </p:cNvPr>
          <p:cNvSpPr>
            <a:spLocks noGrp="1"/>
          </p:cNvSpPr>
          <p:nvPr>
            <p:ph type="sldNum" sz="quarter" idx="12"/>
          </p:nvPr>
        </p:nvSpPr>
        <p:spPr/>
        <p:txBody>
          <a:bodyPr/>
          <a:lstStyle/>
          <a:p>
            <a:fld id="{8B45D110-FD8E-48BD-8825-CDFBF9D22CA3}" type="slidenum">
              <a:rPr kumimoji="1" lang="ja-JP" altLang="en-US" smtClean="0"/>
              <a:pPr/>
              <a:t>16</a:t>
            </a:fld>
            <a:endParaRPr kumimoji="1" lang="ja-JP" altLang="en-US"/>
          </a:p>
        </p:txBody>
      </p:sp>
      <mc:AlternateContent xmlns:mc="http://schemas.openxmlformats.org/markup-compatibility/2006" xmlns:a14="http://schemas.microsoft.com/office/drawing/2010/main">
        <mc:Choice Requires="a14">
          <p:sp>
            <p:nvSpPr>
              <p:cNvPr id="5" name="コンテンツ プレースホルダー 2">
                <a:extLst>
                  <a:ext uri="{FF2B5EF4-FFF2-40B4-BE49-F238E27FC236}">
                    <a16:creationId xmlns:a16="http://schemas.microsoft.com/office/drawing/2014/main" id="{4F11DDB9-E986-6C23-314D-CEC99268FFB6}"/>
                  </a:ext>
                </a:extLst>
              </p:cNvPr>
              <p:cNvSpPr txBox="1">
                <a:spLocks/>
              </p:cNvSpPr>
              <p:nvPr/>
            </p:nvSpPr>
            <p:spPr>
              <a:xfrm>
                <a:off x="611560" y="1339728"/>
                <a:ext cx="8363222" cy="4752528"/>
              </a:xfrm>
              <a:prstGeom prst="rect">
                <a:avLst/>
              </a:prstGeom>
            </p:spPr>
            <p:txBody>
              <a:bodyPr/>
              <a:lstStyle>
                <a:lvl1pPr marL="342900" indent="-342900" algn="l" defTabSz="914400" rtl="0" eaLnBrk="1" latinLnBrk="0" hangingPunct="1">
                  <a:spcBef>
                    <a:spcPct val="20000"/>
                  </a:spcBef>
                  <a:buClr>
                    <a:schemeClr val="accent1"/>
                  </a:buClr>
                  <a:buFont typeface="Wingdings" panose="05000000000000000000" pitchFamily="2" charset="2"/>
                  <a:buChar char="l"/>
                  <a:defRPr kumimoji="1" sz="3200" kern="1200">
                    <a:solidFill>
                      <a:schemeClr val="tx1">
                        <a:lumMod val="85000"/>
                        <a:lumOff val="1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lumMod val="85000"/>
                        <a:lumOff val="15000"/>
                      </a:schemeClr>
                    </a:solidFill>
                    <a:latin typeface="+mn-lt"/>
                    <a:ea typeface="+mn-ea"/>
                    <a:cs typeface="+mn-cs"/>
                  </a:defRPr>
                </a:lvl2pPr>
                <a:lvl3pPr marL="1143000" indent="-228600" algn="l" defTabSz="914400" rtl="0" eaLnBrk="1" latinLnBrk="0" hangingPunct="1">
                  <a:spcBef>
                    <a:spcPct val="20000"/>
                  </a:spcBef>
                  <a:buClr>
                    <a:schemeClr val="accent1"/>
                  </a:buClr>
                  <a:buFont typeface="Arial" panose="020B0604020202020204" pitchFamily="34" charset="0"/>
                  <a:buChar char="•"/>
                  <a:defRPr kumimoji="1" sz="2400" kern="1200">
                    <a:solidFill>
                      <a:schemeClr val="tx1">
                        <a:lumMod val="85000"/>
                        <a:lumOff val="1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lumMod val="85000"/>
                        <a:lumOff val="1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r>
                  <a:rPr lang="en-US" altLang="ja-JP" dirty="0"/>
                  <a:t>F</a:t>
                </a:r>
                <a:r>
                  <a:rPr lang="ja-JP" altLang="en-US" dirty="0"/>
                  <a:t>値 </a:t>
                </a:r>
                <a:r>
                  <a:rPr lang="en-US" altLang="ja-JP" dirty="0"/>
                  <a:t>(F-measure/F-score)</a:t>
                </a:r>
              </a:p>
              <a:p>
                <a:pPr lvl="1"/>
                <a:r>
                  <a:rPr lang="ja-JP" altLang="en-US" dirty="0"/>
                  <a:t>不正</a:t>
                </a:r>
                <a:r>
                  <a:rPr lang="en-US" altLang="ja-JP" dirty="0"/>
                  <a:t>AP</a:t>
                </a:r>
                <a:r>
                  <a:rPr lang="ja-JP" altLang="en-US" dirty="0"/>
                  <a:t>ありと予測した中で実際に</a:t>
                </a:r>
                <a:br>
                  <a:rPr lang="en-US" altLang="ja-JP" dirty="0"/>
                </a:br>
                <a:r>
                  <a:rPr lang="ja-JP" altLang="en-US" dirty="0"/>
                  <a:t>不正</a:t>
                </a:r>
                <a:r>
                  <a:rPr lang="en-US" altLang="ja-JP" dirty="0"/>
                  <a:t>AP</a:t>
                </a:r>
                <a:r>
                  <a:rPr lang="ja-JP" altLang="en-US" dirty="0"/>
                  <a:t>だった割合</a:t>
                </a:r>
                <a:endParaRPr lang="en-US" altLang="ja-JP" dirty="0"/>
              </a:p>
              <a:p>
                <a:pPr marL="457200" lvl="1" indent="0">
                  <a:buNone/>
                </a:pPr>
                <a:r>
                  <a:rPr lang="en-US" altLang="ja-JP" b="1" dirty="0"/>
                  <a:t>   </a:t>
                </a:r>
                <a:r>
                  <a:rPr lang="ja-JP" altLang="en-US" b="1" dirty="0"/>
                  <a:t>➡適合率</a:t>
                </a:r>
                <a:r>
                  <a:rPr lang="en-US" altLang="ja-JP" b="1" dirty="0"/>
                  <a:t>(P)</a:t>
                </a:r>
              </a:p>
              <a:p>
                <a:pPr lvl="1"/>
                <a:r>
                  <a:rPr lang="ja-JP" altLang="en-US" dirty="0"/>
                  <a:t>実際に不正</a:t>
                </a:r>
                <a:r>
                  <a:rPr lang="en-US" altLang="ja-JP" dirty="0"/>
                  <a:t>AP</a:t>
                </a:r>
                <a:r>
                  <a:rPr lang="ja-JP" altLang="en-US" dirty="0"/>
                  <a:t>の中で不正</a:t>
                </a:r>
                <a:r>
                  <a:rPr lang="en-US" altLang="ja-JP" dirty="0"/>
                  <a:t>AP</a:t>
                </a:r>
                <a:r>
                  <a:rPr lang="ja-JP" altLang="en-US" dirty="0"/>
                  <a:t>と予測できた割合</a:t>
                </a:r>
                <a:r>
                  <a:rPr lang="ja-JP" altLang="en-US" b="1" dirty="0"/>
                  <a:t>➡再現率</a:t>
                </a:r>
                <a:r>
                  <a:rPr lang="en-US" altLang="ja-JP" b="1" dirty="0"/>
                  <a:t>(R)</a:t>
                </a:r>
              </a:p>
              <a:p>
                <a:pPr lvl="1">
                  <a:lnSpc>
                    <a:spcPct val="200000"/>
                  </a:lnSpc>
                </a:pPr>
                <a:r>
                  <a:rPr lang="ja-JP" altLang="en-US" b="1" dirty="0"/>
                  <a:t>適合率</a:t>
                </a:r>
                <a:r>
                  <a:rPr lang="en-US" altLang="ja-JP" b="1" dirty="0"/>
                  <a:t>(P)</a:t>
                </a:r>
                <a:r>
                  <a:rPr lang="ja-JP" altLang="en-US" b="1" dirty="0"/>
                  <a:t>と再現率</a:t>
                </a:r>
                <a:r>
                  <a:rPr lang="en-US" altLang="ja-JP" b="1" dirty="0"/>
                  <a:t>(R)</a:t>
                </a:r>
                <a:r>
                  <a:rPr lang="ja-JP" altLang="en-US" b="1" dirty="0"/>
                  <a:t>の調和平均 </a:t>
                </a:r>
                <a:r>
                  <a:rPr lang="en-US" altLang="ja-JP" b="1" dirty="0"/>
                  <a:t>( </a:t>
                </a:r>
                <a14:m>
                  <m:oMath xmlns:m="http://schemas.openxmlformats.org/officeDocument/2006/math">
                    <m:f>
                      <m:fPr>
                        <m:ctrlPr>
                          <a:rPr lang="en-US" altLang="ja-JP" b="1" i="1" smtClean="0">
                            <a:latin typeface="Cambria Math" panose="02040503050406030204" pitchFamily="18" charset="0"/>
                          </a:rPr>
                        </m:ctrlPr>
                      </m:fPr>
                      <m:num>
                        <m:r>
                          <a:rPr lang="en-US" altLang="ja-JP" b="1" i="1" smtClean="0">
                            <a:latin typeface="Cambria Math" panose="02040503050406030204" pitchFamily="18" charset="0"/>
                          </a:rPr>
                          <m:t>𝟐</m:t>
                        </m:r>
                        <m:r>
                          <a:rPr lang="en-US" altLang="ja-JP" b="1" i="1" smtClean="0">
                            <a:latin typeface="Cambria Math" panose="02040503050406030204" pitchFamily="18" charset="0"/>
                            <a:ea typeface="Cambria Math" panose="02040503050406030204" pitchFamily="18" charset="0"/>
                          </a:rPr>
                          <m:t>𝑷𝑹</m:t>
                        </m:r>
                      </m:num>
                      <m:den>
                        <m:r>
                          <a:rPr lang="en-US" altLang="ja-JP" b="1" i="1" smtClean="0">
                            <a:latin typeface="Cambria Math" panose="02040503050406030204" pitchFamily="18" charset="0"/>
                          </a:rPr>
                          <m:t>𝑷</m:t>
                        </m:r>
                        <m:r>
                          <a:rPr lang="en-US" altLang="ja-JP" b="1" i="1" smtClean="0">
                            <a:latin typeface="Cambria Math" panose="02040503050406030204" pitchFamily="18" charset="0"/>
                          </a:rPr>
                          <m:t>+</m:t>
                        </m:r>
                        <m:r>
                          <a:rPr lang="en-US" altLang="ja-JP" b="1" i="1" smtClean="0">
                            <a:latin typeface="Cambria Math" panose="02040503050406030204" pitchFamily="18" charset="0"/>
                          </a:rPr>
                          <m:t>𝑹</m:t>
                        </m:r>
                      </m:den>
                    </m:f>
                  </m:oMath>
                </a14:m>
                <a:r>
                  <a:rPr lang="en-US" altLang="ja-JP" b="1" dirty="0"/>
                  <a:t> )</a:t>
                </a:r>
                <a:endParaRPr lang="ja-JP" altLang="en-US" b="1" dirty="0"/>
              </a:p>
            </p:txBody>
          </p:sp>
        </mc:Choice>
        <mc:Fallback xmlns="">
          <p:sp>
            <p:nvSpPr>
              <p:cNvPr id="5" name="コンテンツ プレースホルダー 2">
                <a:extLst>
                  <a:ext uri="{FF2B5EF4-FFF2-40B4-BE49-F238E27FC236}">
                    <a16:creationId xmlns:a16="http://schemas.microsoft.com/office/drawing/2014/main" id="{4F11DDB9-E986-6C23-314D-CEC99268FFB6}"/>
                  </a:ext>
                </a:extLst>
              </p:cNvPr>
              <p:cNvSpPr txBox="1">
                <a:spLocks noRot="1" noChangeAspect="1" noMove="1" noResize="1" noEditPoints="1" noAdjustHandles="1" noChangeArrowheads="1" noChangeShapeType="1" noTextEdit="1"/>
              </p:cNvSpPr>
              <p:nvPr/>
            </p:nvSpPr>
            <p:spPr>
              <a:xfrm>
                <a:off x="611560" y="1339728"/>
                <a:ext cx="8363222" cy="4752528"/>
              </a:xfrm>
              <a:prstGeom prst="rect">
                <a:avLst/>
              </a:prstGeom>
              <a:blipFill>
                <a:blip r:embed="rId2"/>
                <a:stretch>
                  <a:fillRect l="-1603" t="-2439"/>
                </a:stretch>
              </a:blipFill>
            </p:spPr>
            <p:txBody>
              <a:bodyPr/>
              <a:lstStyle/>
              <a:p>
                <a:r>
                  <a:rPr lang="ja-JP" altLang="en-US">
                    <a:noFill/>
                  </a:rPr>
                  <a:t> </a:t>
                </a:r>
              </a:p>
            </p:txBody>
          </p:sp>
        </mc:Fallback>
      </mc:AlternateContent>
      <p:sp>
        <p:nvSpPr>
          <p:cNvPr id="7" name="フッター プレースホルダー 2">
            <a:extLst>
              <a:ext uri="{FF2B5EF4-FFF2-40B4-BE49-F238E27FC236}">
                <a16:creationId xmlns:a16="http://schemas.microsoft.com/office/drawing/2014/main" id="{573ED773-8116-3D2C-A943-E439537FD881}"/>
              </a:ext>
            </a:extLst>
          </p:cNvPr>
          <p:cNvSpPr>
            <a:spLocks noGrp="1"/>
          </p:cNvSpPr>
          <p:nvPr>
            <p:ph type="ftr" sz="quarter" idx="11"/>
          </p:nvPr>
        </p:nvSpPr>
        <p:spPr>
          <a:xfrm>
            <a:off x="457200" y="6489354"/>
            <a:ext cx="8229600" cy="365125"/>
          </a:xfrm>
        </p:spPr>
        <p:txBody>
          <a:bodyPr/>
          <a:lstStyle/>
          <a:p>
            <a:r>
              <a:rPr kumimoji="1" lang="en" altLang="ja-JP"/>
              <a:t>ueda 20231013</a:t>
            </a:r>
            <a:endParaRPr kumimoji="1" lang="ja-JP" altLang="en-US"/>
          </a:p>
        </p:txBody>
      </p:sp>
    </p:spTree>
    <p:extLst>
      <p:ext uri="{BB962C8B-B14F-4D97-AF65-F5344CB8AC3E}">
        <p14:creationId xmlns:p14="http://schemas.microsoft.com/office/powerpoint/2010/main" val="2766743001"/>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B354D5-CED5-8630-16ED-6EDF11CEA455}"/>
              </a:ext>
            </a:extLst>
          </p:cNvPr>
          <p:cNvSpPr>
            <a:spLocks noGrp="1"/>
          </p:cNvSpPr>
          <p:nvPr>
            <p:ph type="title"/>
          </p:nvPr>
        </p:nvSpPr>
        <p:spPr/>
        <p:txBody>
          <a:bodyPr>
            <a:normAutofit/>
          </a:bodyPr>
          <a:lstStyle/>
          <a:p>
            <a:r>
              <a:rPr lang="en" altLang="ja-JP" dirty="0">
                <a:solidFill>
                  <a:srgbClr val="333333">
                    <a:lumMod val="85000"/>
                    <a:lumOff val="15000"/>
                  </a:srgbClr>
                </a:solidFill>
                <a:latin typeface="Segoe UI"/>
                <a:ea typeface="メイリオ"/>
              </a:rPr>
              <a:t>View of d</a:t>
            </a:r>
            <a:r>
              <a:rPr kumimoji="1" lang="en" altLang="ja-JP" sz="3600" b="1" i="0" u="none" strike="noStrike" kern="1200" cap="none" spc="0" normalizeH="0" baseline="0" noProof="0" dirty="0" err="1">
                <a:ln>
                  <a:noFill/>
                </a:ln>
                <a:solidFill>
                  <a:srgbClr val="333333">
                    <a:lumMod val="85000"/>
                    <a:lumOff val="15000"/>
                  </a:srgbClr>
                </a:solidFill>
                <a:effectLst/>
                <a:uLnTx/>
                <a:uFillTx/>
                <a:latin typeface="Segoe UI"/>
                <a:ea typeface="メイリオ"/>
                <a:cs typeface="+mj-cs"/>
              </a:rPr>
              <a:t>etection</a:t>
            </a:r>
            <a:r>
              <a:rPr kumimoji="1" lang="en" altLang="ja-JP" sz="3600" b="1" i="0" u="none" strike="noStrike" kern="1200" cap="none" spc="0" normalizeH="0" baseline="0" noProof="0" dirty="0">
                <a:ln>
                  <a:noFill/>
                </a:ln>
                <a:solidFill>
                  <a:srgbClr val="333333">
                    <a:lumMod val="85000"/>
                    <a:lumOff val="15000"/>
                  </a:srgbClr>
                </a:solidFill>
                <a:effectLst/>
                <a:uLnTx/>
                <a:uFillTx/>
                <a:latin typeface="Segoe UI"/>
                <a:ea typeface="メイリオ"/>
                <a:cs typeface="+mj-cs"/>
              </a:rPr>
              <a:t> results</a:t>
            </a:r>
            <a:endParaRPr lang="ja-JP" altLang="en-US"/>
          </a:p>
        </p:txBody>
      </p:sp>
      <p:sp>
        <p:nvSpPr>
          <p:cNvPr id="4" name="フッター プレースホルダー 3">
            <a:extLst>
              <a:ext uri="{FF2B5EF4-FFF2-40B4-BE49-F238E27FC236}">
                <a16:creationId xmlns:a16="http://schemas.microsoft.com/office/drawing/2014/main" id="{EA2CF6A6-FC15-6AB7-BFD6-F54FFD03534C}"/>
              </a:ext>
            </a:extLst>
          </p:cNvPr>
          <p:cNvSpPr>
            <a:spLocks noGrp="1"/>
          </p:cNvSpPr>
          <p:nvPr>
            <p:ph type="ftr" sz="quarter" idx="11"/>
          </p:nvPr>
        </p:nvSpPr>
        <p:spPr/>
        <p:txBody>
          <a:bodyPr/>
          <a:lstStyle/>
          <a:p>
            <a:r>
              <a:rPr lang="en" altLang="ja-JP">
                <a:latin typeface="+mj-lt"/>
              </a:rPr>
              <a:t>ueda 20231013</a:t>
            </a:r>
            <a:endParaRPr kumimoji="1" lang="ja-JP" altLang="en-US"/>
          </a:p>
        </p:txBody>
      </p:sp>
      <p:sp>
        <p:nvSpPr>
          <p:cNvPr id="5" name="スライド番号プレースホルダー 4">
            <a:extLst>
              <a:ext uri="{FF2B5EF4-FFF2-40B4-BE49-F238E27FC236}">
                <a16:creationId xmlns:a16="http://schemas.microsoft.com/office/drawing/2014/main" id="{5D2CB8F2-DE1E-46E2-9D54-AE28056E1830}"/>
              </a:ext>
            </a:extLst>
          </p:cNvPr>
          <p:cNvSpPr>
            <a:spLocks noGrp="1"/>
          </p:cNvSpPr>
          <p:nvPr>
            <p:ph type="sldNum" sz="quarter" idx="12"/>
          </p:nvPr>
        </p:nvSpPr>
        <p:spPr/>
        <p:txBody>
          <a:bodyPr/>
          <a:lstStyle/>
          <a:p>
            <a:fld id="{8B45D110-FD8E-48BD-8825-CDFBF9D22CA3}" type="slidenum">
              <a:rPr kumimoji="1" lang="ja-JP" altLang="en-US" smtClean="0"/>
              <a:pPr/>
              <a:t>17</a:t>
            </a:fld>
            <a:endParaRPr kumimoji="1" lang="ja-JP" altLang="en-US" dirty="0"/>
          </a:p>
        </p:txBody>
      </p:sp>
      <p:sp>
        <p:nvSpPr>
          <p:cNvPr id="7" name="コンテンツ プレースホルダー 6">
            <a:extLst>
              <a:ext uri="{FF2B5EF4-FFF2-40B4-BE49-F238E27FC236}">
                <a16:creationId xmlns:a16="http://schemas.microsoft.com/office/drawing/2014/main" id="{043DADC9-A268-0DC1-1234-E27EE1251E0F}"/>
              </a:ext>
            </a:extLst>
          </p:cNvPr>
          <p:cNvSpPr>
            <a:spLocks noGrp="1"/>
          </p:cNvSpPr>
          <p:nvPr>
            <p:ph idx="1"/>
          </p:nvPr>
        </p:nvSpPr>
        <p:spPr>
          <a:xfrm>
            <a:off x="662286" y="980728"/>
            <a:ext cx="8363222" cy="4752528"/>
          </a:xfrm>
        </p:spPr>
        <p:txBody>
          <a:bodyPr/>
          <a:lstStyle/>
          <a:p>
            <a:r>
              <a:rPr lang="en-US" altLang="ja-JP" b="1" dirty="0"/>
              <a:t>Legal low</a:t>
            </a:r>
          </a:p>
          <a:p>
            <a:pPr lvl="1"/>
            <a:r>
              <a:rPr lang="en-US" altLang="ja-JP" dirty="0"/>
              <a:t>If the system decides Legal, we fill in a circle. </a:t>
            </a:r>
            <a:br>
              <a:rPr lang="en-US" altLang="ja-JP" dirty="0"/>
            </a:br>
            <a:r>
              <a:rPr lang="en-US" altLang="ja-JP" dirty="0"/>
              <a:t>If the system decides Rogue, we fill in a cross.</a:t>
            </a:r>
          </a:p>
          <a:p>
            <a:r>
              <a:rPr lang="en" altLang="ja-JP" b="1" dirty="0"/>
              <a:t>Rogue low</a:t>
            </a:r>
          </a:p>
          <a:p>
            <a:pPr lvl="1"/>
            <a:r>
              <a:rPr lang="en-US" altLang="ja-JP" dirty="0"/>
              <a:t>If the system decides Legal, we fill in a </a:t>
            </a:r>
            <a:r>
              <a:rPr lang="en" altLang="ja-JP" dirty="0"/>
              <a:t>cross</a:t>
            </a:r>
            <a:r>
              <a:rPr lang="en-US" altLang="ja-JP" dirty="0"/>
              <a:t>.</a:t>
            </a:r>
            <a:br>
              <a:rPr lang="en-US" altLang="ja-JP" dirty="0"/>
            </a:br>
            <a:r>
              <a:rPr lang="en-US" altLang="ja-JP" dirty="0"/>
              <a:t>If the system decides Rogue, we fill in a circle</a:t>
            </a:r>
            <a:r>
              <a:rPr lang="en" altLang="ja-JP" dirty="0"/>
              <a:t>.</a:t>
            </a:r>
          </a:p>
          <a:p>
            <a:pPr lvl="1"/>
            <a:endParaRPr lang="ja-JP" altLang="en-US" b="1"/>
          </a:p>
        </p:txBody>
      </p:sp>
      <p:graphicFrame>
        <p:nvGraphicFramePr>
          <p:cNvPr id="10" name="表 9">
            <a:extLst>
              <a:ext uri="{FF2B5EF4-FFF2-40B4-BE49-F238E27FC236}">
                <a16:creationId xmlns:a16="http://schemas.microsoft.com/office/drawing/2014/main" id="{DBAAEFB1-F444-2DAE-3296-152380F80FB9}"/>
              </a:ext>
            </a:extLst>
          </p:cNvPr>
          <p:cNvGraphicFramePr>
            <a:graphicFrameLocks noGrp="1"/>
          </p:cNvGraphicFramePr>
          <p:nvPr>
            <p:extLst>
              <p:ext uri="{D42A27DB-BD31-4B8C-83A1-F6EECF244321}">
                <p14:modId xmlns:p14="http://schemas.microsoft.com/office/powerpoint/2010/main" val="3944260754"/>
              </p:ext>
            </p:extLst>
          </p:nvPr>
        </p:nvGraphicFramePr>
        <p:xfrm>
          <a:off x="209531" y="4538352"/>
          <a:ext cx="8724938" cy="1920007"/>
        </p:xfrm>
        <a:graphic>
          <a:graphicData uri="http://schemas.openxmlformats.org/drawingml/2006/table">
            <a:tbl>
              <a:tblPr firstRow="1" bandRow="1">
                <a:tableStyleId>{5C22544A-7EE6-4342-B048-85BDC9FD1C3A}</a:tableStyleId>
              </a:tblPr>
              <a:tblGrid>
                <a:gridCol w="955286">
                  <a:extLst>
                    <a:ext uri="{9D8B030D-6E8A-4147-A177-3AD203B41FA5}">
                      <a16:colId xmlns:a16="http://schemas.microsoft.com/office/drawing/2014/main" val="1937006960"/>
                    </a:ext>
                  </a:extLst>
                </a:gridCol>
                <a:gridCol w="647471">
                  <a:extLst>
                    <a:ext uri="{9D8B030D-6E8A-4147-A177-3AD203B41FA5}">
                      <a16:colId xmlns:a16="http://schemas.microsoft.com/office/drawing/2014/main" val="3664255323"/>
                    </a:ext>
                  </a:extLst>
                </a:gridCol>
                <a:gridCol w="647471">
                  <a:extLst>
                    <a:ext uri="{9D8B030D-6E8A-4147-A177-3AD203B41FA5}">
                      <a16:colId xmlns:a16="http://schemas.microsoft.com/office/drawing/2014/main" val="3563431854"/>
                    </a:ext>
                  </a:extLst>
                </a:gridCol>
                <a:gridCol w="647471">
                  <a:extLst>
                    <a:ext uri="{9D8B030D-6E8A-4147-A177-3AD203B41FA5}">
                      <a16:colId xmlns:a16="http://schemas.microsoft.com/office/drawing/2014/main" val="4062364435"/>
                    </a:ext>
                  </a:extLst>
                </a:gridCol>
                <a:gridCol w="647471">
                  <a:extLst>
                    <a:ext uri="{9D8B030D-6E8A-4147-A177-3AD203B41FA5}">
                      <a16:colId xmlns:a16="http://schemas.microsoft.com/office/drawing/2014/main" val="255414517"/>
                    </a:ext>
                  </a:extLst>
                </a:gridCol>
                <a:gridCol w="647471">
                  <a:extLst>
                    <a:ext uri="{9D8B030D-6E8A-4147-A177-3AD203B41FA5}">
                      <a16:colId xmlns:a16="http://schemas.microsoft.com/office/drawing/2014/main" val="43066477"/>
                    </a:ext>
                  </a:extLst>
                </a:gridCol>
                <a:gridCol w="647471">
                  <a:extLst>
                    <a:ext uri="{9D8B030D-6E8A-4147-A177-3AD203B41FA5}">
                      <a16:colId xmlns:a16="http://schemas.microsoft.com/office/drawing/2014/main" val="4258660581"/>
                    </a:ext>
                  </a:extLst>
                </a:gridCol>
                <a:gridCol w="647471">
                  <a:extLst>
                    <a:ext uri="{9D8B030D-6E8A-4147-A177-3AD203B41FA5}">
                      <a16:colId xmlns:a16="http://schemas.microsoft.com/office/drawing/2014/main" val="2132797787"/>
                    </a:ext>
                  </a:extLst>
                </a:gridCol>
                <a:gridCol w="647471">
                  <a:extLst>
                    <a:ext uri="{9D8B030D-6E8A-4147-A177-3AD203B41FA5}">
                      <a16:colId xmlns:a16="http://schemas.microsoft.com/office/drawing/2014/main" val="2854762567"/>
                    </a:ext>
                  </a:extLst>
                </a:gridCol>
                <a:gridCol w="647471">
                  <a:extLst>
                    <a:ext uri="{9D8B030D-6E8A-4147-A177-3AD203B41FA5}">
                      <a16:colId xmlns:a16="http://schemas.microsoft.com/office/drawing/2014/main" val="1035141556"/>
                    </a:ext>
                  </a:extLst>
                </a:gridCol>
                <a:gridCol w="647471">
                  <a:extLst>
                    <a:ext uri="{9D8B030D-6E8A-4147-A177-3AD203B41FA5}">
                      <a16:colId xmlns:a16="http://schemas.microsoft.com/office/drawing/2014/main" val="1290715655"/>
                    </a:ext>
                  </a:extLst>
                </a:gridCol>
                <a:gridCol w="647471">
                  <a:extLst>
                    <a:ext uri="{9D8B030D-6E8A-4147-A177-3AD203B41FA5}">
                      <a16:colId xmlns:a16="http://schemas.microsoft.com/office/drawing/2014/main" val="1788073675"/>
                    </a:ext>
                  </a:extLst>
                </a:gridCol>
                <a:gridCol w="647471">
                  <a:extLst>
                    <a:ext uri="{9D8B030D-6E8A-4147-A177-3AD203B41FA5}">
                      <a16:colId xmlns:a16="http://schemas.microsoft.com/office/drawing/2014/main" val="3898664376"/>
                    </a:ext>
                  </a:extLst>
                </a:gridCol>
              </a:tblGrid>
              <a:tr h="664269">
                <a:tc>
                  <a:txBody>
                    <a:bodyPr/>
                    <a:lstStyle/>
                    <a:p>
                      <a:endParaRPr kumimoji="1" lang="ja-JP" alt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gridSpan="3">
                  <a:txBody>
                    <a:bodyPr/>
                    <a:lstStyle/>
                    <a:p>
                      <a:pPr algn="ctr"/>
                      <a:r>
                        <a:rPr kumimoji="1" lang="en-US" altLang="ja-JP" sz="1800" b="1" dirty="0">
                          <a:solidFill>
                            <a:schemeClr val="bg1"/>
                          </a:solidFill>
                        </a:rPr>
                        <a:t>Not using </a:t>
                      </a:r>
                      <a:r>
                        <a:rPr kumimoji="1" lang="en-US" altLang="ja-JP" sz="1800" b="1" dirty="0" err="1">
                          <a:solidFill>
                            <a:schemeClr val="bg1"/>
                          </a:solidFill>
                        </a:rPr>
                        <a:t>iperf</a:t>
                      </a:r>
                      <a:endParaRPr kumimoji="1" lang="ja-JP" altLang="en-US" sz="1800" b="1" dirty="0">
                        <a:solidFill>
                          <a:schemeClr val="bg1"/>
                        </a:solidFill>
                      </a:endParaRPr>
                    </a:p>
                  </a:txBody>
                  <a:tcPr anchor="ctr">
                    <a:lnL w="12700" cmpd="sng">
                      <a:noFill/>
                    </a:lnL>
                  </a:tcPr>
                </a:tc>
                <a:tc hMerge="1">
                  <a:txBody>
                    <a:bodyPr/>
                    <a:lstStyle/>
                    <a:p>
                      <a:endParaRPr kumimoji="1" lang="ja-JP" altLang="en-US"/>
                    </a:p>
                  </a:txBody>
                  <a:tcPr/>
                </a:tc>
                <a:tc hMerge="1">
                  <a:txBody>
                    <a:bodyPr/>
                    <a:lstStyle/>
                    <a:p>
                      <a:endParaRPr kumimoji="1" lang="ja-JP" altLang="en-US" dirty="0"/>
                    </a:p>
                  </a:txBody>
                  <a:tcPr/>
                </a:tc>
                <a:tc gridSpan="3">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1" lang="en-US" altLang="ja-JP" sz="1800" b="1" dirty="0" err="1"/>
                        <a:t>Iperf</a:t>
                      </a:r>
                      <a:r>
                        <a:rPr kumimoji="1" lang="en-US" altLang="ja-JP" sz="1800" b="1" dirty="0"/>
                        <a:t> 3MB</a:t>
                      </a:r>
                      <a:endParaRPr kumimoji="1" lang="ja-JP" altLang="en-US" sz="1800" b="1"/>
                    </a:p>
                  </a:txBody>
                  <a:tcPr anchor="ctr"/>
                </a:tc>
                <a:tc hMerge="1">
                  <a:txBody>
                    <a:bodyPr/>
                    <a:lstStyle/>
                    <a:p>
                      <a:endParaRPr kumimoji="1" lang="ja-JP" altLang="en-US"/>
                    </a:p>
                  </a:txBody>
                  <a:tcPr/>
                </a:tc>
                <a:tc hMerge="1">
                  <a:txBody>
                    <a:bodyPr/>
                    <a:lstStyle/>
                    <a:p>
                      <a:endParaRPr kumimoji="1" lang="ja-JP" altLang="en-US" dirty="0"/>
                    </a:p>
                  </a:txBody>
                  <a:tcPr/>
                </a:tc>
                <a:tc gridSpan="3">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1" lang="en-US" altLang="ja-JP" sz="1800" b="1" dirty="0" err="1"/>
                        <a:t>Iperf</a:t>
                      </a:r>
                      <a:r>
                        <a:rPr kumimoji="1" lang="en-US" altLang="ja-JP" sz="1800" b="1" dirty="0"/>
                        <a:t> 5MB</a:t>
                      </a:r>
                      <a:endParaRPr kumimoji="1" lang="ja-JP" altLang="en-US" sz="1800" b="1"/>
                    </a:p>
                  </a:txBody>
                  <a:tcPr anchor="ctr"/>
                </a:tc>
                <a:tc hMerge="1">
                  <a:txBody>
                    <a:bodyPr/>
                    <a:lstStyle/>
                    <a:p>
                      <a:endParaRPr kumimoji="1" lang="ja-JP" altLang="en-US" dirty="0"/>
                    </a:p>
                  </a:txBody>
                  <a:tcPr/>
                </a:tc>
                <a:tc hMerge="1">
                  <a:txBody>
                    <a:bodyPr/>
                    <a:lstStyle/>
                    <a:p>
                      <a:endParaRPr kumimoji="1" lang="ja-JP" altLang="en-US"/>
                    </a:p>
                  </a:txBody>
                  <a:tcPr/>
                </a:tc>
                <a:tc gridSpan="3">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1" lang="en-US" altLang="ja-JP" sz="1800" b="1" dirty="0" err="1"/>
                        <a:t>Iperf</a:t>
                      </a:r>
                      <a:r>
                        <a:rPr kumimoji="1" lang="en-US" altLang="ja-JP" sz="1800" b="1" dirty="0"/>
                        <a:t> 7MB</a:t>
                      </a:r>
                      <a:endParaRPr kumimoji="1" lang="ja-JP" altLang="en-US" sz="1800" b="1"/>
                    </a:p>
                  </a:txBody>
                  <a:tcPr anchor="ctr"/>
                </a:tc>
                <a:tc hMerge="1">
                  <a:txBody>
                    <a:bodyPr/>
                    <a:lstStyle/>
                    <a:p>
                      <a:pPr algn="ctr">
                        <a:lnSpc>
                          <a:spcPct val="150000"/>
                        </a:lnSpc>
                      </a:pPr>
                      <a:endParaRPr kumimoji="1" lang="ja-JP" altLang="en-US" sz="2400" b="1" dirty="0"/>
                    </a:p>
                  </a:txBody>
                  <a:tcPr/>
                </a:tc>
                <a:tc hMerge="1">
                  <a:txBody>
                    <a:bodyPr/>
                    <a:lstStyle/>
                    <a:p>
                      <a:pPr algn="ctr">
                        <a:lnSpc>
                          <a:spcPct val="150000"/>
                        </a:lnSpc>
                      </a:pPr>
                      <a:endParaRPr kumimoji="1" lang="ja-JP" altLang="en-US" sz="2400" b="1" dirty="0"/>
                    </a:p>
                  </a:txBody>
                  <a:tcPr/>
                </a:tc>
                <a:extLst>
                  <a:ext uri="{0D108BD9-81ED-4DB2-BD59-A6C34878D82A}">
                    <a16:rowId xmlns:a16="http://schemas.microsoft.com/office/drawing/2014/main" val="2055725957"/>
                  </a:ext>
                </a:extLst>
              </a:tr>
              <a:tr h="62786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1800" b="1" dirty="0">
                          <a:solidFill>
                            <a:schemeClr val="bg1"/>
                          </a:solidFill>
                        </a:rPr>
                        <a:t>Legal</a:t>
                      </a:r>
                      <a:endParaRPr kumimoji="1" lang="ja-JP" altLang="en-US" sz="1800" b="1">
                        <a:solidFill>
                          <a:schemeClr val="bg1"/>
                        </a:solidFill>
                      </a:endParaRPr>
                    </a:p>
                  </a:txBody>
                  <a:tcPr anchor="ctr">
                    <a:lnT w="38100" cmpd="sng">
                      <a:noFill/>
                    </a:lnT>
                    <a:solidFill>
                      <a:schemeClr val="accent1"/>
                    </a:solidFill>
                  </a:tcPr>
                </a:tc>
                <a:tc>
                  <a:txBody>
                    <a:bodyPr/>
                    <a:lstStyle/>
                    <a:p>
                      <a:pPr algn="ctr">
                        <a:lnSpc>
                          <a:spcPct val="150000"/>
                        </a:lnSpc>
                      </a:pPr>
                      <a:r>
                        <a:rPr kumimoji="1" lang="ja-JP" altLang="en-US" sz="2400"/>
                        <a:t>〇</a:t>
                      </a:r>
                      <a:endParaRPr kumimoji="1" lang="ja-JP" altLang="en-US" sz="2400" dirty="0"/>
                    </a:p>
                  </a:txBody>
                  <a:tcPr/>
                </a:tc>
                <a:tc>
                  <a:txBody>
                    <a:bodyPr/>
                    <a:lstStyle/>
                    <a:p>
                      <a:pPr algn="ctr">
                        <a:lnSpc>
                          <a:spcPct val="150000"/>
                        </a:lnSpc>
                      </a:pPr>
                      <a:r>
                        <a:rPr kumimoji="1" lang="ja-JP" altLang="en-US" sz="2400"/>
                        <a:t>〇</a:t>
                      </a:r>
                      <a:endParaRPr kumimoji="1" lang="ja-JP" altLang="en-US" sz="2400" dirty="0"/>
                    </a:p>
                  </a:txBody>
                  <a:tcPr/>
                </a:tc>
                <a:tc>
                  <a:txBody>
                    <a:bodyPr/>
                    <a:lstStyle/>
                    <a:p>
                      <a:pPr algn="ctr">
                        <a:lnSpc>
                          <a:spcPct val="150000"/>
                        </a:lnSpc>
                      </a:pPr>
                      <a:r>
                        <a:rPr kumimoji="1" lang="ja-JP" altLang="en-US" sz="2400"/>
                        <a:t>〇</a:t>
                      </a:r>
                      <a:endParaRPr kumimoji="1" lang="ja-JP" altLang="en-US" sz="2400" dirty="0"/>
                    </a:p>
                  </a:txBody>
                  <a:tcPr/>
                </a:tc>
                <a:tc>
                  <a:txBody>
                    <a:bodyPr/>
                    <a:lstStyle/>
                    <a:p>
                      <a:pPr algn="ctr">
                        <a:lnSpc>
                          <a:spcPct val="150000"/>
                        </a:lnSpc>
                      </a:pPr>
                      <a:r>
                        <a:rPr kumimoji="1" lang="ja-JP" altLang="en-US" sz="2400"/>
                        <a:t>〇</a:t>
                      </a:r>
                      <a:endParaRPr kumimoji="1" lang="ja-JP" altLang="en-US" sz="2400" dirty="0"/>
                    </a:p>
                  </a:txBody>
                  <a:tcPr/>
                </a:tc>
                <a:tc>
                  <a:txBody>
                    <a:bodyPr/>
                    <a:lstStyle/>
                    <a:p>
                      <a:pPr algn="ctr">
                        <a:lnSpc>
                          <a:spcPct val="150000"/>
                        </a:lnSpc>
                      </a:pPr>
                      <a:r>
                        <a:rPr kumimoji="1" lang="ja-JP" altLang="en-US" sz="2400"/>
                        <a:t>〇</a:t>
                      </a:r>
                      <a:endParaRPr kumimoji="1" lang="ja-JP" altLang="en-US" sz="2400" dirty="0"/>
                    </a:p>
                  </a:txBody>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1" lang="en-US" altLang="ja-JP" sz="2400" b="1" dirty="0">
                          <a:solidFill>
                            <a:schemeClr val="accent2"/>
                          </a:solidFill>
                        </a:rPr>
                        <a:t>×</a:t>
                      </a:r>
                      <a:endParaRPr kumimoji="1" lang="ja-JP" altLang="en-US" sz="2400"/>
                    </a:p>
                  </a:txBody>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1" lang="en-US" altLang="ja-JP" sz="2400" b="1" dirty="0">
                          <a:solidFill>
                            <a:schemeClr val="accent2"/>
                          </a:solidFill>
                        </a:rPr>
                        <a:t>×</a:t>
                      </a:r>
                      <a:endParaRPr kumimoji="1" lang="ja-JP" altLang="en-US" sz="2400"/>
                    </a:p>
                  </a:txBody>
                  <a:tcPr/>
                </a:tc>
                <a:tc>
                  <a:txBody>
                    <a:bodyPr/>
                    <a:lstStyle/>
                    <a:p>
                      <a:pPr algn="ctr">
                        <a:lnSpc>
                          <a:spcPct val="150000"/>
                        </a:lnSpc>
                      </a:pPr>
                      <a:r>
                        <a:rPr kumimoji="1" lang="ja-JP" altLang="en-US" sz="2400"/>
                        <a:t>〇</a:t>
                      </a:r>
                      <a:endParaRPr kumimoji="1" lang="ja-JP" altLang="en-US" sz="2400" dirty="0"/>
                    </a:p>
                  </a:txBody>
                  <a:tcPr/>
                </a:tc>
                <a:tc>
                  <a:txBody>
                    <a:bodyPr/>
                    <a:lstStyle/>
                    <a:p>
                      <a:pPr algn="ctr">
                        <a:lnSpc>
                          <a:spcPct val="150000"/>
                        </a:lnSpc>
                      </a:pPr>
                      <a:r>
                        <a:rPr kumimoji="1" lang="ja-JP" altLang="en-US" sz="2400"/>
                        <a:t>〇</a:t>
                      </a:r>
                      <a:endParaRPr kumimoji="1" lang="ja-JP" altLang="en-US" sz="2400" dirty="0"/>
                    </a:p>
                  </a:txBody>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1" lang="en-US" altLang="ja-JP" sz="2400" b="1" dirty="0">
                          <a:solidFill>
                            <a:schemeClr val="accent2"/>
                          </a:solidFill>
                        </a:rPr>
                        <a:t>×</a:t>
                      </a:r>
                      <a:endParaRPr kumimoji="1" lang="ja-JP" altLang="en-US" sz="2400" b="1">
                        <a:solidFill>
                          <a:schemeClr val="accent2"/>
                        </a:solidFill>
                      </a:endParaRPr>
                    </a:p>
                  </a:txBody>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1" lang="en-US" altLang="ja-JP" sz="2400" b="1" dirty="0">
                          <a:solidFill>
                            <a:schemeClr val="accent2"/>
                          </a:solidFill>
                        </a:rPr>
                        <a:t>×</a:t>
                      </a:r>
                      <a:endParaRPr kumimoji="1" lang="ja-JP" altLang="en-US" sz="2400"/>
                    </a:p>
                  </a:txBody>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1" lang="en-US" altLang="ja-JP" sz="2400" b="1">
                          <a:solidFill>
                            <a:schemeClr val="accent2"/>
                          </a:solidFill>
                        </a:rPr>
                        <a:t>×</a:t>
                      </a:r>
                      <a:endParaRPr kumimoji="1" lang="ja-JP" altLang="en-US" sz="2400" b="1">
                        <a:solidFill>
                          <a:schemeClr val="accent2"/>
                        </a:solidFill>
                      </a:endParaRPr>
                    </a:p>
                  </a:txBody>
                  <a:tcPr/>
                </a:tc>
                <a:extLst>
                  <a:ext uri="{0D108BD9-81ED-4DB2-BD59-A6C34878D82A}">
                    <a16:rowId xmlns:a16="http://schemas.microsoft.com/office/drawing/2014/main" val="1525367853"/>
                  </a:ext>
                </a:extLst>
              </a:tr>
              <a:tr h="62786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b="1" dirty="0">
                          <a:solidFill>
                            <a:schemeClr val="bg1"/>
                          </a:solidFill>
                        </a:rPr>
                        <a:t>Rogue</a:t>
                      </a:r>
                    </a:p>
                  </a:txBody>
                  <a:tcPr anchor="ctr">
                    <a:solidFill>
                      <a:schemeClr val="accent1"/>
                    </a:solidFill>
                  </a:tcPr>
                </a:tc>
                <a:tc>
                  <a:txBody>
                    <a:bodyPr/>
                    <a:lstStyle/>
                    <a:p>
                      <a:pPr algn="ctr">
                        <a:lnSpc>
                          <a:spcPct val="150000"/>
                        </a:lnSpc>
                      </a:pPr>
                      <a:r>
                        <a:rPr kumimoji="1" lang="ja-JP" altLang="en-US" sz="2400"/>
                        <a:t>〇</a:t>
                      </a:r>
                      <a:endParaRPr kumimoji="1" lang="ja-JP" altLang="en-US" sz="2400" dirty="0"/>
                    </a:p>
                  </a:txBody>
                  <a:tcPr/>
                </a:tc>
                <a:tc>
                  <a:txBody>
                    <a:bodyPr/>
                    <a:lstStyle/>
                    <a:p>
                      <a:pPr algn="ctr">
                        <a:lnSpc>
                          <a:spcPct val="150000"/>
                        </a:lnSpc>
                      </a:pPr>
                      <a:r>
                        <a:rPr kumimoji="1" lang="ja-JP" altLang="en-US" sz="2400"/>
                        <a:t>〇</a:t>
                      </a:r>
                      <a:endParaRPr kumimoji="1" lang="ja-JP" altLang="en-US" sz="2400" dirty="0"/>
                    </a:p>
                  </a:txBody>
                  <a:tcPr/>
                </a:tc>
                <a:tc>
                  <a:txBody>
                    <a:bodyPr/>
                    <a:lstStyle/>
                    <a:p>
                      <a:pPr algn="ctr">
                        <a:lnSpc>
                          <a:spcPct val="150000"/>
                        </a:lnSpc>
                      </a:pPr>
                      <a:r>
                        <a:rPr kumimoji="1" lang="ja-JP" altLang="en-US" sz="2400"/>
                        <a:t>〇</a:t>
                      </a:r>
                      <a:endParaRPr kumimoji="1" lang="ja-JP" altLang="en-US" sz="2400" dirty="0"/>
                    </a:p>
                  </a:txBody>
                  <a:tcPr/>
                </a:tc>
                <a:tc>
                  <a:txBody>
                    <a:bodyPr/>
                    <a:lstStyle/>
                    <a:p>
                      <a:pPr algn="ctr">
                        <a:lnSpc>
                          <a:spcPct val="150000"/>
                        </a:lnSpc>
                      </a:pPr>
                      <a:r>
                        <a:rPr kumimoji="1" lang="ja-JP" altLang="en-US" sz="2400"/>
                        <a:t>〇</a:t>
                      </a:r>
                      <a:endParaRPr kumimoji="1" lang="ja-JP" altLang="en-US" sz="2400" dirty="0"/>
                    </a:p>
                  </a:txBody>
                  <a:tcPr/>
                </a:tc>
                <a:tc>
                  <a:txBody>
                    <a:bodyPr/>
                    <a:lstStyle/>
                    <a:p>
                      <a:pPr algn="ctr">
                        <a:lnSpc>
                          <a:spcPct val="150000"/>
                        </a:lnSpc>
                      </a:pPr>
                      <a:r>
                        <a:rPr kumimoji="1" lang="ja-JP" altLang="en-US" sz="2400"/>
                        <a:t>〇</a:t>
                      </a:r>
                      <a:endParaRPr kumimoji="1" lang="ja-JP" altLang="en-US" sz="2400" dirty="0"/>
                    </a:p>
                  </a:txBody>
                  <a:tcPr/>
                </a:tc>
                <a:tc>
                  <a:txBody>
                    <a:bodyPr/>
                    <a:lstStyle/>
                    <a:p>
                      <a:pPr algn="ctr">
                        <a:lnSpc>
                          <a:spcPct val="150000"/>
                        </a:lnSpc>
                      </a:pPr>
                      <a:r>
                        <a:rPr kumimoji="1" lang="ja-JP" altLang="en-US" sz="2400"/>
                        <a:t>〇</a:t>
                      </a:r>
                      <a:endParaRPr kumimoji="1" lang="ja-JP" altLang="en-US" sz="2400" dirty="0"/>
                    </a:p>
                  </a:txBody>
                  <a:tcPr/>
                </a:tc>
                <a:tc>
                  <a:txBody>
                    <a:bodyPr/>
                    <a:lstStyle/>
                    <a:p>
                      <a:pPr algn="ctr">
                        <a:lnSpc>
                          <a:spcPct val="150000"/>
                        </a:lnSpc>
                      </a:pPr>
                      <a:r>
                        <a:rPr kumimoji="1" lang="ja-JP" altLang="en-US" sz="2400"/>
                        <a:t>〇</a:t>
                      </a:r>
                      <a:endParaRPr kumimoji="1" lang="ja-JP" altLang="en-US" sz="2400" dirty="0"/>
                    </a:p>
                  </a:txBody>
                  <a:tcPr/>
                </a:tc>
                <a:tc>
                  <a:txBody>
                    <a:bodyPr/>
                    <a:lstStyle/>
                    <a:p>
                      <a:pPr algn="ctr">
                        <a:lnSpc>
                          <a:spcPct val="150000"/>
                        </a:lnSpc>
                      </a:pPr>
                      <a:r>
                        <a:rPr kumimoji="1" lang="ja-JP" altLang="en-US" sz="2400"/>
                        <a:t>〇</a:t>
                      </a:r>
                      <a:endParaRPr kumimoji="1" lang="ja-JP" altLang="en-US" sz="2400" dirty="0"/>
                    </a:p>
                  </a:txBody>
                  <a:tcPr/>
                </a:tc>
                <a:tc>
                  <a:txBody>
                    <a:bodyPr/>
                    <a:lstStyle/>
                    <a:p>
                      <a:pPr algn="ctr">
                        <a:lnSpc>
                          <a:spcPct val="150000"/>
                        </a:lnSpc>
                      </a:pPr>
                      <a:r>
                        <a:rPr kumimoji="1" lang="ja-JP" altLang="en-US" sz="2400"/>
                        <a:t>〇</a:t>
                      </a:r>
                      <a:endParaRPr kumimoji="1" lang="ja-JP" altLang="en-US" sz="2400" dirty="0"/>
                    </a:p>
                  </a:txBody>
                  <a:tcPr/>
                </a:tc>
                <a:tc>
                  <a:txBody>
                    <a:bodyPr/>
                    <a:lstStyle/>
                    <a:p>
                      <a:pPr algn="ctr">
                        <a:lnSpc>
                          <a:spcPct val="150000"/>
                        </a:lnSpc>
                      </a:pPr>
                      <a:r>
                        <a:rPr kumimoji="1" lang="ja-JP" altLang="en-US" sz="2400"/>
                        <a:t>〇</a:t>
                      </a:r>
                      <a:endParaRPr kumimoji="1" lang="ja-JP" altLang="en-US" sz="2400" dirty="0"/>
                    </a:p>
                  </a:txBody>
                  <a:tcPr/>
                </a:tc>
                <a:tc>
                  <a:txBody>
                    <a:bodyPr/>
                    <a:lstStyle/>
                    <a:p>
                      <a:pPr algn="ctr">
                        <a:lnSpc>
                          <a:spcPct val="150000"/>
                        </a:lnSpc>
                      </a:pPr>
                      <a:r>
                        <a:rPr kumimoji="1" lang="ja-JP" altLang="en-US" sz="2400"/>
                        <a:t>〇</a:t>
                      </a:r>
                      <a:endParaRPr kumimoji="1" lang="ja-JP" altLang="en-US" sz="2400" dirty="0"/>
                    </a:p>
                  </a:txBody>
                  <a:tcPr/>
                </a:tc>
                <a:tc>
                  <a:txBody>
                    <a:bodyPr/>
                    <a:lstStyle/>
                    <a:p>
                      <a:pPr algn="ctr">
                        <a:lnSpc>
                          <a:spcPct val="150000"/>
                        </a:lnSpc>
                      </a:pPr>
                      <a:r>
                        <a:rPr kumimoji="1" lang="ja-JP" altLang="en-US" sz="2400"/>
                        <a:t>〇</a:t>
                      </a:r>
                      <a:endParaRPr kumimoji="1" lang="ja-JP" altLang="en-US" sz="2400" dirty="0"/>
                    </a:p>
                  </a:txBody>
                  <a:tcPr/>
                </a:tc>
                <a:extLst>
                  <a:ext uri="{0D108BD9-81ED-4DB2-BD59-A6C34878D82A}">
                    <a16:rowId xmlns:a16="http://schemas.microsoft.com/office/drawing/2014/main" val="1887012028"/>
                  </a:ext>
                </a:extLst>
              </a:tr>
            </a:tbl>
          </a:graphicData>
        </a:graphic>
      </p:graphicFrame>
      <p:sp>
        <p:nvSpPr>
          <p:cNvPr id="9" name="テキスト ボックス 8">
            <a:extLst>
              <a:ext uri="{FF2B5EF4-FFF2-40B4-BE49-F238E27FC236}">
                <a16:creationId xmlns:a16="http://schemas.microsoft.com/office/drawing/2014/main" id="{B5F24EDB-B9E1-8710-F355-44AAA6B890B0}"/>
              </a:ext>
            </a:extLst>
          </p:cNvPr>
          <p:cNvSpPr txBox="1"/>
          <p:nvPr/>
        </p:nvSpPr>
        <p:spPr>
          <a:xfrm>
            <a:off x="4764417" y="4218843"/>
            <a:ext cx="4170052" cy="400110"/>
          </a:xfrm>
          <a:prstGeom prst="rect">
            <a:avLst/>
          </a:prstGeom>
          <a:noFill/>
        </p:spPr>
        <p:txBody>
          <a:bodyPr wrap="none" rtlCol="0">
            <a:spAutoFit/>
          </a:bodyPr>
          <a:lstStyle/>
          <a:p>
            <a:r>
              <a:rPr lang="en-US" altLang="ja-JP" sz="2000" dirty="0">
                <a:solidFill>
                  <a:srgbClr val="4D4D4D"/>
                </a:solidFill>
              </a:rPr>
              <a:t>※Example of conventional method</a:t>
            </a:r>
            <a:endParaRPr kumimoji="1" lang="ja-JP" altLang="en-US" sz="2000" dirty="0">
              <a:solidFill>
                <a:srgbClr val="4D4D4D"/>
              </a:solidFill>
            </a:endParaRPr>
          </a:p>
        </p:txBody>
      </p:sp>
    </p:spTree>
    <p:extLst>
      <p:ext uri="{BB962C8B-B14F-4D97-AF65-F5344CB8AC3E}">
        <p14:creationId xmlns:p14="http://schemas.microsoft.com/office/powerpoint/2010/main" val="465911454"/>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7" name="グラフ 6">
            <a:extLst>
              <a:ext uri="{FF2B5EF4-FFF2-40B4-BE49-F238E27FC236}">
                <a16:creationId xmlns:a16="http://schemas.microsoft.com/office/drawing/2014/main" id="{94DE7EE4-4545-3C1D-B1CD-9CB478119628}"/>
              </a:ext>
            </a:extLst>
          </p:cNvPr>
          <p:cNvGraphicFramePr>
            <a:graphicFrameLocks noChangeAspect="1"/>
          </p:cNvGraphicFramePr>
          <p:nvPr>
            <p:extLst>
              <p:ext uri="{D42A27DB-BD31-4B8C-83A1-F6EECF244321}">
                <p14:modId xmlns:p14="http://schemas.microsoft.com/office/powerpoint/2010/main" val="1314318675"/>
              </p:ext>
            </p:extLst>
          </p:nvPr>
        </p:nvGraphicFramePr>
        <p:xfrm>
          <a:off x="1115617" y="2199300"/>
          <a:ext cx="7109952" cy="4274338"/>
        </p:xfrm>
        <a:graphic>
          <a:graphicData uri="http://schemas.openxmlformats.org/drawingml/2006/chart">
            <c:chart xmlns:c="http://schemas.openxmlformats.org/drawingml/2006/chart" xmlns:r="http://schemas.openxmlformats.org/officeDocument/2006/relationships" r:id="rId3"/>
          </a:graphicData>
        </a:graphic>
      </p:graphicFrame>
      <p:sp>
        <p:nvSpPr>
          <p:cNvPr id="2" name="タイトル 1">
            <a:extLst>
              <a:ext uri="{FF2B5EF4-FFF2-40B4-BE49-F238E27FC236}">
                <a16:creationId xmlns:a16="http://schemas.microsoft.com/office/drawing/2014/main" id="{CF3C711E-724B-96BE-897B-3D06EC42472D}"/>
              </a:ext>
            </a:extLst>
          </p:cNvPr>
          <p:cNvSpPr>
            <a:spLocks noGrp="1"/>
          </p:cNvSpPr>
          <p:nvPr>
            <p:ph type="title"/>
          </p:nvPr>
        </p:nvSpPr>
        <p:spPr/>
        <p:txBody>
          <a:bodyPr/>
          <a:lstStyle/>
          <a:p>
            <a:r>
              <a:rPr lang="en-US" altLang="ja-JP" sz="3600" b="1" dirty="0">
                <a:solidFill>
                  <a:srgbClr val="525252"/>
                </a:solidFill>
              </a:rPr>
              <a:t>Acquisition Result</a:t>
            </a:r>
            <a:endParaRPr lang="ja-JP" altLang="en-US" sz="3600" b="1" dirty="0">
              <a:solidFill>
                <a:srgbClr val="525252"/>
              </a:solidFill>
            </a:endParaRPr>
          </a:p>
        </p:txBody>
      </p:sp>
      <p:sp>
        <p:nvSpPr>
          <p:cNvPr id="3" name="コンテンツ プレースホルダー 2">
            <a:extLst>
              <a:ext uri="{FF2B5EF4-FFF2-40B4-BE49-F238E27FC236}">
                <a16:creationId xmlns:a16="http://schemas.microsoft.com/office/drawing/2014/main" id="{EBA24974-AC7E-1200-ED5B-5332EFFD6C8C}"/>
              </a:ext>
            </a:extLst>
          </p:cNvPr>
          <p:cNvSpPr>
            <a:spLocks noGrp="1"/>
          </p:cNvSpPr>
          <p:nvPr>
            <p:ph idx="1"/>
          </p:nvPr>
        </p:nvSpPr>
        <p:spPr>
          <a:xfrm>
            <a:off x="683618" y="1077461"/>
            <a:ext cx="8363222" cy="4752528"/>
          </a:xfrm>
        </p:spPr>
        <p:txBody>
          <a:bodyPr>
            <a:normAutofit/>
          </a:bodyPr>
          <a:lstStyle/>
          <a:p>
            <a:r>
              <a:rPr lang="en-US" altLang="ja-JP" dirty="0"/>
              <a:t>Without </a:t>
            </a:r>
            <a:r>
              <a:rPr lang="en-US" altLang="ja-JP" dirty="0" err="1"/>
              <a:t>iperf</a:t>
            </a:r>
            <a:r>
              <a:rPr lang="en-US" altLang="ja-JP" dirty="0"/>
              <a:t>, connect with 3 PCs </a:t>
            </a:r>
            <a:br>
              <a:rPr lang="en-US" altLang="ja-JP" dirty="0"/>
            </a:br>
            <a:r>
              <a:rPr lang="en-US" altLang="ja-JP" dirty="0"/>
              <a:t>and an iPhone.</a:t>
            </a:r>
          </a:p>
        </p:txBody>
      </p:sp>
      <p:sp>
        <p:nvSpPr>
          <p:cNvPr id="4" name="フッター プレースホルダー 3">
            <a:extLst>
              <a:ext uri="{FF2B5EF4-FFF2-40B4-BE49-F238E27FC236}">
                <a16:creationId xmlns:a16="http://schemas.microsoft.com/office/drawing/2014/main" id="{5DAA44E4-78A9-0126-BDF0-D8340338D456}"/>
              </a:ext>
            </a:extLst>
          </p:cNvPr>
          <p:cNvSpPr>
            <a:spLocks noGrp="1"/>
          </p:cNvSpPr>
          <p:nvPr>
            <p:ph type="ftr" sz="quarter" idx="11"/>
          </p:nvPr>
        </p:nvSpPr>
        <p:spPr/>
        <p:txBody>
          <a:bodyPr/>
          <a:lstStyle/>
          <a:p>
            <a:r>
              <a:rPr lang="en" altLang="ja-JP">
                <a:latin typeface="+mj-lt"/>
              </a:rPr>
              <a:t>ueda 20231013</a:t>
            </a:r>
            <a:endParaRPr kumimoji="1" lang="ja-JP" altLang="en-US"/>
          </a:p>
        </p:txBody>
      </p:sp>
      <p:sp>
        <p:nvSpPr>
          <p:cNvPr id="5" name="スライド番号プレースホルダー 4">
            <a:extLst>
              <a:ext uri="{FF2B5EF4-FFF2-40B4-BE49-F238E27FC236}">
                <a16:creationId xmlns:a16="http://schemas.microsoft.com/office/drawing/2014/main" id="{6C08B9BC-FBCE-EE2B-65BE-A62186D7B73C}"/>
              </a:ext>
            </a:extLst>
          </p:cNvPr>
          <p:cNvSpPr>
            <a:spLocks noGrp="1"/>
          </p:cNvSpPr>
          <p:nvPr>
            <p:ph type="sldNum" sz="quarter" idx="12"/>
          </p:nvPr>
        </p:nvSpPr>
        <p:spPr/>
        <p:txBody>
          <a:bodyPr/>
          <a:lstStyle/>
          <a:p>
            <a:fld id="{8B45D110-FD8E-48BD-8825-CDFBF9D22CA3}" type="slidenum">
              <a:rPr kumimoji="1" lang="ja-JP" altLang="en-US" smtClean="0"/>
              <a:pPr/>
              <a:t>18</a:t>
            </a:fld>
            <a:endParaRPr kumimoji="1" lang="ja-JP" altLang="en-US" dirty="0"/>
          </a:p>
        </p:txBody>
      </p:sp>
    </p:spTree>
    <p:extLst>
      <p:ext uri="{BB962C8B-B14F-4D97-AF65-F5344CB8AC3E}">
        <p14:creationId xmlns:p14="http://schemas.microsoft.com/office/powerpoint/2010/main" val="2046831777"/>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
          <p:cNvSpPr txBox="1">
            <a:spLocks noGrp="1"/>
          </p:cNvSpPr>
          <p:nvPr>
            <p:ph type="title"/>
          </p:nvPr>
        </p:nvSpPr>
        <p:spPr>
          <a:xfrm>
            <a:off x="1115616" y="44624"/>
            <a:ext cx="8028384"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515151"/>
              </a:buClr>
              <a:buSzPts val="3600"/>
              <a:buFont typeface="Quattrocento Sans"/>
              <a:buNone/>
            </a:pPr>
            <a:r>
              <a:rPr lang="ja-JP" dirty="0"/>
              <a:t>研究の背景と目的</a:t>
            </a:r>
            <a:endParaRPr dirty="0"/>
          </a:p>
        </p:txBody>
      </p:sp>
      <p:sp>
        <p:nvSpPr>
          <p:cNvPr id="121" name="Google Shape;121;p2"/>
          <p:cNvSpPr txBox="1">
            <a:spLocks noGrp="1"/>
          </p:cNvSpPr>
          <p:nvPr>
            <p:ph type="body" idx="1"/>
          </p:nvPr>
        </p:nvSpPr>
        <p:spPr>
          <a:xfrm>
            <a:off x="413817" y="1187737"/>
            <a:ext cx="8460382" cy="4752528"/>
          </a:xfrm>
          <a:prstGeom prst="rect">
            <a:avLst/>
          </a:prstGeom>
          <a:noFill/>
          <a:ln>
            <a:noFill/>
          </a:ln>
        </p:spPr>
        <p:txBody>
          <a:bodyPr spcFirstLastPara="1" wrap="square" lIns="91425" tIns="45700" rIns="91425" bIns="45700" anchor="t" anchorCtr="0">
            <a:normAutofit/>
          </a:bodyPr>
          <a:lstStyle/>
          <a:p>
            <a:pPr marL="449263" lvl="0" indent="-449263" algn="l" rtl="0">
              <a:spcBef>
                <a:spcPts val="0"/>
              </a:spcBef>
              <a:spcAft>
                <a:spcPts val="0"/>
              </a:spcAft>
              <a:buClr>
                <a:schemeClr val="accent1"/>
              </a:buClr>
              <a:buSzPts val="3200"/>
              <a:buFont typeface="Noto Sans Symbols"/>
              <a:buChar char="●"/>
            </a:pPr>
            <a:r>
              <a:rPr lang="ja-JP" altLang="en-US" dirty="0"/>
              <a:t>コロナ禍により</a:t>
            </a:r>
            <a:r>
              <a:rPr lang="en-US" altLang="ja-JP" dirty="0"/>
              <a:t>, </a:t>
            </a:r>
            <a:r>
              <a:rPr lang="ja-JP" dirty="0"/>
              <a:t>無線LANにおける</a:t>
            </a:r>
            <a:endParaRPr lang="en-US" altLang="ja-JP" dirty="0"/>
          </a:p>
          <a:p>
            <a:pPr marL="0" lvl="0" indent="0" algn="l" rtl="0">
              <a:spcBef>
                <a:spcPts val="0"/>
              </a:spcBef>
              <a:spcAft>
                <a:spcPts val="0"/>
              </a:spcAft>
              <a:buClr>
                <a:schemeClr val="accent1"/>
              </a:buClr>
              <a:buSzPts val="3200"/>
              <a:buNone/>
            </a:pPr>
            <a:r>
              <a:rPr lang="ja-JP" altLang="en-US" dirty="0"/>
              <a:t>　アクセスポイント（</a:t>
            </a:r>
            <a:r>
              <a:rPr lang="ja-JP" dirty="0"/>
              <a:t>AP</a:t>
            </a:r>
            <a:r>
              <a:rPr lang="ja-JP" altLang="en-US" dirty="0"/>
              <a:t>）</a:t>
            </a:r>
            <a:r>
              <a:rPr lang="ja-JP" dirty="0"/>
              <a:t>の増加</a:t>
            </a:r>
            <a:endParaRPr lang="en-US" altLang="ja-JP" dirty="0"/>
          </a:p>
          <a:p>
            <a:pPr marL="449263" lvl="0" indent="-449263" algn="l" rtl="0">
              <a:spcBef>
                <a:spcPts val="0"/>
              </a:spcBef>
              <a:spcAft>
                <a:spcPts val="0"/>
              </a:spcAft>
              <a:buClr>
                <a:schemeClr val="accent1"/>
              </a:buClr>
              <a:buSzPts val="3200"/>
              <a:buFont typeface="Noto Sans Symbols"/>
              <a:buChar char="●"/>
            </a:pPr>
            <a:endParaRPr lang="ja-JP" altLang="en-US" sz="1050" dirty="0"/>
          </a:p>
          <a:p>
            <a:pPr marL="449263" lvl="0" indent="-449263" algn="l" rtl="0">
              <a:spcBef>
                <a:spcPts val="1200"/>
              </a:spcBef>
              <a:spcAft>
                <a:spcPts val="0"/>
              </a:spcAft>
              <a:buClr>
                <a:schemeClr val="accent1"/>
              </a:buClr>
              <a:buSzPts val="3200"/>
              <a:buFont typeface="Noto Sans Symbols"/>
              <a:buChar char="●"/>
            </a:pPr>
            <a:r>
              <a:rPr lang="ja-JP" dirty="0"/>
              <a:t>不正APによる被害の増大</a:t>
            </a:r>
            <a:endParaRPr lang="en-US" altLang="ja-JP" dirty="0"/>
          </a:p>
          <a:p>
            <a:pPr marL="0" lvl="0" indent="0" algn="l" rtl="0">
              <a:spcBef>
                <a:spcPts val="1200"/>
              </a:spcBef>
              <a:spcAft>
                <a:spcPts val="0"/>
              </a:spcAft>
              <a:buClr>
                <a:schemeClr val="accent1"/>
              </a:buClr>
              <a:buSzPts val="3200"/>
              <a:buNone/>
            </a:pPr>
            <a:r>
              <a:rPr lang="ja-JP" altLang="en-US" dirty="0"/>
              <a:t>　➡ </a:t>
            </a:r>
            <a:r>
              <a:rPr lang="en-US" altLang="ja-JP" dirty="0"/>
              <a:t>Evil Twin Attack</a:t>
            </a:r>
          </a:p>
          <a:p>
            <a:pPr marL="0" lvl="0" indent="0" algn="l" rtl="0">
              <a:spcBef>
                <a:spcPts val="1200"/>
              </a:spcBef>
              <a:spcAft>
                <a:spcPts val="0"/>
              </a:spcAft>
              <a:buClr>
                <a:schemeClr val="accent1"/>
              </a:buClr>
              <a:buSzPts val="3200"/>
              <a:buNone/>
            </a:pPr>
            <a:r>
              <a:rPr lang="en-US" altLang="ja-JP" sz="1800" dirty="0"/>
              <a:t>[S. </a:t>
            </a:r>
            <a:r>
              <a:rPr lang="en-US" altLang="ja-JP" sz="1800" dirty="0" err="1"/>
              <a:t>Kitisriworapan</a:t>
            </a:r>
            <a:r>
              <a:rPr lang="en-US" altLang="ja-JP" sz="1800" dirty="0"/>
              <a:t> +, EURASIP Journal on Wireless Communications and Networking, 2020]</a:t>
            </a:r>
          </a:p>
          <a:p>
            <a:pPr marL="0" lvl="0" indent="0" algn="l" rtl="0">
              <a:spcBef>
                <a:spcPts val="1200"/>
              </a:spcBef>
              <a:spcAft>
                <a:spcPts val="0"/>
              </a:spcAft>
              <a:buClr>
                <a:schemeClr val="accent1"/>
              </a:buClr>
              <a:buSzPts val="3200"/>
              <a:buNone/>
            </a:pPr>
            <a:r>
              <a:rPr lang="en-US" sz="1800" dirty="0"/>
              <a:t>[K. C. Patel+, </a:t>
            </a:r>
            <a:r>
              <a:rPr lang="en-US" sz="1800" dirty="0" err="1"/>
              <a:t>INDIACom</a:t>
            </a:r>
            <a:r>
              <a:rPr lang="en-US" sz="1800" dirty="0"/>
              <a:t>, 2022]</a:t>
            </a:r>
          </a:p>
        </p:txBody>
      </p:sp>
      <p:sp>
        <p:nvSpPr>
          <p:cNvPr id="123" name="Google Shape;123;p2"/>
          <p:cNvSpPr/>
          <p:nvPr/>
        </p:nvSpPr>
        <p:spPr>
          <a:xfrm>
            <a:off x="863588" y="5479097"/>
            <a:ext cx="7416824" cy="91767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ja-JP" sz="2800" b="0" i="0" u="none" strike="noStrike" cap="none" dirty="0">
                <a:solidFill>
                  <a:schemeClr val="lt1"/>
                </a:solidFill>
                <a:latin typeface="Quattrocento Sans"/>
                <a:ea typeface="Quattrocento Sans"/>
                <a:cs typeface="Quattrocento Sans"/>
                <a:sym typeface="Quattrocento Sans"/>
              </a:rPr>
              <a:t>不正AP検知</a:t>
            </a:r>
            <a:r>
              <a:rPr lang="ja-JP" altLang="en-US" sz="2800" b="0" i="0" u="none" strike="noStrike" cap="none" dirty="0">
                <a:solidFill>
                  <a:schemeClr val="lt1"/>
                </a:solidFill>
                <a:latin typeface="Quattrocento Sans"/>
                <a:ea typeface="Quattrocento Sans"/>
                <a:cs typeface="Quattrocento Sans"/>
                <a:sym typeface="Quattrocento Sans"/>
              </a:rPr>
              <a:t>の精度の向上</a:t>
            </a:r>
            <a:endParaRPr sz="2800" b="0" i="0" u="none" strike="noStrike" cap="none" dirty="0">
              <a:solidFill>
                <a:schemeClr val="lt1"/>
              </a:solidFill>
              <a:latin typeface="Quattrocento Sans"/>
              <a:ea typeface="Quattrocento Sans"/>
              <a:cs typeface="Quattrocento Sans"/>
              <a:sym typeface="Quattrocento Sans"/>
            </a:endParaRPr>
          </a:p>
        </p:txBody>
      </p:sp>
      <p:sp>
        <p:nvSpPr>
          <p:cNvPr id="124" name="Google Shape;124;p2"/>
          <p:cNvSpPr/>
          <p:nvPr/>
        </p:nvSpPr>
        <p:spPr>
          <a:xfrm>
            <a:off x="4067944" y="4738438"/>
            <a:ext cx="576064" cy="648072"/>
          </a:xfrm>
          <a:prstGeom prst="downArrow">
            <a:avLst>
              <a:gd name="adj1" fmla="val 50000"/>
              <a:gd name="adj2" fmla="val 50000"/>
            </a:avLst>
          </a:prstGeom>
          <a:solidFill>
            <a:schemeClr val="accent1">
              <a:alpha val="4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 name="スライド番号プレースホルダー 1">
            <a:extLst>
              <a:ext uri="{FF2B5EF4-FFF2-40B4-BE49-F238E27FC236}">
                <a16:creationId xmlns:a16="http://schemas.microsoft.com/office/drawing/2014/main" id="{D2DC15A3-8673-A3E1-B171-C287839E9D2B}"/>
              </a:ext>
            </a:extLst>
          </p:cNvPr>
          <p:cNvSpPr>
            <a:spLocks noGrp="1"/>
          </p:cNvSpPr>
          <p:nvPr>
            <p:ph type="sldNum" sz="quarter" idx="12"/>
          </p:nvPr>
        </p:nvSpPr>
        <p:spPr/>
        <p:txBody>
          <a:bodyPr/>
          <a:lstStyle/>
          <a:p>
            <a:fld id="{8B45D110-FD8E-48BD-8825-CDFBF9D22CA3}" type="slidenum">
              <a:rPr kumimoji="1" lang="ja-JP" altLang="en-US" smtClean="0"/>
              <a:pPr/>
              <a:t>1</a:t>
            </a:fld>
            <a:endParaRPr kumimoji="1" lang="ja-JP" altLang="en-US" dirty="0"/>
          </a:p>
        </p:txBody>
      </p:sp>
      <p:sp>
        <p:nvSpPr>
          <p:cNvPr id="3" name="フッター プレースホルダー 2">
            <a:extLst>
              <a:ext uri="{FF2B5EF4-FFF2-40B4-BE49-F238E27FC236}">
                <a16:creationId xmlns:a16="http://schemas.microsoft.com/office/drawing/2014/main" id="{A6D84492-F0E0-0C33-FF08-896482263F64}"/>
              </a:ext>
            </a:extLst>
          </p:cNvPr>
          <p:cNvSpPr>
            <a:spLocks noGrp="1"/>
          </p:cNvSpPr>
          <p:nvPr>
            <p:ph type="ftr" sz="quarter" idx="11"/>
          </p:nvPr>
        </p:nvSpPr>
        <p:spPr>
          <a:xfrm>
            <a:off x="457200" y="6489354"/>
            <a:ext cx="8229600" cy="365125"/>
          </a:xfrm>
        </p:spPr>
        <p:txBody>
          <a:bodyPr/>
          <a:lstStyle/>
          <a:p>
            <a:r>
              <a:rPr kumimoji="1" lang="en" altLang="ja-JP"/>
              <a:t>ueda 20231013</a:t>
            </a:r>
            <a:endParaRPr kumimoji="1" lang="ja-JP" altLang="en-US"/>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6" name="グラフ 5">
            <a:extLst>
              <a:ext uri="{FF2B5EF4-FFF2-40B4-BE49-F238E27FC236}">
                <a16:creationId xmlns:a16="http://schemas.microsoft.com/office/drawing/2014/main" id="{94DE7EE4-4545-3C1D-B1CD-9CB478119628}"/>
              </a:ext>
            </a:extLst>
          </p:cNvPr>
          <p:cNvGraphicFramePr>
            <a:graphicFrameLocks noChangeAspect="1"/>
          </p:cNvGraphicFramePr>
          <p:nvPr>
            <p:extLst>
              <p:ext uri="{D42A27DB-BD31-4B8C-83A1-F6EECF244321}">
                <p14:modId xmlns:p14="http://schemas.microsoft.com/office/powerpoint/2010/main" val="69488894"/>
              </p:ext>
            </p:extLst>
          </p:nvPr>
        </p:nvGraphicFramePr>
        <p:xfrm>
          <a:off x="1332000" y="2421321"/>
          <a:ext cx="6480000" cy="3887999"/>
        </p:xfrm>
        <a:graphic>
          <a:graphicData uri="http://schemas.openxmlformats.org/drawingml/2006/chart">
            <c:chart xmlns:c="http://schemas.openxmlformats.org/drawingml/2006/chart" xmlns:r="http://schemas.openxmlformats.org/officeDocument/2006/relationships" r:id="rId3"/>
          </a:graphicData>
        </a:graphic>
      </p:graphicFrame>
      <p:sp>
        <p:nvSpPr>
          <p:cNvPr id="2" name="タイトル 1">
            <a:extLst>
              <a:ext uri="{FF2B5EF4-FFF2-40B4-BE49-F238E27FC236}">
                <a16:creationId xmlns:a16="http://schemas.microsoft.com/office/drawing/2014/main" id="{CF3C711E-724B-96BE-897B-3D06EC42472D}"/>
              </a:ext>
            </a:extLst>
          </p:cNvPr>
          <p:cNvSpPr>
            <a:spLocks noGrp="1"/>
          </p:cNvSpPr>
          <p:nvPr>
            <p:ph type="title"/>
          </p:nvPr>
        </p:nvSpPr>
        <p:spPr/>
        <p:txBody>
          <a:bodyPr/>
          <a:lstStyle/>
          <a:p>
            <a:r>
              <a:rPr lang="en-US" altLang="ja-JP" sz="3600" b="1" dirty="0">
                <a:solidFill>
                  <a:srgbClr val="525252"/>
                </a:solidFill>
              </a:rPr>
              <a:t>Acquisition Result</a:t>
            </a:r>
            <a:endParaRPr lang="ja-JP" altLang="en-US" sz="3600" b="1" dirty="0">
              <a:solidFill>
                <a:srgbClr val="525252"/>
              </a:solidFill>
            </a:endParaRPr>
          </a:p>
        </p:txBody>
      </p:sp>
      <p:sp>
        <p:nvSpPr>
          <p:cNvPr id="3" name="コンテンツ プレースホルダー 2">
            <a:extLst>
              <a:ext uri="{FF2B5EF4-FFF2-40B4-BE49-F238E27FC236}">
                <a16:creationId xmlns:a16="http://schemas.microsoft.com/office/drawing/2014/main" id="{EBA24974-AC7E-1200-ED5B-5332EFFD6C8C}"/>
              </a:ext>
            </a:extLst>
          </p:cNvPr>
          <p:cNvSpPr>
            <a:spLocks noGrp="1"/>
          </p:cNvSpPr>
          <p:nvPr>
            <p:ph idx="1"/>
          </p:nvPr>
        </p:nvSpPr>
        <p:spPr>
          <a:xfrm>
            <a:off x="683618" y="1077461"/>
            <a:ext cx="8363222" cy="4752528"/>
          </a:xfrm>
        </p:spPr>
        <p:txBody>
          <a:bodyPr>
            <a:normAutofit/>
          </a:bodyPr>
          <a:lstStyle/>
          <a:p>
            <a:r>
              <a:rPr kumimoji="1" lang="en-US" altLang="ja-JP" sz="3200" dirty="0">
                <a:solidFill>
                  <a:srgbClr val="525252"/>
                </a:solidFill>
              </a:rPr>
              <a:t>Load 3MB</a:t>
            </a:r>
            <a:r>
              <a:rPr lang="en-US" altLang="ja-JP" sz="3200" dirty="0">
                <a:solidFill>
                  <a:srgbClr val="525252"/>
                </a:solidFill>
              </a:rPr>
              <a:t>, connect with 3 PCs and an iPhone.</a:t>
            </a:r>
            <a:endParaRPr kumimoji="1" lang="en-US" altLang="ja-JP" sz="3200" dirty="0">
              <a:solidFill>
                <a:srgbClr val="525252"/>
              </a:solidFill>
            </a:endParaRPr>
          </a:p>
        </p:txBody>
      </p:sp>
      <p:sp>
        <p:nvSpPr>
          <p:cNvPr id="4" name="フッター プレースホルダー 3">
            <a:extLst>
              <a:ext uri="{FF2B5EF4-FFF2-40B4-BE49-F238E27FC236}">
                <a16:creationId xmlns:a16="http://schemas.microsoft.com/office/drawing/2014/main" id="{5DAA44E4-78A9-0126-BDF0-D8340338D456}"/>
              </a:ext>
            </a:extLst>
          </p:cNvPr>
          <p:cNvSpPr>
            <a:spLocks noGrp="1"/>
          </p:cNvSpPr>
          <p:nvPr>
            <p:ph type="ftr" sz="quarter" idx="11"/>
          </p:nvPr>
        </p:nvSpPr>
        <p:spPr/>
        <p:txBody>
          <a:bodyPr/>
          <a:lstStyle/>
          <a:p>
            <a:r>
              <a:rPr lang="en" altLang="ja-JP">
                <a:latin typeface="+mj-lt"/>
              </a:rPr>
              <a:t>ueda 20231013</a:t>
            </a:r>
            <a:endParaRPr kumimoji="1" lang="ja-JP" altLang="en-US"/>
          </a:p>
        </p:txBody>
      </p:sp>
      <p:sp>
        <p:nvSpPr>
          <p:cNvPr id="5" name="スライド番号プレースホルダー 4">
            <a:extLst>
              <a:ext uri="{FF2B5EF4-FFF2-40B4-BE49-F238E27FC236}">
                <a16:creationId xmlns:a16="http://schemas.microsoft.com/office/drawing/2014/main" id="{6C08B9BC-FBCE-EE2B-65BE-A62186D7B73C}"/>
              </a:ext>
            </a:extLst>
          </p:cNvPr>
          <p:cNvSpPr>
            <a:spLocks noGrp="1"/>
          </p:cNvSpPr>
          <p:nvPr>
            <p:ph type="sldNum" sz="quarter" idx="12"/>
          </p:nvPr>
        </p:nvSpPr>
        <p:spPr/>
        <p:txBody>
          <a:bodyPr/>
          <a:lstStyle/>
          <a:p>
            <a:fld id="{8B45D110-FD8E-48BD-8825-CDFBF9D22CA3}" type="slidenum">
              <a:rPr kumimoji="1" lang="ja-JP" altLang="en-US" smtClean="0"/>
              <a:pPr/>
              <a:t>19</a:t>
            </a:fld>
            <a:endParaRPr kumimoji="1" lang="ja-JP" altLang="en-US" dirty="0"/>
          </a:p>
        </p:txBody>
      </p:sp>
    </p:spTree>
    <p:extLst>
      <p:ext uri="{BB962C8B-B14F-4D97-AF65-F5344CB8AC3E}">
        <p14:creationId xmlns:p14="http://schemas.microsoft.com/office/powerpoint/2010/main" val="1446842686"/>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7" name="グラフ 6">
            <a:extLst>
              <a:ext uri="{FF2B5EF4-FFF2-40B4-BE49-F238E27FC236}">
                <a16:creationId xmlns:a16="http://schemas.microsoft.com/office/drawing/2014/main" id="{94DE7EE4-4545-3C1D-B1CD-9CB478119628}"/>
              </a:ext>
            </a:extLst>
          </p:cNvPr>
          <p:cNvGraphicFramePr>
            <a:graphicFrameLocks noChangeAspect="1"/>
          </p:cNvGraphicFramePr>
          <p:nvPr>
            <p:extLst>
              <p:ext uri="{D42A27DB-BD31-4B8C-83A1-F6EECF244321}">
                <p14:modId xmlns:p14="http://schemas.microsoft.com/office/powerpoint/2010/main" val="3480333020"/>
              </p:ext>
            </p:extLst>
          </p:nvPr>
        </p:nvGraphicFramePr>
        <p:xfrm>
          <a:off x="1332000" y="2421709"/>
          <a:ext cx="6480000" cy="3887611"/>
        </p:xfrm>
        <a:graphic>
          <a:graphicData uri="http://schemas.openxmlformats.org/drawingml/2006/chart">
            <c:chart xmlns:c="http://schemas.openxmlformats.org/drawingml/2006/chart" xmlns:r="http://schemas.openxmlformats.org/officeDocument/2006/relationships" r:id="rId3"/>
          </a:graphicData>
        </a:graphic>
      </p:graphicFrame>
      <p:sp>
        <p:nvSpPr>
          <p:cNvPr id="2" name="タイトル 1">
            <a:extLst>
              <a:ext uri="{FF2B5EF4-FFF2-40B4-BE49-F238E27FC236}">
                <a16:creationId xmlns:a16="http://schemas.microsoft.com/office/drawing/2014/main" id="{CF3C711E-724B-96BE-897B-3D06EC42472D}"/>
              </a:ext>
            </a:extLst>
          </p:cNvPr>
          <p:cNvSpPr>
            <a:spLocks noGrp="1"/>
          </p:cNvSpPr>
          <p:nvPr>
            <p:ph type="title"/>
          </p:nvPr>
        </p:nvSpPr>
        <p:spPr/>
        <p:txBody>
          <a:bodyPr/>
          <a:lstStyle/>
          <a:p>
            <a:r>
              <a:rPr lang="en-US" altLang="ja-JP" sz="3600" b="1" dirty="0">
                <a:solidFill>
                  <a:srgbClr val="525252"/>
                </a:solidFill>
              </a:rPr>
              <a:t>Acquisition Result</a:t>
            </a:r>
            <a:endParaRPr lang="ja-JP" altLang="en-US" sz="3600" b="1" dirty="0">
              <a:solidFill>
                <a:srgbClr val="525252"/>
              </a:solidFill>
            </a:endParaRPr>
          </a:p>
        </p:txBody>
      </p:sp>
      <p:sp>
        <p:nvSpPr>
          <p:cNvPr id="3" name="コンテンツ プレースホルダー 2">
            <a:extLst>
              <a:ext uri="{FF2B5EF4-FFF2-40B4-BE49-F238E27FC236}">
                <a16:creationId xmlns:a16="http://schemas.microsoft.com/office/drawing/2014/main" id="{EBA24974-AC7E-1200-ED5B-5332EFFD6C8C}"/>
              </a:ext>
            </a:extLst>
          </p:cNvPr>
          <p:cNvSpPr>
            <a:spLocks noGrp="1"/>
          </p:cNvSpPr>
          <p:nvPr>
            <p:ph idx="1"/>
          </p:nvPr>
        </p:nvSpPr>
        <p:spPr>
          <a:xfrm>
            <a:off x="683618" y="1077461"/>
            <a:ext cx="8363222" cy="4752528"/>
          </a:xfrm>
        </p:spPr>
        <p:txBody>
          <a:bodyPr>
            <a:normAutofit/>
          </a:bodyPr>
          <a:lstStyle/>
          <a:p>
            <a:r>
              <a:rPr kumimoji="1" lang="en-US" altLang="ja-JP" sz="3200" dirty="0">
                <a:solidFill>
                  <a:srgbClr val="525252"/>
                </a:solidFill>
              </a:rPr>
              <a:t>Load 5MB</a:t>
            </a:r>
            <a:r>
              <a:rPr lang="en-US" altLang="ja-JP" sz="3200" dirty="0">
                <a:solidFill>
                  <a:srgbClr val="525252"/>
                </a:solidFill>
              </a:rPr>
              <a:t>, connect with 3 PCs and an iPhone.</a:t>
            </a:r>
            <a:endParaRPr kumimoji="1" lang="en-US" altLang="ja-JP" sz="3200" dirty="0">
              <a:solidFill>
                <a:srgbClr val="525252"/>
              </a:solidFill>
            </a:endParaRPr>
          </a:p>
        </p:txBody>
      </p:sp>
      <p:sp>
        <p:nvSpPr>
          <p:cNvPr id="4" name="フッター プレースホルダー 3">
            <a:extLst>
              <a:ext uri="{FF2B5EF4-FFF2-40B4-BE49-F238E27FC236}">
                <a16:creationId xmlns:a16="http://schemas.microsoft.com/office/drawing/2014/main" id="{5DAA44E4-78A9-0126-BDF0-D8340338D456}"/>
              </a:ext>
            </a:extLst>
          </p:cNvPr>
          <p:cNvSpPr>
            <a:spLocks noGrp="1"/>
          </p:cNvSpPr>
          <p:nvPr>
            <p:ph type="ftr" sz="quarter" idx="11"/>
          </p:nvPr>
        </p:nvSpPr>
        <p:spPr/>
        <p:txBody>
          <a:bodyPr/>
          <a:lstStyle/>
          <a:p>
            <a:r>
              <a:rPr lang="en" altLang="ja-JP">
                <a:latin typeface="+mj-lt"/>
              </a:rPr>
              <a:t>ueda 20231013</a:t>
            </a:r>
            <a:endParaRPr kumimoji="1" lang="ja-JP" altLang="en-US"/>
          </a:p>
        </p:txBody>
      </p:sp>
      <p:sp>
        <p:nvSpPr>
          <p:cNvPr id="5" name="スライド番号プレースホルダー 4">
            <a:extLst>
              <a:ext uri="{FF2B5EF4-FFF2-40B4-BE49-F238E27FC236}">
                <a16:creationId xmlns:a16="http://schemas.microsoft.com/office/drawing/2014/main" id="{6C08B9BC-FBCE-EE2B-65BE-A62186D7B73C}"/>
              </a:ext>
            </a:extLst>
          </p:cNvPr>
          <p:cNvSpPr>
            <a:spLocks noGrp="1"/>
          </p:cNvSpPr>
          <p:nvPr>
            <p:ph type="sldNum" sz="quarter" idx="12"/>
          </p:nvPr>
        </p:nvSpPr>
        <p:spPr/>
        <p:txBody>
          <a:bodyPr/>
          <a:lstStyle/>
          <a:p>
            <a:fld id="{8B45D110-FD8E-48BD-8825-CDFBF9D22CA3}" type="slidenum">
              <a:rPr kumimoji="1" lang="ja-JP" altLang="en-US" smtClean="0"/>
              <a:pPr/>
              <a:t>20</a:t>
            </a:fld>
            <a:endParaRPr kumimoji="1" lang="ja-JP" altLang="en-US" dirty="0"/>
          </a:p>
        </p:txBody>
      </p:sp>
    </p:spTree>
    <p:extLst>
      <p:ext uri="{BB962C8B-B14F-4D97-AF65-F5344CB8AC3E}">
        <p14:creationId xmlns:p14="http://schemas.microsoft.com/office/powerpoint/2010/main" val="1908898581"/>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7" name="グラフ 6">
            <a:extLst>
              <a:ext uri="{FF2B5EF4-FFF2-40B4-BE49-F238E27FC236}">
                <a16:creationId xmlns:a16="http://schemas.microsoft.com/office/drawing/2014/main" id="{94DE7EE4-4545-3C1D-B1CD-9CB478119628}"/>
              </a:ext>
            </a:extLst>
          </p:cNvPr>
          <p:cNvGraphicFramePr>
            <a:graphicFrameLocks noChangeAspect="1"/>
          </p:cNvGraphicFramePr>
          <p:nvPr>
            <p:extLst>
              <p:ext uri="{D42A27DB-BD31-4B8C-83A1-F6EECF244321}">
                <p14:modId xmlns:p14="http://schemas.microsoft.com/office/powerpoint/2010/main" val="128571688"/>
              </p:ext>
            </p:extLst>
          </p:nvPr>
        </p:nvGraphicFramePr>
        <p:xfrm>
          <a:off x="1115616" y="2199300"/>
          <a:ext cx="7109952" cy="4274339"/>
        </p:xfrm>
        <a:graphic>
          <a:graphicData uri="http://schemas.openxmlformats.org/drawingml/2006/chart">
            <c:chart xmlns:c="http://schemas.openxmlformats.org/drawingml/2006/chart" xmlns:r="http://schemas.openxmlformats.org/officeDocument/2006/relationships" r:id="rId3"/>
          </a:graphicData>
        </a:graphic>
      </p:graphicFrame>
      <p:sp>
        <p:nvSpPr>
          <p:cNvPr id="2" name="タイトル 1">
            <a:extLst>
              <a:ext uri="{FF2B5EF4-FFF2-40B4-BE49-F238E27FC236}">
                <a16:creationId xmlns:a16="http://schemas.microsoft.com/office/drawing/2014/main" id="{CF3C711E-724B-96BE-897B-3D06EC42472D}"/>
              </a:ext>
            </a:extLst>
          </p:cNvPr>
          <p:cNvSpPr>
            <a:spLocks noGrp="1"/>
          </p:cNvSpPr>
          <p:nvPr>
            <p:ph type="title"/>
          </p:nvPr>
        </p:nvSpPr>
        <p:spPr/>
        <p:txBody>
          <a:bodyPr/>
          <a:lstStyle/>
          <a:p>
            <a:r>
              <a:rPr lang="en-US" altLang="ja-JP" sz="3600" b="1" dirty="0">
                <a:solidFill>
                  <a:srgbClr val="525252"/>
                </a:solidFill>
              </a:rPr>
              <a:t>Acquisition Result</a:t>
            </a:r>
            <a:endParaRPr lang="ja-JP" altLang="en-US" sz="3600" b="1" dirty="0">
              <a:solidFill>
                <a:srgbClr val="525252"/>
              </a:solidFill>
            </a:endParaRPr>
          </a:p>
        </p:txBody>
      </p:sp>
      <p:sp>
        <p:nvSpPr>
          <p:cNvPr id="3" name="コンテンツ プレースホルダー 2">
            <a:extLst>
              <a:ext uri="{FF2B5EF4-FFF2-40B4-BE49-F238E27FC236}">
                <a16:creationId xmlns:a16="http://schemas.microsoft.com/office/drawing/2014/main" id="{EBA24974-AC7E-1200-ED5B-5332EFFD6C8C}"/>
              </a:ext>
            </a:extLst>
          </p:cNvPr>
          <p:cNvSpPr>
            <a:spLocks noGrp="1"/>
          </p:cNvSpPr>
          <p:nvPr>
            <p:ph idx="1"/>
          </p:nvPr>
        </p:nvSpPr>
        <p:spPr>
          <a:xfrm>
            <a:off x="683618" y="1077461"/>
            <a:ext cx="8363222" cy="4752528"/>
          </a:xfrm>
        </p:spPr>
        <p:txBody>
          <a:bodyPr>
            <a:normAutofit/>
          </a:bodyPr>
          <a:lstStyle/>
          <a:p>
            <a:r>
              <a:rPr kumimoji="1" lang="en-US" altLang="ja-JP" sz="3200" dirty="0">
                <a:solidFill>
                  <a:srgbClr val="525252"/>
                </a:solidFill>
              </a:rPr>
              <a:t>Load 7MB</a:t>
            </a:r>
            <a:r>
              <a:rPr lang="en-US" altLang="ja-JP" sz="3200" dirty="0">
                <a:solidFill>
                  <a:srgbClr val="525252"/>
                </a:solidFill>
              </a:rPr>
              <a:t>, connect with 3 PCs and an iPhone.</a:t>
            </a:r>
            <a:endParaRPr kumimoji="1" lang="en-US" altLang="ja-JP" sz="3200" dirty="0">
              <a:solidFill>
                <a:srgbClr val="525252"/>
              </a:solidFill>
            </a:endParaRPr>
          </a:p>
        </p:txBody>
      </p:sp>
      <p:sp>
        <p:nvSpPr>
          <p:cNvPr id="4" name="フッター プレースホルダー 3">
            <a:extLst>
              <a:ext uri="{FF2B5EF4-FFF2-40B4-BE49-F238E27FC236}">
                <a16:creationId xmlns:a16="http://schemas.microsoft.com/office/drawing/2014/main" id="{5DAA44E4-78A9-0126-BDF0-D8340338D456}"/>
              </a:ext>
            </a:extLst>
          </p:cNvPr>
          <p:cNvSpPr>
            <a:spLocks noGrp="1"/>
          </p:cNvSpPr>
          <p:nvPr>
            <p:ph type="ftr" sz="quarter" idx="11"/>
          </p:nvPr>
        </p:nvSpPr>
        <p:spPr/>
        <p:txBody>
          <a:bodyPr/>
          <a:lstStyle/>
          <a:p>
            <a:r>
              <a:rPr lang="en" altLang="ja-JP">
                <a:latin typeface="+mj-lt"/>
              </a:rPr>
              <a:t>ueda 20231013</a:t>
            </a:r>
            <a:endParaRPr kumimoji="1" lang="ja-JP" altLang="en-US"/>
          </a:p>
        </p:txBody>
      </p:sp>
      <p:sp>
        <p:nvSpPr>
          <p:cNvPr id="5" name="スライド番号プレースホルダー 4">
            <a:extLst>
              <a:ext uri="{FF2B5EF4-FFF2-40B4-BE49-F238E27FC236}">
                <a16:creationId xmlns:a16="http://schemas.microsoft.com/office/drawing/2014/main" id="{6C08B9BC-FBCE-EE2B-65BE-A62186D7B73C}"/>
              </a:ext>
            </a:extLst>
          </p:cNvPr>
          <p:cNvSpPr>
            <a:spLocks noGrp="1"/>
          </p:cNvSpPr>
          <p:nvPr>
            <p:ph type="sldNum" sz="quarter" idx="12"/>
          </p:nvPr>
        </p:nvSpPr>
        <p:spPr/>
        <p:txBody>
          <a:bodyPr/>
          <a:lstStyle/>
          <a:p>
            <a:fld id="{8B45D110-FD8E-48BD-8825-CDFBF9D22CA3}" type="slidenum">
              <a:rPr kumimoji="1" lang="ja-JP" altLang="en-US" smtClean="0"/>
              <a:pPr/>
              <a:t>21</a:t>
            </a:fld>
            <a:endParaRPr kumimoji="1" lang="ja-JP" altLang="en-US" dirty="0"/>
          </a:p>
        </p:txBody>
      </p:sp>
    </p:spTree>
    <p:extLst>
      <p:ext uri="{BB962C8B-B14F-4D97-AF65-F5344CB8AC3E}">
        <p14:creationId xmlns:p14="http://schemas.microsoft.com/office/powerpoint/2010/main" val="801638754"/>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5B40D053-ED19-6D08-B294-2399F9A1B1A8}"/>
              </a:ext>
            </a:extLst>
          </p:cNvPr>
          <p:cNvSpPr>
            <a:spLocks noGrp="1"/>
          </p:cNvSpPr>
          <p:nvPr>
            <p:ph idx="1"/>
          </p:nvPr>
        </p:nvSpPr>
        <p:spPr>
          <a:xfrm>
            <a:off x="390389" y="1268667"/>
            <a:ext cx="8363222" cy="5121696"/>
          </a:xfrm>
        </p:spPr>
        <p:txBody>
          <a:bodyPr>
            <a:normAutofit fontScale="92500" lnSpcReduction="10000"/>
          </a:bodyPr>
          <a:lstStyle/>
          <a:p>
            <a:pPr>
              <a:lnSpc>
                <a:spcPct val="150000"/>
              </a:lnSpc>
            </a:pPr>
            <a:endParaRPr lang="en-US" altLang="ja-JP" dirty="0"/>
          </a:p>
          <a:p>
            <a:pPr>
              <a:lnSpc>
                <a:spcPct val="150000"/>
              </a:lnSpc>
            </a:pPr>
            <a:endParaRPr lang="en-US" altLang="ja-JP" dirty="0"/>
          </a:p>
          <a:p>
            <a:pPr>
              <a:lnSpc>
                <a:spcPct val="150000"/>
              </a:lnSpc>
            </a:pPr>
            <a:endParaRPr lang="en-US" altLang="ja-JP" dirty="0"/>
          </a:p>
          <a:p>
            <a:pPr>
              <a:lnSpc>
                <a:spcPct val="150000"/>
              </a:lnSpc>
            </a:pPr>
            <a:endParaRPr lang="en-US" altLang="ja-JP" dirty="0"/>
          </a:p>
          <a:p>
            <a:r>
              <a:rPr lang="en" altLang="ja-JP" sz="2800" dirty="0"/>
              <a:t>Both Average and variance of RTT are </a:t>
            </a:r>
            <a:r>
              <a:rPr lang="en" altLang="ja-JP" sz="2800" b="1" dirty="0"/>
              <a:t>legal&lt;rogue</a:t>
            </a:r>
            <a:endParaRPr lang="en-US" altLang="ja-JP" sz="2800" b="1" dirty="0"/>
          </a:p>
          <a:p>
            <a:pPr>
              <a:lnSpc>
                <a:spcPct val="150000"/>
              </a:lnSpc>
            </a:pPr>
            <a:r>
              <a:rPr lang="en" altLang="ja-JP" sz="2800" dirty="0"/>
              <a:t>RTT increases as load increases</a:t>
            </a:r>
            <a:endParaRPr lang="en-US" altLang="ja-JP" sz="2800" dirty="0"/>
          </a:p>
          <a:p>
            <a:r>
              <a:rPr lang="en-US" altLang="ja-JP" sz="2800" b="0" i="0" dirty="0" err="1">
                <a:solidFill>
                  <a:srgbClr val="525252"/>
                </a:solidFill>
                <a:effectLst/>
                <a:latin typeface="Söhne"/>
              </a:rPr>
              <a:t>Aply</a:t>
            </a:r>
            <a:r>
              <a:rPr lang="en-US" altLang="ja-JP" sz="2800" b="0" i="0" dirty="0">
                <a:solidFill>
                  <a:srgbClr val="525252"/>
                </a:solidFill>
                <a:effectLst/>
                <a:latin typeface="Söhne"/>
              </a:rPr>
              <a:t> detection programs</a:t>
            </a:r>
            <a:r>
              <a:rPr lang="en-US" altLang="ja-JP" sz="2800" dirty="0"/>
              <a:t> to these data</a:t>
            </a:r>
          </a:p>
          <a:p>
            <a:pPr>
              <a:lnSpc>
                <a:spcPct val="150000"/>
              </a:lnSpc>
            </a:pPr>
            <a:endParaRPr kumimoji="1" lang="ja-JP" altLang="en-US" dirty="0"/>
          </a:p>
        </p:txBody>
      </p:sp>
      <p:sp>
        <p:nvSpPr>
          <p:cNvPr id="4" name="フッター プレースホルダー 3">
            <a:extLst>
              <a:ext uri="{FF2B5EF4-FFF2-40B4-BE49-F238E27FC236}">
                <a16:creationId xmlns:a16="http://schemas.microsoft.com/office/drawing/2014/main" id="{ED22A74E-779F-309B-FF08-2832BCE788F5}"/>
              </a:ext>
            </a:extLst>
          </p:cNvPr>
          <p:cNvSpPr>
            <a:spLocks noGrp="1"/>
          </p:cNvSpPr>
          <p:nvPr>
            <p:ph type="ftr" sz="quarter" idx="11"/>
          </p:nvPr>
        </p:nvSpPr>
        <p:spPr/>
        <p:txBody>
          <a:bodyPr/>
          <a:lstStyle/>
          <a:p>
            <a:r>
              <a:rPr lang="en" altLang="ja-JP">
                <a:latin typeface="+mj-lt"/>
              </a:rPr>
              <a:t>ueda 20231013</a:t>
            </a:r>
            <a:endParaRPr kumimoji="1" lang="ja-JP" altLang="en-US"/>
          </a:p>
        </p:txBody>
      </p:sp>
      <p:sp>
        <p:nvSpPr>
          <p:cNvPr id="5" name="スライド番号プレースホルダー 4">
            <a:extLst>
              <a:ext uri="{FF2B5EF4-FFF2-40B4-BE49-F238E27FC236}">
                <a16:creationId xmlns:a16="http://schemas.microsoft.com/office/drawing/2014/main" id="{3834E984-DA42-70F0-2284-21021891C7C0}"/>
              </a:ext>
            </a:extLst>
          </p:cNvPr>
          <p:cNvSpPr>
            <a:spLocks noGrp="1"/>
          </p:cNvSpPr>
          <p:nvPr>
            <p:ph type="sldNum" sz="quarter" idx="12"/>
          </p:nvPr>
        </p:nvSpPr>
        <p:spPr/>
        <p:txBody>
          <a:bodyPr/>
          <a:lstStyle/>
          <a:p>
            <a:fld id="{8B45D110-FD8E-48BD-8825-CDFBF9D22CA3}" type="slidenum">
              <a:rPr kumimoji="1" lang="ja-JP" altLang="en-US" smtClean="0"/>
              <a:pPr/>
              <a:t>22</a:t>
            </a:fld>
            <a:endParaRPr kumimoji="1" lang="ja-JP" altLang="en-US" dirty="0"/>
          </a:p>
        </p:txBody>
      </p:sp>
      <p:sp>
        <p:nvSpPr>
          <p:cNvPr id="12" name="タイトル 1">
            <a:extLst>
              <a:ext uri="{FF2B5EF4-FFF2-40B4-BE49-F238E27FC236}">
                <a16:creationId xmlns:a16="http://schemas.microsoft.com/office/drawing/2014/main" id="{B2B2253F-CF78-1EB6-BBC8-B8F2B6DA5FF1}"/>
              </a:ext>
            </a:extLst>
          </p:cNvPr>
          <p:cNvSpPr txBox="1">
            <a:spLocks/>
          </p:cNvSpPr>
          <p:nvPr/>
        </p:nvSpPr>
        <p:spPr>
          <a:xfrm>
            <a:off x="1115616" y="44624"/>
            <a:ext cx="8028384"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kumimoji="1" sz="3600" b="1" kern="1200">
                <a:solidFill>
                  <a:schemeClr val="tx1">
                    <a:lumMod val="85000"/>
                    <a:lumOff val="15000"/>
                  </a:schemeClr>
                </a:solidFill>
                <a:latin typeface="+mj-lt"/>
                <a:ea typeface="+mj-ea"/>
                <a:cs typeface="+mj-cs"/>
              </a:defRPr>
            </a:lvl1pPr>
          </a:lstStyle>
          <a:p>
            <a:r>
              <a:rPr lang="en-US" altLang="ja-JP" sz="3600" b="1" dirty="0">
                <a:solidFill>
                  <a:srgbClr val="525252"/>
                </a:solidFill>
              </a:rPr>
              <a:t>Average and variance of RTT</a:t>
            </a:r>
            <a:endParaRPr lang="ja-JP" altLang="en-US" sz="3600" b="1" dirty="0">
              <a:solidFill>
                <a:srgbClr val="525252"/>
              </a:solidFill>
            </a:endParaRPr>
          </a:p>
        </p:txBody>
      </p:sp>
      <p:sp>
        <p:nvSpPr>
          <p:cNvPr id="25" name="テキスト ボックス 24">
            <a:extLst>
              <a:ext uri="{FF2B5EF4-FFF2-40B4-BE49-F238E27FC236}">
                <a16:creationId xmlns:a16="http://schemas.microsoft.com/office/drawing/2014/main" id="{22C4E1AC-59F0-94C9-15D7-4209FBBC0062}"/>
              </a:ext>
            </a:extLst>
          </p:cNvPr>
          <p:cNvSpPr txBox="1"/>
          <p:nvPr/>
        </p:nvSpPr>
        <p:spPr>
          <a:xfrm>
            <a:off x="2112623" y="1145114"/>
            <a:ext cx="2337209" cy="461665"/>
          </a:xfrm>
          <a:prstGeom prst="rect">
            <a:avLst/>
          </a:prstGeom>
          <a:noFill/>
        </p:spPr>
        <p:txBody>
          <a:bodyPr wrap="square" rtlCol="0">
            <a:spAutoFit/>
          </a:bodyPr>
          <a:lstStyle/>
          <a:p>
            <a:r>
              <a:rPr kumimoji="1" lang="en-US" altLang="ja-JP" sz="2400" b="1" dirty="0">
                <a:solidFill>
                  <a:srgbClr val="4D4D4D"/>
                </a:solidFill>
              </a:rPr>
              <a:t>Without </a:t>
            </a:r>
            <a:r>
              <a:rPr kumimoji="1" lang="en-US" altLang="ja-JP" sz="2400" b="1" dirty="0" err="1">
                <a:solidFill>
                  <a:srgbClr val="4D4D4D"/>
                </a:solidFill>
              </a:rPr>
              <a:t>Iperf</a:t>
            </a:r>
            <a:endParaRPr kumimoji="1" lang="ja-JP" altLang="en-US" sz="2400" b="1" dirty="0">
              <a:solidFill>
                <a:srgbClr val="4D4D4D"/>
              </a:solidFill>
            </a:endParaRPr>
          </a:p>
        </p:txBody>
      </p:sp>
      <p:sp>
        <p:nvSpPr>
          <p:cNvPr id="26" name="テキスト ボックス 25">
            <a:extLst>
              <a:ext uri="{FF2B5EF4-FFF2-40B4-BE49-F238E27FC236}">
                <a16:creationId xmlns:a16="http://schemas.microsoft.com/office/drawing/2014/main" id="{2BE5DE78-64BA-46B4-D77F-D4111B7EC7CB}"/>
              </a:ext>
            </a:extLst>
          </p:cNvPr>
          <p:cNvSpPr txBox="1"/>
          <p:nvPr/>
        </p:nvSpPr>
        <p:spPr>
          <a:xfrm>
            <a:off x="5594133" y="1095022"/>
            <a:ext cx="976964" cy="532085"/>
          </a:xfrm>
          <a:prstGeom prst="rect">
            <a:avLst/>
          </a:prstGeom>
          <a:noFill/>
        </p:spPr>
        <p:txBody>
          <a:bodyPr wrap="square" rtlCol="0">
            <a:spAutoFit/>
          </a:bodyPr>
          <a:lstStyle/>
          <a:p>
            <a:r>
              <a:rPr lang="en-US" altLang="ja-JP" sz="2800" b="1" dirty="0">
                <a:solidFill>
                  <a:srgbClr val="4D4D4D"/>
                </a:solidFill>
              </a:rPr>
              <a:t>3MB</a:t>
            </a:r>
            <a:endParaRPr kumimoji="1" lang="ja-JP" altLang="en-US" sz="2800" b="1" dirty="0">
              <a:solidFill>
                <a:srgbClr val="4D4D4D"/>
              </a:solidFill>
            </a:endParaRPr>
          </a:p>
        </p:txBody>
      </p:sp>
      <p:sp>
        <p:nvSpPr>
          <p:cNvPr id="27" name="テキスト ボックス 26">
            <a:extLst>
              <a:ext uri="{FF2B5EF4-FFF2-40B4-BE49-F238E27FC236}">
                <a16:creationId xmlns:a16="http://schemas.microsoft.com/office/drawing/2014/main" id="{C6E1E1B0-C699-90E6-FEDB-E78CA1BACA44}"/>
              </a:ext>
            </a:extLst>
          </p:cNvPr>
          <p:cNvSpPr txBox="1"/>
          <p:nvPr/>
        </p:nvSpPr>
        <p:spPr>
          <a:xfrm>
            <a:off x="2886943" y="2690982"/>
            <a:ext cx="976964" cy="532085"/>
          </a:xfrm>
          <a:prstGeom prst="rect">
            <a:avLst/>
          </a:prstGeom>
          <a:noFill/>
        </p:spPr>
        <p:txBody>
          <a:bodyPr wrap="square" rtlCol="0">
            <a:spAutoFit/>
          </a:bodyPr>
          <a:lstStyle/>
          <a:p>
            <a:r>
              <a:rPr lang="en-US" altLang="ja-JP" sz="2800" b="1" dirty="0">
                <a:solidFill>
                  <a:srgbClr val="4D4D4D"/>
                </a:solidFill>
              </a:rPr>
              <a:t>5MB</a:t>
            </a:r>
            <a:endParaRPr kumimoji="1" lang="ja-JP" altLang="en-US" sz="2800" b="1" dirty="0">
              <a:solidFill>
                <a:srgbClr val="4D4D4D"/>
              </a:solidFill>
            </a:endParaRPr>
          </a:p>
        </p:txBody>
      </p:sp>
      <p:sp>
        <p:nvSpPr>
          <p:cNvPr id="28" name="テキスト ボックス 27">
            <a:extLst>
              <a:ext uri="{FF2B5EF4-FFF2-40B4-BE49-F238E27FC236}">
                <a16:creationId xmlns:a16="http://schemas.microsoft.com/office/drawing/2014/main" id="{DD288763-09DC-4957-A5BF-D1E79E730F13}"/>
              </a:ext>
            </a:extLst>
          </p:cNvPr>
          <p:cNvSpPr txBox="1"/>
          <p:nvPr/>
        </p:nvSpPr>
        <p:spPr>
          <a:xfrm>
            <a:off x="5677673" y="2686903"/>
            <a:ext cx="976964" cy="532085"/>
          </a:xfrm>
          <a:prstGeom prst="rect">
            <a:avLst/>
          </a:prstGeom>
          <a:noFill/>
        </p:spPr>
        <p:txBody>
          <a:bodyPr wrap="square" rtlCol="0">
            <a:spAutoFit/>
          </a:bodyPr>
          <a:lstStyle/>
          <a:p>
            <a:r>
              <a:rPr lang="en-US" altLang="ja-JP" sz="2800" b="1" dirty="0">
                <a:solidFill>
                  <a:srgbClr val="4D4D4D"/>
                </a:solidFill>
              </a:rPr>
              <a:t>7MB</a:t>
            </a:r>
            <a:endParaRPr kumimoji="1" lang="ja-JP" altLang="en-US" sz="2800" b="1" dirty="0">
              <a:solidFill>
                <a:srgbClr val="4D4D4D"/>
              </a:solidFill>
            </a:endParaRPr>
          </a:p>
        </p:txBody>
      </p:sp>
      <p:sp>
        <p:nvSpPr>
          <p:cNvPr id="29" name="フローチャート: 処理 28">
            <a:extLst>
              <a:ext uri="{FF2B5EF4-FFF2-40B4-BE49-F238E27FC236}">
                <a16:creationId xmlns:a16="http://schemas.microsoft.com/office/drawing/2014/main" id="{9B9E7D6F-B7AD-1F01-8181-58EE7470008F}"/>
              </a:ext>
            </a:extLst>
          </p:cNvPr>
          <p:cNvSpPr/>
          <p:nvPr/>
        </p:nvSpPr>
        <p:spPr>
          <a:xfrm>
            <a:off x="1619672" y="1138201"/>
            <a:ext cx="6048672" cy="3226903"/>
          </a:xfrm>
          <a:prstGeom prst="flowChartProcess">
            <a:avLst/>
          </a:prstGeom>
          <a:no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graphicFrame>
        <p:nvGraphicFramePr>
          <p:cNvPr id="2" name="表 1">
            <a:extLst>
              <a:ext uri="{FF2B5EF4-FFF2-40B4-BE49-F238E27FC236}">
                <a16:creationId xmlns:a16="http://schemas.microsoft.com/office/drawing/2014/main" id="{60225013-77B0-002D-F636-F7CEC34D2BA6}"/>
              </a:ext>
            </a:extLst>
          </p:cNvPr>
          <p:cNvGraphicFramePr>
            <a:graphicFrameLocks noGrp="1" noChangeAspect="1"/>
          </p:cNvGraphicFramePr>
          <p:nvPr>
            <p:extLst>
              <p:ext uri="{D42A27DB-BD31-4B8C-83A1-F6EECF244321}">
                <p14:modId xmlns:p14="http://schemas.microsoft.com/office/powerpoint/2010/main" val="3939989086"/>
              </p:ext>
            </p:extLst>
          </p:nvPr>
        </p:nvGraphicFramePr>
        <p:xfrm>
          <a:off x="1965538" y="1606779"/>
          <a:ext cx="2631588" cy="1070157"/>
        </p:xfrm>
        <a:graphic>
          <a:graphicData uri="http://schemas.openxmlformats.org/drawingml/2006/table">
            <a:tbl>
              <a:tblPr>
                <a:tableStyleId>{5C22544A-7EE6-4342-B048-85BDC9FD1C3A}</a:tableStyleId>
              </a:tblPr>
              <a:tblGrid>
                <a:gridCol w="877196">
                  <a:extLst>
                    <a:ext uri="{9D8B030D-6E8A-4147-A177-3AD203B41FA5}">
                      <a16:colId xmlns:a16="http://schemas.microsoft.com/office/drawing/2014/main" val="2677943034"/>
                    </a:ext>
                  </a:extLst>
                </a:gridCol>
                <a:gridCol w="877196">
                  <a:extLst>
                    <a:ext uri="{9D8B030D-6E8A-4147-A177-3AD203B41FA5}">
                      <a16:colId xmlns:a16="http://schemas.microsoft.com/office/drawing/2014/main" val="3327650566"/>
                    </a:ext>
                  </a:extLst>
                </a:gridCol>
                <a:gridCol w="877196">
                  <a:extLst>
                    <a:ext uri="{9D8B030D-6E8A-4147-A177-3AD203B41FA5}">
                      <a16:colId xmlns:a16="http://schemas.microsoft.com/office/drawing/2014/main" val="4049613711"/>
                    </a:ext>
                  </a:extLst>
                </a:gridCol>
              </a:tblGrid>
              <a:tr h="356719">
                <a:tc>
                  <a:txBody>
                    <a:bodyPr/>
                    <a:lstStyle/>
                    <a:p>
                      <a:pPr algn="ctr" fontAlgn="ctr"/>
                      <a:endParaRPr lang="ja-JP" altLang="en-US" sz="1400" b="1"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ctr" fontAlgn="ctr"/>
                      <a:r>
                        <a:rPr lang="en" sz="1600" b="0" u="none" strike="noStrike" dirty="0">
                          <a:effectLst/>
                        </a:rPr>
                        <a:t>Legal</a:t>
                      </a:r>
                      <a:endParaRPr lang="en" sz="1600" b="0" i="0" u="none" strike="noStrike" dirty="0">
                        <a:solidFill>
                          <a:srgbClr val="4472C4"/>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ctr" fontAlgn="ctr"/>
                      <a:r>
                        <a:rPr lang="en" sz="1600" b="0" u="none" strike="noStrike" dirty="0">
                          <a:effectLst/>
                        </a:rPr>
                        <a:t>Rogue</a:t>
                      </a:r>
                      <a:endParaRPr lang="en" sz="1600" b="0" i="0" u="none" strike="noStrike" dirty="0">
                        <a:solidFill>
                          <a:srgbClr val="ED7D31"/>
                        </a:solidFill>
                        <a:effectLst/>
                        <a:latin typeface="游ゴシック" panose="020B0400000000000000" pitchFamily="34" charset="-128"/>
                        <a:ea typeface="游ゴシック" panose="020B0400000000000000" pitchFamily="34" charset="-128"/>
                      </a:endParaRPr>
                    </a:p>
                  </a:txBody>
                  <a:tcPr marL="9525" marR="9525" marT="9525" marB="0" anchor="ctr"/>
                </a:tc>
                <a:extLst>
                  <a:ext uri="{0D108BD9-81ED-4DB2-BD59-A6C34878D82A}">
                    <a16:rowId xmlns:a16="http://schemas.microsoft.com/office/drawing/2014/main" val="3813492641"/>
                  </a:ext>
                </a:extLst>
              </a:tr>
              <a:tr h="356719">
                <a:tc>
                  <a:txBody>
                    <a:bodyPr/>
                    <a:lstStyle/>
                    <a:p>
                      <a:pPr algn="ctr" fontAlgn="ctr"/>
                      <a:r>
                        <a:rPr lang="en" sz="1600" b="0" u="none" strike="noStrike" dirty="0">
                          <a:effectLst/>
                        </a:rPr>
                        <a:t>variance</a:t>
                      </a:r>
                      <a:endParaRPr lang="en" sz="1600" b="0" i="0" u="none" strike="noStrike" dirty="0">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ctr" fontAlgn="ctr"/>
                      <a:r>
                        <a:rPr lang="en-US" altLang="ja-JP" sz="1600" b="1" u="none" strike="noStrike" dirty="0">
                          <a:effectLst/>
                        </a:rPr>
                        <a:t>60.28</a:t>
                      </a:r>
                      <a:endParaRPr lang="en-US" altLang="ja-JP" sz="1600" b="1" i="0" u="none" strike="noStrike" dirty="0">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ctr" fontAlgn="ctr"/>
                      <a:r>
                        <a:rPr lang="en-US" altLang="ja-JP" sz="1600" b="1" u="none" strike="noStrike" dirty="0">
                          <a:effectLst/>
                        </a:rPr>
                        <a:t>558.66</a:t>
                      </a:r>
                      <a:endParaRPr lang="en-US" altLang="ja-JP" sz="1600" b="1" i="0" u="none" strike="noStrike" dirty="0">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extLst>
                  <a:ext uri="{0D108BD9-81ED-4DB2-BD59-A6C34878D82A}">
                    <a16:rowId xmlns:a16="http://schemas.microsoft.com/office/drawing/2014/main" val="179088457"/>
                  </a:ext>
                </a:extLst>
              </a:tr>
              <a:tr h="356719">
                <a:tc>
                  <a:txBody>
                    <a:bodyPr/>
                    <a:lstStyle/>
                    <a:p>
                      <a:pPr algn="ctr" fontAlgn="ctr"/>
                      <a:r>
                        <a:rPr lang="en" sz="1600" b="0" u="none" strike="noStrike" dirty="0">
                          <a:effectLst/>
                        </a:rPr>
                        <a:t>average</a:t>
                      </a:r>
                      <a:endParaRPr lang="en" sz="1600" b="0" i="0" u="none" strike="noStrike" dirty="0">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ctr" fontAlgn="ctr"/>
                      <a:r>
                        <a:rPr lang="en-US" altLang="ja-JP" sz="1600" b="1" u="none" strike="noStrike" dirty="0">
                          <a:effectLst/>
                        </a:rPr>
                        <a:t>9.76</a:t>
                      </a:r>
                      <a:endParaRPr lang="en-US" altLang="ja-JP" sz="1600" b="1" i="0" u="none" strike="noStrike" dirty="0">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ctr" fontAlgn="ctr"/>
                      <a:r>
                        <a:rPr lang="en-US" altLang="ja-JP" sz="1600" b="1" u="none" strike="noStrike" dirty="0">
                          <a:effectLst/>
                        </a:rPr>
                        <a:t>20.25</a:t>
                      </a:r>
                      <a:endParaRPr lang="en-US" altLang="ja-JP" sz="1600" b="1" i="0" u="none" strike="noStrike" dirty="0">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extLst>
                  <a:ext uri="{0D108BD9-81ED-4DB2-BD59-A6C34878D82A}">
                    <a16:rowId xmlns:a16="http://schemas.microsoft.com/office/drawing/2014/main" val="1040621734"/>
                  </a:ext>
                </a:extLst>
              </a:tr>
            </a:tbl>
          </a:graphicData>
        </a:graphic>
      </p:graphicFrame>
      <p:graphicFrame>
        <p:nvGraphicFramePr>
          <p:cNvPr id="6" name="表 5">
            <a:extLst>
              <a:ext uri="{FF2B5EF4-FFF2-40B4-BE49-F238E27FC236}">
                <a16:creationId xmlns:a16="http://schemas.microsoft.com/office/drawing/2014/main" id="{A6239EE1-0ECC-9298-34AA-A36418978AFF}"/>
              </a:ext>
            </a:extLst>
          </p:cNvPr>
          <p:cNvGraphicFramePr>
            <a:graphicFrameLocks noGrp="1" noChangeAspect="1"/>
          </p:cNvGraphicFramePr>
          <p:nvPr>
            <p:extLst>
              <p:ext uri="{D42A27DB-BD31-4B8C-83A1-F6EECF244321}">
                <p14:modId xmlns:p14="http://schemas.microsoft.com/office/powerpoint/2010/main" val="1408595451"/>
              </p:ext>
            </p:extLst>
          </p:nvPr>
        </p:nvGraphicFramePr>
        <p:xfrm>
          <a:off x="1962478" y="3160622"/>
          <a:ext cx="2631588" cy="1070157"/>
        </p:xfrm>
        <a:graphic>
          <a:graphicData uri="http://schemas.openxmlformats.org/drawingml/2006/table">
            <a:tbl>
              <a:tblPr>
                <a:tableStyleId>{5C22544A-7EE6-4342-B048-85BDC9FD1C3A}</a:tableStyleId>
              </a:tblPr>
              <a:tblGrid>
                <a:gridCol w="877196">
                  <a:extLst>
                    <a:ext uri="{9D8B030D-6E8A-4147-A177-3AD203B41FA5}">
                      <a16:colId xmlns:a16="http://schemas.microsoft.com/office/drawing/2014/main" val="3878745819"/>
                    </a:ext>
                  </a:extLst>
                </a:gridCol>
                <a:gridCol w="877196">
                  <a:extLst>
                    <a:ext uri="{9D8B030D-6E8A-4147-A177-3AD203B41FA5}">
                      <a16:colId xmlns:a16="http://schemas.microsoft.com/office/drawing/2014/main" val="843167791"/>
                    </a:ext>
                  </a:extLst>
                </a:gridCol>
                <a:gridCol w="877196">
                  <a:extLst>
                    <a:ext uri="{9D8B030D-6E8A-4147-A177-3AD203B41FA5}">
                      <a16:colId xmlns:a16="http://schemas.microsoft.com/office/drawing/2014/main" val="3908001720"/>
                    </a:ext>
                  </a:extLst>
                </a:gridCol>
              </a:tblGrid>
              <a:tr h="356719">
                <a:tc>
                  <a:txBody>
                    <a:bodyPr/>
                    <a:lstStyle/>
                    <a:p>
                      <a:pPr algn="ctr" fontAlgn="ctr"/>
                      <a:endParaRPr lang="ja-JP" altLang="en-US" sz="14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ctr" fontAlgn="ctr"/>
                      <a:r>
                        <a:rPr lang="en" sz="1600" b="0" u="none" strike="noStrike" dirty="0">
                          <a:effectLst/>
                        </a:rPr>
                        <a:t>Legal</a:t>
                      </a:r>
                      <a:endParaRPr lang="en" sz="1600" b="0" i="0" u="none" strike="noStrike" dirty="0">
                        <a:solidFill>
                          <a:srgbClr val="4472C4"/>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ctr" fontAlgn="ctr"/>
                      <a:r>
                        <a:rPr lang="en" sz="1600" b="0" i="0" u="none" strike="noStrike" dirty="0">
                          <a:solidFill>
                            <a:schemeClr val="tx1"/>
                          </a:solidFill>
                          <a:effectLst/>
                          <a:latin typeface="游ゴシック" panose="020B0400000000000000" pitchFamily="34" charset="-128"/>
                          <a:ea typeface="游ゴシック" panose="020B0400000000000000" pitchFamily="34" charset="-128"/>
                        </a:rPr>
                        <a:t>Rogue</a:t>
                      </a:r>
                    </a:p>
                  </a:txBody>
                  <a:tcPr marL="9525" marR="9525" marT="9525" marB="0" anchor="ctr"/>
                </a:tc>
                <a:extLst>
                  <a:ext uri="{0D108BD9-81ED-4DB2-BD59-A6C34878D82A}">
                    <a16:rowId xmlns:a16="http://schemas.microsoft.com/office/drawing/2014/main" val="2514411713"/>
                  </a:ext>
                </a:extLst>
              </a:tr>
              <a:tr h="356719">
                <a:tc>
                  <a:txBody>
                    <a:bodyPr/>
                    <a:lstStyle/>
                    <a:p>
                      <a:pPr algn="ctr" fontAlgn="ctr"/>
                      <a:r>
                        <a:rPr lang="en" sz="1600" b="0" u="none" strike="noStrike" dirty="0">
                          <a:effectLst/>
                        </a:rPr>
                        <a:t>variance</a:t>
                      </a:r>
                      <a:endParaRPr lang="en" sz="1600" b="0" i="0" u="none" strike="noStrike" dirty="0">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ctr" fontAlgn="ctr"/>
                      <a:r>
                        <a:rPr lang="en-US" altLang="ja-JP" sz="1600" b="1" u="none" strike="noStrike" dirty="0">
                          <a:effectLst/>
                        </a:rPr>
                        <a:t>501.21</a:t>
                      </a:r>
                      <a:endParaRPr lang="en-US" altLang="ja-JP" sz="1600" b="1" i="0" u="none" strike="noStrike" dirty="0">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ctr" fontAlgn="ctr"/>
                      <a:r>
                        <a:rPr lang="en-US" altLang="ja-JP" sz="1600" b="1" u="none" strike="noStrike" dirty="0">
                          <a:effectLst/>
                        </a:rPr>
                        <a:t>2105.33</a:t>
                      </a:r>
                      <a:endParaRPr lang="en-US" altLang="ja-JP" sz="1600" b="1" i="0" u="none" strike="noStrike" dirty="0">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extLst>
                  <a:ext uri="{0D108BD9-81ED-4DB2-BD59-A6C34878D82A}">
                    <a16:rowId xmlns:a16="http://schemas.microsoft.com/office/drawing/2014/main" val="3997123898"/>
                  </a:ext>
                </a:extLst>
              </a:tr>
              <a:tr h="356719">
                <a:tc>
                  <a:txBody>
                    <a:bodyPr/>
                    <a:lstStyle/>
                    <a:p>
                      <a:pPr algn="ctr" fontAlgn="ctr"/>
                      <a:r>
                        <a:rPr lang="en" sz="1600" b="0" u="none" strike="noStrike" dirty="0">
                          <a:effectLst/>
                        </a:rPr>
                        <a:t>average</a:t>
                      </a:r>
                      <a:endParaRPr lang="en" sz="1600" b="0" i="0" u="none" strike="noStrike" dirty="0">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ctr" fontAlgn="ctr"/>
                      <a:r>
                        <a:rPr lang="en-US" altLang="ja-JP" sz="1600" b="1" u="none" strike="noStrike" dirty="0">
                          <a:effectLst/>
                        </a:rPr>
                        <a:t>14.47</a:t>
                      </a:r>
                      <a:endParaRPr lang="en-US" altLang="ja-JP" sz="1600" b="1" i="0" u="none" strike="noStrike" dirty="0">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ctr" fontAlgn="ctr"/>
                      <a:r>
                        <a:rPr lang="en-US" altLang="ja-JP" sz="1600" b="1" u="none" strike="noStrike" dirty="0">
                          <a:effectLst/>
                        </a:rPr>
                        <a:t>42.54</a:t>
                      </a:r>
                      <a:endParaRPr lang="en-US" altLang="ja-JP" sz="1600" b="1" i="0" u="none" strike="noStrike" dirty="0">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extLst>
                  <a:ext uri="{0D108BD9-81ED-4DB2-BD59-A6C34878D82A}">
                    <a16:rowId xmlns:a16="http://schemas.microsoft.com/office/drawing/2014/main" val="3800021429"/>
                  </a:ext>
                </a:extLst>
              </a:tr>
            </a:tbl>
          </a:graphicData>
        </a:graphic>
      </p:graphicFrame>
      <p:graphicFrame>
        <p:nvGraphicFramePr>
          <p:cNvPr id="7" name="表 6">
            <a:extLst>
              <a:ext uri="{FF2B5EF4-FFF2-40B4-BE49-F238E27FC236}">
                <a16:creationId xmlns:a16="http://schemas.microsoft.com/office/drawing/2014/main" id="{F46EB39D-072E-560A-9F15-EF477EBA41EE}"/>
              </a:ext>
            </a:extLst>
          </p:cNvPr>
          <p:cNvGraphicFramePr>
            <a:graphicFrameLocks noGrp="1" noChangeAspect="1"/>
          </p:cNvGraphicFramePr>
          <p:nvPr>
            <p:extLst>
              <p:ext uri="{D42A27DB-BD31-4B8C-83A1-F6EECF244321}">
                <p14:modId xmlns:p14="http://schemas.microsoft.com/office/powerpoint/2010/main" val="824052710"/>
              </p:ext>
            </p:extLst>
          </p:nvPr>
        </p:nvGraphicFramePr>
        <p:xfrm>
          <a:off x="4748724" y="1606779"/>
          <a:ext cx="2631588" cy="1070157"/>
        </p:xfrm>
        <a:graphic>
          <a:graphicData uri="http://schemas.openxmlformats.org/drawingml/2006/table">
            <a:tbl>
              <a:tblPr>
                <a:tableStyleId>{5C22544A-7EE6-4342-B048-85BDC9FD1C3A}</a:tableStyleId>
              </a:tblPr>
              <a:tblGrid>
                <a:gridCol w="877196">
                  <a:extLst>
                    <a:ext uri="{9D8B030D-6E8A-4147-A177-3AD203B41FA5}">
                      <a16:colId xmlns:a16="http://schemas.microsoft.com/office/drawing/2014/main" val="988895456"/>
                    </a:ext>
                  </a:extLst>
                </a:gridCol>
                <a:gridCol w="877196">
                  <a:extLst>
                    <a:ext uri="{9D8B030D-6E8A-4147-A177-3AD203B41FA5}">
                      <a16:colId xmlns:a16="http://schemas.microsoft.com/office/drawing/2014/main" val="813962307"/>
                    </a:ext>
                  </a:extLst>
                </a:gridCol>
                <a:gridCol w="877196">
                  <a:extLst>
                    <a:ext uri="{9D8B030D-6E8A-4147-A177-3AD203B41FA5}">
                      <a16:colId xmlns:a16="http://schemas.microsoft.com/office/drawing/2014/main" val="265832184"/>
                    </a:ext>
                  </a:extLst>
                </a:gridCol>
              </a:tblGrid>
              <a:tr h="356719">
                <a:tc>
                  <a:txBody>
                    <a:bodyPr/>
                    <a:lstStyle/>
                    <a:p>
                      <a:pPr algn="ctr" fontAlgn="ctr"/>
                      <a:endParaRPr lang="ja-JP" altLang="en-US" sz="14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ctr" fontAlgn="ctr"/>
                      <a:r>
                        <a:rPr lang="en" sz="1600" b="0" u="none" strike="noStrike" dirty="0">
                          <a:effectLst/>
                        </a:rPr>
                        <a:t>Legal</a:t>
                      </a:r>
                      <a:endParaRPr lang="en" sz="1600" b="0" i="0" u="none" strike="noStrike" dirty="0">
                        <a:solidFill>
                          <a:srgbClr val="4472C4"/>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ctr" fontAlgn="ctr"/>
                      <a:r>
                        <a:rPr lang="en" sz="1600" b="0" u="none" strike="noStrike" dirty="0">
                          <a:effectLst/>
                        </a:rPr>
                        <a:t>Rogue</a:t>
                      </a:r>
                      <a:endParaRPr lang="en" sz="1600" b="0" i="0" u="none" strike="noStrike" dirty="0">
                        <a:solidFill>
                          <a:srgbClr val="ED7D31"/>
                        </a:solidFill>
                        <a:effectLst/>
                        <a:latin typeface="游ゴシック" panose="020B0400000000000000" pitchFamily="34" charset="-128"/>
                        <a:ea typeface="游ゴシック" panose="020B0400000000000000" pitchFamily="34" charset="-128"/>
                      </a:endParaRPr>
                    </a:p>
                  </a:txBody>
                  <a:tcPr marL="9525" marR="9525" marT="9525" marB="0" anchor="ctr"/>
                </a:tc>
                <a:extLst>
                  <a:ext uri="{0D108BD9-81ED-4DB2-BD59-A6C34878D82A}">
                    <a16:rowId xmlns:a16="http://schemas.microsoft.com/office/drawing/2014/main" val="2622082867"/>
                  </a:ext>
                </a:extLst>
              </a:tr>
              <a:tr h="356719">
                <a:tc>
                  <a:txBody>
                    <a:bodyPr/>
                    <a:lstStyle/>
                    <a:p>
                      <a:pPr algn="ctr" fontAlgn="ctr"/>
                      <a:r>
                        <a:rPr lang="en" sz="1600" b="0" u="none" strike="noStrike" dirty="0">
                          <a:effectLst/>
                        </a:rPr>
                        <a:t>variance</a:t>
                      </a:r>
                      <a:endParaRPr lang="en" sz="1600" b="0" i="0" u="none" strike="noStrike" dirty="0">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ctr" fontAlgn="ctr"/>
                      <a:r>
                        <a:rPr lang="en-US" altLang="ja-JP" sz="1600" b="1" u="none" strike="noStrike" dirty="0">
                          <a:effectLst/>
                        </a:rPr>
                        <a:t>93.30</a:t>
                      </a:r>
                      <a:endParaRPr lang="en-US" altLang="ja-JP" sz="1600" b="1" i="0" u="none" strike="noStrike" dirty="0">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ctr" fontAlgn="ctr"/>
                      <a:r>
                        <a:rPr lang="en-US" altLang="ja-JP" sz="1600" b="1" u="none" strike="noStrike" dirty="0">
                          <a:effectLst/>
                        </a:rPr>
                        <a:t>1533.75</a:t>
                      </a:r>
                      <a:endParaRPr lang="en-US" altLang="ja-JP" sz="1600" b="1" i="0" u="none" strike="noStrike" dirty="0">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extLst>
                  <a:ext uri="{0D108BD9-81ED-4DB2-BD59-A6C34878D82A}">
                    <a16:rowId xmlns:a16="http://schemas.microsoft.com/office/drawing/2014/main" val="891373212"/>
                  </a:ext>
                </a:extLst>
              </a:tr>
              <a:tr h="356719">
                <a:tc>
                  <a:txBody>
                    <a:bodyPr/>
                    <a:lstStyle/>
                    <a:p>
                      <a:pPr algn="ctr" fontAlgn="ctr"/>
                      <a:r>
                        <a:rPr lang="en" sz="1600" b="0" u="none" strike="noStrike" dirty="0">
                          <a:effectLst/>
                        </a:rPr>
                        <a:t>average</a:t>
                      </a:r>
                      <a:endParaRPr lang="en" sz="1600" b="0" i="0" u="none" strike="noStrike" dirty="0">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ctr" fontAlgn="ctr"/>
                      <a:r>
                        <a:rPr lang="en-US" altLang="ja-JP" sz="1600" b="1" u="none" strike="noStrike" dirty="0">
                          <a:effectLst/>
                        </a:rPr>
                        <a:t>11.27</a:t>
                      </a:r>
                      <a:endParaRPr lang="en-US" altLang="ja-JP" sz="1600" b="1" i="0" u="none" strike="noStrike" dirty="0">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ctr" fontAlgn="ctr"/>
                      <a:r>
                        <a:rPr lang="en-US" altLang="ja-JP" sz="1600" b="1" u="none" strike="noStrike" dirty="0">
                          <a:effectLst/>
                        </a:rPr>
                        <a:t>35.25</a:t>
                      </a:r>
                      <a:endParaRPr lang="en-US" altLang="ja-JP" sz="1600" b="1" i="0" u="none" strike="noStrike" dirty="0">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extLst>
                  <a:ext uri="{0D108BD9-81ED-4DB2-BD59-A6C34878D82A}">
                    <a16:rowId xmlns:a16="http://schemas.microsoft.com/office/drawing/2014/main" val="4055509574"/>
                  </a:ext>
                </a:extLst>
              </a:tr>
            </a:tbl>
          </a:graphicData>
        </a:graphic>
      </p:graphicFrame>
      <p:graphicFrame>
        <p:nvGraphicFramePr>
          <p:cNvPr id="9" name="表 8">
            <a:extLst>
              <a:ext uri="{FF2B5EF4-FFF2-40B4-BE49-F238E27FC236}">
                <a16:creationId xmlns:a16="http://schemas.microsoft.com/office/drawing/2014/main" id="{6CD8FC10-D3B8-0A8B-B83E-E5041CD0C860}"/>
              </a:ext>
            </a:extLst>
          </p:cNvPr>
          <p:cNvGraphicFramePr>
            <a:graphicFrameLocks noGrp="1" noChangeAspect="1"/>
          </p:cNvGraphicFramePr>
          <p:nvPr>
            <p:extLst>
              <p:ext uri="{D42A27DB-BD31-4B8C-83A1-F6EECF244321}">
                <p14:modId xmlns:p14="http://schemas.microsoft.com/office/powerpoint/2010/main" val="3209065816"/>
              </p:ext>
            </p:extLst>
          </p:nvPr>
        </p:nvGraphicFramePr>
        <p:xfrm>
          <a:off x="4748724" y="3175969"/>
          <a:ext cx="2631588" cy="1070157"/>
        </p:xfrm>
        <a:graphic>
          <a:graphicData uri="http://schemas.openxmlformats.org/drawingml/2006/table">
            <a:tbl>
              <a:tblPr>
                <a:tableStyleId>{5C22544A-7EE6-4342-B048-85BDC9FD1C3A}</a:tableStyleId>
              </a:tblPr>
              <a:tblGrid>
                <a:gridCol w="877196">
                  <a:extLst>
                    <a:ext uri="{9D8B030D-6E8A-4147-A177-3AD203B41FA5}">
                      <a16:colId xmlns:a16="http://schemas.microsoft.com/office/drawing/2014/main" val="3770659472"/>
                    </a:ext>
                  </a:extLst>
                </a:gridCol>
                <a:gridCol w="877196">
                  <a:extLst>
                    <a:ext uri="{9D8B030D-6E8A-4147-A177-3AD203B41FA5}">
                      <a16:colId xmlns:a16="http://schemas.microsoft.com/office/drawing/2014/main" val="2977393762"/>
                    </a:ext>
                  </a:extLst>
                </a:gridCol>
                <a:gridCol w="877196">
                  <a:extLst>
                    <a:ext uri="{9D8B030D-6E8A-4147-A177-3AD203B41FA5}">
                      <a16:colId xmlns:a16="http://schemas.microsoft.com/office/drawing/2014/main" val="3244408167"/>
                    </a:ext>
                  </a:extLst>
                </a:gridCol>
              </a:tblGrid>
              <a:tr h="356719">
                <a:tc>
                  <a:txBody>
                    <a:bodyPr/>
                    <a:lstStyle/>
                    <a:p>
                      <a:pPr algn="ctr" fontAlgn="ctr"/>
                      <a:endParaRPr lang="ja-JP" altLang="en-US" sz="14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ctr" fontAlgn="ctr"/>
                      <a:r>
                        <a:rPr lang="en" sz="1600" b="0" u="none" strike="noStrike" dirty="0">
                          <a:solidFill>
                            <a:schemeClr val="tx1"/>
                          </a:solidFill>
                          <a:effectLst/>
                        </a:rPr>
                        <a:t>Legal</a:t>
                      </a:r>
                      <a:endParaRPr lang="en" sz="1600" b="0" i="0" u="none" strike="noStrike" dirty="0">
                        <a:solidFill>
                          <a:schemeClr val="tx1"/>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ctr" fontAlgn="ctr"/>
                      <a:r>
                        <a:rPr lang="en" sz="1600" b="0" u="none" strike="noStrike" dirty="0">
                          <a:solidFill>
                            <a:schemeClr val="tx1"/>
                          </a:solidFill>
                          <a:effectLst/>
                        </a:rPr>
                        <a:t>Rogue</a:t>
                      </a:r>
                      <a:endParaRPr lang="en" sz="1600" b="0" i="0" u="none" strike="noStrike" dirty="0">
                        <a:solidFill>
                          <a:schemeClr val="tx1"/>
                        </a:solidFill>
                        <a:effectLst/>
                        <a:latin typeface="游ゴシック" panose="020B0400000000000000" pitchFamily="34" charset="-128"/>
                        <a:ea typeface="游ゴシック" panose="020B0400000000000000" pitchFamily="34" charset="-128"/>
                      </a:endParaRPr>
                    </a:p>
                  </a:txBody>
                  <a:tcPr marL="9525" marR="9525" marT="9525" marB="0" anchor="ctr"/>
                </a:tc>
                <a:extLst>
                  <a:ext uri="{0D108BD9-81ED-4DB2-BD59-A6C34878D82A}">
                    <a16:rowId xmlns:a16="http://schemas.microsoft.com/office/drawing/2014/main" val="1524005229"/>
                  </a:ext>
                </a:extLst>
              </a:tr>
              <a:tr h="356719">
                <a:tc>
                  <a:txBody>
                    <a:bodyPr/>
                    <a:lstStyle/>
                    <a:p>
                      <a:pPr algn="ctr" fontAlgn="ctr"/>
                      <a:r>
                        <a:rPr lang="en" sz="1600" b="0" u="none" strike="noStrike" dirty="0">
                          <a:effectLst/>
                        </a:rPr>
                        <a:t>variance</a:t>
                      </a:r>
                      <a:endParaRPr lang="en" sz="1600" b="0" i="0" u="none" strike="noStrike" dirty="0">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ctr" fontAlgn="ctr"/>
                      <a:r>
                        <a:rPr lang="en-US" altLang="ja-JP" sz="1600" b="1" u="none" strike="noStrike" dirty="0">
                          <a:effectLst/>
                        </a:rPr>
                        <a:t>235.86</a:t>
                      </a:r>
                      <a:endParaRPr lang="en-US" altLang="ja-JP" sz="1600" b="1" i="0" u="none" strike="noStrike" dirty="0">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ctr" fontAlgn="ctr"/>
                      <a:r>
                        <a:rPr lang="en-US" altLang="ja-JP" sz="1600" b="1" u="none" strike="noStrike" dirty="0">
                          <a:effectLst/>
                        </a:rPr>
                        <a:t>4069.70</a:t>
                      </a:r>
                      <a:endParaRPr lang="en-US" altLang="ja-JP" sz="1600" b="1" i="0" u="none" strike="noStrike" dirty="0">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extLst>
                  <a:ext uri="{0D108BD9-81ED-4DB2-BD59-A6C34878D82A}">
                    <a16:rowId xmlns:a16="http://schemas.microsoft.com/office/drawing/2014/main" val="2588708887"/>
                  </a:ext>
                </a:extLst>
              </a:tr>
              <a:tr h="356719">
                <a:tc>
                  <a:txBody>
                    <a:bodyPr/>
                    <a:lstStyle/>
                    <a:p>
                      <a:pPr algn="ctr" fontAlgn="ctr"/>
                      <a:r>
                        <a:rPr lang="en" sz="1600" b="0" u="none" strike="noStrike" dirty="0">
                          <a:effectLst/>
                        </a:rPr>
                        <a:t>average</a:t>
                      </a:r>
                      <a:endParaRPr lang="en" sz="1600" b="0" i="0" u="none" strike="noStrike" dirty="0">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ctr" fontAlgn="ctr"/>
                      <a:r>
                        <a:rPr lang="en-US" altLang="ja-JP" sz="1600" b="1" u="none" strike="noStrike" dirty="0">
                          <a:effectLst/>
                        </a:rPr>
                        <a:t>15.340</a:t>
                      </a:r>
                      <a:endParaRPr lang="en-US" altLang="ja-JP" sz="1600" b="1" i="0" u="none" strike="noStrike" dirty="0">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ctr" fontAlgn="ctr"/>
                      <a:r>
                        <a:rPr lang="en-US" altLang="ja-JP" sz="1600" b="1" u="none" strike="noStrike" dirty="0">
                          <a:effectLst/>
                        </a:rPr>
                        <a:t>57.71</a:t>
                      </a:r>
                      <a:endParaRPr lang="en-US" altLang="ja-JP" sz="1600" b="1" i="0" u="none" strike="noStrike" dirty="0">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extLst>
                  <a:ext uri="{0D108BD9-81ED-4DB2-BD59-A6C34878D82A}">
                    <a16:rowId xmlns:a16="http://schemas.microsoft.com/office/drawing/2014/main" val="2085609980"/>
                  </a:ext>
                </a:extLst>
              </a:tr>
            </a:tbl>
          </a:graphicData>
        </a:graphic>
      </p:graphicFrame>
      <p:sp>
        <p:nvSpPr>
          <p:cNvPr id="8" name="テキスト ボックス 7">
            <a:extLst>
              <a:ext uri="{FF2B5EF4-FFF2-40B4-BE49-F238E27FC236}">
                <a16:creationId xmlns:a16="http://schemas.microsoft.com/office/drawing/2014/main" id="{882687E3-402F-FC81-EF19-CE147CF0B824}"/>
              </a:ext>
            </a:extLst>
          </p:cNvPr>
          <p:cNvSpPr txBox="1"/>
          <p:nvPr/>
        </p:nvSpPr>
        <p:spPr>
          <a:xfrm>
            <a:off x="3467986" y="1881418"/>
            <a:ext cx="437940" cy="523220"/>
          </a:xfrm>
          <a:prstGeom prst="rect">
            <a:avLst/>
          </a:prstGeom>
          <a:noFill/>
        </p:spPr>
        <p:txBody>
          <a:bodyPr wrap="none" rtlCol="0">
            <a:spAutoFit/>
          </a:bodyPr>
          <a:lstStyle/>
          <a:p>
            <a:r>
              <a:rPr kumimoji="1" lang="en-US" altLang="ja-JP" sz="2800" b="1" dirty="0">
                <a:solidFill>
                  <a:schemeClr val="accent2"/>
                </a:solidFill>
              </a:rPr>
              <a:t>&lt;</a:t>
            </a:r>
            <a:endParaRPr kumimoji="1" lang="ja-JP" altLang="en-US" sz="2800" b="1" dirty="0">
              <a:solidFill>
                <a:schemeClr val="accent2"/>
              </a:solidFill>
            </a:endParaRPr>
          </a:p>
        </p:txBody>
      </p:sp>
      <p:sp>
        <p:nvSpPr>
          <p:cNvPr id="10" name="テキスト ボックス 9">
            <a:extLst>
              <a:ext uri="{FF2B5EF4-FFF2-40B4-BE49-F238E27FC236}">
                <a16:creationId xmlns:a16="http://schemas.microsoft.com/office/drawing/2014/main" id="{5B452241-7DB4-5632-1084-FB5C17D04634}"/>
              </a:ext>
            </a:extLst>
          </p:cNvPr>
          <p:cNvSpPr txBox="1"/>
          <p:nvPr/>
        </p:nvSpPr>
        <p:spPr>
          <a:xfrm>
            <a:off x="3467986" y="2218962"/>
            <a:ext cx="437940" cy="523220"/>
          </a:xfrm>
          <a:prstGeom prst="rect">
            <a:avLst/>
          </a:prstGeom>
          <a:noFill/>
        </p:spPr>
        <p:txBody>
          <a:bodyPr wrap="none" rtlCol="0">
            <a:spAutoFit/>
          </a:bodyPr>
          <a:lstStyle/>
          <a:p>
            <a:r>
              <a:rPr kumimoji="1" lang="en-US" altLang="ja-JP" sz="2800" b="1" dirty="0">
                <a:solidFill>
                  <a:schemeClr val="accent2"/>
                </a:solidFill>
              </a:rPr>
              <a:t>&lt;</a:t>
            </a:r>
            <a:endParaRPr kumimoji="1" lang="ja-JP" altLang="en-US" sz="2800" b="1" dirty="0">
              <a:solidFill>
                <a:schemeClr val="accent2"/>
              </a:solidFill>
            </a:endParaRPr>
          </a:p>
        </p:txBody>
      </p:sp>
      <p:sp>
        <p:nvSpPr>
          <p:cNvPr id="20" name="テキスト ボックス 19">
            <a:extLst>
              <a:ext uri="{FF2B5EF4-FFF2-40B4-BE49-F238E27FC236}">
                <a16:creationId xmlns:a16="http://schemas.microsoft.com/office/drawing/2014/main" id="{BE5D4565-B682-28D4-D89C-7CE3A2ABC20B}"/>
              </a:ext>
            </a:extLst>
          </p:cNvPr>
          <p:cNvSpPr txBox="1"/>
          <p:nvPr/>
        </p:nvSpPr>
        <p:spPr>
          <a:xfrm>
            <a:off x="6229033" y="1879840"/>
            <a:ext cx="437940" cy="523220"/>
          </a:xfrm>
          <a:prstGeom prst="rect">
            <a:avLst/>
          </a:prstGeom>
          <a:noFill/>
        </p:spPr>
        <p:txBody>
          <a:bodyPr wrap="none" rtlCol="0">
            <a:spAutoFit/>
          </a:bodyPr>
          <a:lstStyle/>
          <a:p>
            <a:r>
              <a:rPr kumimoji="1" lang="en-US" altLang="ja-JP" sz="2800" b="1" dirty="0">
                <a:solidFill>
                  <a:schemeClr val="accent2"/>
                </a:solidFill>
              </a:rPr>
              <a:t>&lt;</a:t>
            </a:r>
            <a:endParaRPr kumimoji="1" lang="ja-JP" altLang="en-US" sz="2800" b="1" dirty="0">
              <a:solidFill>
                <a:schemeClr val="accent2"/>
              </a:solidFill>
            </a:endParaRPr>
          </a:p>
        </p:txBody>
      </p:sp>
      <p:sp>
        <p:nvSpPr>
          <p:cNvPr id="21" name="テキスト ボックス 20">
            <a:extLst>
              <a:ext uri="{FF2B5EF4-FFF2-40B4-BE49-F238E27FC236}">
                <a16:creationId xmlns:a16="http://schemas.microsoft.com/office/drawing/2014/main" id="{51650195-3B85-5F97-3042-97730FEC1BAE}"/>
              </a:ext>
            </a:extLst>
          </p:cNvPr>
          <p:cNvSpPr txBox="1"/>
          <p:nvPr/>
        </p:nvSpPr>
        <p:spPr>
          <a:xfrm>
            <a:off x="6229033" y="2217384"/>
            <a:ext cx="437940" cy="523220"/>
          </a:xfrm>
          <a:prstGeom prst="rect">
            <a:avLst/>
          </a:prstGeom>
          <a:noFill/>
        </p:spPr>
        <p:txBody>
          <a:bodyPr wrap="none" rtlCol="0">
            <a:spAutoFit/>
          </a:bodyPr>
          <a:lstStyle/>
          <a:p>
            <a:r>
              <a:rPr kumimoji="1" lang="en-US" altLang="ja-JP" sz="2800" b="1" dirty="0">
                <a:solidFill>
                  <a:schemeClr val="accent2"/>
                </a:solidFill>
              </a:rPr>
              <a:t>&lt;</a:t>
            </a:r>
            <a:endParaRPr kumimoji="1" lang="ja-JP" altLang="en-US" sz="2800" b="1" dirty="0">
              <a:solidFill>
                <a:schemeClr val="accent2"/>
              </a:solidFill>
            </a:endParaRPr>
          </a:p>
        </p:txBody>
      </p:sp>
      <p:sp>
        <p:nvSpPr>
          <p:cNvPr id="22" name="テキスト ボックス 21">
            <a:extLst>
              <a:ext uri="{FF2B5EF4-FFF2-40B4-BE49-F238E27FC236}">
                <a16:creationId xmlns:a16="http://schemas.microsoft.com/office/drawing/2014/main" id="{C9C5213F-551C-3EFF-3D61-75DD63C53B5F}"/>
              </a:ext>
            </a:extLst>
          </p:cNvPr>
          <p:cNvSpPr txBox="1"/>
          <p:nvPr/>
        </p:nvSpPr>
        <p:spPr>
          <a:xfrm>
            <a:off x="3481236" y="3439675"/>
            <a:ext cx="437940" cy="523220"/>
          </a:xfrm>
          <a:prstGeom prst="rect">
            <a:avLst/>
          </a:prstGeom>
          <a:noFill/>
        </p:spPr>
        <p:txBody>
          <a:bodyPr wrap="none" rtlCol="0">
            <a:spAutoFit/>
          </a:bodyPr>
          <a:lstStyle/>
          <a:p>
            <a:r>
              <a:rPr kumimoji="1" lang="en-US" altLang="ja-JP" sz="2800" b="1" dirty="0">
                <a:solidFill>
                  <a:schemeClr val="accent2"/>
                </a:solidFill>
              </a:rPr>
              <a:t>&lt;</a:t>
            </a:r>
            <a:endParaRPr kumimoji="1" lang="ja-JP" altLang="en-US" sz="2800" b="1" dirty="0">
              <a:solidFill>
                <a:schemeClr val="accent2"/>
              </a:solidFill>
            </a:endParaRPr>
          </a:p>
        </p:txBody>
      </p:sp>
      <p:sp>
        <p:nvSpPr>
          <p:cNvPr id="23" name="テキスト ボックス 22">
            <a:extLst>
              <a:ext uri="{FF2B5EF4-FFF2-40B4-BE49-F238E27FC236}">
                <a16:creationId xmlns:a16="http://schemas.microsoft.com/office/drawing/2014/main" id="{6A16F84F-5395-A12F-A9E6-889025BD1993}"/>
              </a:ext>
            </a:extLst>
          </p:cNvPr>
          <p:cNvSpPr txBox="1"/>
          <p:nvPr/>
        </p:nvSpPr>
        <p:spPr>
          <a:xfrm>
            <a:off x="3481236" y="3777219"/>
            <a:ext cx="437940" cy="523220"/>
          </a:xfrm>
          <a:prstGeom prst="rect">
            <a:avLst/>
          </a:prstGeom>
          <a:noFill/>
        </p:spPr>
        <p:txBody>
          <a:bodyPr wrap="none" rtlCol="0">
            <a:spAutoFit/>
          </a:bodyPr>
          <a:lstStyle/>
          <a:p>
            <a:r>
              <a:rPr kumimoji="1" lang="en-US" altLang="ja-JP" sz="2800" b="1" dirty="0">
                <a:solidFill>
                  <a:schemeClr val="accent2"/>
                </a:solidFill>
              </a:rPr>
              <a:t>&lt;</a:t>
            </a:r>
            <a:endParaRPr kumimoji="1" lang="ja-JP" altLang="en-US" sz="2800" b="1" dirty="0">
              <a:solidFill>
                <a:schemeClr val="accent2"/>
              </a:solidFill>
            </a:endParaRPr>
          </a:p>
        </p:txBody>
      </p:sp>
      <p:sp>
        <p:nvSpPr>
          <p:cNvPr id="24" name="テキスト ボックス 23">
            <a:extLst>
              <a:ext uri="{FF2B5EF4-FFF2-40B4-BE49-F238E27FC236}">
                <a16:creationId xmlns:a16="http://schemas.microsoft.com/office/drawing/2014/main" id="{8126AB18-4861-9B7B-14DB-02AD22A63DA8}"/>
              </a:ext>
            </a:extLst>
          </p:cNvPr>
          <p:cNvSpPr txBox="1"/>
          <p:nvPr/>
        </p:nvSpPr>
        <p:spPr>
          <a:xfrm>
            <a:off x="6242283" y="3438097"/>
            <a:ext cx="437940" cy="523220"/>
          </a:xfrm>
          <a:prstGeom prst="rect">
            <a:avLst/>
          </a:prstGeom>
          <a:noFill/>
        </p:spPr>
        <p:txBody>
          <a:bodyPr wrap="none" rtlCol="0">
            <a:spAutoFit/>
          </a:bodyPr>
          <a:lstStyle/>
          <a:p>
            <a:r>
              <a:rPr kumimoji="1" lang="en-US" altLang="ja-JP" sz="2800" b="1" dirty="0">
                <a:solidFill>
                  <a:schemeClr val="accent2"/>
                </a:solidFill>
              </a:rPr>
              <a:t>&lt;</a:t>
            </a:r>
            <a:endParaRPr kumimoji="1" lang="ja-JP" altLang="en-US" sz="2800" b="1" dirty="0">
              <a:solidFill>
                <a:schemeClr val="accent2"/>
              </a:solidFill>
            </a:endParaRPr>
          </a:p>
        </p:txBody>
      </p:sp>
      <p:sp>
        <p:nvSpPr>
          <p:cNvPr id="30" name="テキスト ボックス 29">
            <a:extLst>
              <a:ext uri="{FF2B5EF4-FFF2-40B4-BE49-F238E27FC236}">
                <a16:creationId xmlns:a16="http://schemas.microsoft.com/office/drawing/2014/main" id="{1F4C07E4-20AF-2692-CE7D-35A5AA38F0CE}"/>
              </a:ext>
            </a:extLst>
          </p:cNvPr>
          <p:cNvSpPr txBox="1"/>
          <p:nvPr/>
        </p:nvSpPr>
        <p:spPr>
          <a:xfrm>
            <a:off x="6242283" y="3775641"/>
            <a:ext cx="437940" cy="523220"/>
          </a:xfrm>
          <a:prstGeom prst="rect">
            <a:avLst/>
          </a:prstGeom>
          <a:noFill/>
        </p:spPr>
        <p:txBody>
          <a:bodyPr wrap="none" rtlCol="0">
            <a:spAutoFit/>
          </a:bodyPr>
          <a:lstStyle/>
          <a:p>
            <a:r>
              <a:rPr kumimoji="1" lang="en-US" altLang="ja-JP" sz="2800" b="1" dirty="0">
                <a:solidFill>
                  <a:schemeClr val="accent2"/>
                </a:solidFill>
              </a:rPr>
              <a:t>&lt;</a:t>
            </a:r>
            <a:endParaRPr kumimoji="1" lang="ja-JP" altLang="en-US" sz="2800" b="1" dirty="0">
              <a:solidFill>
                <a:schemeClr val="accent2"/>
              </a:solidFill>
            </a:endParaRPr>
          </a:p>
        </p:txBody>
      </p:sp>
    </p:spTree>
    <p:extLst>
      <p:ext uri="{BB962C8B-B14F-4D97-AF65-F5344CB8AC3E}">
        <p14:creationId xmlns:p14="http://schemas.microsoft.com/office/powerpoint/2010/main" val="417059864"/>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3"/>
          <p:cNvSpPr txBox="1">
            <a:spLocks noGrp="1"/>
          </p:cNvSpPr>
          <p:nvPr>
            <p:ph type="title"/>
          </p:nvPr>
        </p:nvSpPr>
        <p:spPr>
          <a:xfrm>
            <a:off x="1115616" y="0"/>
            <a:ext cx="8028384"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515151"/>
              </a:buClr>
              <a:buSzPts val="3600"/>
              <a:buFont typeface="Quattrocento Sans"/>
              <a:buNone/>
            </a:pPr>
            <a:r>
              <a:rPr lang="ja-JP" altLang="en-US" dirty="0"/>
              <a:t>研究の背景と目的</a:t>
            </a:r>
            <a:endParaRPr dirty="0"/>
          </a:p>
        </p:txBody>
      </p:sp>
      <p:sp>
        <p:nvSpPr>
          <p:cNvPr id="132" name="Google Shape;132;p3"/>
          <p:cNvSpPr txBox="1">
            <a:spLocks noGrp="1"/>
          </p:cNvSpPr>
          <p:nvPr>
            <p:ph type="body" idx="1"/>
          </p:nvPr>
        </p:nvSpPr>
        <p:spPr>
          <a:xfrm>
            <a:off x="390389" y="1052736"/>
            <a:ext cx="8363222" cy="4752528"/>
          </a:xfrm>
          <a:prstGeom prst="rect">
            <a:avLst/>
          </a:prstGeom>
          <a:noFill/>
          <a:ln>
            <a:noFill/>
          </a:ln>
        </p:spPr>
        <p:txBody>
          <a:bodyPr spcFirstLastPara="1" wrap="square" lIns="91425" tIns="45700" rIns="91425" bIns="45700" anchor="t" anchorCtr="0">
            <a:normAutofit/>
          </a:bodyPr>
          <a:lstStyle/>
          <a:p>
            <a:pPr marL="449263" lvl="0" indent="-449263" algn="l" rtl="0">
              <a:spcBef>
                <a:spcPts val="0"/>
              </a:spcBef>
              <a:spcAft>
                <a:spcPts val="0"/>
              </a:spcAft>
              <a:buClr>
                <a:schemeClr val="accent1"/>
              </a:buClr>
              <a:buSzPts val="3200"/>
              <a:buFont typeface="Noto Sans Symbols"/>
              <a:buChar char="●"/>
            </a:pPr>
            <a:r>
              <a:rPr lang="ja-JP" dirty="0"/>
              <a:t>Evil Twin</a:t>
            </a:r>
            <a:r>
              <a:rPr lang="en-US" altLang="ja-JP" dirty="0"/>
              <a:t> Attack</a:t>
            </a:r>
            <a:endParaRPr dirty="0"/>
          </a:p>
          <a:p>
            <a:pPr marL="0" lvl="0" indent="0" algn="l" rtl="0">
              <a:spcBef>
                <a:spcPts val="1200"/>
              </a:spcBef>
              <a:spcAft>
                <a:spcPts val="0"/>
              </a:spcAft>
              <a:buSzPts val="3200"/>
              <a:buNone/>
            </a:pPr>
            <a:r>
              <a:rPr lang="ja-JP" dirty="0"/>
              <a:t>    </a:t>
            </a:r>
            <a:r>
              <a:rPr lang="ja-JP" sz="2800" dirty="0"/>
              <a:t>正規の無線LANアクセスポイントを偽装し、</a:t>
            </a:r>
            <a:endParaRPr sz="2800" dirty="0"/>
          </a:p>
          <a:p>
            <a:pPr marL="0" lvl="0" indent="0" algn="l" rtl="0">
              <a:spcBef>
                <a:spcPts val="1200"/>
              </a:spcBef>
              <a:spcAft>
                <a:spcPts val="0"/>
              </a:spcAft>
              <a:buSzPts val="2800"/>
              <a:buNone/>
            </a:pPr>
            <a:r>
              <a:rPr lang="ja-JP" sz="2800" dirty="0"/>
              <a:t>　 接続したユーザに対して様々な攻撃を行う</a:t>
            </a:r>
            <a:endParaRPr lang="en-US" altLang="ja-JP" sz="2800" dirty="0"/>
          </a:p>
          <a:p>
            <a:pPr marL="0" lvl="0" indent="0" algn="l" rtl="0">
              <a:spcBef>
                <a:spcPts val="1200"/>
              </a:spcBef>
              <a:spcAft>
                <a:spcPts val="0"/>
              </a:spcAft>
              <a:buSzPts val="2800"/>
              <a:buNone/>
            </a:pPr>
            <a:r>
              <a:rPr lang="en-US" altLang="ja-JP" sz="1800" dirty="0"/>
              <a:t>         [</a:t>
            </a:r>
            <a:r>
              <a:rPr lang="en-US" altLang="ja-JP" sz="1800" dirty="0" err="1"/>
              <a:t>En</a:t>
            </a:r>
            <a:r>
              <a:rPr lang="en-US" altLang="ja-JP" sz="1800" dirty="0"/>
              <a:t>-Chun </a:t>
            </a:r>
            <a:r>
              <a:rPr lang="en-US" altLang="ja-JP" sz="1800" dirty="0" err="1"/>
              <a:t>Kuo</a:t>
            </a:r>
            <a:r>
              <a:rPr lang="en-US" altLang="ja-JP" sz="1800" dirty="0"/>
              <a:t>+, IEEE ICACT, 2018]</a:t>
            </a:r>
            <a:endParaRPr sz="1800" dirty="0"/>
          </a:p>
        </p:txBody>
      </p:sp>
      <p:sp>
        <p:nvSpPr>
          <p:cNvPr id="2" name="スライド番号プレースホルダー 1">
            <a:extLst>
              <a:ext uri="{FF2B5EF4-FFF2-40B4-BE49-F238E27FC236}">
                <a16:creationId xmlns:a16="http://schemas.microsoft.com/office/drawing/2014/main" id="{EA2EC7CE-FB61-23B2-CA93-59A194E54387}"/>
              </a:ext>
            </a:extLst>
          </p:cNvPr>
          <p:cNvSpPr>
            <a:spLocks noGrp="1"/>
          </p:cNvSpPr>
          <p:nvPr>
            <p:ph type="sldNum" sz="quarter" idx="12"/>
          </p:nvPr>
        </p:nvSpPr>
        <p:spPr/>
        <p:txBody>
          <a:bodyPr/>
          <a:lstStyle/>
          <a:p>
            <a:fld id="{8B45D110-FD8E-48BD-8825-CDFBF9D22CA3}" type="slidenum">
              <a:rPr kumimoji="1" lang="ja-JP" altLang="en-US" smtClean="0"/>
              <a:pPr/>
              <a:t>2</a:t>
            </a:fld>
            <a:endParaRPr kumimoji="1" lang="ja-JP" altLang="en-US" dirty="0"/>
          </a:p>
        </p:txBody>
      </p:sp>
      <p:sp>
        <p:nvSpPr>
          <p:cNvPr id="5" name="フッター プレースホルダー 2">
            <a:extLst>
              <a:ext uri="{FF2B5EF4-FFF2-40B4-BE49-F238E27FC236}">
                <a16:creationId xmlns:a16="http://schemas.microsoft.com/office/drawing/2014/main" id="{00D6A929-F33D-2264-7FB7-E66B763B15E6}"/>
              </a:ext>
            </a:extLst>
          </p:cNvPr>
          <p:cNvSpPr>
            <a:spLocks noGrp="1"/>
          </p:cNvSpPr>
          <p:nvPr>
            <p:ph type="ftr" sz="quarter" idx="11"/>
          </p:nvPr>
        </p:nvSpPr>
        <p:spPr>
          <a:xfrm>
            <a:off x="457200" y="6489354"/>
            <a:ext cx="8229600" cy="365125"/>
          </a:xfrm>
        </p:spPr>
        <p:txBody>
          <a:bodyPr/>
          <a:lstStyle/>
          <a:p>
            <a:r>
              <a:rPr kumimoji="1" lang="en" altLang="ja-JP"/>
              <a:t>ueda 20231013</a:t>
            </a:r>
            <a:endParaRPr kumimoji="1" lang="ja-JP" altLang="en-US"/>
          </a:p>
        </p:txBody>
      </p:sp>
      <p:pic>
        <p:nvPicPr>
          <p:cNvPr id="3" name="グラフィックス 2" descr="無線ルーター 枠線">
            <a:extLst>
              <a:ext uri="{FF2B5EF4-FFF2-40B4-BE49-F238E27FC236}">
                <a16:creationId xmlns:a16="http://schemas.microsoft.com/office/drawing/2014/main" id="{DA649A7F-813F-B8FB-0AD8-8F9C080052A4}"/>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556052" y="3796621"/>
            <a:ext cx="1088610" cy="1088610"/>
          </a:xfrm>
          <a:prstGeom prst="rect">
            <a:avLst/>
          </a:prstGeom>
        </p:spPr>
      </p:pic>
      <p:pic>
        <p:nvPicPr>
          <p:cNvPr id="4" name="グラフィックス 3" descr="ユーザー 枠線">
            <a:extLst>
              <a:ext uri="{FF2B5EF4-FFF2-40B4-BE49-F238E27FC236}">
                <a16:creationId xmlns:a16="http://schemas.microsoft.com/office/drawing/2014/main" id="{60E767B4-875D-BF0F-35BC-B06C465CAC66}"/>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027695" y="5021583"/>
            <a:ext cx="1088611" cy="1088611"/>
          </a:xfrm>
          <a:prstGeom prst="rect">
            <a:avLst/>
          </a:prstGeom>
        </p:spPr>
      </p:pic>
      <p:pic>
        <p:nvPicPr>
          <p:cNvPr id="6" name="グラフィックス 5" descr="無線ルーター 単色塗りつぶし">
            <a:extLst>
              <a:ext uri="{FF2B5EF4-FFF2-40B4-BE49-F238E27FC236}">
                <a16:creationId xmlns:a16="http://schemas.microsoft.com/office/drawing/2014/main" id="{5A613331-B352-3827-29B3-918E1299C758}"/>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492282" y="3796621"/>
            <a:ext cx="1088610" cy="1088610"/>
          </a:xfrm>
          <a:prstGeom prst="rect">
            <a:avLst/>
          </a:prstGeom>
        </p:spPr>
      </p:pic>
      <p:sp>
        <p:nvSpPr>
          <p:cNvPr id="7" name="テキスト ボックス 6">
            <a:extLst>
              <a:ext uri="{FF2B5EF4-FFF2-40B4-BE49-F238E27FC236}">
                <a16:creationId xmlns:a16="http://schemas.microsoft.com/office/drawing/2014/main" id="{C9460E7D-E836-4ED7-C269-01884E02998D}"/>
              </a:ext>
            </a:extLst>
          </p:cNvPr>
          <p:cNvSpPr txBox="1"/>
          <p:nvPr/>
        </p:nvSpPr>
        <p:spPr>
          <a:xfrm>
            <a:off x="2268324" y="4735932"/>
            <a:ext cx="1538930" cy="461665"/>
          </a:xfrm>
          <a:prstGeom prst="rect">
            <a:avLst/>
          </a:prstGeom>
        </p:spPr>
        <p:txBody>
          <a:bodyPr wrap="square" rtlCol="0">
            <a:spAutoFit/>
          </a:bodyPr>
          <a:lstStyle/>
          <a:p>
            <a:r>
              <a:rPr kumimoji="1" lang="en-US" altLang="ja-JP" sz="2400" dirty="0">
                <a:solidFill>
                  <a:srgbClr val="4D4D4D"/>
                </a:solidFill>
              </a:rPr>
              <a:t>Rogue AP</a:t>
            </a:r>
            <a:endParaRPr kumimoji="1" lang="ja-JP" altLang="en-US" sz="2400" dirty="0">
              <a:solidFill>
                <a:srgbClr val="4D4D4D"/>
              </a:solidFill>
            </a:endParaRPr>
          </a:p>
        </p:txBody>
      </p:sp>
      <p:sp>
        <p:nvSpPr>
          <p:cNvPr id="8" name="テキスト ボックス 7">
            <a:extLst>
              <a:ext uri="{FF2B5EF4-FFF2-40B4-BE49-F238E27FC236}">
                <a16:creationId xmlns:a16="http://schemas.microsoft.com/office/drawing/2014/main" id="{AA4132BD-919F-81E0-25CE-D5815543971B}"/>
              </a:ext>
            </a:extLst>
          </p:cNvPr>
          <p:cNvSpPr txBox="1"/>
          <p:nvPr/>
        </p:nvSpPr>
        <p:spPr>
          <a:xfrm>
            <a:off x="5416281" y="4716352"/>
            <a:ext cx="1368152" cy="461665"/>
          </a:xfrm>
          <a:prstGeom prst="rect">
            <a:avLst/>
          </a:prstGeom>
          <a:noFill/>
        </p:spPr>
        <p:txBody>
          <a:bodyPr wrap="square" rtlCol="0">
            <a:spAutoFit/>
          </a:bodyPr>
          <a:lstStyle/>
          <a:p>
            <a:r>
              <a:rPr lang="en-US" altLang="ja-JP" sz="2400" dirty="0">
                <a:solidFill>
                  <a:srgbClr val="4D4D4D"/>
                </a:solidFill>
              </a:rPr>
              <a:t>Legal </a:t>
            </a:r>
            <a:r>
              <a:rPr kumimoji="1" lang="en-US" altLang="ja-JP" sz="2400" dirty="0">
                <a:solidFill>
                  <a:srgbClr val="4D4D4D"/>
                </a:solidFill>
              </a:rPr>
              <a:t>AP</a:t>
            </a:r>
            <a:endParaRPr kumimoji="1" lang="ja-JP" altLang="en-US" sz="2400" dirty="0">
              <a:solidFill>
                <a:srgbClr val="4D4D4D"/>
              </a:solidFill>
            </a:endParaRPr>
          </a:p>
        </p:txBody>
      </p:sp>
      <p:cxnSp>
        <p:nvCxnSpPr>
          <p:cNvPr id="12" name="直線矢印コネクタ 11">
            <a:extLst>
              <a:ext uri="{FF2B5EF4-FFF2-40B4-BE49-F238E27FC236}">
                <a16:creationId xmlns:a16="http://schemas.microsoft.com/office/drawing/2014/main" id="{106C9461-97B3-B170-7FFB-A3EBEB538E70}"/>
              </a:ext>
            </a:extLst>
          </p:cNvPr>
          <p:cNvCxnSpPr>
            <a:cxnSpLocks/>
            <a:stCxn id="4" idx="1"/>
            <a:endCxn id="7" idx="2"/>
          </p:cNvCxnSpPr>
          <p:nvPr/>
        </p:nvCxnSpPr>
        <p:spPr>
          <a:xfrm flipH="1" flipV="1">
            <a:off x="3037789" y="5197597"/>
            <a:ext cx="989906" cy="368292"/>
          </a:xfrm>
          <a:prstGeom prst="straightConnector1">
            <a:avLst/>
          </a:prstGeom>
          <a:ln w="76200" cap="sq">
            <a:solidFill>
              <a:schemeClr val="accent2"/>
            </a:solidFill>
            <a:miter lim="800000"/>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F0979DCD-E163-AD2E-90E8-50E19F8D3DBC}"/>
              </a:ext>
            </a:extLst>
          </p:cNvPr>
          <p:cNvSpPr txBox="1"/>
          <p:nvPr/>
        </p:nvSpPr>
        <p:spPr>
          <a:xfrm>
            <a:off x="4141749" y="6027689"/>
            <a:ext cx="860502" cy="461665"/>
          </a:xfrm>
          <a:prstGeom prst="rect">
            <a:avLst/>
          </a:prstGeom>
          <a:noFill/>
        </p:spPr>
        <p:txBody>
          <a:bodyPr wrap="square" rtlCol="0">
            <a:spAutoFit/>
          </a:bodyPr>
          <a:lstStyle/>
          <a:p>
            <a:r>
              <a:rPr lang="en-US" altLang="ja-JP" sz="2400" dirty="0">
                <a:solidFill>
                  <a:srgbClr val="4D4D4D"/>
                </a:solidFill>
              </a:rPr>
              <a:t>U</a:t>
            </a:r>
            <a:r>
              <a:rPr kumimoji="1" lang="en-US" altLang="ja-JP" sz="2400" dirty="0">
                <a:solidFill>
                  <a:srgbClr val="4D4D4D"/>
                </a:solidFill>
              </a:rPr>
              <a:t>ser</a:t>
            </a:r>
            <a:endParaRPr kumimoji="1" lang="ja-JP" altLang="en-US" sz="2400" dirty="0">
              <a:solidFill>
                <a:srgbClr val="4D4D4D"/>
              </a:solidFill>
            </a:endParaRPr>
          </a:p>
        </p:txBody>
      </p:sp>
      <p:cxnSp>
        <p:nvCxnSpPr>
          <p:cNvPr id="16" name="直線矢印コネクタ 15">
            <a:extLst>
              <a:ext uri="{FF2B5EF4-FFF2-40B4-BE49-F238E27FC236}">
                <a16:creationId xmlns:a16="http://schemas.microsoft.com/office/drawing/2014/main" id="{6D902B79-7789-4730-2AE1-0E34ECA88940}"/>
              </a:ext>
            </a:extLst>
          </p:cNvPr>
          <p:cNvCxnSpPr>
            <a:cxnSpLocks/>
            <a:stCxn id="4" idx="3"/>
            <a:endCxn id="8" idx="2"/>
          </p:cNvCxnSpPr>
          <p:nvPr/>
        </p:nvCxnSpPr>
        <p:spPr>
          <a:xfrm flipV="1">
            <a:off x="5116306" y="5178017"/>
            <a:ext cx="984051" cy="387872"/>
          </a:xfrm>
          <a:prstGeom prst="straightConnector1">
            <a:avLst/>
          </a:prstGeom>
          <a:ln w="76200" cap="sq">
            <a:solidFill>
              <a:schemeClr val="tx1"/>
            </a:solidFill>
            <a:prstDash val="sysDot"/>
            <a:miter lim="800000"/>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8" name="吹き出し: 円形 24">
            <a:extLst>
              <a:ext uri="{FF2B5EF4-FFF2-40B4-BE49-F238E27FC236}">
                <a16:creationId xmlns:a16="http://schemas.microsoft.com/office/drawing/2014/main" id="{CB4111BE-9EE6-9BEA-C76E-C92117A6AAB0}"/>
              </a:ext>
            </a:extLst>
          </p:cNvPr>
          <p:cNvSpPr/>
          <p:nvPr/>
        </p:nvSpPr>
        <p:spPr>
          <a:xfrm>
            <a:off x="6730200" y="4076712"/>
            <a:ext cx="2278454" cy="528428"/>
          </a:xfrm>
          <a:prstGeom prst="wedgeEllipseCallout">
            <a:avLst>
              <a:gd name="adj1" fmla="val -52588"/>
              <a:gd name="adj2" fmla="val 63586"/>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kumimoji="1" lang="en-US" altLang="ja-JP" sz="2000">
                <a:solidFill>
                  <a:schemeClr val="accent1"/>
                </a:solidFill>
              </a:rPr>
              <a:t>SSID : Free-1</a:t>
            </a:r>
          </a:p>
        </p:txBody>
      </p:sp>
      <p:sp>
        <p:nvSpPr>
          <p:cNvPr id="19" name="テキスト ボックス 18">
            <a:extLst>
              <a:ext uri="{FF2B5EF4-FFF2-40B4-BE49-F238E27FC236}">
                <a16:creationId xmlns:a16="http://schemas.microsoft.com/office/drawing/2014/main" id="{F9EAAE22-E171-84A0-DBC8-7FB49A7518E8}"/>
              </a:ext>
            </a:extLst>
          </p:cNvPr>
          <p:cNvSpPr txBox="1"/>
          <p:nvPr/>
        </p:nvSpPr>
        <p:spPr>
          <a:xfrm rot="1705442">
            <a:off x="4648108" y="4756524"/>
            <a:ext cx="661952" cy="584775"/>
          </a:xfrm>
          <a:prstGeom prst="rect">
            <a:avLst/>
          </a:prstGeom>
          <a:noFill/>
        </p:spPr>
        <p:txBody>
          <a:bodyPr wrap="square" rtlCol="0">
            <a:spAutoFit/>
          </a:bodyPr>
          <a:lstStyle/>
          <a:p>
            <a:r>
              <a:rPr kumimoji="1" lang="ja-JP" altLang="en-US" sz="3200" b="1">
                <a:solidFill>
                  <a:srgbClr val="4D4D4D"/>
                </a:solidFill>
              </a:rPr>
              <a:t>？</a:t>
            </a:r>
          </a:p>
        </p:txBody>
      </p:sp>
      <p:sp>
        <p:nvSpPr>
          <p:cNvPr id="20" name="吹き出し: 円形 53">
            <a:extLst>
              <a:ext uri="{FF2B5EF4-FFF2-40B4-BE49-F238E27FC236}">
                <a16:creationId xmlns:a16="http://schemas.microsoft.com/office/drawing/2014/main" id="{02A61F68-7A10-94DF-D76E-85797A924825}"/>
              </a:ext>
            </a:extLst>
          </p:cNvPr>
          <p:cNvSpPr/>
          <p:nvPr/>
        </p:nvSpPr>
        <p:spPr>
          <a:xfrm>
            <a:off x="188182" y="4073034"/>
            <a:ext cx="2279613" cy="528428"/>
          </a:xfrm>
          <a:prstGeom prst="wedgeEllipseCallout">
            <a:avLst>
              <a:gd name="adj1" fmla="val 47227"/>
              <a:gd name="adj2" fmla="val 73199"/>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kumimoji="1" lang="en-US" altLang="ja-JP" sz="2000">
                <a:solidFill>
                  <a:schemeClr val="accent1"/>
                </a:solidFill>
              </a:rPr>
              <a:t>SSID : Free-1</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1B35312-7415-6F4E-58F6-92092326A798}"/>
              </a:ext>
            </a:extLst>
          </p:cNvPr>
          <p:cNvSpPr>
            <a:spLocks noGrp="1"/>
          </p:cNvSpPr>
          <p:nvPr>
            <p:ph type="title"/>
          </p:nvPr>
        </p:nvSpPr>
        <p:spPr/>
        <p:txBody>
          <a:bodyPr/>
          <a:lstStyle/>
          <a:p>
            <a:r>
              <a:rPr kumimoji="1" lang="ja-JP" altLang="en-US" dirty="0"/>
              <a:t>想定</a:t>
            </a:r>
            <a:r>
              <a:rPr kumimoji="1" lang="ja-JP" altLang="en-US"/>
              <a:t>環境・既存</a:t>
            </a:r>
            <a:r>
              <a:rPr lang="ja-JP" altLang="en-US"/>
              <a:t>手法</a:t>
            </a:r>
            <a:endParaRPr kumimoji="1" lang="ja-JP" altLang="en-US" dirty="0"/>
          </a:p>
        </p:txBody>
      </p:sp>
      <p:sp>
        <p:nvSpPr>
          <p:cNvPr id="3" name="コンテンツ プレースホルダー 2">
            <a:extLst>
              <a:ext uri="{FF2B5EF4-FFF2-40B4-BE49-F238E27FC236}">
                <a16:creationId xmlns:a16="http://schemas.microsoft.com/office/drawing/2014/main" id="{5D686FAB-93C1-FC76-42A9-A7E6FE175463}"/>
              </a:ext>
            </a:extLst>
          </p:cNvPr>
          <p:cNvSpPr>
            <a:spLocks noGrp="1"/>
          </p:cNvSpPr>
          <p:nvPr>
            <p:ph idx="1"/>
          </p:nvPr>
        </p:nvSpPr>
        <p:spPr>
          <a:xfrm>
            <a:off x="683618" y="1161143"/>
            <a:ext cx="8363222" cy="4724042"/>
          </a:xfrm>
        </p:spPr>
        <p:txBody>
          <a:bodyPr/>
          <a:lstStyle/>
          <a:p>
            <a:r>
              <a:rPr kumimoji="1" lang="en-US" altLang="ja-JP" dirty="0"/>
              <a:t>RTT</a:t>
            </a:r>
            <a:r>
              <a:rPr kumimoji="1" lang="ja-JP" altLang="en-US" dirty="0"/>
              <a:t>を用いた検知手法</a:t>
            </a:r>
            <a:endParaRPr kumimoji="1" lang="en-US" altLang="ja-JP" dirty="0"/>
          </a:p>
          <a:p>
            <a:pPr lvl="1"/>
            <a:r>
              <a:rPr kumimoji="1" lang="en-US" altLang="ja-JP" dirty="0"/>
              <a:t>1-hop</a:t>
            </a:r>
            <a:r>
              <a:rPr kumimoji="1" lang="ja-JP" altLang="en-US" dirty="0"/>
              <a:t>と</a:t>
            </a:r>
            <a:r>
              <a:rPr kumimoji="1" lang="en-US" altLang="ja-JP" dirty="0"/>
              <a:t>2-hop</a:t>
            </a:r>
            <a:r>
              <a:rPr lang="ja-JP" altLang="en-US" dirty="0"/>
              <a:t>の</a:t>
            </a:r>
            <a:r>
              <a:rPr lang="en-US" altLang="ja-JP" dirty="0"/>
              <a:t>RTT</a:t>
            </a:r>
            <a:r>
              <a:rPr lang="ja-JP" altLang="en-US" dirty="0"/>
              <a:t>の差の利用</a:t>
            </a:r>
            <a:endParaRPr lang="en-US" altLang="ja-JP" dirty="0"/>
          </a:p>
          <a:p>
            <a:pPr lvl="1"/>
            <a:r>
              <a:rPr lang="ja-JP" altLang="en-US" dirty="0"/>
              <a:t>閾値と</a:t>
            </a:r>
            <a:r>
              <a:rPr lang="en-US" altLang="ja-JP" dirty="0"/>
              <a:t>RTT</a:t>
            </a:r>
            <a:r>
              <a:rPr lang="ja-JP" altLang="en-US" dirty="0"/>
              <a:t>の差を比較して検知</a:t>
            </a:r>
            <a:endParaRPr kumimoji="1" lang="ja-JP" altLang="en-US" dirty="0"/>
          </a:p>
        </p:txBody>
      </p:sp>
      <p:sp>
        <p:nvSpPr>
          <p:cNvPr id="5" name="スライド番号プレースホルダー 4">
            <a:extLst>
              <a:ext uri="{FF2B5EF4-FFF2-40B4-BE49-F238E27FC236}">
                <a16:creationId xmlns:a16="http://schemas.microsoft.com/office/drawing/2014/main" id="{68EC90BC-E297-4BFB-423A-DF7029DC292E}"/>
              </a:ext>
            </a:extLst>
          </p:cNvPr>
          <p:cNvSpPr>
            <a:spLocks noGrp="1"/>
          </p:cNvSpPr>
          <p:nvPr>
            <p:ph type="sldNum" sz="quarter" idx="12"/>
          </p:nvPr>
        </p:nvSpPr>
        <p:spPr/>
        <p:txBody>
          <a:bodyPr/>
          <a:lstStyle/>
          <a:p>
            <a:fld id="{8B45D110-FD8E-48BD-8825-CDFBF9D22CA3}" type="slidenum">
              <a:rPr kumimoji="1" lang="ja-JP" altLang="en-US" smtClean="0"/>
              <a:pPr/>
              <a:t>3</a:t>
            </a:fld>
            <a:endParaRPr kumimoji="1" lang="ja-JP" altLang="en-US" dirty="0"/>
          </a:p>
        </p:txBody>
      </p:sp>
      <p:sp>
        <p:nvSpPr>
          <p:cNvPr id="22" name="フッター プレースホルダー 2">
            <a:extLst>
              <a:ext uri="{FF2B5EF4-FFF2-40B4-BE49-F238E27FC236}">
                <a16:creationId xmlns:a16="http://schemas.microsoft.com/office/drawing/2014/main" id="{6C296B79-0796-069D-27D4-085F7A5B2DF2}"/>
              </a:ext>
            </a:extLst>
          </p:cNvPr>
          <p:cNvSpPr>
            <a:spLocks noGrp="1"/>
          </p:cNvSpPr>
          <p:nvPr>
            <p:ph type="ftr" sz="quarter" idx="11"/>
          </p:nvPr>
        </p:nvSpPr>
        <p:spPr>
          <a:xfrm>
            <a:off x="457200" y="6489354"/>
            <a:ext cx="8229600" cy="365125"/>
          </a:xfrm>
        </p:spPr>
        <p:txBody>
          <a:bodyPr/>
          <a:lstStyle/>
          <a:p>
            <a:r>
              <a:rPr kumimoji="1" lang="en" altLang="ja-JP"/>
              <a:t>ueda 20231013</a:t>
            </a:r>
            <a:endParaRPr kumimoji="1" lang="ja-JP" altLang="en-US"/>
          </a:p>
        </p:txBody>
      </p:sp>
      <p:pic>
        <p:nvPicPr>
          <p:cNvPr id="4" name="グラフィックス 3" descr="無線ルーター 枠線">
            <a:extLst>
              <a:ext uri="{FF2B5EF4-FFF2-40B4-BE49-F238E27FC236}">
                <a16:creationId xmlns:a16="http://schemas.microsoft.com/office/drawing/2014/main" id="{C1B457D4-0DB7-1D63-D0FE-B014D3098B39}"/>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869947" y="5130450"/>
            <a:ext cx="885600" cy="885600"/>
          </a:xfrm>
          <a:prstGeom prst="rect">
            <a:avLst/>
          </a:prstGeom>
        </p:spPr>
      </p:pic>
      <p:pic>
        <p:nvPicPr>
          <p:cNvPr id="17" name="グラフィックス 16" descr="ユーザー 枠線">
            <a:extLst>
              <a:ext uri="{FF2B5EF4-FFF2-40B4-BE49-F238E27FC236}">
                <a16:creationId xmlns:a16="http://schemas.microsoft.com/office/drawing/2014/main" id="{18C9BFC6-E944-7776-1F9D-A103C224AADC}"/>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27126" y="4962811"/>
            <a:ext cx="885600" cy="885600"/>
          </a:xfrm>
          <a:prstGeom prst="rect">
            <a:avLst/>
          </a:prstGeom>
        </p:spPr>
      </p:pic>
      <p:pic>
        <p:nvPicPr>
          <p:cNvPr id="23" name="グラフィックス 22" descr="無線ルーター 単色塗りつぶし">
            <a:extLst>
              <a:ext uri="{FF2B5EF4-FFF2-40B4-BE49-F238E27FC236}">
                <a16:creationId xmlns:a16="http://schemas.microsoft.com/office/drawing/2014/main" id="{5EE30751-CA0E-3ABE-16CB-A8AC9E052494}"/>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619691" y="3776541"/>
            <a:ext cx="884018" cy="884018"/>
          </a:xfrm>
          <a:prstGeom prst="rect">
            <a:avLst/>
          </a:prstGeom>
        </p:spPr>
      </p:pic>
      <p:sp>
        <p:nvSpPr>
          <p:cNvPr id="24" name="テキスト ボックス 23">
            <a:extLst>
              <a:ext uri="{FF2B5EF4-FFF2-40B4-BE49-F238E27FC236}">
                <a16:creationId xmlns:a16="http://schemas.microsoft.com/office/drawing/2014/main" id="{905E85D1-FB21-CD12-49BC-DA0DB238EE42}"/>
              </a:ext>
            </a:extLst>
          </p:cNvPr>
          <p:cNvSpPr txBox="1"/>
          <p:nvPr/>
        </p:nvSpPr>
        <p:spPr>
          <a:xfrm>
            <a:off x="2048972" y="4508153"/>
            <a:ext cx="1989831" cy="738664"/>
          </a:xfrm>
          <a:prstGeom prst="rect">
            <a:avLst/>
          </a:prstGeom>
        </p:spPr>
        <p:txBody>
          <a:bodyPr wrap="square" rtlCol="0">
            <a:spAutoFit/>
          </a:bodyPr>
          <a:lstStyle/>
          <a:p>
            <a:pPr algn="ctr"/>
            <a:r>
              <a:rPr kumimoji="1" lang="en-US" altLang="ja-JP" sz="2000" dirty="0">
                <a:solidFill>
                  <a:srgbClr val="4D4D4D"/>
                </a:solidFill>
              </a:rPr>
              <a:t>Rogue AP</a:t>
            </a:r>
          </a:p>
          <a:p>
            <a:pPr algn="ctr"/>
            <a:r>
              <a:rPr lang="ja-JP" altLang="en-US" sz="2000">
                <a:solidFill>
                  <a:srgbClr val="4D4D4D"/>
                </a:solidFill>
              </a:rPr>
              <a:t>（</a:t>
            </a:r>
            <a:r>
              <a:rPr lang="en-US" altLang="ja-JP" sz="2200" dirty="0">
                <a:solidFill>
                  <a:srgbClr val="4D4D4D"/>
                </a:solidFill>
              </a:rPr>
              <a:t>evil-twin</a:t>
            </a:r>
            <a:r>
              <a:rPr lang="ja-JP" altLang="en-US" sz="2000">
                <a:solidFill>
                  <a:srgbClr val="4D4D4D"/>
                </a:solidFill>
              </a:rPr>
              <a:t>）</a:t>
            </a:r>
            <a:endParaRPr kumimoji="1" lang="ja-JP" altLang="en-US" sz="2000" dirty="0">
              <a:solidFill>
                <a:srgbClr val="4D4D4D"/>
              </a:solidFill>
            </a:endParaRPr>
          </a:p>
        </p:txBody>
      </p:sp>
      <p:sp>
        <p:nvSpPr>
          <p:cNvPr id="25" name="テキスト ボックス 24">
            <a:extLst>
              <a:ext uri="{FF2B5EF4-FFF2-40B4-BE49-F238E27FC236}">
                <a16:creationId xmlns:a16="http://schemas.microsoft.com/office/drawing/2014/main" id="{5AB9B986-B709-5068-BEB8-FF09D38B631B}"/>
              </a:ext>
            </a:extLst>
          </p:cNvPr>
          <p:cNvSpPr txBox="1"/>
          <p:nvPr/>
        </p:nvSpPr>
        <p:spPr>
          <a:xfrm>
            <a:off x="381798" y="5821629"/>
            <a:ext cx="838835" cy="430887"/>
          </a:xfrm>
          <a:prstGeom prst="rect">
            <a:avLst/>
          </a:prstGeom>
          <a:noFill/>
        </p:spPr>
        <p:txBody>
          <a:bodyPr wrap="square" rtlCol="0">
            <a:spAutoFit/>
          </a:bodyPr>
          <a:lstStyle/>
          <a:p>
            <a:pPr algn="ctr"/>
            <a:r>
              <a:rPr kumimoji="1" lang="en-US" altLang="ja-JP" sz="2200" dirty="0">
                <a:solidFill>
                  <a:srgbClr val="4D4D4D"/>
                </a:solidFill>
              </a:rPr>
              <a:t>User</a:t>
            </a:r>
            <a:endParaRPr kumimoji="1" lang="ja-JP" altLang="en-US" sz="2200" dirty="0">
              <a:solidFill>
                <a:srgbClr val="4D4D4D"/>
              </a:solidFill>
            </a:endParaRPr>
          </a:p>
        </p:txBody>
      </p:sp>
      <p:cxnSp>
        <p:nvCxnSpPr>
          <p:cNvPr id="26" name="直線矢印コネクタ 25">
            <a:extLst>
              <a:ext uri="{FF2B5EF4-FFF2-40B4-BE49-F238E27FC236}">
                <a16:creationId xmlns:a16="http://schemas.microsoft.com/office/drawing/2014/main" id="{5EF35231-3671-9E64-4275-8F13CEE39353}"/>
              </a:ext>
            </a:extLst>
          </p:cNvPr>
          <p:cNvCxnSpPr>
            <a:cxnSpLocks/>
            <a:stCxn id="17" idx="3"/>
            <a:endCxn id="23" idx="1"/>
          </p:cNvCxnSpPr>
          <p:nvPr/>
        </p:nvCxnSpPr>
        <p:spPr>
          <a:xfrm flipV="1">
            <a:off x="1312726" y="4218550"/>
            <a:ext cx="1306965" cy="1187061"/>
          </a:xfrm>
          <a:prstGeom prst="straightConnector1">
            <a:avLst/>
          </a:prstGeom>
          <a:ln w="76200" cap="sq">
            <a:solidFill>
              <a:schemeClr val="accent2"/>
            </a:solidFill>
            <a:miter lim="800000"/>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a:extLst>
              <a:ext uri="{FF2B5EF4-FFF2-40B4-BE49-F238E27FC236}">
                <a16:creationId xmlns:a16="http://schemas.microsoft.com/office/drawing/2014/main" id="{16B59299-0476-896B-F771-AFE90A962360}"/>
              </a:ext>
            </a:extLst>
          </p:cNvPr>
          <p:cNvCxnSpPr>
            <a:cxnSpLocks/>
            <a:stCxn id="23" idx="3"/>
            <a:endCxn id="4" idx="1"/>
          </p:cNvCxnSpPr>
          <p:nvPr/>
        </p:nvCxnSpPr>
        <p:spPr>
          <a:xfrm>
            <a:off x="3503709" y="4218550"/>
            <a:ext cx="1366238" cy="1354700"/>
          </a:xfrm>
          <a:prstGeom prst="straightConnector1">
            <a:avLst/>
          </a:prstGeom>
          <a:ln w="76200" cap="sq">
            <a:solidFill>
              <a:schemeClr val="accent2"/>
            </a:solidFill>
            <a:miter lim="800000"/>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a:extLst>
              <a:ext uri="{FF2B5EF4-FFF2-40B4-BE49-F238E27FC236}">
                <a16:creationId xmlns:a16="http://schemas.microsoft.com/office/drawing/2014/main" id="{C2F2AB98-9B0A-E419-A3AD-C61FD7EF72A7}"/>
              </a:ext>
            </a:extLst>
          </p:cNvPr>
          <p:cNvCxnSpPr>
            <a:cxnSpLocks/>
            <a:stCxn id="4" idx="3"/>
            <a:endCxn id="29" idx="1"/>
          </p:cNvCxnSpPr>
          <p:nvPr/>
        </p:nvCxnSpPr>
        <p:spPr>
          <a:xfrm flipV="1">
            <a:off x="5755547" y="5569037"/>
            <a:ext cx="1626664" cy="4213"/>
          </a:xfrm>
          <a:prstGeom prst="straightConnector1">
            <a:avLst/>
          </a:prstGeom>
          <a:ln w="76200" cap="sq">
            <a:solidFill>
              <a:schemeClr val="accent1"/>
            </a:solidFill>
            <a:miter lim="800000"/>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29" name="グラフィックス 28" descr="インターネット 単色塗りつぶし">
            <a:extLst>
              <a:ext uri="{FF2B5EF4-FFF2-40B4-BE49-F238E27FC236}">
                <a16:creationId xmlns:a16="http://schemas.microsoft.com/office/drawing/2014/main" id="{256B9941-FBBE-FC25-4A82-2E6EFD904914}"/>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382211" y="5126237"/>
            <a:ext cx="885600" cy="885600"/>
          </a:xfrm>
          <a:prstGeom prst="rect">
            <a:avLst/>
          </a:prstGeom>
        </p:spPr>
      </p:pic>
      <p:sp>
        <p:nvSpPr>
          <p:cNvPr id="30" name="テキスト ボックス 29">
            <a:extLst>
              <a:ext uri="{FF2B5EF4-FFF2-40B4-BE49-F238E27FC236}">
                <a16:creationId xmlns:a16="http://schemas.microsoft.com/office/drawing/2014/main" id="{0DDE9D92-4CF9-8130-84A7-BC9636C0B65F}"/>
              </a:ext>
            </a:extLst>
          </p:cNvPr>
          <p:cNvSpPr txBox="1"/>
          <p:nvPr/>
        </p:nvSpPr>
        <p:spPr>
          <a:xfrm>
            <a:off x="7105165" y="5854412"/>
            <a:ext cx="1414335" cy="430887"/>
          </a:xfrm>
          <a:prstGeom prst="rect">
            <a:avLst/>
          </a:prstGeom>
          <a:noFill/>
        </p:spPr>
        <p:txBody>
          <a:bodyPr wrap="square" rtlCol="0">
            <a:spAutoFit/>
          </a:bodyPr>
          <a:lstStyle/>
          <a:p>
            <a:pPr algn="ctr"/>
            <a:r>
              <a:rPr kumimoji="1" lang="en-US" altLang="ja-JP" sz="2200" dirty="0">
                <a:solidFill>
                  <a:srgbClr val="4D4D4D"/>
                </a:solidFill>
              </a:rPr>
              <a:t>Internet</a:t>
            </a:r>
            <a:endParaRPr kumimoji="1" lang="ja-JP" altLang="en-US" sz="2200" dirty="0">
              <a:solidFill>
                <a:srgbClr val="4D4D4D"/>
              </a:solidFill>
            </a:endParaRPr>
          </a:p>
        </p:txBody>
      </p:sp>
      <p:sp>
        <p:nvSpPr>
          <p:cNvPr id="31" name="テキスト ボックス 30">
            <a:extLst>
              <a:ext uri="{FF2B5EF4-FFF2-40B4-BE49-F238E27FC236}">
                <a16:creationId xmlns:a16="http://schemas.microsoft.com/office/drawing/2014/main" id="{D82AB234-25AA-95F0-AAE0-0ABD5C76549A}"/>
              </a:ext>
            </a:extLst>
          </p:cNvPr>
          <p:cNvSpPr txBox="1"/>
          <p:nvPr/>
        </p:nvSpPr>
        <p:spPr>
          <a:xfrm>
            <a:off x="4640627" y="5856236"/>
            <a:ext cx="1414335" cy="461665"/>
          </a:xfrm>
          <a:prstGeom prst="rect">
            <a:avLst/>
          </a:prstGeom>
          <a:noFill/>
        </p:spPr>
        <p:txBody>
          <a:bodyPr wrap="square" rtlCol="0">
            <a:spAutoFit/>
          </a:bodyPr>
          <a:lstStyle/>
          <a:p>
            <a:pPr algn="ctr"/>
            <a:r>
              <a:rPr lang="en-US" altLang="ja-JP" sz="2000" dirty="0">
                <a:solidFill>
                  <a:srgbClr val="4D4D4D"/>
                </a:solidFill>
              </a:rPr>
              <a:t>Legal</a:t>
            </a:r>
            <a:r>
              <a:rPr lang="en-US" altLang="ja-JP" sz="2400" dirty="0">
                <a:solidFill>
                  <a:srgbClr val="4D4D4D"/>
                </a:solidFill>
              </a:rPr>
              <a:t> </a:t>
            </a:r>
            <a:r>
              <a:rPr kumimoji="1" lang="en-US" altLang="ja-JP" sz="2200" dirty="0">
                <a:solidFill>
                  <a:srgbClr val="4D4D4D"/>
                </a:solidFill>
              </a:rPr>
              <a:t>AP</a:t>
            </a:r>
          </a:p>
        </p:txBody>
      </p:sp>
      <p:pic>
        <p:nvPicPr>
          <p:cNvPr id="32" name="グラフィックス 31" descr="スマート フォン 枠線">
            <a:extLst>
              <a:ext uri="{FF2B5EF4-FFF2-40B4-BE49-F238E27FC236}">
                <a16:creationId xmlns:a16="http://schemas.microsoft.com/office/drawing/2014/main" id="{9E8927DE-04C7-9A8E-D26C-F0FB3BD8BE79}"/>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rot="11876352">
            <a:off x="884012" y="5254482"/>
            <a:ext cx="666063" cy="666063"/>
          </a:xfrm>
          <a:prstGeom prst="rect">
            <a:avLst/>
          </a:prstGeom>
        </p:spPr>
      </p:pic>
      <p:cxnSp>
        <p:nvCxnSpPr>
          <p:cNvPr id="33" name="直線矢印コネクタ 32">
            <a:extLst>
              <a:ext uri="{FF2B5EF4-FFF2-40B4-BE49-F238E27FC236}">
                <a16:creationId xmlns:a16="http://schemas.microsoft.com/office/drawing/2014/main" id="{11258133-B198-41F7-B70E-D942C1968446}"/>
              </a:ext>
            </a:extLst>
          </p:cNvPr>
          <p:cNvCxnSpPr>
            <a:cxnSpLocks/>
          </p:cNvCxnSpPr>
          <p:nvPr/>
        </p:nvCxnSpPr>
        <p:spPr>
          <a:xfrm flipV="1">
            <a:off x="1578773" y="5651316"/>
            <a:ext cx="3060995" cy="24886"/>
          </a:xfrm>
          <a:prstGeom prst="straightConnector1">
            <a:avLst/>
          </a:prstGeom>
          <a:ln w="76200" cap="sq">
            <a:solidFill>
              <a:schemeClr val="accent1"/>
            </a:solidFill>
            <a:miter lim="800000"/>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4" name="吹き出し: 角を丸めた四角形 17">
            <a:extLst>
              <a:ext uri="{FF2B5EF4-FFF2-40B4-BE49-F238E27FC236}">
                <a16:creationId xmlns:a16="http://schemas.microsoft.com/office/drawing/2014/main" id="{E91B9B55-8B6E-B50A-DDC8-D251B06D67C9}"/>
              </a:ext>
            </a:extLst>
          </p:cNvPr>
          <p:cNvSpPr/>
          <p:nvPr/>
        </p:nvSpPr>
        <p:spPr>
          <a:xfrm>
            <a:off x="2433930" y="5903521"/>
            <a:ext cx="1271725" cy="486194"/>
          </a:xfrm>
          <a:prstGeom prst="wedgeRoundRectCallout">
            <a:avLst>
              <a:gd name="adj1" fmla="val -18710"/>
              <a:gd name="adj2" fmla="val -91243"/>
              <a:gd name="adj3" fmla="val 16667"/>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kumimoji="1" lang="en-US" altLang="ja-JP" sz="2200" b="1" dirty="0">
                <a:solidFill>
                  <a:schemeClr val="accent1"/>
                </a:solidFill>
              </a:rPr>
              <a:t>1-hop</a:t>
            </a:r>
            <a:endParaRPr kumimoji="1" lang="ja-JP" altLang="en-US" sz="2200" b="1" dirty="0">
              <a:solidFill>
                <a:schemeClr val="accent1"/>
              </a:solidFill>
            </a:endParaRPr>
          </a:p>
        </p:txBody>
      </p:sp>
      <p:sp>
        <p:nvSpPr>
          <p:cNvPr id="35" name="吹き出し: 角を丸めた四角形 19">
            <a:extLst>
              <a:ext uri="{FF2B5EF4-FFF2-40B4-BE49-F238E27FC236}">
                <a16:creationId xmlns:a16="http://schemas.microsoft.com/office/drawing/2014/main" id="{95AC960A-87B2-D167-4001-4870534838EB}"/>
              </a:ext>
            </a:extLst>
          </p:cNvPr>
          <p:cNvSpPr/>
          <p:nvPr/>
        </p:nvSpPr>
        <p:spPr>
          <a:xfrm>
            <a:off x="4319196" y="4267352"/>
            <a:ext cx="1271725" cy="486194"/>
          </a:xfrm>
          <a:prstGeom prst="wedgeRoundRectCallout">
            <a:avLst>
              <a:gd name="adj1" fmla="val -64933"/>
              <a:gd name="adj2" fmla="val 41602"/>
              <a:gd name="adj3" fmla="val 16667"/>
            </a:avLst>
          </a:prstGeom>
          <a:solidFill>
            <a:schemeClr val="bg1">
              <a:lumMod val="95000"/>
            </a:schemeClr>
          </a:solidFill>
          <a:ln w="19050" cap="sq">
            <a:solidFill>
              <a:schemeClr val="accent2"/>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ja-JP" sz="2200" b="1" dirty="0">
                <a:solidFill>
                  <a:schemeClr val="accent2"/>
                </a:solidFill>
              </a:rPr>
              <a:t>2</a:t>
            </a:r>
            <a:r>
              <a:rPr kumimoji="1" lang="en-US" altLang="ja-JP" sz="2200" b="1" dirty="0">
                <a:solidFill>
                  <a:schemeClr val="accent2"/>
                </a:solidFill>
              </a:rPr>
              <a:t>-hop</a:t>
            </a:r>
            <a:endParaRPr kumimoji="1" lang="ja-JP" altLang="en-US" sz="2200" b="1" dirty="0">
              <a:solidFill>
                <a:schemeClr val="accent2"/>
              </a:solidFill>
            </a:endParaRPr>
          </a:p>
        </p:txBody>
      </p:sp>
    </p:spTree>
    <p:extLst>
      <p:ext uri="{BB962C8B-B14F-4D97-AF65-F5344CB8AC3E}">
        <p14:creationId xmlns:p14="http://schemas.microsoft.com/office/powerpoint/2010/main" val="4021410910"/>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E50FF1-E297-05EA-465D-5F048981BF93}"/>
              </a:ext>
            </a:extLst>
          </p:cNvPr>
          <p:cNvSpPr>
            <a:spLocks noGrp="1"/>
          </p:cNvSpPr>
          <p:nvPr>
            <p:ph type="title"/>
          </p:nvPr>
        </p:nvSpPr>
        <p:spPr/>
        <p:txBody>
          <a:bodyPr>
            <a:normAutofit/>
          </a:bodyPr>
          <a:lstStyle/>
          <a:p>
            <a:r>
              <a:rPr lang="ja-JP" altLang="en-US" dirty="0"/>
              <a:t>従来の手法と問題点</a:t>
            </a:r>
            <a:endParaRPr kumimoji="1" lang="ja-JP" altLang="en-US" dirty="0"/>
          </a:p>
        </p:txBody>
      </p:sp>
      <p:sp>
        <p:nvSpPr>
          <p:cNvPr id="3" name="コンテンツ プレースホルダー 2">
            <a:extLst>
              <a:ext uri="{FF2B5EF4-FFF2-40B4-BE49-F238E27FC236}">
                <a16:creationId xmlns:a16="http://schemas.microsoft.com/office/drawing/2014/main" id="{38760D50-D762-5BF2-D9D9-D35D5D574F1E}"/>
              </a:ext>
            </a:extLst>
          </p:cNvPr>
          <p:cNvSpPr>
            <a:spLocks noGrp="1"/>
          </p:cNvSpPr>
          <p:nvPr>
            <p:ph idx="1"/>
          </p:nvPr>
        </p:nvSpPr>
        <p:spPr>
          <a:xfrm>
            <a:off x="683618" y="1097681"/>
            <a:ext cx="8363222" cy="4752528"/>
          </a:xfrm>
        </p:spPr>
        <p:txBody>
          <a:bodyPr/>
          <a:lstStyle/>
          <a:p>
            <a:r>
              <a:rPr kumimoji="1" lang="en-US" altLang="ja-JP" dirty="0"/>
              <a:t>RTT</a:t>
            </a:r>
            <a:r>
              <a:rPr kumimoji="1" lang="ja-JP" altLang="en-US" dirty="0"/>
              <a:t>を用いた手法</a:t>
            </a:r>
            <a:endParaRPr kumimoji="1" lang="en-US" altLang="ja-JP" dirty="0"/>
          </a:p>
          <a:p>
            <a:pPr lvl="1"/>
            <a:r>
              <a:rPr lang="ja-JP" altLang="en-US" dirty="0">
                <a:latin typeface="MS PGothic"/>
                <a:ea typeface="MS PGothic"/>
              </a:rPr>
              <a:t>トラヒック混雑</a:t>
            </a:r>
            <a:r>
              <a:rPr lang="ja-JP" altLang="en-US">
                <a:latin typeface="MS PGothic"/>
                <a:ea typeface="MS PGothic"/>
              </a:rPr>
              <a:t>時の</a:t>
            </a:r>
            <a:r>
              <a:rPr lang="en-US" altLang="ja-JP" dirty="0">
                <a:latin typeface="MS PGothic"/>
                <a:ea typeface="MS PGothic"/>
              </a:rPr>
              <a:t>RTT</a:t>
            </a:r>
            <a:r>
              <a:rPr lang="ja-JP" altLang="en-US">
                <a:latin typeface="MS PGothic"/>
                <a:ea typeface="MS PGothic"/>
              </a:rPr>
              <a:t>の分散の考慮が少ない</a:t>
            </a:r>
            <a:endParaRPr lang="en-US" altLang="ja-JP" dirty="0">
              <a:latin typeface="MS PGothic"/>
              <a:ea typeface="MS PGothic"/>
            </a:endParaRPr>
          </a:p>
          <a:p>
            <a:pPr lvl="2"/>
            <a:r>
              <a:rPr lang="ja-JP" altLang="en-US">
                <a:latin typeface="MS PGothic"/>
                <a:ea typeface="MS PGothic"/>
              </a:rPr>
              <a:t>考慮することによって検知精度の向上</a:t>
            </a:r>
            <a:endParaRPr lang="en-US" altLang="ja-JP" dirty="0">
              <a:latin typeface="MS PGothic"/>
              <a:ea typeface="MS PGothic"/>
            </a:endParaRPr>
          </a:p>
          <a:p>
            <a:pPr lvl="1"/>
            <a:r>
              <a:rPr lang="en-US" altLang="ja-JP" dirty="0">
                <a:latin typeface="MS PGothic"/>
                <a:ea typeface="MS PGothic"/>
              </a:rPr>
              <a:t>MCS</a:t>
            </a:r>
            <a:r>
              <a:rPr lang="ja-JP" altLang="en-US">
                <a:latin typeface="MS PGothic"/>
                <a:ea typeface="MS PGothic"/>
              </a:rPr>
              <a:t>（伝送レート）を</a:t>
            </a:r>
            <a:r>
              <a:rPr lang="ja-JP" altLang="en-US" dirty="0">
                <a:latin typeface="MS PGothic"/>
                <a:ea typeface="MS PGothic"/>
              </a:rPr>
              <a:t>利用した方法</a:t>
            </a:r>
            <a:endParaRPr lang="en-US" altLang="ja-JP" dirty="0">
              <a:latin typeface="MS PGothic"/>
              <a:ea typeface="MS PGothic"/>
            </a:endParaRPr>
          </a:p>
          <a:p>
            <a:pPr lvl="2"/>
            <a:r>
              <a:rPr lang="en-US" altLang="ja-JP" dirty="0">
                <a:latin typeface="MS PGothic"/>
                <a:ea typeface="MS PGothic"/>
              </a:rPr>
              <a:t>MCS</a:t>
            </a:r>
            <a:r>
              <a:rPr lang="ja-JP" altLang="en-US" dirty="0">
                <a:latin typeface="MS PGothic"/>
                <a:ea typeface="MS PGothic"/>
              </a:rPr>
              <a:t>：変調、符号化などの設定値を含むインデックス</a:t>
            </a:r>
          </a:p>
          <a:p>
            <a:pPr lvl="2"/>
            <a:r>
              <a:rPr lang="en-US" altLang="ja-JP" dirty="0">
                <a:latin typeface="MS PGothic"/>
                <a:ea typeface="MS PGothic"/>
              </a:rPr>
              <a:t>MCS</a:t>
            </a:r>
            <a:r>
              <a:rPr lang="ja-JP" altLang="en-US" dirty="0">
                <a:latin typeface="MS PGothic"/>
                <a:ea typeface="MS PGothic"/>
              </a:rPr>
              <a:t>の取得は容易で</a:t>
            </a:r>
            <a:r>
              <a:rPr lang="ja-JP" altLang="en-US">
                <a:latin typeface="MS PGothic"/>
                <a:ea typeface="MS PGothic"/>
              </a:rPr>
              <a:t>はない</a:t>
            </a:r>
            <a:endParaRPr lang="en-US" altLang="ja-JP" dirty="0">
              <a:latin typeface="MS PGothic"/>
              <a:ea typeface="MS PGothic"/>
            </a:endParaRPr>
          </a:p>
          <a:p>
            <a:pPr marL="914400" lvl="2" indent="0">
              <a:lnSpc>
                <a:spcPts val="70"/>
              </a:lnSpc>
              <a:buNone/>
            </a:pPr>
            <a:r>
              <a:rPr lang="ja-JP" altLang="en-US" dirty="0">
                <a:latin typeface="MS PGothic"/>
                <a:ea typeface="MS PGothic"/>
              </a:rPr>
              <a:t>　</a:t>
            </a:r>
            <a:r>
              <a:rPr lang="en-US" altLang="ja-JP" dirty="0">
                <a:latin typeface="MS PGothic"/>
                <a:ea typeface="MS PGothic"/>
              </a:rPr>
              <a:t>		      </a:t>
            </a:r>
            <a:r>
              <a:rPr lang="en-US" altLang="ja-JP" sz="1600" dirty="0">
                <a:latin typeface="MS PGothic"/>
                <a:ea typeface="MS PGothic"/>
              </a:rPr>
              <a:t>[</a:t>
            </a:r>
            <a:r>
              <a:rPr lang="en-US" altLang="ja-JP" sz="1600" dirty="0" err="1">
                <a:latin typeface="MS PGothic"/>
                <a:ea typeface="MS PGothic"/>
              </a:rPr>
              <a:t>Kitisriworapan</a:t>
            </a:r>
            <a:r>
              <a:rPr lang="en-US" altLang="ja-JP" sz="1600" dirty="0">
                <a:latin typeface="MS PGothic"/>
                <a:ea typeface="MS PGothic"/>
              </a:rPr>
              <a:t>+</a:t>
            </a:r>
            <a:r>
              <a:rPr lang="ja-JP" altLang="en-US" sz="1600">
                <a:latin typeface="MS PGothic"/>
                <a:ea typeface="MS PGothic"/>
              </a:rPr>
              <a:t>，</a:t>
            </a:r>
            <a:r>
              <a:rPr lang="en-US" altLang="ja-JP" sz="1600" dirty="0">
                <a:latin typeface="MS PGothic"/>
                <a:ea typeface="MS PGothic"/>
              </a:rPr>
              <a:t>J Wireless Com Network 2020</a:t>
            </a:r>
            <a:r>
              <a:rPr lang="ja-JP" altLang="en-US" sz="1600" dirty="0">
                <a:latin typeface="MS PGothic"/>
                <a:ea typeface="MS PGothic"/>
              </a:rPr>
              <a:t>，</a:t>
            </a:r>
            <a:r>
              <a:rPr lang="en-US" altLang="ja-JP" sz="1600" dirty="0">
                <a:latin typeface="MS PGothic"/>
                <a:ea typeface="MS PGothic"/>
              </a:rPr>
              <a:t>2020]</a:t>
            </a:r>
          </a:p>
        </p:txBody>
      </p:sp>
      <p:sp>
        <p:nvSpPr>
          <p:cNvPr id="15" name="テキスト ボックス 14">
            <a:extLst>
              <a:ext uri="{FF2B5EF4-FFF2-40B4-BE49-F238E27FC236}">
                <a16:creationId xmlns:a16="http://schemas.microsoft.com/office/drawing/2014/main" id="{106FE11F-DE09-199D-2C0B-2F1A03A431ED}"/>
              </a:ext>
            </a:extLst>
          </p:cNvPr>
          <p:cNvSpPr txBox="1"/>
          <p:nvPr/>
        </p:nvSpPr>
        <p:spPr>
          <a:xfrm>
            <a:off x="4172857" y="3022600"/>
            <a:ext cx="65" cy="430887"/>
          </a:xfrm>
          <a:prstGeom prst="rect">
            <a:avLst/>
          </a:prstGeom>
          <a:noFill/>
        </p:spPr>
        <p:txBody>
          <a:bodyPr wrap="none" lIns="0" tIns="0" rIns="0" bIns="0" rtlCol="0">
            <a:spAutoFit/>
          </a:bodyPr>
          <a:lstStyle/>
          <a:p>
            <a:endParaRPr kumimoji="1" lang="ja-JP" altLang="en-US" sz="2800" dirty="0">
              <a:solidFill>
                <a:srgbClr val="4D4D4D"/>
              </a:solidFill>
            </a:endParaRPr>
          </a:p>
        </p:txBody>
      </p:sp>
      <p:sp>
        <p:nvSpPr>
          <p:cNvPr id="18" name="正方形/長方形 17">
            <a:extLst>
              <a:ext uri="{FF2B5EF4-FFF2-40B4-BE49-F238E27FC236}">
                <a16:creationId xmlns:a16="http://schemas.microsoft.com/office/drawing/2014/main" id="{BFE2DE8B-A80B-C71C-82F7-9384153C42A0}"/>
              </a:ext>
            </a:extLst>
          </p:cNvPr>
          <p:cNvSpPr/>
          <p:nvPr/>
        </p:nvSpPr>
        <p:spPr>
          <a:xfrm>
            <a:off x="989602" y="5320625"/>
            <a:ext cx="7128792" cy="884595"/>
          </a:xfrm>
          <a:prstGeom prst="rect">
            <a:avLst/>
          </a:prstGeom>
          <a:solidFill>
            <a:schemeClr val="accent3">
              <a:lumMod val="75000"/>
            </a:schemeClr>
          </a:solidFill>
          <a:ln w="7620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lang="ja-JP" altLang="en-US" sz="2800" b="1" dirty="0">
                <a:solidFill>
                  <a:schemeClr val="bg1"/>
                </a:solidFill>
              </a:rPr>
              <a:t>トラヒック負荷を考慮した</a:t>
            </a:r>
            <a:r>
              <a:rPr lang="en-US" altLang="ja-JP" sz="2800" b="1" dirty="0">
                <a:solidFill>
                  <a:schemeClr val="bg1"/>
                </a:solidFill>
              </a:rPr>
              <a:t>Evil-Twin</a:t>
            </a:r>
            <a:r>
              <a:rPr lang="ja-JP" altLang="en-US" sz="2800" b="1" dirty="0">
                <a:solidFill>
                  <a:schemeClr val="bg1"/>
                </a:solidFill>
              </a:rPr>
              <a:t>検知</a:t>
            </a:r>
            <a:endParaRPr lang="en-US" altLang="ja-JP" sz="2800" b="1" dirty="0">
              <a:solidFill>
                <a:schemeClr val="bg1"/>
              </a:solidFill>
            </a:endParaRPr>
          </a:p>
        </p:txBody>
      </p:sp>
      <p:sp>
        <p:nvSpPr>
          <p:cNvPr id="20" name="下矢印 7">
            <a:extLst>
              <a:ext uri="{FF2B5EF4-FFF2-40B4-BE49-F238E27FC236}">
                <a16:creationId xmlns:a16="http://schemas.microsoft.com/office/drawing/2014/main" id="{3AA682C3-1CC0-2F1A-6AFD-300FC0F5DA58}"/>
              </a:ext>
            </a:extLst>
          </p:cNvPr>
          <p:cNvSpPr/>
          <p:nvPr/>
        </p:nvSpPr>
        <p:spPr>
          <a:xfrm>
            <a:off x="4088545" y="4686940"/>
            <a:ext cx="849570" cy="604962"/>
          </a:xfrm>
          <a:prstGeom prst="downArrow">
            <a:avLst/>
          </a:prstGeom>
          <a:solidFill>
            <a:schemeClr val="accent1">
              <a:alpha val="50000"/>
            </a:schemeClr>
          </a:solidFill>
          <a:ln w="7620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F7297125-182E-14D1-ED24-6E2F0F778B2C}"/>
              </a:ext>
            </a:extLst>
          </p:cNvPr>
          <p:cNvSpPr>
            <a:spLocks noGrp="1"/>
          </p:cNvSpPr>
          <p:nvPr>
            <p:ph type="sldNum" sz="quarter" idx="12"/>
          </p:nvPr>
        </p:nvSpPr>
        <p:spPr/>
        <p:txBody>
          <a:bodyPr/>
          <a:lstStyle/>
          <a:p>
            <a:fld id="{8B45D110-FD8E-48BD-8825-CDFBF9D22CA3}" type="slidenum">
              <a:rPr kumimoji="1" lang="ja-JP" altLang="en-US" smtClean="0"/>
              <a:pPr/>
              <a:t>4</a:t>
            </a:fld>
            <a:endParaRPr kumimoji="1" lang="ja-JP" altLang="en-US" dirty="0"/>
          </a:p>
        </p:txBody>
      </p:sp>
      <p:sp>
        <p:nvSpPr>
          <p:cNvPr id="7" name="フッター プレースホルダー 2">
            <a:extLst>
              <a:ext uri="{FF2B5EF4-FFF2-40B4-BE49-F238E27FC236}">
                <a16:creationId xmlns:a16="http://schemas.microsoft.com/office/drawing/2014/main" id="{1E73C118-0FA7-1B92-BBB3-9DFC1AD3A429}"/>
              </a:ext>
            </a:extLst>
          </p:cNvPr>
          <p:cNvSpPr>
            <a:spLocks noGrp="1"/>
          </p:cNvSpPr>
          <p:nvPr>
            <p:ph type="ftr" sz="quarter" idx="11"/>
          </p:nvPr>
        </p:nvSpPr>
        <p:spPr>
          <a:xfrm>
            <a:off x="457200" y="6489354"/>
            <a:ext cx="8229600" cy="365125"/>
          </a:xfrm>
        </p:spPr>
        <p:txBody>
          <a:bodyPr/>
          <a:lstStyle/>
          <a:p>
            <a:r>
              <a:rPr kumimoji="1" lang="en" altLang="ja-JP"/>
              <a:t>ueda 20231013</a:t>
            </a:r>
            <a:endParaRPr kumimoji="1" lang="ja-JP" altLang="en-US"/>
          </a:p>
        </p:txBody>
      </p:sp>
    </p:spTree>
    <p:extLst>
      <p:ext uri="{BB962C8B-B14F-4D97-AF65-F5344CB8AC3E}">
        <p14:creationId xmlns:p14="http://schemas.microsoft.com/office/powerpoint/2010/main" val="1449870643"/>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9F451A-1260-D900-487B-BFACD5EBCD37}"/>
              </a:ext>
            </a:extLst>
          </p:cNvPr>
          <p:cNvSpPr>
            <a:spLocks noGrp="1"/>
          </p:cNvSpPr>
          <p:nvPr>
            <p:ph type="title"/>
          </p:nvPr>
        </p:nvSpPr>
        <p:spPr/>
        <p:txBody>
          <a:bodyPr>
            <a:normAutofit/>
          </a:bodyPr>
          <a:lstStyle/>
          <a:p>
            <a:r>
              <a:rPr lang="ja-JP" altLang="en-US"/>
              <a:t>キーアイデア</a:t>
            </a:r>
            <a:endParaRPr kumimoji="1" lang="ja-JP" altLang="en-US" dirty="0"/>
          </a:p>
        </p:txBody>
      </p:sp>
      <p:sp>
        <p:nvSpPr>
          <p:cNvPr id="3" name="コンテンツ プレースホルダー 2">
            <a:extLst>
              <a:ext uri="{FF2B5EF4-FFF2-40B4-BE49-F238E27FC236}">
                <a16:creationId xmlns:a16="http://schemas.microsoft.com/office/drawing/2014/main" id="{F2B6C0C1-94FB-30E4-EDB1-927DD25C4D7A}"/>
              </a:ext>
            </a:extLst>
          </p:cNvPr>
          <p:cNvSpPr>
            <a:spLocks noGrp="1"/>
          </p:cNvSpPr>
          <p:nvPr>
            <p:ph idx="1"/>
          </p:nvPr>
        </p:nvSpPr>
        <p:spPr>
          <a:xfrm>
            <a:off x="568018" y="1138943"/>
            <a:ext cx="8363222" cy="4899386"/>
          </a:xfrm>
        </p:spPr>
        <p:txBody>
          <a:bodyPr/>
          <a:lstStyle/>
          <a:p>
            <a:r>
              <a:rPr lang="ja-JP" altLang="en-US">
                <a:solidFill>
                  <a:srgbClr val="525252"/>
                </a:solidFill>
              </a:rPr>
              <a:t>トラヒックの負荷ごとに検知</a:t>
            </a:r>
            <a:endParaRPr kumimoji="1" lang="en-US" altLang="ja-JP" sz="3200" dirty="0">
              <a:solidFill>
                <a:srgbClr val="525252"/>
              </a:solidFill>
            </a:endParaRPr>
          </a:p>
          <a:p>
            <a:pPr lvl="1"/>
            <a:r>
              <a:rPr kumimoji="1" lang="ja-JP" altLang="en-US">
                <a:solidFill>
                  <a:srgbClr val="525252"/>
                </a:solidFill>
              </a:rPr>
              <a:t>トラヒックロードを取得してサーバに送信</a:t>
            </a:r>
            <a:endParaRPr lang="en-US" altLang="ja-JP" dirty="0">
              <a:solidFill>
                <a:srgbClr val="525252"/>
              </a:solidFill>
            </a:endParaRPr>
          </a:p>
          <a:p>
            <a:pPr lvl="1"/>
            <a:r>
              <a:rPr lang="ja-JP" altLang="en-US">
                <a:solidFill>
                  <a:srgbClr val="525252"/>
                </a:solidFill>
              </a:rPr>
              <a:t>現在のトラヒックロードに応じた閾値を</a:t>
            </a:r>
            <a:br>
              <a:rPr lang="en-US" altLang="ja-JP" dirty="0">
                <a:solidFill>
                  <a:srgbClr val="525252"/>
                </a:solidFill>
              </a:rPr>
            </a:br>
            <a:r>
              <a:rPr lang="ja-JP" altLang="en-US">
                <a:solidFill>
                  <a:srgbClr val="525252"/>
                </a:solidFill>
              </a:rPr>
              <a:t>サーバに送信</a:t>
            </a:r>
            <a:endParaRPr lang="ja-JP" altLang="en-US" dirty="0">
              <a:solidFill>
                <a:srgbClr val="525252"/>
              </a:solidFill>
            </a:endParaRPr>
          </a:p>
        </p:txBody>
      </p:sp>
      <p:sp>
        <p:nvSpPr>
          <p:cNvPr id="4" name="フッター プレースホルダー 3">
            <a:extLst>
              <a:ext uri="{FF2B5EF4-FFF2-40B4-BE49-F238E27FC236}">
                <a16:creationId xmlns:a16="http://schemas.microsoft.com/office/drawing/2014/main" id="{30378FD5-32BC-E59A-A5E3-14F3051B6647}"/>
              </a:ext>
            </a:extLst>
          </p:cNvPr>
          <p:cNvSpPr>
            <a:spLocks noGrp="1"/>
          </p:cNvSpPr>
          <p:nvPr>
            <p:ph type="ftr" sz="quarter" idx="11"/>
          </p:nvPr>
        </p:nvSpPr>
        <p:spPr/>
        <p:txBody>
          <a:bodyPr/>
          <a:lstStyle/>
          <a:p>
            <a:r>
              <a:rPr lang="en" altLang="ja-JP">
                <a:latin typeface="+mj-lt"/>
              </a:rPr>
              <a:t>ueda 20231013</a:t>
            </a:r>
            <a:endParaRPr kumimoji="1" lang="ja-JP" altLang="en-US"/>
          </a:p>
        </p:txBody>
      </p:sp>
      <p:sp>
        <p:nvSpPr>
          <p:cNvPr id="5" name="スライド番号プレースホルダー 4">
            <a:extLst>
              <a:ext uri="{FF2B5EF4-FFF2-40B4-BE49-F238E27FC236}">
                <a16:creationId xmlns:a16="http://schemas.microsoft.com/office/drawing/2014/main" id="{D013C10B-2A15-4F8D-FED1-8A99C04CBF3A}"/>
              </a:ext>
            </a:extLst>
          </p:cNvPr>
          <p:cNvSpPr>
            <a:spLocks noGrp="1"/>
          </p:cNvSpPr>
          <p:nvPr>
            <p:ph type="sldNum" sz="quarter" idx="12"/>
          </p:nvPr>
        </p:nvSpPr>
        <p:spPr/>
        <p:txBody>
          <a:bodyPr/>
          <a:lstStyle/>
          <a:p>
            <a:fld id="{8B45D110-FD8E-48BD-8825-CDFBF9D22CA3}" type="slidenum">
              <a:rPr kumimoji="1" lang="ja-JP" altLang="en-US" smtClean="0"/>
              <a:pPr/>
              <a:t>5</a:t>
            </a:fld>
            <a:endParaRPr kumimoji="1" lang="ja-JP" altLang="en-US" dirty="0"/>
          </a:p>
        </p:txBody>
      </p:sp>
      <p:pic>
        <p:nvPicPr>
          <p:cNvPr id="6" name="グラフィックス 5" descr="無線ルーター 単色塗りつぶし">
            <a:extLst>
              <a:ext uri="{FF2B5EF4-FFF2-40B4-BE49-F238E27FC236}">
                <a16:creationId xmlns:a16="http://schemas.microsoft.com/office/drawing/2014/main" id="{246A44B3-B64D-8E1B-D3ED-680E4609F61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057501" y="4257475"/>
            <a:ext cx="914400" cy="917419"/>
          </a:xfrm>
          <a:prstGeom prst="rect">
            <a:avLst/>
          </a:prstGeom>
        </p:spPr>
      </p:pic>
      <p:pic>
        <p:nvPicPr>
          <p:cNvPr id="7" name="グラフィックス 6" descr="ノート PC 単色塗りつぶし">
            <a:extLst>
              <a:ext uri="{FF2B5EF4-FFF2-40B4-BE49-F238E27FC236}">
                <a16:creationId xmlns:a16="http://schemas.microsoft.com/office/drawing/2014/main" id="{AD7AD7BF-CB68-4E30-6CC1-AFD20F74BC2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381331" y="4243568"/>
            <a:ext cx="906536" cy="909529"/>
          </a:xfrm>
          <a:prstGeom prst="rect">
            <a:avLst/>
          </a:prstGeom>
        </p:spPr>
      </p:pic>
      <p:cxnSp>
        <p:nvCxnSpPr>
          <p:cNvPr id="16" name="直線コネクタ 15">
            <a:extLst>
              <a:ext uri="{FF2B5EF4-FFF2-40B4-BE49-F238E27FC236}">
                <a16:creationId xmlns:a16="http://schemas.microsoft.com/office/drawing/2014/main" id="{25FCCB1B-FA47-37AF-AEF9-7180BB3D6C6F}"/>
              </a:ext>
            </a:extLst>
          </p:cNvPr>
          <p:cNvCxnSpPr>
            <a:cxnSpLocks/>
          </p:cNvCxnSpPr>
          <p:nvPr/>
        </p:nvCxnSpPr>
        <p:spPr>
          <a:xfrm flipV="1">
            <a:off x="2478351" y="4592244"/>
            <a:ext cx="1570132" cy="5143"/>
          </a:xfrm>
          <a:prstGeom prst="line">
            <a:avLst/>
          </a:prstGeom>
          <a:ln w="38100">
            <a:solidFill>
              <a:schemeClr val="accent1"/>
            </a:solidFill>
            <a:prstDash val="dash"/>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17" name="直線コネクタ 16">
            <a:extLst>
              <a:ext uri="{FF2B5EF4-FFF2-40B4-BE49-F238E27FC236}">
                <a16:creationId xmlns:a16="http://schemas.microsoft.com/office/drawing/2014/main" id="{DE0D5AA7-1A06-43E3-6F19-7F8324FEBCA8}"/>
              </a:ext>
            </a:extLst>
          </p:cNvPr>
          <p:cNvCxnSpPr>
            <a:cxnSpLocks/>
          </p:cNvCxnSpPr>
          <p:nvPr/>
        </p:nvCxnSpPr>
        <p:spPr>
          <a:xfrm flipH="1">
            <a:off x="2453813" y="4761039"/>
            <a:ext cx="1518792" cy="0"/>
          </a:xfrm>
          <a:prstGeom prst="line">
            <a:avLst/>
          </a:prstGeom>
          <a:ln w="38100">
            <a:solidFill>
              <a:schemeClr val="accent1"/>
            </a:solidFill>
            <a:prstDash val="dash"/>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18" name="直線コネクタ 17">
            <a:extLst>
              <a:ext uri="{FF2B5EF4-FFF2-40B4-BE49-F238E27FC236}">
                <a16:creationId xmlns:a16="http://schemas.microsoft.com/office/drawing/2014/main" id="{A71BBE03-6244-8C0C-B2BC-FC473A82FA8E}"/>
              </a:ext>
            </a:extLst>
          </p:cNvPr>
          <p:cNvCxnSpPr>
            <a:cxnSpLocks/>
          </p:cNvCxnSpPr>
          <p:nvPr/>
        </p:nvCxnSpPr>
        <p:spPr>
          <a:xfrm rot="-600000" flipV="1">
            <a:off x="5028115" y="4080616"/>
            <a:ext cx="1632988" cy="287940"/>
          </a:xfrm>
          <a:prstGeom prst="line">
            <a:avLst/>
          </a:prstGeom>
          <a:ln w="38100">
            <a:solidFill>
              <a:schemeClr val="accent1"/>
            </a:solidFill>
            <a:prstDash val="dash"/>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19" name="直線コネクタ 18">
            <a:extLst>
              <a:ext uri="{FF2B5EF4-FFF2-40B4-BE49-F238E27FC236}">
                <a16:creationId xmlns:a16="http://schemas.microsoft.com/office/drawing/2014/main" id="{6401AF94-FED5-0797-5D70-DB964EE04415}"/>
              </a:ext>
            </a:extLst>
          </p:cNvPr>
          <p:cNvCxnSpPr>
            <a:cxnSpLocks/>
          </p:cNvCxnSpPr>
          <p:nvPr/>
        </p:nvCxnSpPr>
        <p:spPr>
          <a:xfrm rot="-600000" flipH="1">
            <a:off x="5056798" y="4274405"/>
            <a:ext cx="1632988" cy="287940"/>
          </a:xfrm>
          <a:prstGeom prst="line">
            <a:avLst/>
          </a:prstGeom>
          <a:ln w="38100">
            <a:solidFill>
              <a:schemeClr val="accent1"/>
            </a:solidFill>
            <a:prstDash val="dash"/>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20" name="角丸四角形吹き出し 27">
            <a:extLst>
              <a:ext uri="{FF2B5EF4-FFF2-40B4-BE49-F238E27FC236}">
                <a16:creationId xmlns:a16="http://schemas.microsoft.com/office/drawing/2014/main" id="{04999978-A679-2C0C-1433-0842E2853509}"/>
              </a:ext>
            </a:extLst>
          </p:cNvPr>
          <p:cNvSpPr/>
          <p:nvPr/>
        </p:nvSpPr>
        <p:spPr>
          <a:xfrm>
            <a:off x="2692719" y="3376402"/>
            <a:ext cx="2350005" cy="769925"/>
          </a:xfrm>
          <a:prstGeom prst="wedgeRoundRectCallout">
            <a:avLst>
              <a:gd name="adj1" fmla="val 76318"/>
              <a:gd name="adj2" fmla="val 49124"/>
              <a:gd name="adj3" fmla="val 16667"/>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kumimoji="1" lang="en-US" altLang="ja-JP" b="1" dirty="0">
                <a:solidFill>
                  <a:schemeClr val="accent1"/>
                </a:solidFill>
              </a:rPr>
              <a:t>Receive thresholds tailored to the load.</a:t>
            </a:r>
            <a:endParaRPr kumimoji="1" lang="ja-JP" altLang="en-US" b="1" dirty="0">
              <a:solidFill>
                <a:schemeClr val="accent1"/>
              </a:solidFill>
            </a:endParaRPr>
          </a:p>
        </p:txBody>
      </p:sp>
      <p:pic>
        <p:nvPicPr>
          <p:cNvPr id="21" name="グラフィックス 20" descr="データベース 枠線">
            <a:extLst>
              <a:ext uri="{FF2B5EF4-FFF2-40B4-BE49-F238E27FC236}">
                <a16:creationId xmlns:a16="http://schemas.microsoft.com/office/drawing/2014/main" id="{C7722A55-3B5B-2F4E-4F20-5A8EC2C1BA8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786743" y="4986097"/>
            <a:ext cx="914400" cy="917419"/>
          </a:xfrm>
          <a:prstGeom prst="rect">
            <a:avLst/>
          </a:prstGeom>
        </p:spPr>
      </p:pic>
      <p:cxnSp>
        <p:nvCxnSpPr>
          <p:cNvPr id="22" name="直線コネクタ 21">
            <a:extLst>
              <a:ext uri="{FF2B5EF4-FFF2-40B4-BE49-F238E27FC236}">
                <a16:creationId xmlns:a16="http://schemas.microsoft.com/office/drawing/2014/main" id="{270EE7BB-51D2-0473-CF23-132155F70742}"/>
              </a:ext>
            </a:extLst>
          </p:cNvPr>
          <p:cNvCxnSpPr>
            <a:cxnSpLocks/>
          </p:cNvCxnSpPr>
          <p:nvPr/>
        </p:nvCxnSpPr>
        <p:spPr>
          <a:xfrm>
            <a:off x="5191575" y="4851468"/>
            <a:ext cx="1671319" cy="503689"/>
          </a:xfrm>
          <a:prstGeom prst="line">
            <a:avLst/>
          </a:prstGeom>
          <a:ln w="38100">
            <a:solidFill>
              <a:schemeClr val="bg1">
                <a:lumMod val="50000"/>
              </a:schemeClr>
            </a:solidFill>
            <a:prstDash val="dash"/>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26" name="直線コネクタ 25">
            <a:extLst>
              <a:ext uri="{FF2B5EF4-FFF2-40B4-BE49-F238E27FC236}">
                <a16:creationId xmlns:a16="http://schemas.microsoft.com/office/drawing/2014/main" id="{9555CBE7-322F-B45B-6FB0-04922F00F343}"/>
              </a:ext>
            </a:extLst>
          </p:cNvPr>
          <p:cNvCxnSpPr>
            <a:cxnSpLocks/>
          </p:cNvCxnSpPr>
          <p:nvPr/>
        </p:nvCxnSpPr>
        <p:spPr>
          <a:xfrm flipH="1" flipV="1">
            <a:off x="5119543" y="5005950"/>
            <a:ext cx="1632716" cy="485626"/>
          </a:xfrm>
          <a:prstGeom prst="line">
            <a:avLst/>
          </a:prstGeom>
          <a:ln w="38100">
            <a:solidFill>
              <a:schemeClr val="bg1">
                <a:lumMod val="50000"/>
              </a:schemeClr>
            </a:solidFill>
            <a:prstDash val="dash"/>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29" name="角丸四角形吹き出し 28">
            <a:extLst>
              <a:ext uri="{FF2B5EF4-FFF2-40B4-BE49-F238E27FC236}">
                <a16:creationId xmlns:a16="http://schemas.microsoft.com/office/drawing/2014/main" id="{C979CD05-2443-6B59-1BA4-B887BB04A0B3}"/>
              </a:ext>
            </a:extLst>
          </p:cNvPr>
          <p:cNvSpPr/>
          <p:nvPr/>
        </p:nvSpPr>
        <p:spPr>
          <a:xfrm>
            <a:off x="6203266" y="5960262"/>
            <a:ext cx="1671319" cy="397529"/>
          </a:xfrm>
          <a:prstGeom prst="wedgeRoundRectCallout">
            <a:avLst>
              <a:gd name="adj1" fmla="val -7231"/>
              <a:gd name="adj2" fmla="val -82877"/>
              <a:gd name="adj3" fmla="val 16667"/>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ja-JP" sz="2000" dirty="0">
                <a:solidFill>
                  <a:srgbClr val="525252"/>
                </a:solidFill>
              </a:rPr>
              <a:t>g</a:t>
            </a:r>
            <a:r>
              <a:rPr kumimoji="1" lang="en-US" altLang="ja-JP" sz="2000" dirty="0">
                <a:solidFill>
                  <a:srgbClr val="525252"/>
                </a:solidFill>
              </a:rPr>
              <a:t>oogle.com</a:t>
            </a:r>
            <a:endParaRPr kumimoji="1" lang="ja-JP" altLang="en-US" sz="2000" dirty="0">
              <a:solidFill>
                <a:srgbClr val="525252"/>
              </a:solidFill>
            </a:endParaRPr>
          </a:p>
        </p:txBody>
      </p:sp>
      <p:sp>
        <p:nvSpPr>
          <p:cNvPr id="30" name="テキスト ボックス 29">
            <a:extLst>
              <a:ext uri="{FF2B5EF4-FFF2-40B4-BE49-F238E27FC236}">
                <a16:creationId xmlns:a16="http://schemas.microsoft.com/office/drawing/2014/main" id="{E98FC461-E2EB-D524-AF9D-D9D0D7BFB1B5}"/>
              </a:ext>
            </a:extLst>
          </p:cNvPr>
          <p:cNvSpPr txBox="1"/>
          <p:nvPr/>
        </p:nvSpPr>
        <p:spPr>
          <a:xfrm>
            <a:off x="1320391" y="5003763"/>
            <a:ext cx="995633" cy="369332"/>
          </a:xfrm>
          <a:prstGeom prst="rect">
            <a:avLst/>
          </a:prstGeom>
          <a:noFill/>
          <a:ln w="28575">
            <a:solidFill>
              <a:schemeClr val="accent1"/>
            </a:solidFill>
          </a:ln>
        </p:spPr>
        <p:txBody>
          <a:bodyPr wrap="square" rtlCol="0">
            <a:spAutoFit/>
          </a:bodyPr>
          <a:lstStyle/>
          <a:p>
            <a:pPr algn="ctr"/>
            <a:r>
              <a:rPr lang="en-US" altLang="ja-JP" b="1" dirty="0"/>
              <a:t>PC </a:t>
            </a:r>
            <a:endParaRPr kumimoji="1" lang="ja-JP" altLang="en-US" b="1" dirty="0"/>
          </a:p>
        </p:txBody>
      </p:sp>
      <p:sp>
        <p:nvSpPr>
          <p:cNvPr id="31" name="テキスト ボックス 30">
            <a:extLst>
              <a:ext uri="{FF2B5EF4-FFF2-40B4-BE49-F238E27FC236}">
                <a16:creationId xmlns:a16="http://schemas.microsoft.com/office/drawing/2014/main" id="{C8288559-4DED-4974-9819-DE40965EE9DB}"/>
              </a:ext>
            </a:extLst>
          </p:cNvPr>
          <p:cNvSpPr txBox="1"/>
          <p:nvPr/>
        </p:nvSpPr>
        <p:spPr>
          <a:xfrm>
            <a:off x="6705338" y="4130034"/>
            <a:ext cx="995633" cy="646331"/>
          </a:xfrm>
          <a:prstGeom prst="rect">
            <a:avLst/>
          </a:prstGeom>
          <a:noFill/>
          <a:ln w="28575">
            <a:solidFill>
              <a:schemeClr val="accent1"/>
            </a:solidFill>
          </a:ln>
        </p:spPr>
        <p:txBody>
          <a:bodyPr wrap="square" rtlCol="0">
            <a:spAutoFit/>
          </a:bodyPr>
          <a:lstStyle/>
          <a:p>
            <a:pPr algn="ctr"/>
            <a:r>
              <a:rPr lang="en-US" altLang="ja-JP" b="1" dirty="0"/>
              <a:t>control server</a:t>
            </a:r>
            <a:endParaRPr kumimoji="1" lang="ja-JP" altLang="en-US" b="1" dirty="0"/>
          </a:p>
        </p:txBody>
      </p:sp>
      <p:sp>
        <p:nvSpPr>
          <p:cNvPr id="32" name="テキスト ボックス 31">
            <a:extLst>
              <a:ext uri="{FF2B5EF4-FFF2-40B4-BE49-F238E27FC236}">
                <a16:creationId xmlns:a16="http://schemas.microsoft.com/office/drawing/2014/main" id="{195FB162-25A7-6510-49B7-7CE63AF4C452}"/>
              </a:ext>
            </a:extLst>
          </p:cNvPr>
          <p:cNvSpPr txBox="1"/>
          <p:nvPr/>
        </p:nvSpPr>
        <p:spPr>
          <a:xfrm>
            <a:off x="3987343" y="5068595"/>
            <a:ext cx="995633" cy="369332"/>
          </a:xfrm>
          <a:prstGeom prst="rect">
            <a:avLst/>
          </a:prstGeom>
          <a:noFill/>
          <a:ln w="12700">
            <a:solidFill>
              <a:schemeClr val="tx1"/>
            </a:solidFill>
          </a:ln>
        </p:spPr>
        <p:txBody>
          <a:bodyPr wrap="square" rtlCol="0">
            <a:spAutoFit/>
          </a:bodyPr>
          <a:lstStyle/>
          <a:p>
            <a:pPr algn="ctr"/>
            <a:r>
              <a:rPr lang="en-US" altLang="ja-JP" b="1" dirty="0"/>
              <a:t>AP</a:t>
            </a:r>
            <a:endParaRPr kumimoji="1" lang="ja-JP" altLang="en-US" b="1" dirty="0"/>
          </a:p>
        </p:txBody>
      </p:sp>
      <p:pic>
        <p:nvPicPr>
          <p:cNvPr id="33" name="グラフィックス 32" descr="クラウドからダウンロード 単色塗りつぶし">
            <a:extLst>
              <a:ext uri="{FF2B5EF4-FFF2-40B4-BE49-F238E27FC236}">
                <a16:creationId xmlns:a16="http://schemas.microsoft.com/office/drawing/2014/main" id="{4E6E3156-E1AD-C6AC-B692-9756CD42323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731065" y="3290180"/>
            <a:ext cx="914400" cy="914400"/>
          </a:xfrm>
          <a:prstGeom prst="rect">
            <a:avLst/>
          </a:prstGeom>
        </p:spPr>
      </p:pic>
      <p:cxnSp>
        <p:nvCxnSpPr>
          <p:cNvPr id="34" name="直線コネクタ 33">
            <a:extLst>
              <a:ext uri="{FF2B5EF4-FFF2-40B4-BE49-F238E27FC236}">
                <a16:creationId xmlns:a16="http://schemas.microsoft.com/office/drawing/2014/main" id="{40C2DE5D-A47D-6B58-269D-D8E7F885CE02}"/>
              </a:ext>
            </a:extLst>
          </p:cNvPr>
          <p:cNvCxnSpPr>
            <a:cxnSpLocks/>
            <a:stCxn id="35" idx="0"/>
          </p:cNvCxnSpPr>
          <p:nvPr/>
        </p:nvCxnSpPr>
        <p:spPr>
          <a:xfrm flipH="1" flipV="1">
            <a:off x="4645910" y="5491576"/>
            <a:ext cx="208292" cy="337331"/>
          </a:xfrm>
          <a:prstGeom prst="line">
            <a:avLst/>
          </a:prstGeom>
          <a:ln w="38100">
            <a:prstDash val="dash"/>
          </a:ln>
        </p:spPr>
        <p:style>
          <a:lnRef idx="1">
            <a:schemeClr val="dk1"/>
          </a:lnRef>
          <a:fillRef idx="0">
            <a:schemeClr val="dk1"/>
          </a:fillRef>
          <a:effectRef idx="0">
            <a:schemeClr val="dk1"/>
          </a:effectRef>
          <a:fontRef idx="minor">
            <a:schemeClr val="tx1"/>
          </a:fontRef>
        </p:style>
      </p:cxnSp>
      <p:sp>
        <p:nvSpPr>
          <p:cNvPr id="35" name="円/楕円 34">
            <a:extLst>
              <a:ext uri="{FF2B5EF4-FFF2-40B4-BE49-F238E27FC236}">
                <a16:creationId xmlns:a16="http://schemas.microsoft.com/office/drawing/2014/main" id="{622D6552-A8F4-7853-3402-7E1C7C5D73FE}"/>
              </a:ext>
            </a:extLst>
          </p:cNvPr>
          <p:cNvSpPr/>
          <p:nvPr/>
        </p:nvSpPr>
        <p:spPr>
          <a:xfrm>
            <a:off x="3822540" y="5828907"/>
            <a:ext cx="2063324" cy="652124"/>
          </a:xfrm>
          <a:prstGeom prst="ellipse">
            <a:avLst/>
          </a:prstGeom>
          <a:solidFill>
            <a:schemeClr val="bg1">
              <a:lumMod val="95000"/>
            </a:schemeClr>
          </a:solidFill>
          <a:ln w="19050" cap="sq">
            <a:solidFill>
              <a:srgbClr val="333333"/>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ja-JP" sz="2000" b="1" dirty="0">
                <a:solidFill>
                  <a:srgbClr val="333333"/>
                </a:solidFill>
              </a:rPr>
              <a:t>d</a:t>
            </a:r>
            <a:r>
              <a:rPr kumimoji="1" lang="en-US" altLang="ja-JP" sz="2000" b="1" dirty="0">
                <a:solidFill>
                  <a:srgbClr val="333333"/>
                </a:solidFill>
              </a:rPr>
              <a:t>evices</a:t>
            </a:r>
            <a:endParaRPr kumimoji="1" lang="ja-JP" altLang="en-US" sz="2000" b="1" dirty="0">
              <a:solidFill>
                <a:srgbClr val="333333"/>
              </a:solidFill>
            </a:endParaRPr>
          </a:p>
        </p:txBody>
      </p:sp>
      <p:sp>
        <p:nvSpPr>
          <p:cNvPr id="36" name="角丸四角形吹き出し 35">
            <a:extLst>
              <a:ext uri="{FF2B5EF4-FFF2-40B4-BE49-F238E27FC236}">
                <a16:creationId xmlns:a16="http://schemas.microsoft.com/office/drawing/2014/main" id="{8D0B4598-8473-2943-86F0-9DEBF51FCE83}"/>
              </a:ext>
            </a:extLst>
          </p:cNvPr>
          <p:cNvSpPr/>
          <p:nvPr/>
        </p:nvSpPr>
        <p:spPr>
          <a:xfrm>
            <a:off x="1133872" y="5462087"/>
            <a:ext cx="2491255" cy="640583"/>
          </a:xfrm>
          <a:prstGeom prst="wedgeRoundRectCallout">
            <a:avLst>
              <a:gd name="adj1" fmla="val 45729"/>
              <a:gd name="adj2" fmla="val -132707"/>
              <a:gd name="adj3" fmla="val 16667"/>
            </a:avLst>
          </a:prstGeom>
          <a:solidFill>
            <a:schemeClr val="bg1">
              <a:lumMod val="95000"/>
            </a:schemeClr>
          </a:solidFill>
          <a:ln w="19050" cap="sq">
            <a:solidFill>
              <a:schemeClr val="bg1">
                <a:lumMod val="50000"/>
              </a:schemeClr>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kumimoji="1" lang="en-US" altLang="ja-JP" b="1" dirty="0">
                <a:solidFill>
                  <a:schemeClr val="bg1">
                    <a:lumMod val="50000"/>
                  </a:schemeClr>
                </a:solidFill>
              </a:rPr>
              <a:t>Get RTT sending ping to </a:t>
            </a:r>
            <a:r>
              <a:rPr kumimoji="1" lang="en-US" altLang="ja-JP" b="1" dirty="0" err="1">
                <a:solidFill>
                  <a:schemeClr val="bg1">
                    <a:lumMod val="50000"/>
                  </a:schemeClr>
                </a:solidFill>
              </a:rPr>
              <a:t>google.com</a:t>
            </a:r>
            <a:endParaRPr kumimoji="1" lang="ja-JP" altLang="en-US" b="1" dirty="0">
              <a:solidFill>
                <a:schemeClr val="bg1">
                  <a:lumMod val="50000"/>
                </a:schemeClr>
              </a:solidFill>
            </a:endParaRPr>
          </a:p>
        </p:txBody>
      </p:sp>
    </p:spTree>
    <p:extLst>
      <p:ext uri="{BB962C8B-B14F-4D97-AF65-F5344CB8AC3E}">
        <p14:creationId xmlns:p14="http://schemas.microsoft.com/office/powerpoint/2010/main" val="1134228821"/>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F2B6C0C1-94FB-30E4-EDB1-927DD25C4D7A}"/>
              </a:ext>
            </a:extLst>
          </p:cNvPr>
          <p:cNvSpPr>
            <a:spLocks noGrp="1"/>
          </p:cNvSpPr>
          <p:nvPr>
            <p:ph idx="1"/>
          </p:nvPr>
        </p:nvSpPr>
        <p:spPr>
          <a:xfrm>
            <a:off x="568018" y="1138943"/>
            <a:ext cx="8363222" cy="4899386"/>
          </a:xfrm>
        </p:spPr>
        <p:txBody>
          <a:bodyPr/>
          <a:lstStyle/>
          <a:p>
            <a:r>
              <a:rPr lang="ja-JP" altLang="en-US">
                <a:solidFill>
                  <a:srgbClr val="525252"/>
                </a:solidFill>
              </a:rPr>
              <a:t>トラヒックの負荷ごとに検知</a:t>
            </a:r>
            <a:endParaRPr kumimoji="1" lang="en-US" altLang="ja-JP" sz="3200" dirty="0">
              <a:solidFill>
                <a:srgbClr val="525252"/>
              </a:solidFill>
            </a:endParaRPr>
          </a:p>
          <a:p>
            <a:pPr lvl="1"/>
            <a:r>
              <a:rPr lang="ja-JP" altLang="en-US" sz="2800">
                <a:solidFill>
                  <a:srgbClr val="525252"/>
                </a:solidFill>
              </a:rPr>
              <a:t>ユーザは</a:t>
            </a:r>
            <a:r>
              <a:rPr lang="en-US" altLang="ja-JP" sz="2800" dirty="0">
                <a:solidFill>
                  <a:srgbClr val="525252"/>
                </a:solidFill>
              </a:rPr>
              <a:t>RTT</a:t>
            </a:r>
            <a:r>
              <a:rPr lang="ja-JP" altLang="en-US" sz="2800">
                <a:solidFill>
                  <a:srgbClr val="525252"/>
                </a:solidFill>
              </a:rPr>
              <a:t>を測定</a:t>
            </a:r>
            <a:r>
              <a:rPr lang="ja-JP" altLang="en-US">
                <a:solidFill>
                  <a:srgbClr val="525252"/>
                </a:solidFill>
              </a:rPr>
              <a:t>、</a:t>
            </a:r>
            <a:r>
              <a:rPr lang="ja-JP" altLang="en-US" sz="2800">
                <a:solidFill>
                  <a:srgbClr val="525252"/>
                </a:solidFill>
              </a:rPr>
              <a:t>受け取った閾値と比較</a:t>
            </a:r>
            <a:endParaRPr lang="en-US" altLang="ja-JP" dirty="0">
              <a:solidFill>
                <a:srgbClr val="525252"/>
              </a:solidFill>
            </a:endParaRPr>
          </a:p>
          <a:p>
            <a:pPr lvl="1"/>
            <a:r>
              <a:rPr lang="en-US" altLang="ja-JP" dirty="0">
                <a:solidFill>
                  <a:srgbClr val="525252"/>
                </a:solidFill>
              </a:rPr>
              <a:t>RTT</a:t>
            </a:r>
            <a:r>
              <a:rPr lang="ja-JP" altLang="en-US">
                <a:solidFill>
                  <a:srgbClr val="525252"/>
                </a:solidFill>
              </a:rPr>
              <a:t>が閾値より大きい場合に</a:t>
            </a:r>
            <a:br>
              <a:rPr lang="en-US" altLang="ja-JP" dirty="0">
                <a:solidFill>
                  <a:srgbClr val="525252"/>
                </a:solidFill>
              </a:rPr>
            </a:br>
            <a:r>
              <a:rPr lang="ja-JP" altLang="en-US">
                <a:solidFill>
                  <a:srgbClr val="525252"/>
                </a:solidFill>
              </a:rPr>
              <a:t>不正</a:t>
            </a:r>
            <a:r>
              <a:rPr lang="en-US" altLang="ja-JP" dirty="0">
                <a:solidFill>
                  <a:srgbClr val="525252"/>
                </a:solidFill>
              </a:rPr>
              <a:t>AP</a:t>
            </a:r>
            <a:r>
              <a:rPr lang="ja-JP" altLang="en-US">
                <a:solidFill>
                  <a:srgbClr val="525252"/>
                </a:solidFill>
              </a:rPr>
              <a:t>ありと判断</a:t>
            </a:r>
            <a:endParaRPr kumimoji="1" lang="en-US" altLang="ja-JP" dirty="0"/>
          </a:p>
        </p:txBody>
      </p:sp>
      <p:sp>
        <p:nvSpPr>
          <p:cNvPr id="2" name="タイトル 1">
            <a:extLst>
              <a:ext uri="{FF2B5EF4-FFF2-40B4-BE49-F238E27FC236}">
                <a16:creationId xmlns:a16="http://schemas.microsoft.com/office/drawing/2014/main" id="{069F451A-1260-D900-487B-BFACD5EBCD37}"/>
              </a:ext>
            </a:extLst>
          </p:cNvPr>
          <p:cNvSpPr>
            <a:spLocks noGrp="1"/>
          </p:cNvSpPr>
          <p:nvPr>
            <p:ph type="title"/>
          </p:nvPr>
        </p:nvSpPr>
        <p:spPr/>
        <p:txBody>
          <a:bodyPr>
            <a:normAutofit/>
          </a:bodyPr>
          <a:lstStyle/>
          <a:p>
            <a:r>
              <a:rPr lang="ja-JP" altLang="en-US"/>
              <a:t>キーアイデア</a:t>
            </a:r>
            <a:endParaRPr kumimoji="1" lang="ja-JP" altLang="en-US" dirty="0"/>
          </a:p>
        </p:txBody>
      </p:sp>
      <p:sp>
        <p:nvSpPr>
          <p:cNvPr id="4" name="フッター プレースホルダー 3">
            <a:extLst>
              <a:ext uri="{FF2B5EF4-FFF2-40B4-BE49-F238E27FC236}">
                <a16:creationId xmlns:a16="http://schemas.microsoft.com/office/drawing/2014/main" id="{30378FD5-32BC-E59A-A5E3-14F3051B6647}"/>
              </a:ext>
            </a:extLst>
          </p:cNvPr>
          <p:cNvSpPr>
            <a:spLocks noGrp="1"/>
          </p:cNvSpPr>
          <p:nvPr>
            <p:ph type="ftr" sz="quarter" idx="11"/>
          </p:nvPr>
        </p:nvSpPr>
        <p:spPr/>
        <p:txBody>
          <a:bodyPr/>
          <a:lstStyle/>
          <a:p>
            <a:r>
              <a:rPr lang="en" altLang="ja-JP">
                <a:latin typeface="+mj-lt"/>
              </a:rPr>
              <a:t>ueda 20231013</a:t>
            </a:r>
            <a:endParaRPr kumimoji="1" lang="ja-JP" altLang="en-US"/>
          </a:p>
        </p:txBody>
      </p:sp>
      <p:sp>
        <p:nvSpPr>
          <p:cNvPr id="5" name="スライド番号プレースホルダー 4">
            <a:extLst>
              <a:ext uri="{FF2B5EF4-FFF2-40B4-BE49-F238E27FC236}">
                <a16:creationId xmlns:a16="http://schemas.microsoft.com/office/drawing/2014/main" id="{D013C10B-2A15-4F8D-FED1-8A99C04CBF3A}"/>
              </a:ext>
            </a:extLst>
          </p:cNvPr>
          <p:cNvSpPr>
            <a:spLocks noGrp="1"/>
          </p:cNvSpPr>
          <p:nvPr>
            <p:ph type="sldNum" sz="quarter" idx="12"/>
          </p:nvPr>
        </p:nvSpPr>
        <p:spPr/>
        <p:txBody>
          <a:bodyPr/>
          <a:lstStyle/>
          <a:p>
            <a:fld id="{8B45D110-FD8E-48BD-8825-CDFBF9D22CA3}" type="slidenum">
              <a:rPr kumimoji="1" lang="ja-JP" altLang="en-US" smtClean="0"/>
              <a:pPr/>
              <a:t>6</a:t>
            </a:fld>
            <a:endParaRPr kumimoji="1" lang="ja-JP" altLang="en-US" dirty="0"/>
          </a:p>
        </p:txBody>
      </p:sp>
      <p:cxnSp>
        <p:nvCxnSpPr>
          <p:cNvPr id="6" name="直線コネクタ 5">
            <a:extLst>
              <a:ext uri="{FF2B5EF4-FFF2-40B4-BE49-F238E27FC236}">
                <a16:creationId xmlns:a16="http://schemas.microsoft.com/office/drawing/2014/main" id="{C09EA9D8-DEE7-1BD4-05DC-B8330AB7BB98}"/>
              </a:ext>
            </a:extLst>
          </p:cNvPr>
          <p:cNvCxnSpPr>
            <a:cxnSpLocks/>
          </p:cNvCxnSpPr>
          <p:nvPr/>
        </p:nvCxnSpPr>
        <p:spPr>
          <a:xfrm>
            <a:off x="5191575" y="4851468"/>
            <a:ext cx="1671319" cy="503689"/>
          </a:xfrm>
          <a:prstGeom prst="line">
            <a:avLst/>
          </a:prstGeom>
          <a:ln w="38100">
            <a:solidFill>
              <a:schemeClr val="accent2"/>
            </a:solidFill>
            <a:prstDash val="dash"/>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7" name="直線コネクタ 6">
            <a:extLst>
              <a:ext uri="{FF2B5EF4-FFF2-40B4-BE49-F238E27FC236}">
                <a16:creationId xmlns:a16="http://schemas.microsoft.com/office/drawing/2014/main" id="{688F5B88-9A83-4134-7FEE-338CF37F57A4}"/>
              </a:ext>
            </a:extLst>
          </p:cNvPr>
          <p:cNvCxnSpPr>
            <a:cxnSpLocks/>
          </p:cNvCxnSpPr>
          <p:nvPr/>
        </p:nvCxnSpPr>
        <p:spPr>
          <a:xfrm flipH="1" flipV="1">
            <a:off x="5119543" y="5005950"/>
            <a:ext cx="1632716" cy="485626"/>
          </a:xfrm>
          <a:prstGeom prst="line">
            <a:avLst/>
          </a:prstGeom>
          <a:ln w="38100">
            <a:solidFill>
              <a:schemeClr val="accent2"/>
            </a:solidFill>
            <a:prstDash val="dash"/>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8" name="角丸四角形吹き出し 7">
            <a:extLst>
              <a:ext uri="{FF2B5EF4-FFF2-40B4-BE49-F238E27FC236}">
                <a16:creationId xmlns:a16="http://schemas.microsoft.com/office/drawing/2014/main" id="{663B6459-EE60-0161-BDAE-78516D28FB63}"/>
              </a:ext>
            </a:extLst>
          </p:cNvPr>
          <p:cNvSpPr/>
          <p:nvPr/>
        </p:nvSpPr>
        <p:spPr>
          <a:xfrm>
            <a:off x="6203266" y="5960262"/>
            <a:ext cx="1671319" cy="397529"/>
          </a:xfrm>
          <a:prstGeom prst="wedgeRoundRectCallout">
            <a:avLst>
              <a:gd name="adj1" fmla="val -7231"/>
              <a:gd name="adj2" fmla="val -82877"/>
              <a:gd name="adj3" fmla="val 16667"/>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ja-JP" sz="2000" dirty="0">
                <a:solidFill>
                  <a:srgbClr val="4D4D4D"/>
                </a:solidFill>
              </a:rPr>
              <a:t>g</a:t>
            </a:r>
            <a:r>
              <a:rPr kumimoji="1" lang="en-US" altLang="ja-JP" sz="2000" dirty="0">
                <a:solidFill>
                  <a:srgbClr val="4D4D4D"/>
                </a:solidFill>
              </a:rPr>
              <a:t>oogle.com</a:t>
            </a:r>
            <a:endParaRPr kumimoji="1" lang="ja-JP" altLang="en-US" sz="2000" dirty="0">
              <a:solidFill>
                <a:srgbClr val="4D4D4D"/>
              </a:solidFill>
            </a:endParaRPr>
          </a:p>
        </p:txBody>
      </p:sp>
      <p:sp>
        <p:nvSpPr>
          <p:cNvPr id="9" name="角丸四角形吹き出し 8">
            <a:extLst>
              <a:ext uri="{FF2B5EF4-FFF2-40B4-BE49-F238E27FC236}">
                <a16:creationId xmlns:a16="http://schemas.microsoft.com/office/drawing/2014/main" id="{BB227A82-D1CC-CE42-4838-A152F062B551}"/>
              </a:ext>
            </a:extLst>
          </p:cNvPr>
          <p:cNvSpPr/>
          <p:nvPr/>
        </p:nvSpPr>
        <p:spPr>
          <a:xfrm>
            <a:off x="1133872" y="5462087"/>
            <a:ext cx="2491255" cy="640583"/>
          </a:xfrm>
          <a:prstGeom prst="wedgeRoundRectCallout">
            <a:avLst>
              <a:gd name="adj1" fmla="val 45729"/>
              <a:gd name="adj2" fmla="val -132707"/>
              <a:gd name="adj3" fmla="val 16667"/>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kumimoji="1" lang="en-US" altLang="ja-JP" b="1" dirty="0">
                <a:solidFill>
                  <a:schemeClr val="accent2"/>
                </a:solidFill>
              </a:rPr>
              <a:t>Get RTT sending ping to </a:t>
            </a:r>
            <a:r>
              <a:rPr kumimoji="1" lang="en-US" altLang="ja-JP" b="1" dirty="0" err="1">
                <a:solidFill>
                  <a:schemeClr val="accent2"/>
                </a:solidFill>
              </a:rPr>
              <a:t>google.com</a:t>
            </a:r>
            <a:endParaRPr kumimoji="1" lang="ja-JP" altLang="en-US" b="1" dirty="0">
              <a:solidFill>
                <a:schemeClr val="accent2"/>
              </a:solidFill>
            </a:endParaRPr>
          </a:p>
        </p:txBody>
      </p:sp>
      <p:sp>
        <p:nvSpPr>
          <p:cNvPr id="10" name="テキスト ボックス 9">
            <a:extLst>
              <a:ext uri="{FF2B5EF4-FFF2-40B4-BE49-F238E27FC236}">
                <a16:creationId xmlns:a16="http://schemas.microsoft.com/office/drawing/2014/main" id="{09D1EE8C-87B0-2628-C329-7C56592BD0C8}"/>
              </a:ext>
            </a:extLst>
          </p:cNvPr>
          <p:cNvSpPr txBox="1"/>
          <p:nvPr/>
        </p:nvSpPr>
        <p:spPr>
          <a:xfrm>
            <a:off x="3987343" y="5068595"/>
            <a:ext cx="995633" cy="369332"/>
          </a:xfrm>
          <a:prstGeom prst="rect">
            <a:avLst/>
          </a:prstGeom>
          <a:noFill/>
          <a:ln w="12700">
            <a:solidFill>
              <a:schemeClr val="tx1"/>
            </a:solidFill>
          </a:ln>
        </p:spPr>
        <p:txBody>
          <a:bodyPr wrap="square" rtlCol="0">
            <a:spAutoFit/>
          </a:bodyPr>
          <a:lstStyle/>
          <a:p>
            <a:pPr algn="ctr"/>
            <a:r>
              <a:rPr lang="en-US" altLang="ja-JP" b="1" dirty="0"/>
              <a:t>AP</a:t>
            </a:r>
            <a:endParaRPr kumimoji="1" lang="ja-JP" altLang="en-US" b="1" dirty="0"/>
          </a:p>
        </p:txBody>
      </p:sp>
      <p:cxnSp>
        <p:nvCxnSpPr>
          <p:cNvPr id="11" name="直線コネクタ 10">
            <a:extLst>
              <a:ext uri="{FF2B5EF4-FFF2-40B4-BE49-F238E27FC236}">
                <a16:creationId xmlns:a16="http://schemas.microsoft.com/office/drawing/2014/main" id="{1D402837-1A59-082F-E41A-9525C3EB11AF}"/>
              </a:ext>
            </a:extLst>
          </p:cNvPr>
          <p:cNvCxnSpPr>
            <a:cxnSpLocks/>
          </p:cNvCxnSpPr>
          <p:nvPr/>
        </p:nvCxnSpPr>
        <p:spPr>
          <a:xfrm flipH="1">
            <a:off x="2453813" y="4761039"/>
            <a:ext cx="1518792" cy="0"/>
          </a:xfrm>
          <a:prstGeom prst="line">
            <a:avLst/>
          </a:prstGeom>
          <a:ln w="38100">
            <a:solidFill>
              <a:schemeClr val="accent2"/>
            </a:solidFill>
            <a:prstDash val="dash"/>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12" name="直線コネクタ 11">
            <a:extLst>
              <a:ext uri="{FF2B5EF4-FFF2-40B4-BE49-F238E27FC236}">
                <a16:creationId xmlns:a16="http://schemas.microsoft.com/office/drawing/2014/main" id="{29BBFA6F-D7EF-5329-2395-B1B39AAC98B2}"/>
              </a:ext>
            </a:extLst>
          </p:cNvPr>
          <p:cNvCxnSpPr>
            <a:cxnSpLocks/>
          </p:cNvCxnSpPr>
          <p:nvPr/>
        </p:nvCxnSpPr>
        <p:spPr>
          <a:xfrm rot="-600000" flipV="1">
            <a:off x="5028115" y="4080616"/>
            <a:ext cx="1632988" cy="287940"/>
          </a:xfrm>
          <a:prstGeom prst="line">
            <a:avLst/>
          </a:prstGeom>
          <a:ln w="38100">
            <a:solidFill>
              <a:schemeClr val="bg1">
                <a:lumMod val="50000"/>
              </a:schemeClr>
            </a:solidFill>
            <a:prstDash val="dash"/>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13" name="直線コネクタ 12">
            <a:extLst>
              <a:ext uri="{FF2B5EF4-FFF2-40B4-BE49-F238E27FC236}">
                <a16:creationId xmlns:a16="http://schemas.microsoft.com/office/drawing/2014/main" id="{8A1BF0B6-BCA5-5AEC-31C2-9694D563A9B5}"/>
              </a:ext>
            </a:extLst>
          </p:cNvPr>
          <p:cNvCxnSpPr>
            <a:cxnSpLocks/>
          </p:cNvCxnSpPr>
          <p:nvPr/>
        </p:nvCxnSpPr>
        <p:spPr>
          <a:xfrm rot="-600000" flipH="1">
            <a:off x="5056798" y="4274405"/>
            <a:ext cx="1632988" cy="287940"/>
          </a:xfrm>
          <a:prstGeom prst="line">
            <a:avLst/>
          </a:prstGeom>
          <a:ln w="38100">
            <a:solidFill>
              <a:schemeClr val="bg1">
                <a:lumMod val="50000"/>
              </a:schemeClr>
            </a:solidFill>
            <a:prstDash val="dash"/>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14" name="テキスト ボックス 13">
            <a:extLst>
              <a:ext uri="{FF2B5EF4-FFF2-40B4-BE49-F238E27FC236}">
                <a16:creationId xmlns:a16="http://schemas.microsoft.com/office/drawing/2014/main" id="{821C4BF6-9C30-5073-A808-F42600864EFB}"/>
              </a:ext>
            </a:extLst>
          </p:cNvPr>
          <p:cNvSpPr txBox="1"/>
          <p:nvPr/>
        </p:nvSpPr>
        <p:spPr>
          <a:xfrm>
            <a:off x="1320391" y="5003763"/>
            <a:ext cx="995633" cy="369332"/>
          </a:xfrm>
          <a:prstGeom prst="rect">
            <a:avLst/>
          </a:prstGeom>
          <a:noFill/>
          <a:ln w="12700">
            <a:solidFill>
              <a:schemeClr val="tx1"/>
            </a:solidFill>
          </a:ln>
        </p:spPr>
        <p:txBody>
          <a:bodyPr wrap="square" rtlCol="0">
            <a:spAutoFit/>
          </a:bodyPr>
          <a:lstStyle/>
          <a:p>
            <a:pPr algn="ctr"/>
            <a:r>
              <a:rPr lang="en-US" altLang="ja-JP" b="1" dirty="0"/>
              <a:t>PC </a:t>
            </a:r>
            <a:endParaRPr kumimoji="1" lang="ja-JP" altLang="en-US" b="1" dirty="0"/>
          </a:p>
        </p:txBody>
      </p:sp>
      <p:sp>
        <p:nvSpPr>
          <p:cNvPr id="15" name="テキスト ボックス 14">
            <a:extLst>
              <a:ext uri="{FF2B5EF4-FFF2-40B4-BE49-F238E27FC236}">
                <a16:creationId xmlns:a16="http://schemas.microsoft.com/office/drawing/2014/main" id="{024E3A80-6AA0-152A-0DB9-C1E6526C92DD}"/>
              </a:ext>
            </a:extLst>
          </p:cNvPr>
          <p:cNvSpPr txBox="1"/>
          <p:nvPr/>
        </p:nvSpPr>
        <p:spPr>
          <a:xfrm>
            <a:off x="6705338" y="4130034"/>
            <a:ext cx="995633" cy="646331"/>
          </a:xfrm>
          <a:prstGeom prst="rect">
            <a:avLst/>
          </a:prstGeom>
          <a:noFill/>
          <a:ln w="12700">
            <a:solidFill>
              <a:schemeClr val="tx1"/>
            </a:solidFill>
          </a:ln>
        </p:spPr>
        <p:txBody>
          <a:bodyPr wrap="square" rtlCol="0">
            <a:spAutoFit/>
          </a:bodyPr>
          <a:lstStyle/>
          <a:p>
            <a:pPr algn="ctr"/>
            <a:r>
              <a:rPr lang="en-US" altLang="ja-JP" b="1" dirty="0"/>
              <a:t>control server</a:t>
            </a:r>
            <a:endParaRPr kumimoji="1" lang="ja-JP" altLang="en-US" b="1" dirty="0"/>
          </a:p>
        </p:txBody>
      </p:sp>
      <p:cxnSp>
        <p:nvCxnSpPr>
          <p:cNvPr id="16" name="直線コネクタ 15">
            <a:extLst>
              <a:ext uri="{FF2B5EF4-FFF2-40B4-BE49-F238E27FC236}">
                <a16:creationId xmlns:a16="http://schemas.microsoft.com/office/drawing/2014/main" id="{30210B84-32FD-418C-26C1-08EFDCCB4A4A}"/>
              </a:ext>
            </a:extLst>
          </p:cNvPr>
          <p:cNvCxnSpPr>
            <a:cxnSpLocks/>
          </p:cNvCxnSpPr>
          <p:nvPr/>
        </p:nvCxnSpPr>
        <p:spPr>
          <a:xfrm flipV="1">
            <a:off x="2478351" y="4592244"/>
            <a:ext cx="1570132" cy="5143"/>
          </a:xfrm>
          <a:prstGeom prst="line">
            <a:avLst/>
          </a:prstGeom>
          <a:ln w="38100">
            <a:solidFill>
              <a:schemeClr val="accent2"/>
            </a:solidFill>
            <a:prstDash val="dash"/>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17" name="角丸四角形吹き出し 27">
            <a:extLst>
              <a:ext uri="{FF2B5EF4-FFF2-40B4-BE49-F238E27FC236}">
                <a16:creationId xmlns:a16="http://schemas.microsoft.com/office/drawing/2014/main" id="{882D0C96-EFC8-15E7-5857-A684A2D3D1D4}"/>
              </a:ext>
            </a:extLst>
          </p:cNvPr>
          <p:cNvSpPr/>
          <p:nvPr/>
        </p:nvSpPr>
        <p:spPr>
          <a:xfrm>
            <a:off x="2692719" y="3376402"/>
            <a:ext cx="2350005" cy="769925"/>
          </a:xfrm>
          <a:prstGeom prst="wedgeRoundRectCallout">
            <a:avLst>
              <a:gd name="adj1" fmla="val 76318"/>
              <a:gd name="adj2" fmla="val 49124"/>
              <a:gd name="adj3" fmla="val 16667"/>
            </a:avLst>
          </a:prstGeom>
          <a:solidFill>
            <a:schemeClr val="bg1">
              <a:lumMod val="95000"/>
            </a:schemeClr>
          </a:solidFill>
          <a:ln w="19050" cap="sq">
            <a:solidFill>
              <a:schemeClr val="bg1">
                <a:lumMod val="50000"/>
              </a:schemeClr>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kumimoji="1" lang="en-US" altLang="ja-JP" b="1" dirty="0">
                <a:solidFill>
                  <a:schemeClr val="bg1">
                    <a:lumMod val="50000"/>
                  </a:schemeClr>
                </a:solidFill>
              </a:rPr>
              <a:t>Receive thresholds tailored to the load.</a:t>
            </a:r>
            <a:endParaRPr kumimoji="1" lang="ja-JP" altLang="en-US" b="1" dirty="0">
              <a:solidFill>
                <a:schemeClr val="bg1">
                  <a:lumMod val="50000"/>
                </a:schemeClr>
              </a:solidFill>
            </a:endParaRPr>
          </a:p>
        </p:txBody>
      </p:sp>
      <p:pic>
        <p:nvPicPr>
          <p:cNvPr id="18" name="グラフィックス 17" descr="無線ルーター 単色塗りつぶし">
            <a:extLst>
              <a:ext uri="{FF2B5EF4-FFF2-40B4-BE49-F238E27FC236}">
                <a16:creationId xmlns:a16="http://schemas.microsoft.com/office/drawing/2014/main" id="{5AD4C6B0-812C-8783-5E66-409FB5F4C34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057501" y="4257475"/>
            <a:ext cx="914400" cy="917419"/>
          </a:xfrm>
          <a:prstGeom prst="rect">
            <a:avLst/>
          </a:prstGeom>
        </p:spPr>
      </p:pic>
      <p:pic>
        <p:nvPicPr>
          <p:cNvPr id="19" name="グラフィックス 18" descr="ノート PC 単色塗りつぶし">
            <a:extLst>
              <a:ext uri="{FF2B5EF4-FFF2-40B4-BE49-F238E27FC236}">
                <a16:creationId xmlns:a16="http://schemas.microsoft.com/office/drawing/2014/main" id="{EBDA6219-2110-02C6-2563-81899C62E11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381331" y="4243568"/>
            <a:ext cx="906536" cy="909529"/>
          </a:xfrm>
          <a:prstGeom prst="rect">
            <a:avLst/>
          </a:prstGeom>
        </p:spPr>
      </p:pic>
      <p:pic>
        <p:nvPicPr>
          <p:cNvPr id="20" name="グラフィックス 19" descr="データベース 枠線">
            <a:extLst>
              <a:ext uri="{FF2B5EF4-FFF2-40B4-BE49-F238E27FC236}">
                <a16:creationId xmlns:a16="http://schemas.microsoft.com/office/drawing/2014/main" id="{9EEF1B37-E351-F0E7-2939-522C71F63E7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786743" y="4986097"/>
            <a:ext cx="914400" cy="917419"/>
          </a:xfrm>
          <a:prstGeom prst="rect">
            <a:avLst/>
          </a:prstGeom>
        </p:spPr>
      </p:pic>
      <p:pic>
        <p:nvPicPr>
          <p:cNvPr id="21" name="グラフィックス 20" descr="クラウドからダウンロード 単色塗りつぶし">
            <a:extLst>
              <a:ext uri="{FF2B5EF4-FFF2-40B4-BE49-F238E27FC236}">
                <a16:creationId xmlns:a16="http://schemas.microsoft.com/office/drawing/2014/main" id="{6E3854C8-8C49-A76F-98F8-F0E764A48D4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731065" y="3290180"/>
            <a:ext cx="914400" cy="914400"/>
          </a:xfrm>
          <a:prstGeom prst="rect">
            <a:avLst/>
          </a:prstGeom>
        </p:spPr>
      </p:pic>
      <p:cxnSp>
        <p:nvCxnSpPr>
          <p:cNvPr id="22" name="直線コネクタ 21">
            <a:extLst>
              <a:ext uri="{FF2B5EF4-FFF2-40B4-BE49-F238E27FC236}">
                <a16:creationId xmlns:a16="http://schemas.microsoft.com/office/drawing/2014/main" id="{67B89495-FCB0-05F6-BCA8-098A64D0D2D1}"/>
              </a:ext>
            </a:extLst>
          </p:cNvPr>
          <p:cNvCxnSpPr>
            <a:cxnSpLocks/>
            <a:stCxn id="23" idx="0"/>
          </p:cNvCxnSpPr>
          <p:nvPr/>
        </p:nvCxnSpPr>
        <p:spPr>
          <a:xfrm flipH="1" flipV="1">
            <a:off x="4645910" y="5491576"/>
            <a:ext cx="208292" cy="337331"/>
          </a:xfrm>
          <a:prstGeom prst="line">
            <a:avLst/>
          </a:prstGeom>
          <a:ln w="38100">
            <a:prstDash val="dash"/>
          </a:ln>
        </p:spPr>
        <p:style>
          <a:lnRef idx="1">
            <a:schemeClr val="dk1"/>
          </a:lnRef>
          <a:fillRef idx="0">
            <a:schemeClr val="dk1"/>
          </a:fillRef>
          <a:effectRef idx="0">
            <a:schemeClr val="dk1"/>
          </a:effectRef>
          <a:fontRef idx="minor">
            <a:schemeClr val="tx1"/>
          </a:fontRef>
        </p:style>
      </p:cxnSp>
      <p:sp>
        <p:nvSpPr>
          <p:cNvPr id="23" name="円/楕円 22">
            <a:extLst>
              <a:ext uri="{FF2B5EF4-FFF2-40B4-BE49-F238E27FC236}">
                <a16:creationId xmlns:a16="http://schemas.microsoft.com/office/drawing/2014/main" id="{BD21DFDE-9D95-9280-CA7A-F721C8D6CEDC}"/>
              </a:ext>
            </a:extLst>
          </p:cNvPr>
          <p:cNvSpPr/>
          <p:nvPr/>
        </p:nvSpPr>
        <p:spPr>
          <a:xfrm>
            <a:off x="3822540" y="5828907"/>
            <a:ext cx="2063324" cy="652124"/>
          </a:xfrm>
          <a:prstGeom prst="ellipse">
            <a:avLst/>
          </a:prstGeom>
          <a:solidFill>
            <a:schemeClr val="bg1">
              <a:lumMod val="95000"/>
            </a:schemeClr>
          </a:solidFill>
          <a:ln w="19050" cap="sq">
            <a:solidFill>
              <a:srgbClr val="333333"/>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ja-JP" sz="2000" b="1" dirty="0">
                <a:solidFill>
                  <a:srgbClr val="333333"/>
                </a:solidFill>
              </a:rPr>
              <a:t>d</a:t>
            </a:r>
            <a:r>
              <a:rPr kumimoji="1" lang="en-US" altLang="ja-JP" sz="2000" b="1" dirty="0">
                <a:solidFill>
                  <a:srgbClr val="333333"/>
                </a:solidFill>
              </a:rPr>
              <a:t>evices</a:t>
            </a:r>
            <a:endParaRPr kumimoji="1" lang="ja-JP" altLang="en-US" sz="2000" b="1" dirty="0">
              <a:solidFill>
                <a:srgbClr val="333333"/>
              </a:solidFill>
            </a:endParaRPr>
          </a:p>
        </p:txBody>
      </p:sp>
    </p:spTree>
    <p:extLst>
      <p:ext uri="{BB962C8B-B14F-4D97-AF65-F5344CB8AC3E}">
        <p14:creationId xmlns:p14="http://schemas.microsoft.com/office/powerpoint/2010/main" val="2131835098"/>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2122F3A-CD3F-0FE8-F6F2-FE7ABC3F4214}"/>
              </a:ext>
            </a:extLst>
          </p:cNvPr>
          <p:cNvSpPr>
            <a:spLocks noGrp="1"/>
          </p:cNvSpPr>
          <p:nvPr>
            <p:ph type="title"/>
          </p:nvPr>
        </p:nvSpPr>
        <p:spPr/>
        <p:txBody>
          <a:bodyPr/>
          <a:lstStyle/>
          <a:p>
            <a:r>
              <a:rPr kumimoji="1" lang="en" altLang="ja-JP" dirty="0"/>
              <a:t>Experiment flow</a:t>
            </a:r>
            <a:endParaRPr kumimoji="1" lang="ja-JP" altLang="en-US"/>
          </a:p>
        </p:txBody>
      </p:sp>
      <p:sp>
        <p:nvSpPr>
          <p:cNvPr id="4" name="フッター プレースホルダー 3">
            <a:extLst>
              <a:ext uri="{FF2B5EF4-FFF2-40B4-BE49-F238E27FC236}">
                <a16:creationId xmlns:a16="http://schemas.microsoft.com/office/drawing/2014/main" id="{C2F1EB23-5B07-152A-F978-4BCCEEB38185}"/>
              </a:ext>
            </a:extLst>
          </p:cNvPr>
          <p:cNvSpPr>
            <a:spLocks noGrp="1"/>
          </p:cNvSpPr>
          <p:nvPr>
            <p:ph type="ftr" sz="quarter" idx="11"/>
          </p:nvPr>
        </p:nvSpPr>
        <p:spPr/>
        <p:txBody>
          <a:bodyPr/>
          <a:lstStyle/>
          <a:p>
            <a:r>
              <a:rPr lang="en" altLang="ja-JP">
                <a:latin typeface="+mj-lt"/>
              </a:rPr>
              <a:t>ueda 20231013</a:t>
            </a:r>
            <a:endParaRPr kumimoji="1" lang="ja-JP" altLang="en-US"/>
          </a:p>
        </p:txBody>
      </p:sp>
      <p:sp>
        <p:nvSpPr>
          <p:cNvPr id="5" name="スライド番号プレースホルダー 4">
            <a:extLst>
              <a:ext uri="{FF2B5EF4-FFF2-40B4-BE49-F238E27FC236}">
                <a16:creationId xmlns:a16="http://schemas.microsoft.com/office/drawing/2014/main" id="{74678E44-5B03-E7CF-4ED1-E71C705EEF8C}"/>
              </a:ext>
            </a:extLst>
          </p:cNvPr>
          <p:cNvSpPr>
            <a:spLocks noGrp="1"/>
          </p:cNvSpPr>
          <p:nvPr>
            <p:ph type="sldNum" sz="quarter" idx="12"/>
          </p:nvPr>
        </p:nvSpPr>
        <p:spPr/>
        <p:txBody>
          <a:bodyPr/>
          <a:lstStyle/>
          <a:p>
            <a:fld id="{8B45D110-FD8E-48BD-8825-CDFBF9D22CA3}" type="slidenum">
              <a:rPr kumimoji="1" lang="ja-JP" altLang="en-US" smtClean="0"/>
              <a:pPr/>
              <a:t>7</a:t>
            </a:fld>
            <a:endParaRPr kumimoji="1" lang="ja-JP" altLang="en-US" dirty="0"/>
          </a:p>
        </p:txBody>
      </p:sp>
      <p:sp>
        <p:nvSpPr>
          <p:cNvPr id="6" name="フローチャート: 処理 5">
            <a:extLst>
              <a:ext uri="{FF2B5EF4-FFF2-40B4-BE49-F238E27FC236}">
                <a16:creationId xmlns:a16="http://schemas.microsoft.com/office/drawing/2014/main" id="{3DEB2A62-D703-1EA0-69A1-3AB33DCB08C9}"/>
              </a:ext>
            </a:extLst>
          </p:cNvPr>
          <p:cNvSpPr/>
          <p:nvPr/>
        </p:nvSpPr>
        <p:spPr>
          <a:xfrm>
            <a:off x="1798525" y="969832"/>
            <a:ext cx="2491630" cy="568800"/>
          </a:xfrm>
          <a:prstGeom prst="flowChartProcess">
            <a:avLst/>
          </a:prstGeom>
          <a:solidFill>
            <a:schemeClr val="accent1"/>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ja-JP" sz="2200" b="1" dirty="0">
                <a:solidFill>
                  <a:schemeClr val="bg1"/>
                </a:solidFill>
              </a:rPr>
              <a:t>RTT</a:t>
            </a:r>
            <a:r>
              <a:rPr lang="ja-JP" altLang="en-US" sz="2200" b="1">
                <a:solidFill>
                  <a:schemeClr val="bg1"/>
                </a:solidFill>
              </a:rPr>
              <a:t>を測定</a:t>
            </a:r>
            <a:endParaRPr kumimoji="1" lang="ja-JP" altLang="en-US" sz="2200" b="1" dirty="0">
              <a:solidFill>
                <a:schemeClr val="bg1"/>
              </a:solidFill>
            </a:endParaRPr>
          </a:p>
        </p:txBody>
      </p:sp>
      <p:sp>
        <p:nvSpPr>
          <p:cNvPr id="7" name="Google Shape;124;p2">
            <a:extLst>
              <a:ext uri="{FF2B5EF4-FFF2-40B4-BE49-F238E27FC236}">
                <a16:creationId xmlns:a16="http://schemas.microsoft.com/office/drawing/2014/main" id="{2DD5BDF7-0F00-7F1D-0D89-15323D13EF9E}"/>
              </a:ext>
            </a:extLst>
          </p:cNvPr>
          <p:cNvSpPr/>
          <p:nvPr/>
        </p:nvSpPr>
        <p:spPr>
          <a:xfrm>
            <a:off x="2759944" y="1538632"/>
            <a:ext cx="576064" cy="540000"/>
          </a:xfrm>
          <a:prstGeom prst="downArrow">
            <a:avLst>
              <a:gd name="adj1" fmla="val 50000"/>
              <a:gd name="adj2" fmla="val 50000"/>
            </a:avLst>
          </a:prstGeom>
          <a:solidFill>
            <a:schemeClr val="accent1">
              <a:alpha val="4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8" name="フローチャート: 処理 7">
            <a:extLst>
              <a:ext uri="{FF2B5EF4-FFF2-40B4-BE49-F238E27FC236}">
                <a16:creationId xmlns:a16="http://schemas.microsoft.com/office/drawing/2014/main" id="{D169A650-56B6-357B-362D-9A9B05AA7EBF}"/>
              </a:ext>
            </a:extLst>
          </p:cNvPr>
          <p:cNvSpPr/>
          <p:nvPr/>
        </p:nvSpPr>
        <p:spPr>
          <a:xfrm>
            <a:off x="1141576" y="3423425"/>
            <a:ext cx="3830400" cy="568800"/>
          </a:xfrm>
          <a:prstGeom prst="flowChartProcess">
            <a:avLst/>
          </a:prstGeom>
          <a:solidFill>
            <a:schemeClr val="accent1"/>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kumimoji="1" lang="en-US" altLang="ja-JP" sz="2200" b="1" dirty="0">
                <a:solidFill>
                  <a:schemeClr val="bg1"/>
                </a:solidFill>
              </a:rPr>
              <a:t>k-means</a:t>
            </a:r>
            <a:r>
              <a:rPr kumimoji="1" lang="ja-JP" altLang="en-US" sz="2200" b="1">
                <a:solidFill>
                  <a:schemeClr val="bg1"/>
                </a:solidFill>
              </a:rPr>
              <a:t>を用いた検知</a:t>
            </a:r>
            <a:endParaRPr kumimoji="1" lang="ja-JP" altLang="en-US" sz="2200" b="1" dirty="0">
              <a:solidFill>
                <a:schemeClr val="bg1"/>
              </a:solidFill>
            </a:endParaRPr>
          </a:p>
        </p:txBody>
      </p:sp>
      <p:sp>
        <p:nvSpPr>
          <p:cNvPr id="10" name="フローチャート: 判断 9">
            <a:extLst>
              <a:ext uri="{FF2B5EF4-FFF2-40B4-BE49-F238E27FC236}">
                <a16:creationId xmlns:a16="http://schemas.microsoft.com/office/drawing/2014/main" id="{9120180A-10B8-F18E-B061-C7571088D79B}"/>
              </a:ext>
            </a:extLst>
          </p:cNvPr>
          <p:cNvSpPr/>
          <p:nvPr/>
        </p:nvSpPr>
        <p:spPr>
          <a:xfrm>
            <a:off x="824007" y="4498431"/>
            <a:ext cx="4479330" cy="1070357"/>
          </a:xfrm>
          <a:prstGeom prst="flowChartDecision">
            <a:avLst/>
          </a:prstGeom>
          <a:solidFill>
            <a:schemeClr val="accent1"/>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lang="ja-JP" altLang="en-US" sz="2200" b="1">
                <a:solidFill>
                  <a:schemeClr val="bg1"/>
                </a:solidFill>
              </a:rPr>
              <a:t>「不正</a:t>
            </a:r>
            <a:r>
              <a:rPr lang="en-US" altLang="ja-JP" sz="2200" b="1" dirty="0">
                <a:solidFill>
                  <a:schemeClr val="bg1"/>
                </a:solidFill>
              </a:rPr>
              <a:t>AP</a:t>
            </a:r>
            <a:r>
              <a:rPr lang="ja-JP" altLang="en-US" sz="2200" b="1">
                <a:solidFill>
                  <a:schemeClr val="bg1"/>
                </a:solidFill>
              </a:rPr>
              <a:t>あり」</a:t>
            </a:r>
            <a:endParaRPr kumimoji="1" lang="ja-JP" altLang="en-US" sz="2200" b="1" dirty="0">
              <a:solidFill>
                <a:schemeClr val="bg1"/>
              </a:solidFill>
            </a:endParaRPr>
          </a:p>
        </p:txBody>
      </p:sp>
      <p:sp>
        <p:nvSpPr>
          <p:cNvPr id="11" name="Google Shape;124;p2">
            <a:extLst>
              <a:ext uri="{FF2B5EF4-FFF2-40B4-BE49-F238E27FC236}">
                <a16:creationId xmlns:a16="http://schemas.microsoft.com/office/drawing/2014/main" id="{C4284D41-124D-6464-245F-854015A20F44}"/>
              </a:ext>
            </a:extLst>
          </p:cNvPr>
          <p:cNvSpPr/>
          <p:nvPr/>
        </p:nvSpPr>
        <p:spPr>
          <a:xfrm>
            <a:off x="2769575" y="3974613"/>
            <a:ext cx="576064" cy="540000"/>
          </a:xfrm>
          <a:prstGeom prst="downArrow">
            <a:avLst>
              <a:gd name="adj1" fmla="val 50000"/>
              <a:gd name="adj2" fmla="val 50000"/>
            </a:avLst>
          </a:prstGeom>
          <a:solidFill>
            <a:schemeClr val="accent1">
              <a:alpha val="4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dk1"/>
              </a:solidFill>
              <a:latin typeface="Quattrocento Sans"/>
              <a:ea typeface="Quattrocento Sans"/>
              <a:cs typeface="Quattrocento Sans"/>
              <a:sym typeface="Quattrocento Sans"/>
            </a:endParaRPr>
          </a:p>
        </p:txBody>
      </p:sp>
      <p:sp>
        <p:nvSpPr>
          <p:cNvPr id="12" name="Google Shape;124;p2">
            <a:extLst>
              <a:ext uri="{FF2B5EF4-FFF2-40B4-BE49-F238E27FC236}">
                <a16:creationId xmlns:a16="http://schemas.microsoft.com/office/drawing/2014/main" id="{3AC71B5C-F407-B797-225C-76AA348DCC98}"/>
              </a:ext>
            </a:extLst>
          </p:cNvPr>
          <p:cNvSpPr/>
          <p:nvPr/>
        </p:nvSpPr>
        <p:spPr>
          <a:xfrm rot="740940">
            <a:off x="1479445" y="5246410"/>
            <a:ext cx="576000" cy="720000"/>
          </a:xfrm>
          <a:prstGeom prst="downArrow">
            <a:avLst>
              <a:gd name="adj1" fmla="val 50000"/>
              <a:gd name="adj2" fmla="val 50000"/>
            </a:avLst>
          </a:prstGeom>
          <a:solidFill>
            <a:schemeClr val="accent1">
              <a:alpha val="4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dk1"/>
              </a:solidFill>
              <a:latin typeface="Quattrocento Sans"/>
              <a:ea typeface="Quattrocento Sans"/>
              <a:cs typeface="Quattrocento Sans"/>
              <a:sym typeface="Quattrocento Sans"/>
            </a:endParaRPr>
          </a:p>
        </p:txBody>
      </p:sp>
      <p:sp>
        <p:nvSpPr>
          <p:cNvPr id="14" name="Google Shape;124;p2">
            <a:extLst>
              <a:ext uri="{FF2B5EF4-FFF2-40B4-BE49-F238E27FC236}">
                <a16:creationId xmlns:a16="http://schemas.microsoft.com/office/drawing/2014/main" id="{4E656E25-C822-EE68-266A-F5824FE427EE}"/>
              </a:ext>
            </a:extLst>
          </p:cNvPr>
          <p:cNvSpPr/>
          <p:nvPr/>
        </p:nvSpPr>
        <p:spPr>
          <a:xfrm rot="20880000">
            <a:off x="4026989" y="5259020"/>
            <a:ext cx="576000" cy="720000"/>
          </a:xfrm>
          <a:prstGeom prst="downArrow">
            <a:avLst>
              <a:gd name="adj1" fmla="val 50000"/>
              <a:gd name="adj2" fmla="val 50000"/>
            </a:avLst>
          </a:prstGeom>
          <a:solidFill>
            <a:schemeClr val="accent1">
              <a:alpha val="4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dk1"/>
              </a:solidFill>
              <a:latin typeface="Quattrocento Sans"/>
              <a:ea typeface="Quattrocento Sans"/>
              <a:cs typeface="Quattrocento Sans"/>
              <a:sym typeface="Quattrocento Sans"/>
            </a:endParaRPr>
          </a:p>
        </p:txBody>
      </p:sp>
      <p:sp>
        <p:nvSpPr>
          <p:cNvPr id="15" name="テキスト ボックス 14">
            <a:extLst>
              <a:ext uri="{FF2B5EF4-FFF2-40B4-BE49-F238E27FC236}">
                <a16:creationId xmlns:a16="http://schemas.microsoft.com/office/drawing/2014/main" id="{E2E9A2B8-EF08-1BEF-E5B1-2B0ABE84ACAF}"/>
              </a:ext>
            </a:extLst>
          </p:cNvPr>
          <p:cNvSpPr txBox="1"/>
          <p:nvPr/>
        </p:nvSpPr>
        <p:spPr>
          <a:xfrm>
            <a:off x="4778394" y="5518824"/>
            <a:ext cx="543739" cy="400110"/>
          </a:xfrm>
          <a:prstGeom prst="rect">
            <a:avLst/>
          </a:prstGeom>
          <a:noFill/>
        </p:spPr>
        <p:txBody>
          <a:bodyPr wrap="none" rtlCol="0">
            <a:spAutoFit/>
          </a:bodyPr>
          <a:lstStyle/>
          <a:p>
            <a:r>
              <a:rPr kumimoji="1" lang="en-US" altLang="ja-JP" sz="2000" b="1" dirty="0">
                <a:solidFill>
                  <a:srgbClr val="4D4D4D"/>
                </a:solidFill>
              </a:rPr>
              <a:t>No</a:t>
            </a:r>
            <a:endParaRPr kumimoji="1" lang="ja-JP" altLang="en-US" sz="2000" b="1" dirty="0">
              <a:solidFill>
                <a:srgbClr val="4D4D4D"/>
              </a:solidFill>
            </a:endParaRPr>
          </a:p>
        </p:txBody>
      </p:sp>
      <p:sp>
        <p:nvSpPr>
          <p:cNvPr id="16" name="テキスト ボックス 15">
            <a:extLst>
              <a:ext uri="{FF2B5EF4-FFF2-40B4-BE49-F238E27FC236}">
                <a16:creationId xmlns:a16="http://schemas.microsoft.com/office/drawing/2014/main" id="{89379C9B-C952-38E1-5542-E3B2CF8D5E4F}"/>
              </a:ext>
            </a:extLst>
          </p:cNvPr>
          <p:cNvSpPr txBox="1"/>
          <p:nvPr/>
        </p:nvSpPr>
        <p:spPr>
          <a:xfrm>
            <a:off x="818870" y="5515808"/>
            <a:ext cx="568810" cy="400110"/>
          </a:xfrm>
          <a:prstGeom prst="rect">
            <a:avLst/>
          </a:prstGeom>
          <a:noFill/>
        </p:spPr>
        <p:txBody>
          <a:bodyPr wrap="none" rtlCol="0">
            <a:spAutoFit/>
          </a:bodyPr>
          <a:lstStyle/>
          <a:p>
            <a:r>
              <a:rPr kumimoji="1" lang="en-US" altLang="ja-JP" sz="2000" b="1" dirty="0">
                <a:solidFill>
                  <a:srgbClr val="4D4D4D"/>
                </a:solidFill>
              </a:rPr>
              <a:t>Yes</a:t>
            </a:r>
            <a:endParaRPr kumimoji="1" lang="ja-JP" altLang="en-US" sz="2000" b="1" dirty="0">
              <a:solidFill>
                <a:srgbClr val="4D4D4D"/>
              </a:solidFill>
            </a:endParaRPr>
          </a:p>
        </p:txBody>
      </p:sp>
      <p:sp>
        <p:nvSpPr>
          <p:cNvPr id="17" name="フローチャート: 処理 16">
            <a:extLst>
              <a:ext uri="{FF2B5EF4-FFF2-40B4-BE49-F238E27FC236}">
                <a16:creationId xmlns:a16="http://schemas.microsoft.com/office/drawing/2014/main" id="{9257B53B-A38B-FB6F-FACC-1F6DA846E491}"/>
              </a:ext>
            </a:extLst>
          </p:cNvPr>
          <p:cNvSpPr/>
          <p:nvPr/>
        </p:nvSpPr>
        <p:spPr>
          <a:xfrm>
            <a:off x="240231" y="5942883"/>
            <a:ext cx="2491630" cy="568800"/>
          </a:xfrm>
          <a:prstGeom prst="flowChartProcess">
            <a:avLst/>
          </a:prstGeom>
          <a:solidFill>
            <a:schemeClr val="accent1"/>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kumimoji="1" lang="en-US" altLang="ja-JP" sz="2200" b="1" dirty="0">
                <a:solidFill>
                  <a:schemeClr val="bg1"/>
                </a:solidFill>
              </a:rPr>
              <a:t>CDF</a:t>
            </a:r>
            <a:r>
              <a:rPr kumimoji="1" lang="ja-JP" altLang="en-US" sz="2200" b="1">
                <a:solidFill>
                  <a:schemeClr val="bg1"/>
                </a:solidFill>
              </a:rPr>
              <a:t>の追加検知</a:t>
            </a:r>
            <a:endParaRPr kumimoji="1" lang="ja-JP" altLang="en-US" sz="2200" b="1" dirty="0">
              <a:solidFill>
                <a:schemeClr val="bg1"/>
              </a:solidFill>
            </a:endParaRPr>
          </a:p>
        </p:txBody>
      </p:sp>
      <p:sp>
        <p:nvSpPr>
          <p:cNvPr id="18" name="フローチャート: 処理 17">
            <a:extLst>
              <a:ext uri="{FF2B5EF4-FFF2-40B4-BE49-F238E27FC236}">
                <a16:creationId xmlns:a16="http://schemas.microsoft.com/office/drawing/2014/main" id="{8731F099-4A9F-92D3-1C66-86C020569768}"/>
              </a:ext>
            </a:extLst>
          </p:cNvPr>
          <p:cNvSpPr/>
          <p:nvPr/>
        </p:nvSpPr>
        <p:spPr>
          <a:xfrm>
            <a:off x="3567963" y="5944964"/>
            <a:ext cx="2491630" cy="568800"/>
          </a:xfrm>
          <a:prstGeom prst="flowChartProcess">
            <a:avLst/>
          </a:prstGeom>
          <a:solidFill>
            <a:schemeClr val="accent1"/>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lang="ja-JP" altLang="en-US" sz="2200" b="1">
                <a:solidFill>
                  <a:schemeClr val="bg1"/>
                </a:solidFill>
              </a:rPr>
              <a:t>終わり</a:t>
            </a:r>
            <a:endParaRPr kumimoji="1" lang="ja-JP" altLang="en-US" sz="2200" b="1" dirty="0">
              <a:solidFill>
                <a:schemeClr val="bg1"/>
              </a:solidFill>
            </a:endParaRPr>
          </a:p>
        </p:txBody>
      </p:sp>
      <p:cxnSp>
        <p:nvCxnSpPr>
          <p:cNvPr id="19" name="直線矢印コネクタ 18">
            <a:extLst>
              <a:ext uri="{FF2B5EF4-FFF2-40B4-BE49-F238E27FC236}">
                <a16:creationId xmlns:a16="http://schemas.microsoft.com/office/drawing/2014/main" id="{B1328A37-59FB-B7CF-46BD-DFBCFDCB3488}"/>
              </a:ext>
            </a:extLst>
          </p:cNvPr>
          <p:cNvCxnSpPr>
            <a:cxnSpLocks/>
          </p:cNvCxnSpPr>
          <p:nvPr/>
        </p:nvCxnSpPr>
        <p:spPr>
          <a:xfrm>
            <a:off x="6635125" y="5855639"/>
            <a:ext cx="2124000" cy="0"/>
          </a:xfrm>
          <a:prstGeom prst="straightConnector1">
            <a:avLst/>
          </a:prstGeom>
          <a:ln w="38100" cap="sq">
            <a:solidFill>
              <a:schemeClr val="accent1"/>
            </a:solidFill>
            <a:miter lim="800000"/>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0" name="フローチャート: 結合子 19">
            <a:extLst>
              <a:ext uri="{FF2B5EF4-FFF2-40B4-BE49-F238E27FC236}">
                <a16:creationId xmlns:a16="http://schemas.microsoft.com/office/drawing/2014/main" id="{785999FE-4470-DA58-0F51-F40AE5FF8CB4}"/>
              </a:ext>
            </a:extLst>
          </p:cNvPr>
          <p:cNvSpPr/>
          <p:nvPr/>
        </p:nvSpPr>
        <p:spPr>
          <a:xfrm>
            <a:off x="7342050" y="5100156"/>
            <a:ext cx="109254" cy="106690"/>
          </a:xfrm>
          <a:prstGeom prst="flowChartConnector">
            <a:avLst/>
          </a:prstGeom>
          <a:solidFill>
            <a:schemeClr val="accent1"/>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21" name="フローチャート: 結合子 20">
            <a:extLst>
              <a:ext uri="{FF2B5EF4-FFF2-40B4-BE49-F238E27FC236}">
                <a16:creationId xmlns:a16="http://schemas.microsoft.com/office/drawing/2014/main" id="{3FCB55BC-7779-9BCD-99B1-60E224868D65}"/>
              </a:ext>
            </a:extLst>
          </p:cNvPr>
          <p:cNvSpPr/>
          <p:nvPr/>
        </p:nvSpPr>
        <p:spPr>
          <a:xfrm>
            <a:off x="7037250" y="5040471"/>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rgbClr val="FFFF00"/>
              </a:solidFill>
            </a:endParaRPr>
          </a:p>
        </p:txBody>
      </p:sp>
      <p:sp>
        <p:nvSpPr>
          <p:cNvPr id="22" name="フローチャート: 結合子 21">
            <a:extLst>
              <a:ext uri="{FF2B5EF4-FFF2-40B4-BE49-F238E27FC236}">
                <a16:creationId xmlns:a16="http://schemas.microsoft.com/office/drawing/2014/main" id="{4A03745A-927F-1EF5-B4DA-E1C5130E7EC8}"/>
              </a:ext>
            </a:extLst>
          </p:cNvPr>
          <p:cNvSpPr/>
          <p:nvPr/>
        </p:nvSpPr>
        <p:spPr>
          <a:xfrm>
            <a:off x="7856104" y="5014974"/>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rgbClr val="FFFF00"/>
              </a:solidFill>
            </a:endParaRPr>
          </a:p>
        </p:txBody>
      </p:sp>
      <p:sp>
        <p:nvSpPr>
          <p:cNvPr id="23" name="フローチャート: 結合子 22">
            <a:extLst>
              <a:ext uri="{FF2B5EF4-FFF2-40B4-BE49-F238E27FC236}">
                <a16:creationId xmlns:a16="http://schemas.microsoft.com/office/drawing/2014/main" id="{36FA376A-0B38-3EFE-698F-8041EBDB81DD}"/>
              </a:ext>
            </a:extLst>
          </p:cNvPr>
          <p:cNvSpPr/>
          <p:nvPr/>
        </p:nvSpPr>
        <p:spPr>
          <a:xfrm>
            <a:off x="6893750" y="4931428"/>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rgbClr val="FFFF00"/>
              </a:solidFill>
            </a:endParaRPr>
          </a:p>
        </p:txBody>
      </p:sp>
      <p:sp>
        <p:nvSpPr>
          <p:cNvPr id="24" name="フローチャート: 結合子 23">
            <a:extLst>
              <a:ext uri="{FF2B5EF4-FFF2-40B4-BE49-F238E27FC236}">
                <a16:creationId xmlns:a16="http://schemas.microsoft.com/office/drawing/2014/main" id="{8BD52452-83CC-73CB-E8B6-BDCAFD62DC64}"/>
              </a:ext>
            </a:extLst>
          </p:cNvPr>
          <p:cNvSpPr/>
          <p:nvPr/>
        </p:nvSpPr>
        <p:spPr>
          <a:xfrm>
            <a:off x="8103762" y="5020982"/>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rgbClr val="FFFF00"/>
              </a:solidFill>
            </a:endParaRPr>
          </a:p>
        </p:txBody>
      </p:sp>
      <p:sp>
        <p:nvSpPr>
          <p:cNvPr id="25" name="フローチャート: 結合子 24">
            <a:extLst>
              <a:ext uri="{FF2B5EF4-FFF2-40B4-BE49-F238E27FC236}">
                <a16:creationId xmlns:a16="http://schemas.microsoft.com/office/drawing/2014/main" id="{8CD0F3DD-155F-9BB2-E88A-D9FF1B286E77}"/>
              </a:ext>
            </a:extLst>
          </p:cNvPr>
          <p:cNvSpPr/>
          <p:nvPr/>
        </p:nvSpPr>
        <p:spPr>
          <a:xfrm>
            <a:off x="8244021" y="5093002"/>
            <a:ext cx="109254" cy="106690"/>
          </a:xfrm>
          <a:prstGeom prst="flowChartConnector">
            <a:avLst/>
          </a:prstGeom>
          <a:solidFill>
            <a:schemeClr val="accent1"/>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26" name="フローチャート: 結合子 25">
            <a:extLst>
              <a:ext uri="{FF2B5EF4-FFF2-40B4-BE49-F238E27FC236}">
                <a16:creationId xmlns:a16="http://schemas.microsoft.com/office/drawing/2014/main" id="{17B36C5C-6EDC-913E-7866-937FCB6B381B}"/>
              </a:ext>
            </a:extLst>
          </p:cNvPr>
          <p:cNvSpPr/>
          <p:nvPr/>
        </p:nvSpPr>
        <p:spPr>
          <a:xfrm>
            <a:off x="7464761" y="5234811"/>
            <a:ext cx="109254" cy="106690"/>
          </a:xfrm>
          <a:prstGeom prst="flowChartConnector">
            <a:avLst/>
          </a:prstGeom>
          <a:solidFill>
            <a:schemeClr val="accent2"/>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27" name="フローチャート: 結合子 26">
            <a:extLst>
              <a:ext uri="{FF2B5EF4-FFF2-40B4-BE49-F238E27FC236}">
                <a16:creationId xmlns:a16="http://schemas.microsoft.com/office/drawing/2014/main" id="{03471DC8-8F49-1C73-0014-ADCB87D0AFF9}"/>
              </a:ext>
            </a:extLst>
          </p:cNvPr>
          <p:cNvSpPr/>
          <p:nvPr/>
        </p:nvSpPr>
        <p:spPr>
          <a:xfrm>
            <a:off x="7293551" y="4926852"/>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rgbClr val="FFFF00"/>
              </a:solidFill>
            </a:endParaRPr>
          </a:p>
        </p:txBody>
      </p:sp>
      <p:sp>
        <p:nvSpPr>
          <p:cNvPr id="28" name="フローチャート: 結合子 27">
            <a:extLst>
              <a:ext uri="{FF2B5EF4-FFF2-40B4-BE49-F238E27FC236}">
                <a16:creationId xmlns:a16="http://schemas.microsoft.com/office/drawing/2014/main" id="{B2919F23-BCBA-89AD-8B24-98C0865863B5}"/>
              </a:ext>
            </a:extLst>
          </p:cNvPr>
          <p:cNvSpPr/>
          <p:nvPr/>
        </p:nvSpPr>
        <p:spPr>
          <a:xfrm>
            <a:off x="7696850" y="5139526"/>
            <a:ext cx="109254" cy="106690"/>
          </a:xfrm>
          <a:prstGeom prst="flowChartConnector">
            <a:avLst/>
          </a:prstGeom>
          <a:solidFill>
            <a:schemeClr val="accent1"/>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29" name="フローチャート: 結合子 28">
            <a:extLst>
              <a:ext uri="{FF2B5EF4-FFF2-40B4-BE49-F238E27FC236}">
                <a16:creationId xmlns:a16="http://schemas.microsoft.com/office/drawing/2014/main" id="{9BA797C0-AF8F-4654-7A35-998FDB4C86A5}"/>
              </a:ext>
            </a:extLst>
          </p:cNvPr>
          <p:cNvSpPr>
            <a:spLocks noChangeAspect="1"/>
          </p:cNvSpPr>
          <p:nvPr/>
        </p:nvSpPr>
        <p:spPr>
          <a:xfrm>
            <a:off x="6774014" y="5199211"/>
            <a:ext cx="109254" cy="106690"/>
          </a:xfrm>
          <a:prstGeom prst="flowChartConnector">
            <a:avLst/>
          </a:prstGeom>
          <a:solidFill>
            <a:schemeClr val="accent1"/>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30" name="フローチャート: 結合子 29">
            <a:extLst>
              <a:ext uri="{FF2B5EF4-FFF2-40B4-BE49-F238E27FC236}">
                <a16:creationId xmlns:a16="http://schemas.microsoft.com/office/drawing/2014/main" id="{D1CA9A3C-3835-14A2-0011-17E5DEC9B5B8}"/>
              </a:ext>
            </a:extLst>
          </p:cNvPr>
          <p:cNvSpPr/>
          <p:nvPr/>
        </p:nvSpPr>
        <p:spPr>
          <a:xfrm>
            <a:off x="7978489" y="5227059"/>
            <a:ext cx="109254" cy="106690"/>
          </a:xfrm>
          <a:prstGeom prst="flowChartConnector">
            <a:avLst/>
          </a:prstGeom>
          <a:solidFill>
            <a:schemeClr val="accent1"/>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31" name="フローチャート: 結合子 30">
            <a:extLst>
              <a:ext uri="{FF2B5EF4-FFF2-40B4-BE49-F238E27FC236}">
                <a16:creationId xmlns:a16="http://schemas.microsoft.com/office/drawing/2014/main" id="{AD89A3A4-1463-3D89-ADD1-6C93DDD58729}"/>
              </a:ext>
            </a:extLst>
          </p:cNvPr>
          <p:cNvSpPr/>
          <p:nvPr/>
        </p:nvSpPr>
        <p:spPr>
          <a:xfrm>
            <a:off x="8203518" y="5288549"/>
            <a:ext cx="109254" cy="106690"/>
          </a:xfrm>
          <a:prstGeom prst="flowChartConnector">
            <a:avLst/>
          </a:prstGeom>
          <a:solidFill>
            <a:schemeClr val="accent1"/>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32" name="フローチャート: 結合子 31">
            <a:extLst>
              <a:ext uri="{FF2B5EF4-FFF2-40B4-BE49-F238E27FC236}">
                <a16:creationId xmlns:a16="http://schemas.microsoft.com/office/drawing/2014/main" id="{E5B76DE9-D7D0-064D-6435-8F13CDCD6F03}"/>
              </a:ext>
            </a:extLst>
          </p:cNvPr>
          <p:cNvSpPr/>
          <p:nvPr/>
        </p:nvSpPr>
        <p:spPr>
          <a:xfrm>
            <a:off x="6951147" y="5284392"/>
            <a:ext cx="109254" cy="106690"/>
          </a:xfrm>
          <a:prstGeom prst="flowChartConnector">
            <a:avLst/>
          </a:prstGeom>
          <a:solidFill>
            <a:schemeClr val="accent1"/>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33" name="フローチャート: 結合子 32">
            <a:extLst>
              <a:ext uri="{FF2B5EF4-FFF2-40B4-BE49-F238E27FC236}">
                <a16:creationId xmlns:a16="http://schemas.microsoft.com/office/drawing/2014/main" id="{86AE161B-83AC-DF76-2653-DCAFD7967880}"/>
              </a:ext>
            </a:extLst>
          </p:cNvPr>
          <p:cNvSpPr/>
          <p:nvPr/>
        </p:nvSpPr>
        <p:spPr>
          <a:xfrm>
            <a:off x="7189650" y="5192871"/>
            <a:ext cx="109254" cy="106690"/>
          </a:xfrm>
          <a:prstGeom prst="flowChartConnector">
            <a:avLst/>
          </a:prstGeom>
          <a:solidFill>
            <a:schemeClr val="accent1"/>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34" name="フローチャート: 結合子 33">
            <a:extLst>
              <a:ext uri="{FF2B5EF4-FFF2-40B4-BE49-F238E27FC236}">
                <a16:creationId xmlns:a16="http://schemas.microsoft.com/office/drawing/2014/main" id="{88AF2D4A-574A-3A7B-39DA-9716C0269D86}"/>
              </a:ext>
            </a:extLst>
          </p:cNvPr>
          <p:cNvSpPr/>
          <p:nvPr/>
        </p:nvSpPr>
        <p:spPr>
          <a:xfrm>
            <a:off x="7806104" y="5280404"/>
            <a:ext cx="109254" cy="106690"/>
          </a:xfrm>
          <a:prstGeom prst="flowChartConnector">
            <a:avLst/>
          </a:prstGeom>
          <a:solidFill>
            <a:schemeClr val="accent1"/>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35" name="フローチャート: 結合子 34">
            <a:extLst>
              <a:ext uri="{FF2B5EF4-FFF2-40B4-BE49-F238E27FC236}">
                <a16:creationId xmlns:a16="http://schemas.microsoft.com/office/drawing/2014/main" id="{FF867B13-2EE5-AFB4-E5DE-B7377F67A6AE}"/>
              </a:ext>
            </a:extLst>
          </p:cNvPr>
          <p:cNvSpPr/>
          <p:nvPr/>
        </p:nvSpPr>
        <p:spPr>
          <a:xfrm>
            <a:off x="6715302" y="4996299"/>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rgbClr val="FFFF00"/>
              </a:solidFill>
            </a:endParaRPr>
          </a:p>
        </p:txBody>
      </p:sp>
      <p:sp>
        <p:nvSpPr>
          <p:cNvPr id="36" name="フローチャート: 結合子 35">
            <a:extLst>
              <a:ext uri="{FF2B5EF4-FFF2-40B4-BE49-F238E27FC236}">
                <a16:creationId xmlns:a16="http://schemas.microsoft.com/office/drawing/2014/main" id="{A660AED2-E554-27A7-C92C-FC72AA827693}"/>
              </a:ext>
            </a:extLst>
          </p:cNvPr>
          <p:cNvSpPr/>
          <p:nvPr/>
        </p:nvSpPr>
        <p:spPr>
          <a:xfrm>
            <a:off x="8300966" y="4893311"/>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rgbClr val="FFFF00"/>
              </a:solidFill>
            </a:endParaRPr>
          </a:p>
        </p:txBody>
      </p:sp>
      <p:sp>
        <p:nvSpPr>
          <p:cNvPr id="37" name="フローチャート: 結合子 36">
            <a:extLst>
              <a:ext uri="{FF2B5EF4-FFF2-40B4-BE49-F238E27FC236}">
                <a16:creationId xmlns:a16="http://schemas.microsoft.com/office/drawing/2014/main" id="{F24A1F8F-14D5-FA79-07FF-9F055108A653}"/>
              </a:ext>
            </a:extLst>
          </p:cNvPr>
          <p:cNvSpPr/>
          <p:nvPr/>
        </p:nvSpPr>
        <p:spPr>
          <a:xfrm>
            <a:off x="7657792" y="5003944"/>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rgbClr val="FFFF00"/>
              </a:solidFill>
            </a:endParaRPr>
          </a:p>
        </p:txBody>
      </p:sp>
      <p:cxnSp>
        <p:nvCxnSpPr>
          <p:cNvPr id="38" name="直線矢印コネクタ 37">
            <a:extLst>
              <a:ext uri="{FF2B5EF4-FFF2-40B4-BE49-F238E27FC236}">
                <a16:creationId xmlns:a16="http://schemas.microsoft.com/office/drawing/2014/main" id="{C5B9D725-5567-3E75-F71E-53B39D5E37C3}"/>
              </a:ext>
            </a:extLst>
          </p:cNvPr>
          <p:cNvCxnSpPr>
            <a:cxnSpLocks/>
          </p:cNvCxnSpPr>
          <p:nvPr/>
        </p:nvCxnSpPr>
        <p:spPr>
          <a:xfrm flipV="1">
            <a:off x="6635125" y="4257644"/>
            <a:ext cx="0" cy="1584000"/>
          </a:xfrm>
          <a:prstGeom prst="straightConnector1">
            <a:avLst/>
          </a:prstGeom>
          <a:ln w="38100" cap="sq">
            <a:solidFill>
              <a:schemeClr val="accent1"/>
            </a:solidFill>
            <a:miter lim="800000"/>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9" name="テキスト ボックス 38">
            <a:extLst>
              <a:ext uri="{FF2B5EF4-FFF2-40B4-BE49-F238E27FC236}">
                <a16:creationId xmlns:a16="http://schemas.microsoft.com/office/drawing/2014/main" id="{F8123497-CFFC-785E-A627-CED838D7C00B}"/>
              </a:ext>
            </a:extLst>
          </p:cNvPr>
          <p:cNvSpPr txBox="1"/>
          <p:nvPr/>
        </p:nvSpPr>
        <p:spPr>
          <a:xfrm rot="16200000">
            <a:off x="5621201" y="4836855"/>
            <a:ext cx="1448049" cy="369332"/>
          </a:xfrm>
          <a:prstGeom prst="rect">
            <a:avLst/>
          </a:prstGeom>
          <a:noFill/>
        </p:spPr>
        <p:txBody>
          <a:bodyPr wrap="square" rtlCol="0">
            <a:spAutoFit/>
          </a:bodyPr>
          <a:lstStyle/>
          <a:p>
            <a:r>
              <a:rPr kumimoji="1" lang="en-US" altLang="ja-JP" b="1" dirty="0">
                <a:solidFill>
                  <a:srgbClr val="4D4D4D"/>
                </a:solidFill>
              </a:rPr>
              <a:t>RTT [</a:t>
            </a:r>
            <a:r>
              <a:rPr kumimoji="1" lang="en-US" altLang="ja-JP" b="1" dirty="0" err="1">
                <a:solidFill>
                  <a:srgbClr val="4D4D4D"/>
                </a:solidFill>
              </a:rPr>
              <a:t>ms</a:t>
            </a:r>
            <a:r>
              <a:rPr kumimoji="1" lang="en-US" altLang="ja-JP" b="1" dirty="0">
                <a:solidFill>
                  <a:srgbClr val="4D4D4D"/>
                </a:solidFill>
              </a:rPr>
              <a:t>]</a:t>
            </a:r>
            <a:endParaRPr kumimoji="1" lang="ja-JP" altLang="en-US" b="1" dirty="0">
              <a:solidFill>
                <a:srgbClr val="4D4D4D"/>
              </a:solidFill>
            </a:endParaRPr>
          </a:p>
        </p:txBody>
      </p:sp>
      <p:sp>
        <p:nvSpPr>
          <p:cNvPr id="41" name="フローチャート: 結合子 40">
            <a:extLst>
              <a:ext uri="{FF2B5EF4-FFF2-40B4-BE49-F238E27FC236}">
                <a16:creationId xmlns:a16="http://schemas.microsoft.com/office/drawing/2014/main" id="{80CA1A72-F2BB-9672-A91E-FC09C76322C7}"/>
              </a:ext>
            </a:extLst>
          </p:cNvPr>
          <p:cNvSpPr/>
          <p:nvPr/>
        </p:nvSpPr>
        <p:spPr>
          <a:xfrm>
            <a:off x="7519388" y="4930852"/>
            <a:ext cx="109254" cy="106690"/>
          </a:xfrm>
          <a:prstGeom prst="flowChartConnector">
            <a:avLst/>
          </a:prstGeom>
          <a:solidFill>
            <a:schemeClr val="accent2"/>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cxnSp>
        <p:nvCxnSpPr>
          <p:cNvPr id="42" name="直線矢印コネクタ 41">
            <a:extLst>
              <a:ext uri="{FF2B5EF4-FFF2-40B4-BE49-F238E27FC236}">
                <a16:creationId xmlns:a16="http://schemas.microsoft.com/office/drawing/2014/main" id="{A818C961-D62F-0C1D-2818-9E1DFA870346}"/>
              </a:ext>
            </a:extLst>
          </p:cNvPr>
          <p:cNvCxnSpPr>
            <a:cxnSpLocks/>
          </p:cNvCxnSpPr>
          <p:nvPr/>
        </p:nvCxnSpPr>
        <p:spPr>
          <a:xfrm flipH="1">
            <a:off x="7533183" y="5042739"/>
            <a:ext cx="35362" cy="180945"/>
          </a:xfrm>
          <a:prstGeom prst="straightConnector1">
            <a:avLst/>
          </a:prstGeom>
          <a:ln w="19050">
            <a:headEnd type="triangle"/>
            <a:tailEnd type="triangle"/>
          </a:ln>
        </p:spPr>
        <p:style>
          <a:lnRef idx="1">
            <a:schemeClr val="accent2"/>
          </a:lnRef>
          <a:fillRef idx="0">
            <a:schemeClr val="accent2"/>
          </a:fillRef>
          <a:effectRef idx="0">
            <a:schemeClr val="accent2"/>
          </a:effectRef>
          <a:fontRef idx="minor">
            <a:schemeClr val="tx1"/>
          </a:fontRef>
        </p:style>
      </p:cxnSp>
      <p:sp>
        <p:nvSpPr>
          <p:cNvPr id="43" name="吹き出し: 円形 171">
            <a:extLst>
              <a:ext uri="{FF2B5EF4-FFF2-40B4-BE49-F238E27FC236}">
                <a16:creationId xmlns:a16="http://schemas.microsoft.com/office/drawing/2014/main" id="{E943BCF8-B7C2-A27B-83B3-EDEEB2F6C260}"/>
              </a:ext>
            </a:extLst>
          </p:cNvPr>
          <p:cNvSpPr>
            <a:spLocks/>
          </p:cNvSpPr>
          <p:nvPr/>
        </p:nvSpPr>
        <p:spPr>
          <a:xfrm>
            <a:off x="6015747" y="3751381"/>
            <a:ext cx="3002005" cy="2838272"/>
          </a:xfrm>
          <a:prstGeom prst="wedgeEllipseCallout">
            <a:avLst>
              <a:gd name="adj1" fmla="val -85681"/>
              <a:gd name="adj2" fmla="val -38327"/>
            </a:avLst>
          </a:prstGeom>
          <a:no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pic>
        <p:nvPicPr>
          <p:cNvPr id="53" name="グラフィックス 52" descr="無線ルーター 枠線">
            <a:extLst>
              <a:ext uri="{FF2B5EF4-FFF2-40B4-BE49-F238E27FC236}">
                <a16:creationId xmlns:a16="http://schemas.microsoft.com/office/drawing/2014/main" id="{41AEC4C7-A545-D86F-5483-DB2BFB6BE167}"/>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261194" y="676959"/>
            <a:ext cx="785150" cy="785150"/>
          </a:xfrm>
          <a:prstGeom prst="rect">
            <a:avLst/>
          </a:prstGeom>
        </p:spPr>
      </p:pic>
      <p:pic>
        <p:nvPicPr>
          <p:cNvPr id="54" name="グラフィックス 53" descr="ユーザー 枠線">
            <a:extLst>
              <a:ext uri="{FF2B5EF4-FFF2-40B4-BE49-F238E27FC236}">
                <a16:creationId xmlns:a16="http://schemas.microsoft.com/office/drawing/2014/main" id="{CC3CB54D-AD84-3A6F-7707-29C7FD535BB5}"/>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56485" y="1778036"/>
            <a:ext cx="784598" cy="784598"/>
          </a:xfrm>
          <a:prstGeom prst="rect">
            <a:avLst/>
          </a:prstGeom>
        </p:spPr>
      </p:pic>
      <p:sp>
        <p:nvSpPr>
          <p:cNvPr id="56" name="テキスト ボックス 55">
            <a:extLst>
              <a:ext uri="{FF2B5EF4-FFF2-40B4-BE49-F238E27FC236}">
                <a16:creationId xmlns:a16="http://schemas.microsoft.com/office/drawing/2014/main" id="{60A2A380-9498-7DBD-20EB-7E5C2E18EFBD}"/>
              </a:ext>
            </a:extLst>
          </p:cNvPr>
          <p:cNvSpPr txBox="1"/>
          <p:nvPr/>
        </p:nvSpPr>
        <p:spPr>
          <a:xfrm>
            <a:off x="7312592" y="1285757"/>
            <a:ext cx="621817" cy="430887"/>
          </a:xfrm>
          <a:prstGeom prst="rect">
            <a:avLst/>
          </a:prstGeom>
          <a:noFill/>
        </p:spPr>
        <p:txBody>
          <a:bodyPr wrap="square" rtlCol="0">
            <a:spAutoFit/>
          </a:bodyPr>
          <a:lstStyle/>
          <a:p>
            <a:pPr algn="ctr"/>
            <a:r>
              <a:rPr kumimoji="1" lang="en-US" altLang="ja-JP" sz="2200" dirty="0">
                <a:solidFill>
                  <a:srgbClr val="4D4D4D"/>
                </a:solidFill>
              </a:rPr>
              <a:t>AP</a:t>
            </a:r>
          </a:p>
        </p:txBody>
      </p:sp>
      <p:pic>
        <p:nvPicPr>
          <p:cNvPr id="57" name="グラフィックス 56" descr="スマート フォン 枠線">
            <a:extLst>
              <a:ext uri="{FF2B5EF4-FFF2-40B4-BE49-F238E27FC236}">
                <a16:creationId xmlns:a16="http://schemas.microsoft.com/office/drawing/2014/main" id="{D10658F3-E0FF-4AEF-C62E-D013C259F516}"/>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11876352">
            <a:off x="6494735" y="2081947"/>
            <a:ext cx="565821" cy="565821"/>
          </a:xfrm>
          <a:prstGeom prst="rect">
            <a:avLst/>
          </a:prstGeom>
        </p:spPr>
      </p:pic>
      <p:cxnSp>
        <p:nvCxnSpPr>
          <p:cNvPr id="58" name="直線矢印コネクタ 57">
            <a:extLst>
              <a:ext uri="{FF2B5EF4-FFF2-40B4-BE49-F238E27FC236}">
                <a16:creationId xmlns:a16="http://schemas.microsoft.com/office/drawing/2014/main" id="{3E463870-4C33-628B-53CC-F323A4CEABFD}"/>
              </a:ext>
            </a:extLst>
          </p:cNvPr>
          <p:cNvCxnSpPr>
            <a:cxnSpLocks/>
          </p:cNvCxnSpPr>
          <p:nvPr/>
        </p:nvCxnSpPr>
        <p:spPr>
          <a:xfrm flipV="1">
            <a:off x="6731917" y="1342423"/>
            <a:ext cx="476450" cy="507938"/>
          </a:xfrm>
          <a:prstGeom prst="straightConnector1">
            <a:avLst/>
          </a:prstGeom>
          <a:ln w="38100" cap="sq">
            <a:solidFill>
              <a:schemeClr val="tx1"/>
            </a:solidFill>
            <a:prstDash val="sysDot"/>
            <a:miter lim="800000"/>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9" name="直線矢印コネクタ 58">
            <a:extLst>
              <a:ext uri="{FF2B5EF4-FFF2-40B4-BE49-F238E27FC236}">
                <a16:creationId xmlns:a16="http://schemas.microsoft.com/office/drawing/2014/main" id="{3E8ACCCC-F981-7670-F56B-F900DD4C4066}"/>
              </a:ext>
            </a:extLst>
          </p:cNvPr>
          <p:cNvCxnSpPr>
            <a:cxnSpLocks/>
          </p:cNvCxnSpPr>
          <p:nvPr/>
        </p:nvCxnSpPr>
        <p:spPr>
          <a:xfrm rot="10800000" flipV="1">
            <a:off x="6884317" y="1494823"/>
            <a:ext cx="476450" cy="507938"/>
          </a:xfrm>
          <a:prstGeom prst="straightConnector1">
            <a:avLst/>
          </a:prstGeom>
          <a:ln w="38100" cap="sq">
            <a:solidFill>
              <a:schemeClr val="tx1"/>
            </a:solidFill>
            <a:prstDash val="sysDot"/>
            <a:miter lim="800000"/>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60" name="吹き出し: 円形 171">
            <a:extLst>
              <a:ext uri="{FF2B5EF4-FFF2-40B4-BE49-F238E27FC236}">
                <a16:creationId xmlns:a16="http://schemas.microsoft.com/office/drawing/2014/main" id="{9288EB93-2928-3B8D-69B5-27FC2E8B0AA6}"/>
              </a:ext>
            </a:extLst>
          </p:cNvPr>
          <p:cNvSpPr>
            <a:spLocks/>
          </p:cNvSpPr>
          <p:nvPr/>
        </p:nvSpPr>
        <p:spPr>
          <a:xfrm>
            <a:off x="5623910" y="815516"/>
            <a:ext cx="1244320" cy="643308"/>
          </a:xfrm>
          <a:prstGeom prst="wedgeEllipseCallout">
            <a:avLst>
              <a:gd name="adj1" fmla="val 49961"/>
              <a:gd name="adj2" fmla="val 59228"/>
            </a:avLst>
          </a:prstGeom>
          <a:no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65" name="吹き出し: 円形 171">
            <a:extLst>
              <a:ext uri="{FF2B5EF4-FFF2-40B4-BE49-F238E27FC236}">
                <a16:creationId xmlns:a16="http://schemas.microsoft.com/office/drawing/2014/main" id="{9843359A-F5FD-A3A7-C0A9-DD1AF838BDE4}"/>
              </a:ext>
            </a:extLst>
          </p:cNvPr>
          <p:cNvSpPr>
            <a:spLocks/>
          </p:cNvSpPr>
          <p:nvPr/>
        </p:nvSpPr>
        <p:spPr>
          <a:xfrm>
            <a:off x="5346399" y="228850"/>
            <a:ext cx="3092909" cy="2924633"/>
          </a:xfrm>
          <a:prstGeom prst="wedgeEllipseCallout">
            <a:avLst>
              <a:gd name="adj1" fmla="val -81068"/>
              <a:gd name="adj2" fmla="val -10152"/>
            </a:avLst>
          </a:prstGeom>
          <a:no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3" name="フローチャート: 処理 2">
            <a:extLst>
              <a:ext uri="{FF2B5EF4-FFF2-40B4-BE49-F238E27FC236}">
                <a16:creationId xmlns:a16="http://schemas.microsoft.com/office/drawing/2014/main" id="{481DA46B-8B49-44E8-DFA1-D57F36BD8418}"/>
              </a:ext>
            </a:extLst>
          </p:cNvPr>
          <p:cNvSpPr/>
          <p:nvPr/>
        </p:nvSpPr>
        <p:spPr>
          <a:xfrm>
            <a:off x="1025002" y="2077382"/>
            <a:ext cx="4066887" cy="786778"/>
          </a:xfrm>
          <a:prstGeom prst="flowChartProcess">
            <a:avLst/>
          </a:prstGeom>
          <a:solidFill>
            <a:schemeClr val="accent1"/>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lang="ja-JP" altLang="en-US" sz="2200" b="1">
                <a:solidFill>
                  <a:schemeClr val="bg1"/>
                </a:solidFill>
              </a:rPr>
              <a:t>トラフィック負荷ごとに</a:t>
            </a:r>
            <a:br>
              <a:rPr lang="en-US" altLang="ja-JP" sz="2200" b="1" dirty="0">
                <a:solidFill>
                  <a:schemeClr val="bg1"/>
                </a:solidFill>
              </a:rPr>
            </a:br>
            <a:r>
              <a:rPr lang="ja-JP" altLang="en-US" sz="2200" b="1">
                <a:solidFill>
                  <a:schemeClr val="bg1"/>
                </a:solidFill>
              </a:rPr>
              <a:t>閾値を設定</a:t>
            </a:r>
            <a:endParaRPr kumimoji="1" lang="ja-JP" altLang="en-US" sz="2200" b="1" dirty="0">
              <a:solidFill>
                <a:schemeClr val="bg1"/>
              </a:solidFill>
            </a:endParaRPr>
          </a:p>
        </p:txBody>
      </p:sp>
      <p:sp>
        <p:nvSpPr>
          <p:cNvPr id="9" name="Google Shape;124;p2">
            <a:extLst>
              <a:ext uri="{FF2B5EF4-FFF2-40B4-BE49-F238E27FC236}">
                <a16:creationId xmlns:a16="http://schemas.microsoft.com/office/drawing/2014/main" id="{2D593778-54A4-E17C-4706-8E8ECB0E3F12}"/>
              </a:ext>
            </a:extLst>
          </p:cNvPr>
          <p:cNvSpPr/>
          <p:nvPr/>
        </p:nvSpPr>
        <p:spPr>
          <a:xfrm>
            <a:off x="2763860" y="2877642"/>
            <a:ext cx="576064" cy="540000"/>
          </a:xfrm>
          <a:prstGeom prst="downArrow">
            <a:avLst>
              <a:gd name="adj1" fmla="val 50000"/>
              <a:gd name="adj2" fmla="val 50000"/>
            </a:avLst>
          </a:prstGeom>
          <a:solidFill>
            <a:schemeClr val="accent1">
              <a:alpha val="4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dk1"/>
              </a:solidFill>
              <a:latin typeface="Quattrocento Sans"/>
              <a:ea typeface="Quattrocento Sans"/>
              <a:cs typeface="Quattrocento Sans"/>
              <a:sym typeface="Quattrocento Sans"/>
            </a:endParaRPr>
          </a:p>
        </p:txBody>
      </p:sp>
      <p:sp>
        <p:nvSpPr>
          <p:cNvPr id="13" name="テキスト ボックス 12">
            <a:extLst>
              <a:ext uri="{FF2B5EF4-FFF2-40B4-BE49-F238E27FC236}">
                <a16:creationId xmlns:a16="http://schemas.microsoft.com/office/drawing/2014/main" id="{E66E90BA-4849-2516-8339-638BCFE9AC1C}"/>
              </a:ext>
            </a:extLst>
          </p:cNvPr>
          <p:cNvSpPr txBox="1"/>
          <p:nvPr/>
        </p:nvSpPr>
        <p:spPr>
          <a:xfrm>
            <a:off x="6851849" y="5829764"/>
            <a:ext cx="1662936" cy="369332"/>
          </a:xfrm>
          <a:prstGeom prst="rect">
            <a:avLst/>
          </a:prstGeom>
          <a:noFill/>
        </p:spPr>
        <p:txBody>
          <a:bodyPr wrap="square" rtlCol="0">
            <a:spAutoFit/>
          </a:bodyPr>
          <a:lstStyle/>
          <a:p>
            <a:r>
              <a:rPr lang="en-US" altLang="ja-JP" b="1" dirty="0">
                <a:solidFill>
                  <a:srgbClr val="4D4D4D"/>
                </a:solidFill>
              </a:rPr>
              <a:t>Data number</a:t>
            </a:r>
            <a:endParaRPr kumimoji="1" lang="ja-JP" altLang="en-US" b="1" dirty="0">
              <a:solidFill>
                <a:srgbClr val="4D4D4D"/>
              </a:solidFill>
            </a:endParaRPr>
          </a:p>
        </p:txBody>
      </p:sp>
      <p:sp>
        <p:nvSpPr>
          <p:cNvPr id="44" name="テキスト ボックス 43">
            <a:extLst>
              <a:ext uri="{FF2B5EF4-FFF2-40B4-BE49-F238E27FC236}">
                <a16:creationId xmlns:a16="http://schemas.microsoft.com/office/drawing/2014/main" id="{7A41A172-5F99-9AF8-F52B-A89528667715}"/>
              </a:ext>
            </a:extLst>
          </p:cNvPr>
          <p:cNvSpPr txBox="1"/>
          <p:nvPr/>
        </p:nvSpPr>
        <p:spPr>
          <a:xfrm>
            <a:off x="6056485" y="2525173"/>
            <a:ext cx="838835" cy="430887"/>
          </a:xfrm>
          <a:prstGeom prst="rect">
            <a:avLst/>
          </a:prstGeom>
          <a:noFill/>
        </p:spPr>
        <p:txBody>
          <a:bodyPr wrap="square" rtlCol="0">
            <a:spAutoFit/>
          </a:bodyPr>
          <a:lstStyle/>
          <a:p>
            <a:pPr algn="ctr"/>
            <a:r>
              <a:rPr kumimoji="1" lang="en-US" altLang="ja-JP" sz="2200" dirty="0">
                <a:solidFill>
                  <a:srgbClr val="4D4D4D"/>
                </a:solidFill>
              </a:rPr>
              <a:t>User</a:t>
            </a:r>
            <a:endParaRPr kumimoji="1" lang="ja-JP" altLang="en-US" sz="2200" dirty="0">
              <a:solidFill>
                <a:srgbClr val="4D4D4D"/>
              </a:solidFill>
            </a:endParaRPr>
          </a:p>
        </p:txBody>
      </p:sp>
      <p:sp>
        <p:nvSpPr>
          <p:cNvPr id="45" name="テキスト ボックス 44">
            <a:extLst>
              <a:ext uri="{FF2B5EF4-FFF2-40B4-BE49-F238E27FC236}">
                <a16:creationId xmlns:a16="http://schemas.microsoft.com/office/drawing/2014/main" id="{954E7DE7-B5F4-1E34-E64B-F4486F02B4E2}"/>
              </a:ext>
            </a:extLst>
          </p:cNvPr>
          <p:cNvSpPr txBox="1"/>
          <p:nvPr/>
        </p:nvSpPr>
        <p:spPr>
          <a:xfrm>
            <a:off x="5724726" y="950799"/>
            <a:ext cx="1074140" cy="400110"/>
          </a:xfrm>
          <a:prstGeom prst="rect">
            <a:avLst/>
          </a:prstGeom>
          <a:noFill/>
        </p:spPr>
        <p:txBody>
          <a:bodyPr wrap="none" rtlCol="0">
            <a:spAutoFit/>
          </a:bodyPr>
          <a:lstStyle/>
          <a:p>
            <a:r>
              <a:rPr kumimoji="1" lang="en-US" altLang="ja-JP" sz="2000" dirty="0">
                <a:solidFill>
                  <a:srgbClr val="4D4D4D"/>
                </a:solidFill>
              </a:rPr>
              <a:t>Get RTT</a:t>
            </a:r>
            <a:endParaRPr kumimoji="1" lang="ja-JP" altLang="en-US" sz="2000" dirty="0">
              <a:solidFill>
                <a:srgbClr val="4D4D4D"/>
              </a:solidFill>
            </a:endParaRPr>
          </a:p>
        </p:txBody>
      </p:sp>
    </p:spTree>
    <p:extLst>
      <p:ext uri="{BB962C8B-B14F-4D97-AF65-F5344CB8AC3E}">
        <p14:creationId xmlns:p14="http://schemas.microsoft.com/office/powerpoint/2010/main" val="1291706206"/>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9" name="フローチャート: 結合子 198">
            <a:extLst>
              <a:ext uri="{FF2B5EF4-FFF2-40B4-BE49-F238E27FC236}">
                <a16:creationId xmlns:a16="http://schemas.microsoft.com/office/drawing/2014/main" id="{E78DE799-FDEA-9053-DF14-FD2BD40A1904}"/>
              </a:ext>
            </a:extLst>
          </p:cNvPr>
          <p:cNvSpPr/>
          <p:nvPr/>
        </p:nvSpPr>
        <p:spPr>
          <a:xfrm>
            <a:off x="5023717" y="5322877"/>
            <a:ext cx="109254" cy="106690"/>
          </a:xfrm>
          <a:prstGeom prst="flowChartConnector">
            <a:avLst/>
          </a:prstGeom>
          <a:solidFill>
            <a:schemeClr val="accent6"/>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203" name="フローチャート: 結合子 202">
            <a:extLst>
              <a:ext uri="{FF2B5EF4-FFF2-40B4-BE49-F238E27FC236}">
                <a16:creationId xmlns:a16="http://schemas.microsoft.com/office/drawing/2014/main" id="{77E9FBE0-7A7C-98D3-3372-0BB4DA0B4711}"/>
              </a:ext>
            </a:extLst>
          </p:cNvPr>
          <p:cNvSpPr/>
          <p:nvPr/>
        </p:nvSpPr>
        <p:spPr>
          <a:xfrm>
            <a:off x="4718917" y="5263192"/>
            <a:ext cx="109254" cy="106690"/>
          </a:xfrm>
          <a:prstGeom prst="flowChartConnector">
            <a:avLst/>
          </a:prstGeom>
          <a:solidFill>
            <a:schemeClr val="accent6"/>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207" name="フローチャート: 結合子 206">
            <a:extLst>
              <a:ext uri="{FF2B5EF4-FFF2-40B4-BE49-F238E27FC236}">
                <a16:creationId xmlns:a16="http://schemas.microsoft.com/office/drawing/2014/main" id="{4163FD40-2157-39BA-6BE3-4FF5088FADB7}"/>
              </a:ext>
            </a:extLst>
          </p:cNvPr>
          <p:cNvSpPr/>
          <p:nvPr/>
        </p:nvSpPr>
        <p:spPr>
          <a:xfrm>
            <a:off x="5537771" y="5237695"/>
            <a:ext cx="109254" cy="106690"/>
          </a:xfrm>
          <a:prstGeom prst="flowChartConnector">
            <a:avLst/>
          </a:prstGeom>
          <a:solidFill>
            <a:schemeClr val="accent6"/>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210" name="フローチャート: 結合子 209">
            <a:extLst>
              <a:ext uri="{FF2B5EF4-FFF2-40B4-BE49-F238E27FC236}">
                <a16:creationId xmlns:a16="http://schemas.microsoft.com/office/drawing/2014/main" id="{F84540C4-DDB1-E964-0940-E55FFE9B9494}"/>
              </a:ext>
            </a:extLst>
          </p:cNvPr>
          <p:cNvSpPr/>
          <p:nvPr/>
        </p:nvSpPr>
        <p:spPr>
          <a:xfrm>
            <a:off x="4575417" y="5154149"/>
            <a:ext cx="109254" cy="106690"/>
          </a:xfrm>
          <a:prstGeom prst="flowChartConnector">
            <a:avLst/>
          </a:prstGeom>
          <a:solidFill>
            <a:schemeClr val="accent6"/>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214" name="フローチャート: 結合子 213">
            <a:extLst>
              <a:ext uri="{FF2B5EF4-FFF2-40B4-BE49-F238E27FC236}">
                <a16:creationId xmlns:a16="http://schemas.microsoft.com/office/drawing/2014/main" id="{23EC28FB-D18D-CD6D-0F2A-B4A40BBCC789}"/>
              </a:ext>
            </a:extLst>
          </p:cNvPr>
          <p:cNvSpPr/>
          <p:nvPr/>
        </p:nvSpPr>
        <p:spPr>
          <a:xfrm>
            <a:off x="5785429" y="5243703"/>
            <a:ext cx="109254" cy="106690"/>
          </a:xfrm>
          <a:prstGeom prst="flowChartConnector">
            <a:avLst/>
          </a:prstGeom>
          <a:solidFill>
            <a:schemeClr val="accent6"/>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215" name="フローチャート: 結合子 214">
            <a:extLst>
              <a:ext uri="{FF2B5EF4-FFF2-40B4-BE49-F238E27FC236}">
                <a16:creationId xmlns:a16="http://schemas.microsoft.com/office/drawing/2014/main" id="{9B1BC0BD-9EE3-5E13-03A2-AA6464266D27}"/>
              </a:ext>
            </a:extLst>
          </p:cNvPr>
          <p:cNvSpPr/>
          <p:nvPr/>
        </p:nvSpPr>
        <p:spPr>
          <a:xfrm>
            <a:off x="5925688" y="5315723"/>
            <a:ext cx="109254" cy="106690"/>
          </a:xfrm>
          <a:prstGeom prst="flowChartConnector">
            <a:avLst/>
          </a:prstGeom>
          <a:solidFill>
            <a:schemeClr val="accent6"/>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221" name="フローチャート: 結合子 220">
            <a:extLst>
              <a:ext uri="{FF2B5EF4-FFF2-40B4-BE49-F238E27FC236}">
                <a16:creationId xmlns:a16="http://schemas.microsoft.com/office/drawing/2014/main" id="{BE7506F7-97BA-665B-F613-3A2EB76E8E48}"/>
              </a:ext>
            </a:extLst>
          </p:cNvPr>
          <p:cNvSpPr/>
          <p:nvPr/>
        </p:nvSpPr>
        <p:spPr>
          <a:xfrm>
            <a:off x="6174085" y="5191172"/>
            <a:ext cx="109254" cy="106690"/>
          </a:xfrm>
          <a:prstGeom prst="flowChartConnector">
            <a:avLst/>
          </a:prstGeom>
          <a:solidFill>
            <a:schemeClr val="accent6"/>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222" name="フローチャート: 結合子 221">
            <a:extLst>
              <a:ext uri="{FF2B5EF4-FFF2-40B4-BE49-F238E27FC236}">
                <a16:creationId xmlns:a16="http://schemas.microsoft.com/office/drawing/2014/main" id="{AB3EE8E0-1B86-B0AA-8121-C62B0991904D}"/>
              </a:ext>
            </a:extLst>
          </p:cNvPr>
          <p:cNvSpPr/>
          <p:nvPr/>
        </p:nvSpPr>
        <p:spPr>
          <a:xfrm>
            <a:off x="6314344" y="5263192"/>
            <a:ext cx="109254" cy="106690"/>
          </a:xfrm>
          <a:prstGeom prst="flowChartConnector">
            <a:avLst/>
          </a:prstGeom>
          <a:solidFill>
            <a:schemeClr val="accent6"/>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243" name="フローチャート: 結合子 242">
            <a:extLst>
              <a:ext uri="{FF2B5EF4-FFF2-40B4-BE49-F238E27FC236}">
                <a16:creationId xmlns:a16="http://schemas.microsoft.com/office/drawing/2014/main" id="{1B30541F-32E3-C95B-2BED-32C6D0D4822F}"/>
              </a:ext>
            </a:extLst>
          </p:cNvPr>
          <p:cNvSpPr/>
          <p:nvPr/>
        </p:nvSpPr>
        <p:spPr>
          <a:xfrm>
            <a:off x="4975218" y="5149573"/>
            <a:ext cx="109254" cy="106690"/>
          </a:xfrm>
          <a:prstGeom prst="flowChartConnector">
            <a:avLst/>
          </a:prstGeom>
          <a:solidFill>
            <a:schemeClr val="accent6"/>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200" name="フローチャート: 結合子 199">
            <a:extLst>
              <a:ext uri="{FF2B5EF4-FFF2-40B4-BE49-F238E27FC236}">
                <a16:creationId xmlns:a16="http://schemas.microsoft.com/office/drawing/2014/main" id="{15BFA177-6449-05F9-BD01-F9C6DA628B58}"/>
              </a:ext>
            </a:extLst>
          </p:cNvPr>
          <p:cNvSpPr/>
          <p:nvPr/>
        </p:nvSpPr>
        <p:spPr>
          <a:xfrm>
            <a:off x="5378517" y="5362247"/>
            <a:ext cx="109254" cy="106690"/>
          </a:xfrm>
          <a:prstGeom prst="flowChartConnector">
            <a:avLst/>
          </a:prstGeom>
          <a:solidFill>
            <a:schemeClr val="accent6"/>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201" name="フローチャート: 結合子 200">
            <a:extLst>
              <a:ext uri="{FF2B5EF4-FFF2-40B4-BE49-F238E27FC236}">
                <a16:creationId xmlns:a16="http://schemas.microsoft.com/office/drawing/2014/main" id="{D67DA1F8-A5E3-4936-37FF-82ACBB03E9D8}"/>
              </a:ext>
            </a:extLst>
          </p:cNvPr>
          <p:cNvSpPr/>
          <p:nvPr/>
        </p:nvSpPr>
        <p:spPr>
          <a:xfrm>
            <a:off x="5176117" y="5475277"/>
            <a:ext cx="109254" cy="106690"/>
          </a:xfrm>
          <a:prstGeom prst="flowChartConnector">
            <a:avLst/>
          </a:prstGeom>
          <a:solidFill>
            <a:schemeClr val="accent6"/>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204" name="フローチャート: 結合子 203">
            <a:extLst>
              <a:ext uri="{FF2B5EF4-FFF2-40B4-BE49-F238E27FC236}">
                <a16:creationId xmlns:a16="http://schemas.microsoft.com/office/drawing/2014/main" id="{2884BFCD-167E-E5DE-7EAD-3DE925439643}"/>
              </a:ext>
            </a:extLst>
          </p:cNvPr>
          <p:cNvSpPr>
            <a:spLocks noChangeAspect="1"/>
          </p:cNvSpPr>
          <p:nvPr/>
        </p:nvSpPr>
        <p:spPr>
          <a:xfrm>
            <a:off x="4455681" y="5421932"/>
            <a:ext cx="109254" cy="106690"/>
          </a:xfrm>
          <a:prstGeom prst="flowChartConnector">
            <a:avLst/>
          </a:prstGeom>
          <a:solidFill>
            <a:schemeClr val="accent6"/>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209" name="フローチャート: 結合子 208">
            <a:extLst>
              <a:ext uri="{FF2B5EF4-FFF2-40B4-BE49-F238E27FC236}">
                <a16:creationId xmlns:a16="http://schemas.microsoft.com/office/drawing/2014/main" id="{04F0D78F-1E5C-2913-CE3E-F02EDE798923}"/>
              </a:ext>
            </a:extLst>
          </p:cNvPr>
          <p:cNvSpPr/>
          <p:nvPr/>
        </p:nvSpPr>
        <p:spPr>
          <a:xfrm>
            <a:off x="5660156" y="5449780"/>
            <a:ext cx="109254" cy="106690"/>
          </a:xfrm>
          <a:prstGeom prst="flowChartConnector">
            <a:avLst/>
          </a:prstGeom>
          <a:solidFill>
            <a:schemeClr val="accent6"/>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212" name="フローチャート: 結合子 211">
            <a:extLst>
              <a:ext uri="{FF2B5EF4-FFF2-40B4-BE49-F238E27FC236}">
                <a16:creationId xmlns:a16="http://schemas.microsoft.com/office/drawing/2014/main" id="{A3D8DE50-A90B-EC46-1343-D8787D131084}"/>
              </a:ext>
            </a:extLst>
          </p:cNvPr>
          <p:cNvSpPr/>
          <p:nvPr/>
        </p:nvSpPr>
        <p:spPr>
          <a:xfrm>
            <a:off x="5885185" y="5511270"/>
            <a:ext cx="109254" cy="106690"/>
          </a:xfrm>
          <a:prstGeom prst="flowChartConnector">
            <a:avLst/>
          </a:prstGeom>
          <a:solidFill>
            <a:schemeClr val="accent6"/>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223" name="フローチャート: 結合子 222">
            <a:extLst>
              <a:ext uri="{FF2B5EF4-FFF2-40B4-BE49-F238E27FC236}">
                <a16:creationId xmlns:a16="http://schemas.microsoft.com/office/drawing/2014/main" id="{37B7640C-40D4-6F11-858B-7E42ED1568A5}"/>
              </a:ext>
            </a:extLst>
          </p:cNvPr>
          <p:cNvSpPr/>
          <p:nvPr/>
        </p:nvSpPr>
        <p:spPr>
          <a:xfrm>
            <a:off x="6250220" y="5392664"/>
            <a:ext cx="109254" cy="106690"/>
          </a:xfrm>
          <a:prstGeom prst="flowChartConnector">
            <a:avLst/>
          </a:prstGeom>
          <a:solidFill>
            <a:schemeClr val="accent6"/>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224" name="フローチャート: 結合子 223">
            <a:extLst>
              <a:ext uri="{FF2B5EF4-FFF2-40B4-BE49-F238E27FC236}">
                <a16:creationId xmlns:a16="http://schemas.microsoft.com/office/drawing/2014/main" id="{B2732FA8-65E0-83DA-1E96-C23E5E782B70}"/>
              </a:ext>
            </a:extLst>
          </p:cNvPr>
          <p:cNvSpPr/>
          <p:nvPr/>
        </p:nvSpPr>
        <p:spPr>
          <a:xfrm>
            <a:off x="6466744" y="5415592"/>
            <a:ext cx="109254" cy="106690"/>
          </a:xfrm>
          <a:prstGeom prst="flowChartConnector">
            <a:avLst/>
          </a:prstGeom>
          <a:solidFill>
            <a:schemeClr val="accent6"/>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198" name="フローチャート: 結合子 197">
            <a:extLst>
              <a:ext uri="{FF2B5EF4-FFF2-40B4-BE49-F238E27FC236}">
                <a16:creationId xmlns:a16="http://schemas.microsoft.com/office/drawing/2014/main" id="{61690E9F-1224-99AD-CA59-176A3FF307B2}"/>
              </a:ext>
            </a:extLst>
          </p:cNvPr>
          <p:cNvSpPr/>
          <p:nvPr/>
        </p:nvSpPr>
        <p:spPr>
          <a:xfrm>
            <a:off x="5226117" y="5288903"/>
            <a:ext cx="109254" cy="106690"/>
          </a:xfrm>
          <a:prstGeom prst="flowChartConnector">
            <a:avLst/>
          </a:prstGeom>
          <a:solidFill>
            <a:schemeClr val="accent6"/>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205" name="フローチャート: 結合子 204">
            <a:extLst>
              <a:ext uri="{FF2B5EF4-FFF2-40B4-BE49-F238E27FC236}">
                <a16:creationId xmlns:a16="http://schemas.microsoft.com/office/drawing/2014/main" id="{936C12BB-2F91-77EF-4194-48E76B22C853}"/>
              </a:ext>
            </a:extLst>
          </p:cNvPr>
          <p:cNvSpPr/>
          <p:nvPr/>
        </p:nvSpPr>
        <p:spPr>
          <a:xfrm>
            <a:off x="4632814" y="5507113"/>
            <a:ext cx="109254" cy="106690"/>
          </a:xfrm>
          <a:prstGeom prst="flowChartConnector">
            <a:avLst/>
          </a:prstGeom>
          <a:solidFill>
            <a:schemeClr val="accent6"/>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206" name="フローチャート: 結合子 205">
            <a:extLst>
              <a:ext uri="{FF2B5EF4-FFF2-40B4-BE49-F238E27FC236}">
                <a16:creationId xmlns:a16="http://schemas.microsoft.com/office/drawing/2014/main" id="{6EB4AD95-B4A0-4DFA-3984-32EBD1AB7BF1}"/>
              </a:ext>
            </a:extLst>
          </p:cNvPr>
          <p:cNvSpPr/>
          <p:nvPr/>
        </p:nvSpPr>
        <p:spPr>
          <a:xfrm>
            <a:off x="4871317" y="5415592"/>
            <a:ext cx="109254" cy="106690"/>
          </a:xfrm>
          <a:prstGeom prst="flowChartConnector">
            <a:avLst/>
          </a:prstGeom>
          <a:solidFill>
            <a:schemeClr val="accent6"/>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208" name="フローチャート: 結合子 207">
            <a:extLst>
              <a:ext uri="{FF2B5EF4-FFF2-40B4-BE49-F238E27FC236}">
                <a16:creationId xmlns:a16="http://schemas.microsoft.com/office/drawing/2014/main" id="{B1416CCE-104B-5B18-B1D2-7A0CFFB43638}"/>
              </a:ext>
            </a:extLst>
          </p:cNvPr>
          <p:cNvSpPr/>
          <p:nvPr/>
        </p:nvSpPr>
        <p:spPr>
          <a:xfrm>
            <a:off x="5487771" y="5503125"/>
            <a:ext cx="109254" cy="106690"/>
          </a:xfrm>
          <a:prstGeom prst="flowChartConnector">
            <a:avLst/>
          </a:prstGeom>
          <a:solidFill>
            <a:schemeClr val="accent6"/>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211" name="フローチャート: 結合子 210">
            <a:extLst>
              <a:ext uri="{FF2B5EF4-FFF2-40B4-BE49-F238E27FC236}">
                <a16:creationId xmlns:a16="http://schemas.microsoft.com/office/drawing/2014/main" id="{FFCBF06F-E5B3-E234-55B9-6151D2969F8D}"/>
              </a:ext>
            </a:extLst>
          </p:cNvPr>
          <p:cNvSpPr/>
          <p:nvPr/>
        </p:nvSpPr>
        <p:spPr>
          <a:xfrm>
            <a:off x="4396969" y="5219020"/>
            <a:ext cx="109254" cy="106690"/>
          </a:xfrm>
          <a:prstGeom prst="flowChartConnector">
            <a:avLst/>
          </a:prstGeom>
          <a:solidFill>
            <a:schemeClr val="accent6"/>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213" name="フローチャート: 結合子 212">
            <a:extLst>
              <a:ext uri="{FF2B5EF4-FFF2-40B4-BE49-F238E27FC236}">
                <a16:creationId xmlns:a16="http://schemas.microsoft.com/office/drawing/2014/main" id="{E6F2D54F-1F00-30AC-C0D7-F517F305A65D}"/>
              </a:ext>
            </a:extLst>
          </p:cNvPr>
          <p:cNvSpPr/>
          <p:nvPr/>
        </p:nvSpPr>
        <p:spPr>
          <a:xfrm>
            <a:off x="5982633" y="5116032"/>
            <a:ext cx="109254" cy="106690"/>
          </a:xfrm>
          <a:prstGeom prst="flowChartConnector">
            <a:avLst/>
          </a:prstGeom>
          <a:solidFill>
            <a:schemeClr val="accent6"/>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202" name="フローチャート: 結合子 201">
            <a:extLst>
              <a:ext uri="{FF2B5EF4-FFF2-40B4-BE49-F238E27FC236}">
                <a16:creationId xmlns:a16="http://schemas.microsoft.com/office/drawing/2014/main" id="{EB9DE412-F2B0-75B5-D790-48A5A2AAD4EB}"/>
              </a:ext>
            </a:extLst>
          </p:cNvPr>
          <p:cNvSpPr/>
          <p:nvPr/>
        </p:nvSpPr>
        <p:spPr>
          <a:xfrm>
            <a:off x="7208098" y="5100804"/>
            <a:ext cx="109254" cy="106690"/>
          </a:xfrm>
          <a:prstGeom prst="flowChartConnector">
            <a:avLst/>
          </a:prstGeom>
          <a:solidFill>
            <a:schemeClr val="accent6"/>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226" name="フローチャート: 結合子 225">
            <a:extLst>
              <a:ext uri="{FF2B5EF4-FFF2-40B4-BE49-F238E27FC236}">
                <a16:creationId xmlns:a16="http://schemas.microsoft.com/office/drawing/2014/main" id="{58EBD29F-3AF2-218B-CE01-F69E86AE254B}"/>
              </a:ext>
            </a:extLst>
          </p:cNvPr>
          <p:cNvSpPr/>
          <p:nvPr/>
        </p:nvSpPr>
        <p:spPr>
          <a:xfrm>
            <a:off x="7458233" y="5354102"/>
            <a:ext cx="109254" cy="106690"/>
          </a:xfrm>
          <a:prstGeom prst="flowChartConnector">
            <a:avLst/>
          </a:prstGeom>
          <a:solidFill>
            <a:schemeClr val="accent6"/>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219" name="フローチャート: 結合子 218">
            <a:extLst>
              <a:ext uri="{FF2B5EF4-FFF2-40B4-BE49-F238E27FC236}">
                <a16:creationId xmlns:a16="http://schemas.microsoft.com/office/drawing/2014/main" id="{D8F91F39-59F9-A750-F0AF-335435C5138E}"/>
              </a:ext>
            </a:extLst>
          </p:cNvPr>
          <p:cNvSpPr/>
          <p:nvPr/>
        </p:nvSpPr>
        <p:spPr>
          <a:xfrm>
            <a:off x="6973944" y="5362247"/>
            <a:ext cx="109254" cy="106690"/>
          </a:xfrm>
          <a:prstGeom prst="flowChartConnector">
            <a:avLst/>
          </a:prstGeom>
          <a:solidFill>
            <a:schemeClr val="accent6"/>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225" name="フローチャート: 結合子 224">
            <a:extLst>
              <a:ext uri="{FF2B5EF4-FFF2-40B4-BE49-F238E27FC236}">
                <a16:creationId xmlns:a16="http://schemas.microsoft.com/office/drawing/2014/main" id="{4E9BEFAF-E6F7-F629-0C2D-DA7D4FBF58A8}"/>
              </a:ext>
            </a:extLst>
          </p:cNvPr>
          <p:cNvSpPr/>
          <p:nvPr/>
        </p:nvSpPr>
        <p:spPr>
          <a:xfrm>
            <a:off x="7133198" y="5237695"/>
            <a:ext cx="109254" cy="106690"/>
          </a:xfrm>
          <a:prstGeom prst="flowChartConnector">
            <a:avLst/>
          </a:prstGeom>
          <a:solidFill>
            <a:schemeClr val="accent6"/>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227" name="フローチャート: 結合子 226">
            <a:extLst>
              <a:ext uri="{FF2B5EF4-FFF2-40B4-BE49-F238E27FC236}">
                <a16:creationId xmlns:a16="http://schemas.microsoft.com/office/drawing/2014/main" id="{FCE0DA32-E9E4-AA7A-C587-521C689F7C07}"/>
              </a:ext>
            </a:extLst>
          </p:cNvPr>
          <p:cNvSpPr/>
          <p:nvPr/>
        </p:nvSpPr>
        <p:spPr>
          <a:xfrm>
            <a:off x="7617487" y="5229550"/>
            <a:ext cx="109254" cy="106690"/>
          </a:xfrm>
          <a:prstGeom prst="flowChartConnector">
            <a:avLst/>
          </a:prstGeom>
          <a:solidFill>
            <a:schemeClr val="accent6"/>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230" name="フローチャート: 結合子 229">
            <a:extLst>
              <a:ext uri="{FF2B5EF4-FFF2-40B4-BE49-F238E27FC236}">
                <a16:creationId xmlns:a16="http://schemas.microsoft.com/office/drawing/2014/main" id="{0A4FE0DB-6CAC-99ED-BA0D-87FB455C217D}"/>
              </a:ext>
            </a:extLst>
          </p:cNvPr>
          <p:cNvSpPr/>
          <p:nvPr/>
        </p:nvSpPr>
        <p:spPr>
          <a:xfrm>
            <a:off x="8062349" y="5107887"/>
            <a:ext cx="109254" cy="106690"/>
          </a:xfrm>
          <a:prstGeom prst="flowChartConnector">
            <a:avLst/>
          </a:prstGeom>
          <a:solidFill>
            <a:schemeClr val="accent6"/>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216" name="フローチャート: 結合子 215">
            <a:extLst>
              <a:ext uri="{FF2B5EF4-FFF2-40B4-BE49-F238E27FC236}">
                <a16:creationId xmlns:a16="http://schemas.microsoft.com/office/drawing/2014/main" id="{7613594B-A8FF-6F16-C9FC-F78D5E0442D9}"/>
              </a:ext>
            </a:extLst>
          </p:cNvPr>
          <p:cNvSpPr/>
          <p:nvPr/>
        </p:nvSpPr>
        <p:spPr>
          <a:xfrm>
            <a:off x="6681285" y="5137827"/>
            <a:ext cx="109254" cy="106690"/>
          </a:xfrm>
          <a:prstGeom prst="flowChartConnector">
            <a:avLst/>
          </a:prstGeom>
          <a:solidFill>
            <a:schemeClr val="accent6"/>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217" name="フローチャート: 結合子 216">
            <a:extLst>
              <a:ext uri="{FF2B5EF4-FFF2-40B4-BE49-F238E27FC236}">
                <a16:creationId xmlns:a16="http://schemas.microsoft.com/office/drawing/2014/main" id="{55797339-91E0-590A-CB2E-8C6DA52E05B5}"/>
              </a:ext>
            </a:extLst>
          </p:cNvPr>
          <p:cNvSpPr/>
          <p:nvPr/>
        </p:nvSpPr>
        <p:spPr>
          <a:xfrm>
            <a:off x="6821544" y="5209847"/>
            <a:ext cx="109254" cy="106690"/>
          </a:xfrm>
          <a:prstGeom prst="flowChartConnector">
            <a:avLst/>
          </a:prstGeom>
          <a:solidFill>
            <a:schemeClr val="accent6"/>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234" name="フローチャート: 結合子 233">
            <a:extLst>
              <a:ext uri="{FF2B5EF4-FFF2-40B4-BE49-F238E27FC236}">
                <a16:creationId xmlns:a16="http://schemas.microsoft.com/office/drawing/2014/main" id="{6A084B93-2722-5B24-9285-35509E6C04FA}"/>
              </a:ext>
            </a:extLst>
          </p:cNvPr>
          <p:cNvSpPr/>
          <p:nvPr/>
        </p:nvSpPr>
        <p:spPr>
          <a:xfrm>
            <a:off x="7258921" y="5354102"/>
            <a:ext cx="109254" cy="106690"/>
          </a:xfrm>
          <a:prstGeom prst="flowChartConnector">
            <a:avLst/>
          </a:prstGeom>
          <a:solidFill>
            <a:schemeClr val="accent6"/>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218" name="フローチャート: 結合子 217">
            <a:extLst>
              <a:ext uri="{FF2B5EF4-FFF2-40B4-BE49-F238E27FC236}">
                <a16:creationId xmlns:a16="http://schemas.microsoft.com/office/drawing/2014/main" id="{C00586CF-9FF7-8DD7-56DB-F97095A139E2}"/>
              </a:ext>
            </a:extLst>
          </p:cNvPr>
          <p:cNvSpPr/>
          <p:nvPr/>
        </p:nvSpPr>
        <p:spPr>
          <a:xfrm>
            <a:off x="6099373" y="5411546"/>
            <a:ext cx="109254" cy="106690"/>
          </a:xfrm>
          <a:prstGeom prst="flowChartConnector">
            <a:avLst/>
          </a:prstGeom>
          <a:solidFill>
            <a:schemeClr val="accent2"/>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228" name="フローチャート: 結合子 227">
            <a:extLst>
              <a:ext uri="{FF2B5EF4-FFF2-40B4-BE49-F238E27FC236}">
                <a16:creationId xmlns:a16="http://schemas.microsoft.com/office/drawing/2014/main" id="{B14A6F18-842A-AB3F-0529-B2ABE86E9E51}"/>
              </a:ext>
            </a:extLst>
          </p:cNvPr>
          <p:cNvSpPr/>
          <p:nvPr/>
        </p:nvSpPr>
        <p:spPr>
          <a:xfrm>
            <a:off x="7567487" y="5494980"/>
            <a:ext cx="109254" cy="106690"/>
          </a:xfrm>
          <a:prstGeom prst="flowChartConnector">
            <a:avLst/>
          </a:prstGeom>
          <a:solidFill>
            <a:schemeClr val="accent6"/>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244" name="フローチャート: 結合子 243">
            <a:extLst>
              <a:ext uri="{FF2B5EF4-FFF2-40B4-BE49-F238E27FC236}">
                <a16:creationId xmlns:a16="http://schemas.microsoft.com/office/drawing/2014/main" id="{7B6C62DE-7852-129B-C77B-6B4B7DA206A8}"/>
              </a:ext>
            </a:extLst>
          </p:cNvPr>
          <p:cNvSpPr/>
          <p:nvPr/>
        </p:nvSpPr>
        <p:spPr>
          <a:xfrm>
            <a:off x="5222876" y="5155581"/>
            <a:ext cx="109254" cy="106690"/>
          </a:xfrm>
          <a:prstGeom prst="flowChartConnector">
            <a:avLst/>
          </a:prstGeom>
          <a:solidFill>
            <a:schemeClr val="accent6"/>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220" name="フローチャート: 結合子 219">
            <a:extLst>
              <a:ext uri="{FF2B5EF4-FFF2-40B4-BE49-F238E27FC236}">
                <a16:creationId xmlns:a16="http://schemas.microsoft.com/office/drawing/2014/main" id="{F17D6744-0357-C3AD-D137-0DEB74F576F9}"/>
              </a:ext>
            </a:extLst>
          </p:cNvPr>
          <p:cNvSpPr/>
          <p:nvPr/>
        </p:nvSpPr>
        <p:spPr>
          <a:xfrm>
            <a:off x="6771544" y="5475277"/>
            <a:ext cx="109254" cy="106690"/>
          </a:xfrm>
          <a:prstGeom prst="flowChartConnector">
            <a:avLst/>
          </a:prstGeom>
          <a:solidFill>
            <a:schemeClr val="accent6"/>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229" name="フローチャート: 結合子 228">
            <a:extLst>
              <a:ext uri="{FF2B5EF4-FFF2-40B4-BE49-F238E27FC236}">
                <a16:creationId xmlns:a16="http://schemas.microsoft.com/office/drawing/2014/main" id="{7A083FED-C091-8594-C506-291D958E8691}"/>
              </a:ext>
            </a:extLst>
          </p:cNvPr>
          <p:cNvSpPr/>
          <p:nvPr/>
        </p:nvSpPr>
        <p:spPr>
          <a:xfrm>
            <a:off x="7964901" y="5503125"/>
            <a:ext cx="109254" cy="106690"/>
          </a:xfrm>
          <a:prstGeom prst="flowChartConnector">
            <a:avLst/>
          </a:prstGeom>
          <a:solidFill>
            <a:schemeClr val="accent6"/>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231" name="フローチャート: 結合子 230">
            <a:extLst>
              <a:ext uri="{FF2B5EF4-FFF2-40B4-BE49-F238E27FC236}">
                <a16:creationId xmlns:a16="http://schemas.microsoft.com/office/drawing/2014/main" id="{B78DE962-AAD6-4C09-8ECC-0BE71CABDF4C}"/>
              </a:ext>
            </a:extLst>
          </p:cNvPr>
          <p:cNvSpPr/>
          <p:nvPr/>
        </p:nvSpPr>
        <p:spPr>
          <a:xfrm>
            <a:off x="7865145" y="5235558"/>
            <a:ext cx="109254" cy="106690"/>
          </a:xfrm>
          <a:prstGeom prst="flowChartConnector">
            <a:avLst/>
          </a:prstGeom>
          <a:solidFill>
            <a:schemeClr val="accent6"/>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232" name="フローチャート: 結合子 231">
            <a:extLst>
              <a:ext uri="{FF2B5EF4-FFF2-40B4-BE49-F238E27FC236}">
                <a16:creationId xmlns:a16="http://schemas.microsoft.com/office/drawing/2014/main" id="{02DF08CF-0BAE-8B84-0C60-547727BF07F8}"/>
              </a:ext>
            </a:extLst>
          </p:cNvPr>
          <p:cNvSpPr/>
          <p:nvPr/>
        </p:nvSpPr>
        <p:spPr>
          <a:xfrm>
            <a:off x="8005404" y="5307578"/>
            <a:ext cx="109254" cy="106690"/>
          </a:xfrm>
          <a:prstGeom prst="flowChartConnector">
            <a:avLst/>
          </a:prstGeom>
          <a:solidFill>
            <a:schemeClr val="accent6"/>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242" name="フローチャート: 結合子 241">
            <a:extLst>
              <a:ext uri="{FF2B5EF4-FFF2-40B4-BE49-F238E27FC236}">
                <a16:creationId xmlns:a16="http://schemas.microsoft.com/office/drawing/2014/main" id="{F55EF256-52CD-EB47-C310-2F0A38CB0566}"/>
              </a:ext>
            </a:extLst>
          </p:cNvPr>
          <p:cNvSpPr/>
          <p:nvPr/>
        </p:nvSpPr>
        <p:spPr>
          <a:xfrm>
            <a:off x="7576093" y="5107887"/>
            <a:ext cx="109254" cy="106690"/>
          </a:xfrm>
          <a:prstGeom prst="flowChartConnector">
            <a:avLst/>
          </a:prstGeom>
          <a:solidFill>
            <a:schemeClr val="accent6"/>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2" name="タイトル 1">
            <a:extLst>
              <a:ext uri="{FF2B5EF4-FFF2-40B4-BE49-F238E27FC236}">
                <a16:creationId xmlns:a16="http://schemas.microsoft.com/office/drawing/2014/main" id="{DB9ECCC1-6A48-676A-78B9-FC43576D4F22}"/>
              </a:ext>
            </a:extLst>
          </p:cNvPr>
          <p:cNvSpPr>
            <a:spLocks noGrp="1"/>
          </p:cNvSpPr>
          <p:nvPr>
            <p:ph type="title"/>
          </p:nvPr>
        </p:nvSpPr>
        <p:spPr/>
        <p:txBody>
          <a:bodyPr>
            <a:normAutofit/>
          </a:bodyPr>
          <a:lstStyle/>
          <a:p>
            <a:r>
              <a:rPr kumimoji="1" lang="ja-JP" altLang="en-US"/>
              <a:t>検知方法</a:t>
            </a:r>
            <a:r>
              <a:rPr kumimoji="1" lang="en" altLang="ja-JP" dirty="0"/>
              <a:t>(1)</a:t>
            </a:r>
            <a:endParaRPr kumimoji="1" lang="ja-JP" altLang="en-US" dirty="0"/>
          </a:p>
        </p:txBody>
      </p:sp>
      <p:sp>
        <p:nvSpPr>
          <p:cNvPr id="4" name="スライド番号プレースホルダー 3">
            <a:extLst>
              <a:ext uri="{FF2B5EF4-FFF2-40B4-BE49-F238E27FC236}">
                <a16:creationId xmlns:a16="http://schemas.microsoft.com/office/drawing/2014/main" id="{02FBECF9-64C9-E59B-F177-E90F4F4C38B5}"/>
              </a:ext>
            </a:extLst>
          </p:cNvPr>
          <p:cNvSpPr>
            <a:spLocks noGrp="1"/>
          </p:cNvSpPr>
          <p:nvPr>
            <p:ph type="sldNum" sz="quarter" idx="12"/>
          </p:nvPr>
        </p:nvSpPr>
        <p:spPr/>
        <p:txBody>
          <a:bodyPr/>
          <a:lstStyle/>
          <a:p>
            <a:fld id="{8B45D110-FD8E-48BD-8825-CDFBF9D22CA3}" type="slidenum">
              <a:rPr kumimoji="1" lang="ja-JP" altLang="en-US" smtClean="0"/>
              <a:pPr/>
              <a:t>8</a:t>
            </a:fld>
            <a:endParaRPr kumimoji="1" lang="ja-JP" altLang="en-US"/>
          </a:p>
        </p:txBody>
      </p:sp>
      <p:sp>
        <p:nvSpPr>
          <p:cNvPr id="5" name="コンテンツ プレースホルダー 2">
            <a:extLst>
              <a:ext uri="{FF2B5EF4-FFF2-40B4-BE49-F238E27FC236}">
                <a16:creationId xmlns:a16="http://schemas.microsoft.com/office/drawing/2014/main" id="{49B9802F-5BC4-26D5-3A46-802FA6728DB3}"/>
              </a:ext>
            </a:extLst>
          </p:cNvPr>
          <p:cNvSpPr txBox="1">
            <a:spLocks/>
          </p:cNvSpPr>
          <p:nvPr/>
        </p:nvSpPr>
        <p:spPr>
          <a:xfrm>
            <a:off x="603720" y="1293103"/>
            <a:ext cx="8363222" cy="4752528"/>
          </a:xfrm>
          <a:prstGeom prst="rect">
            <a:avLst/>
          </a:prstGeom>
        </p:spPr>
        <p:txBody>
          <a:bodyPr/>
          <a:lstStyle>
            <a:lvl1pPr marL="342900" indent="-342900" algn="l" defTabSz="914400" rtl="0" eaLnBrk="1" latinLnBrk="0" hangingPunct="1">
              <a:spcBef>
                <a:spcPct val="20000"/>
              </a:spcBef>
              <a:buClr>
                <a:schemeClr val="accent1"/>
              </a:buClr>
              <a:buFont typeface="Wingdings" panose="05000000000000000000" pitchFamily="2" charset="2"/>
              <a:buChar char="l"/>
              <a:defRPr kumimoji="1" sz="3200" kern="1200">
                <a:solidFill>
                  <a:schemeClr val="tx1">
                    <a:lumMod val="85000"/>
                    <a:lumOff val="1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lumMod val="85000"/>
                    <a:lumOff val="15000"/>
                  </a:schemeClr>
                </a:solidFill>
                <a:latin typeface="+mn-lt"/>
                <a:ea typeface="+mn-ea"/>
                <a:cs typeface="+mn-cs"/>
              </a:defRPr>
            </a:lvl2pPr>
            <a:lvl3pPr marL="1143000" indent="-228600" algn="l" defTabSz="914400" rtl="0" eaLnBrk="1" latinLnBrk="0" hangingPunct="1">
              <a:spcBef>
                <a:spcPct val="20000"/>
              </a:spcBef>
              <a:buClr>
                <a:schemeClr val="accent1"/>
              </a:buClr>
              <a:buFont typeface="Arial" panose="020B0604020202020204" pitchFamily="34" charset="0"/>
              <a:buChar char="•"/>
              <a:defRPr kumimoji="1" sz="2400" kern="1200">
                <a:solidFill>
                  <a:schemeClr val="tx1">
                    <a:lumMod val="85000"/>
                    <a:lumOff val="1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lumMod val="85000"/>
                    <a:lumOff val="1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a:lnSpc>
                <a:spcPct val="150000"/>
              </a:lnSpc>
            </a:pPr>
            <a:r>
              <a:rPr lang="en-US" altLang="ja-JP" dirty="0"/>
              <a:t>k-means</a:t>
            </a:r>
            <a:r>
              <a:rPr lang="ja-JP" altLang="en-US"/>
              <a:t>法を用いた検知</a:t>
            </a:r>
            <a:endParaRPr lang="en-US" altLang="ja-JP" dirty="0"/>
          </a:p>
          <a:p>
            <a:pPr lvl="1"/>
            <a:r>
              <a:rPr lang="ja-JP" altLang="en-US"/>
              <a:t>測定したデータを</a:t>
            </a:r>
            <a:r>
              <a:rPr lang="en-US" altLang="ja-JP" dirty="0"/>
              <a:t>2</a:t>
            </a:r>
            <a:r>
              <a:rPr lang="ja-JP" altLang="en-US"/>
              <a:t>グループに分ける</a:t>
            </a:r>
            <a:endParaRPr lang="en-US" altLang="ja-JP" dirty="0"/>
          </a:p>
          <a:p>
            <a:pPr lvl="1">
              <a:lnSpc>
                <a:spcPct val="150000"/>
              </a:lnSpc>
            </a:pPr>
            <a:r>
              <a:rPr lang="ja-JP" altLang="en-US"/>
              <a:t>通常時・攻撃時データに適応</a:t>
            </a:r>
            <a:endParaRPr lang="en-US" altLang="ja-JP" dirty="0"/>
          </a:p>
          <a:p>
            <a:pPr lvl="1"/>
            <a:r>
              <a:rPr lang="ja-JP" altLang="en-US" b="1"/>
              <a:t>重心座標の</a:t>
            </a:r>
            <a:r>
              <a:rPr lang="en" altLang="ja-JP" b="1" dirty="0"/>
              <a:t>y</a:t>
            </a:r>
            <a:r>
              <a:rPr lang="ja-JP" altLang="en-US" b="1"/>
              <a:t>軸比を求める</a:t>
            </a:r>
            <a:endParaRPr lang="ja-JP" altLang="en-US" dirty="0"/>
          </a:p>
        </p:txBody>
      </p:sp>
      <p:cxnSp>
        <p:nvCxnSpPr>
          <p:cNvPr id="8" name="直線矢印コネクタ 7">
            <a:extLst>
              <a:ext uri="{FF2B5EF4-FFF2-40B4-BE49-F238E27FC236}">
                <a16:creationId xmlns:a16="http://schemas.microsoft.com/office/drawing/2014/main" id="{97EB5DA1-E43E-F5C6-BB72-684022C3310E}"/>
              </a:ext>
            </a:extLst>
          </p:cNvPr>
          <p:cNvCxnSpPr>
            <a:cxnSpLocks/>
          </p:cNvCxnSpPr>
          <p:nvPr/>
        </p:nvCxnSpPr>
        <p:spPr>
          <a:xfrm flipV="1">
            <a:off x="4316792" y="4026360"/>
            <a:ext cx="0" cy="2052000"/>
          </a:xfrm>
          <a:prstGeom prst="straightConnector1">
            <a:avLst/>
          </a:prstGeom>
          <a:ln w="38100" cap="sq">
            <a:solidFill>
              <a:schemeClr val="accent1"/>
            </a:solidFill>
            <a:miter lim="800000"/>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9" name="直線矢印コネクタ 8">
            <a:extLst>
              <a:ext uri="{FF2B5EF4-FFF2-40B4-BE49-F238E27FC236}">
                <a16:creationId xmlns:a16="http://schemas.microsoft.com/office/drawing/2014/main" id="{21CBDEC8-7298-2AF2-F8F8-CA7256C1835F}"/>
              </a:ext>
            </a:extLst>
          </p:cNvPr>
          <p:cNvCxnSpPr>
            <a:cxnSpLocks/>
          </p:cNvCxnSpPr>
          <p:nvPr/>
        </p:nvCxnSpPr>
        <p:spPr>
          <a:xfrm>
            <a:off x="4316792" y="6087600"/>
            <a:ext cx="4032000" cy="0"/>
          </a:xfrm>
          <a:prstGeom prst="straightConnector1">
            <a:avLst/>
          </a:prstGeom>
          <a:ln w="38100" cap="sq">
            <a:solidFill>
              <a:schemeClr val="accent1"/>
            </a:solidFill>
            <a:miter lim="800000"/>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5" name="フローチャート: 結合子 44">
            <a:extLst>
              <a:ext uri="{FF2B5EF4-FFF2-40B4-BE49-F238E27FC236}">
                <a16:creationId xmlns:a16="http://schemas.microsoft.com/office/drawing/2014/main" id="{054F6309-67D4-19D3-F51C-7E2AFFDACFC7}"/>
              </a:ext>
            </a:extLst>
          </p:cNvPr>
          <p:cNvSpPr/>
          <p:nvPr/>
        </p:nvSpPr>
        <p:spPr>
          <a:xfrm>
            <a:off x="4814038" y="4334092"/>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48" name="フローチャート: 結合子 47">
            <a:extLst>
              <a:ext uri="{FF2B5EF4-FFF2-40B4-BE49-F238E27FC236}">
                <a16:creationId xmlns:a16="http://schemas.microsoft.com/office/drawing/2014/main" id="{01B609C1-892E-723C-4FCC-A1AD1AA4BAC3}"/>
              </a:ext>
            </a:extLst>
          </p:cNvPr>
          <p:cNvSpPr/>
          <p:nvPr/>
        </p:nvSpPr>
        <p:spPr>
          <a:xfrm>
            <a:off x="5028579" y="4418167"/>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56" name="フローチャート: 結合子 55">
            <a:extLst>
              <a:ext uri="{FF2B5EF4-FFF2-40B4-BE49-F238E27FC236}">
                <a16:creationId xmlns:a16="http://schemas.microsoft.com/office/drawing/2014/main" id="{731CC578-74CE-CAE0-3F72-AED779F68477}"/>
              </a:ext>
            </a:extLst>
          </p:cNvPr>
          <p:cNvSpPr/>
          <p:nvPr/>
        </p:nvSpPr>
        <p:spPr>
          <a:xfrm>
            <a:off x="5815258" y="4418167"/>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59" name="フローチャート: 結合子 58">
            <a:extLst>
              <a:ext uri="{FF2B5EF4-FFF2-40B4-BE49-F238E27FC236}">
                <a16:creationId xmlns:a16="http://schemas.microsoft.com/office/drawing/2014/main" id="{FAE0775D-AA16-5745-F2D5-FF36BF336D1C}"/>
              </a:ext>
            </a:extLst>
          </p:cNvPr>
          <p:cNvSpPr/>
          <p:nvPr/>
        </p:nvSpPr>
        <p:spPr>
          <a:xfrm>
            <a:off x="5586585" y="4393438"/>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65" name="フローチャート: 結合子 64">
            <a:extLst>
              <a:ext uri="{FF2B5EF4-FFF2-40B4-BE49-F238E27FC236}">
                <a16:creationId xmlns:a16="http://schemas.microsoft.com/office/drawing/2014/main" id="{409E921B-283D-6C45-BCC4-A3497E34B437}"/>
              </a:ext>
            </a:extLst>
          </p:cNvPr>
          <p:cNvSpPr/>
          <p:nvPr/>
        </p:nvSpPr>
        <p:spPr>
          <a:xfrm>
            <a:off x="4462449" y="4313313"/>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73" name="フローチャート: 結合子 72">
            <a:extLst>
              <a:ext uri="{FF2B5EF4-FFF2-40B4-BE49-F238E27FC236}">
                <a16:creationId xmlns:a16="http://schemas.microsoft.com/office/drawing/2014/main" id="{CFECC425-07CB-2203-038E-D76C6ABFD2D8}"/>
              </a:ext>
            </a:extLst>
          </p:cNvPr>
          <p:cNvSpPr/>
          <p:nvPr/>
        </p:nvSpPr>
        <p:spPr>
          <a:xfrm>
            <a:off x="6624006" y="4418167"/>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78" name="フローチャート: 結合子 77">
            <a:extLst>
              <a:ext uri="{FF2B5EF4-FFF2-40B4-BE49-F238E27FC236}">
                <a16:creationId xmlns:a16="http://schemas.microsoft.com/office/drawing/2014/main" id="{EFA9316B-2467-8B22-48B4-3B7AA76CA2A4}"/>
              </a:ext>
            </a:extLst>
          </p:cNvPr>
          <p:cNvSpPr/>
          <p:nvPr/>
        </p:nvSpPr>
        <p:spPr>
          <a:xfrm>
            <a:off x="6322429" y="4335072"/>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81" name="フローチャート: 結合子 80">
            <a:extLst>
              <a:ext uri="{FF2B5EF4-FFF2-40B4-BE49-F238E27FC236}">
                <a16:creationId xmlns:a16="http://schemas.microsoft.com/office/drawing/2014/main" id="{A823C961-ED22-E620-1F29-5C5169B3905C}"/>
              </a:ext>
            </a:extLst>
          </p:cNvPr>
          <p:cNvSpPr/>
          <p:nvPr/>
        </p:nvSpPr>
        <p:spPr>
          <a:xfrm>
            <a:off x="4913386" y="4729757"/>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82" name="フローチャート: 結合子 81">
            <a:extLst>
              <a:ext uri="{FF2B5EF4-FFF2-40B4-BE49-F238E27FC236}">
                <a16:creationId xmlns:a16="http://schemas.microsoft.com/office/drawing/2014/main" id="{C6A0DF15-1FE7-5D24-1CA7-04A91FD513CA}"/>
              </a:ext>
            </a:extLst>
          </p:cNvPr>
          <p:cNvSpPr/>
          <p:nvPr/>
        </p:nvSpPr>
        <p:spPr>
          <a:xfrm>
            <a:off x="5771376" y="4683146"/>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84" name="フローチャート: 結合子 83">
            <a:extLst>
              <a:ext uri="{FF2B5EF4-FFF2-40B4-BE49-F238E27FC236}">
                <a16:creationId xmlns:a16="http://schemas.microsoft.com/office/drawing/2014/main" id="{0FF9A1CB-2F98-1296-22B6-DCB2FC5F8937}"/>
              </a:ext>
            </a:extLst>
          </p:cNvPr>
          <p:cNvSpPr/>
          <p:nvPr/>
        </p:nvSpPr>
        <p:spPr>
          <a:xfrm>
            <a:off x="7182012" y="4393438"/>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85" name="フローチャート: 結合子 84">
            <a:extLst>
              <a:ext uri="{FF2B5EF4-FFF2-40B4-BE49-F238E27FC236}">
                <a16:creationId xmlns:a16="http://schemas.microsoft.com/office/drawing/2014/main" id="{91D9776A-FB38-6396-760E-6141D4E4C43A}"/>
              </a:ext>
            </a:extLst>
          </p:cNvPr>
          <p:cNvSpPr/>
          <p:nvPr/>
        </p:nvSpPr>
        <p:spPr>
          <a:xfrm>
            <a:off x="6796939" y="4347527"/>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88" name="フローチャート: 結合子 87">
            <a:extLst>
              <a:ext uri="{FF2B5EF4-FFF2-40B4-BE49-F238E27FC236}">
                <a16:creationId xmlns:a16="http://schemas.microsoft.com/office/drawing/2014/main" id="{CA215A7C-897A-430D-0F1D-33574BDF3192}"/>
              </a:ext>
            </a:extLst>
          </p:cNvPr>
          <p:cNvSpPr/>
          <p:nvPr/>
        </p:nvSpPr>
        <p:spPr>
          <a:xfrm>
            <a:off x="8022505" y="4431003"/>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91" name="フローチャート: 結合子 90">
            <a:extLst>
              <a:ext uri="{FF2B5EF4-FFF2-40B4-BE49-F238E27FC236}">
                <a16:creationId xmlns:a16="http://schemas.microsoft.com/office/drawing/2014/main" id="{144078BA-1DE2-F127-21AF-D92A07146EF2}"/>
              </a:ext>
            </a:extLst>
          </p:cNvPr>
          <p:cNvSpPr/>
          <p:nvPr/>
        </p:nvSpPr>
        <p:spPr>
          <a:xfrm>
            <a:off x="7666301" y="4385293"/>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97" name="フローチャート: 結合子 96">
            <a:extLst>
              <a:ext uri="{FF2B5EF4-FFF2-40B4-BE49-F238E27FC236}">
                <a16:creationId xmlns:a16="http://schemas.microsoft.com/office/drawing/2014/main" id="{EC2E18E3-C4C1-6DE4-D282-E705811E92F1}"/>
              </a:ext>
            </a:extLst>
          </p:cNvPr>
          <p:cNvSpPr/>
          <p:nvPr/>
        </p:nvSpPr>
        <p:spPr>
          <a:xfrm>
            <a:off x="7800352" y="5419911"/>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106" name="フローチャート: 結合子 105">
            <a:extLst>
              <a:ext uri="{FF2B5EF4-FFF2-40B4-BE49-F238E27FC236}">
                <a16:creationId xmlns:a16="http://schemas.microsoft.com/office/drawing/2014/main" id="{7E236C25-8001-EE37-4D6C-8AD282197910}"/>
              </a:ext>
            </a:extLst>
          </p:cNvPr>
          <p:cNvSpPr/>
          <p:nvPr/>
        </p:nvSpPr>
        <p:spPr>
          <a:xfrm>
            <a:off x="5235187" y="4376147"/>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107" name="テキスト ボックス 106">
            <a:extLst>
              <a:ext uri="{FF2B5EF4-FFF2-40B4-BE49-F238E27FC236}">
                <a16:creationId xmlns:a16="http://schemas.microsoft.com/office/drawing/2014/main" id="{F6D17A39-BAE8-B497-2105-56B736F943F2}"/>
              </a:ext>
            </a:extLst>
          </p:cNvPr>
          <p:cNvSpPr txBox="1"/>
          <p:nvPr/>
        </p:nvSpPr>
        <p:spPr>
          <a:xfrm rot="16200000">
            <a:off x="3282367" y="4741821"/>
            <a:ext cx="1448049" cy="400110"/>
          </a:xfrm>
          <a:prstGeom prst="rect">
            <a:avLst/>
          </a:prstGeom>
          <a:noFill/>
        </p:spPr>
        <p:txBody>
          <a:bodyPr wrap="square" rtlCol="0">
            <a:spAutoFit/>
          </a:bodyPr>
          <a:lstStyle/>
          <a:p>
            <a:r>
              <a:rPr kumimoji="1" lang="en-US" altLang="ja-JP" sz="2000" b="1" dirty="0">
                <a:solidFill>
                  <a:srgbClr val="4D4D4D"/>
                </a:solidFill>
              </a:rPr>
              <a:t>RTT [</a:t>
            </a:r>
            <a:r>
              <a:rPr kumimoji="1" lang="en-US" altLang="ja-JP" sz="2000" b="1" dirty="0" err="1">
                <a:solidFill>
                  <a:srgbClr val="4D4D4D"/>
                </a:solidFill>
              </a:rPr>
              <a:t>ms</a:t>
            </a:r>
            <a:r>
              <a:rPr kumimoji="1" lang="en-US" altLang="ja-JP" sz="2000" b="1" dirty="0">
                <a:solidFill>
                  <a:srgbClr val="4D4D4D"/>
                </a:solidFill>
              </a:rPr>
              <a:t>]</a:t>
            </a:r>
            <a:endParaRPr kumimoji="1" lang="ja-JP" altLang="en-US" sz="2000" b="1" dirty="0">
              <a:solidFill>
                <a:srgbClr val="4D4D4D"/>
              </a:solidFill>
            </a:endParaRPr>
          </a:p>
        </p:txBody>
      </p:sp>
      <p:sp>
        <p:nvSpPr>
          <p:cNvPr id="111" name="テキスト ボックス 110">
            <a:extLst>
              <a:ext uri="{FF2B5EF4-FFF2-40B4-BE49-F238E27FC236}">
                <a16:creationId xmlns:a16="http://schemas.microsoft.com/office/drawing/2014/main" id="{D0543F9E-FC19-DCE7-A644-C0DD62EAF43A}"/>
              </a:ext>
            </a:extLst>
          </p:cNvPr>
          <p:cNvSpPr txBox="1"/>
          <p:nvPr/>
        </p:nvSpPr>
        <p:spPr>
          <a:xfrm>
            <a:off x="5004048" y="6127522"/>
            <a:ext cx="2563439" cy="400110"/>
          </a:xfrm>
          <a:prstGeom prst="rect">
            <a:avLst/>
          </a:prstGeom>
          <a:noFill/>
        </p:spPr>
        <p:txBody>
          <a:bodyPr wrap="square" rtlCol="0">
            <a:spAutoFit/>
          </a:bodyPr>
          <a:lstStyle/>
          <a:p>
            <a:pPr algn="ctr"/>
            <a:r>
              <a:rPr kumimoji="1" lang="ja-JP" altLang="en-US" sz="2000" b="1">
                <a:solidFill>
                  <a:srgbClr val="4D4D4D"/>
                </a:solidFill>
              </a:rPr>
              <a:t>データ数</a:t>
            </a:r>
            <a:endParaRPr kumimoji="1" lang="en" altLang="ja-JP" sz="2000" b="1" dirty="0">
              <a:solidFill>
                <a:srgbClr val="4D4D4D"/>
              </a:solidFill>
            </a:endParaRPr>
          </a:p>
        </p:txBody>
      </p:sp>
      <p:sp>
        <p:nvSpPr>
          <p:cNvPr id="112" name="フローチャート: 結合子 111">
            <a:extLst>
              <a:ext uri="{FF2B5EF4-FFF2-40B4-BE49-F238E27FC236}">
                <a16:creationId xmlns:a16="http://schemas.microsoft.com/office/drawing/2014/main" id="{B1E49C98-D0F4-F272-6563-07A35D3F274F}"/>
              </a:ext>
            </a:extLst>
          </p:cNvPr>
          <p:cNvSpPr/>
          <p:nvPr/>
        </p:nvSpPr>
        <p:spPr>
          <a:xfrm>
            <a:off x="5087833" y="4588098"/>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113" name="フローチャート: 結合子 112">
            <a:extLst>
              <a:ext uri="{FF2B5EF4-FFF2-40B4-BE49-F238E27FC236}">
                <a16:creationId xmlns:a16="http://schemas.microsoft.com/office/drawing/2014/main" id="{159FA8EA-6410-333C-594E-245503CC9BF9}"/>
              </a:ext>
            </a:extLst>
          </p:cNvPr>
          <p:cNvSpPr/>
          <p:nvPr/>
        </p:nvSpPr>
        <p:spPr>
          <a:xfrm>
            <a:off x="4777837" y="4513772"/>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114" name="フローチャート: 結合子 113">
            <a:extLst>
              <a:ext uri="{FF2B5EF4-FFF2-40B4-BE49-F238E27FC236}">
                <a16:creationId xmlns:a16="http://schemas.microsoft.com/office/drawing/2014/main" id="{EFFE3FDD-8B45-9840-0AC9-70A9B7BD0F72}"/>
              </a:ext>
            </a:extLst>
          </p:cNvPr>
          <p:cNvSpPr/>
          <p:nvPr/>
        </p:nvSpPr>
        <p:spPr>
          <a:xfrm>
            <a:off x="7210073" y="4551075"/>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115" name="フローチャート: 結合子 114">
            <a:extLst>
              <a:ext uri="{FF2B5EF4-FFF2-40B4-BE49-F238E27FC236}">
                <a16:creationId xmlns:a16="http://schemas.microsoft.com/office/drawing/2014/main" id="{A8E911DE-E53A-A1F9-4252-A9724267D02A}"/>
              </a:ext>
            </a:extLst>
          </p:cNvPr>
          <p:cNvSpPr/>
          <p:nvPr/>
        </p:nvSpPr>
        <p:spPr>
          <a:xfrm>
            <a:off x="5692047" y="4534753"/>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116" name="フローチャート: 結合子 115">
            <a:extLst>
              <a:ext uri="{FF2B5EF4-FFF2-40B4-BE49-F238E27FC236}">
                <a16:creationId xmlns:a16="http://schemas.microsoft.com/office/drawing/2014/main" id="{7AF8F8F3-4497-2AF1-C4ED-9B6829DB0C4F}"/>
              </a:ext>
            </a:extLst>
          </p:cNvPr>
          <p:cNvSpPr/>
          <p:nvPr/>
        </p:nvSpPr>
        <p:spPr>
          <a:xfrm>
            <a:off x="5399487" y="4615946"/>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117" name="フローチャート: 結合子 116">
            <a:extLst>
              <a:ext uri="{FF2B5EF4-FFF2-40B4-BE49-F238E27FC236}">
                <a16:creationId xmlns:a16="http://schemas.microsoft.com/office/drawing/2014/main" id="{A360DF81-D9B9-B655-1591-F18C209B031A}"/>
              </a:ext>
            </a:extLst>
          </p:cNvPr>
          <p:cNvSpPr/>
          <p:nvPr/>
        </p:nvSpPr>
        <p:spPr>
          <a:xfrm>
            <a:off x="5335843" y="4489043"/>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118" name="フローチャート: 結合子 117">
            <a:extLst>
              <a:ext uri="{FF2B5EF4-FFF2-40B4-BE49-F238E27FC236}">
                <a16:creationId xmlns:a16="http://schemas.microsoft.com/office/drawing/2014/main" id="{5A044808-F451-DC2E-84F3-C8D41BE4BE6C}"/>
              </a:ext>
            </a:extLst>
          </p:cNvPr>
          <p:cNvSpPr/>
          <p:nvPr/>
        </p:nvSpPr>
        <p:spPr>
          <a:xfrm>
            <a:off x="4525283" y="4683146"/>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119" name="フローチャート: 結合子 118">
            <a:extLst>
              <a:ext uri="{FF2B5EF4-FFF2-40B4-BE49-F238E27FC236}">
                <a16:creationId xmlns:a16="http://schemas.microsoft.com/office/drawing/2014/main" id="{4340BC32-64B6-6828-BC02-1F99F20823BE}"/>
              </a:ext>
            </a:extLst>
          </p:cNvPr>
          <p:cNvSpPr/>
          <p:nvPr/>
        </p:nvSpPr>
        <p:spPr>
          <a:xfrm>
            <a:off x="4396969" y="4481408"/>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120" name="フローチャート: 結合子 119">
            <a:extLst>
              <a:ext uri="{FF2B5EF4-FFF2-40B4-BE49-F238E27FC236}">
                <a16:creationId xmlns:a16="http://schemas.microsoft.com/office/drawing/2014/main" id="{2ECC0EDD-9EA5-F8E5-E5EC-294468FF640A}"/>
              </a:ext>
            </a:extLst>
          </p:cNvPr>
          <p:cNvSpPr/>
          <p:nvPr/>
        </p:nvSpPr>
        <p:spPr>
          <a:xfrm>
            <a:off x="5984608" y="4566303"/>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121" name="フローチャート: 結合子 120">
            <a:extLst>
              <a:ext uri="{FF2B5EF4-FFF2-40B4-BE49-F238E27FC236}">
                <a16:creationId xmlns:a16="http://schemas.microsoft.com/office/drawing/2014/main" id="{F583269C-FFD4-1169-B2A7-0F8B46BA1CDF}"/>
              </a:ext>
            </a:extLst>
          </p:cNvPr>
          <p:cNvSpPr/>
          <p:nvPr/>
        </p:nvSpPr>
        <p:spPr>
          <a:xfrm>
            <a:off x="6683260" y="4588098"/>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122" name="フローチャート: 結合子 121">
            <a:extLst>
              <a:ext uri="{FF2B5EF4-FFF2-40B4-BE49-F238E27FC236}">
                <a16:creationId xmlns:a16="http://schemas.microsoft.com/office/drawing/2014/main" id="{39895398-1355-770D-69BF-4D43A6121F0B}"/>
              </a:ext>
            </a:extLst>
          </p:cNvPr>
          <p:cNvSpPr/>
          <p:nvPr/>
        </p:nvSpPr>
        <p:spPr>
          <a:xfrm>
            <a:off x="6823519" y="4660118"/>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123" name="フローチャート: 結合子 122">
            <a:extLst>
              <a:ext uri="{FF2B5EF4-FFF2-40B4-BE49-F238E27FC236}">
                <a16:creationId xmlns:a16="http://schemas.microsoft.com/office/drawing/2014/main" id="{9F335DEA-41B9-CBD5-22E7-F88548A7BDD3}"/>
              </a:ext>
            </a:extLst>
          </p:cNvPr>
          <p:cNvSpPr/>
          <p:nvPr/>
        </p:nvSpPr>
        <p:spPr>
          <a:xfrm>
            <a:off x="6373264" y="4513772"/>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124" name="フローチャート: 結合子 123">
            <a:extLst>
              <a:ext uri="{FF2B5EF4-FFF2-40B4-BE49-F238E27FC236}">
                <a16:creationId xmlns:a16="http://schemas.microsoft.com/office/drawing/2014/main" id="{E1A699EA-BACE-CE2F-E0B8-DB152E2635AB}"/>
              </a:ext>
            </a:extLst>
          </p:cNvPr>
          <p:cNvSpPr/>
          <p:nvPr/>
        </p:nvSpPr>
        <p:spPr>
          <a:xfrm>
            <a:off x="6176060" y="4641443"/>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125" name="フローチャート: 結合子 124">
            <a:extLst>
              <a:ext uri="{FF2B5EF4-FFF2-40B4-BE49-F238E27FC236}">
                <a16:creationId xmlns:a16="http://schemas.microsoft.com/office/drawing/2014/main" id="{7EF4A6BE-C7F2-971F-35E2-EEADE61D20A9}"/>
              </a:ext>
            </a:extLst>
          </p:cNvPr>
          <p:cNvSpPr/>
          <p:nvPr/>
        </p:nvSpPr>
        <p:spPr>
          <a:xfrm>
            <a:off x="6994914" y="4615946"/>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126" name="フローチャート: 結合子 125">
            <a:extLst>
              <a:ext uri="{FF2B5EF4-FFF2-40B4-BE49-F238E27FC236}">
                <a16:creationId xmlns:a16="http://schemas.microsoft.com/office/drawing/2014/main" id="{38863416-8413-0814-8E41-67F06C5C671F}"/>
              </a:ext>
            </a:extLst>
          </p:cNvPr>
          <p:cNvSpPr/>
          <p:nvPr/>
        </p:nvSpPr>
        <p:spPr>
          <a:xfrm>
            <a:off x="7430022" y="4333554"/>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127" name="フローチャート: 結合子 126">
            <a:extLst>
              <a:ext uri="{FF2B5EF4-FFF2-40B4-BE49-F238E27FC236}">
                <a16:creationId xmlns:a16="http://schemas.microsoft.com/office/drawing/2014/main" id="{BF9EE9DA-D734-E1B0-6273-80FA58697AFB}"/>
              </a:ext>
            </a:extLst>
          </p:cNvPr>
          <p:cNvSpPr/>
          <p:nvPr/>
        </p:nvSpPr>
        <p:spPr>
          <a:xfrm>
            <a:off x="7771763" y="4526608"/>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128" name="フローチャート: 結合子 127">
            <a:extLst>
              <a:ext uri="{FF2B5EF4-FFF2-40B4-BE49-F238E27FC236}">
                <a16:creationId xmlns:a16="http://schemas.microsoft.com/office/drawing/2014/main" id="{1EE88374-FC53-0141-B1F5-C2B12E09D632}"/>
              </a:ext>
            </a:extLst>
          </p:cNvPr>
          <p:cNvSpPr/>
          <p:nvPr/>
        </p:nvSpPr>
        <p:spPr>
          <a:xfrm>
            <a:off x="7415559" y="4480898"/>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129" name="フローチャート: 結合子 128">
            <a:extLst>
              <a:ext uri="{FF2B5EF4-FFF2-40B4-BE49-F238E27FC236}">
                <a16:creationId xmlns:a16="http://schemas.microsoft.com/office/drawing/2014/main" id="{21626873-186F-6EC1-3C4F-5F65E4342DE1}"/>
              </a:ext>
            </a:extLst>
          </p:cNvPr>
          <p:cNvSpPr/>
          <p:nvPr/>
        </p:nvSpPr>
        <p:spPr>
          <a:xfrm>
            <a:off x="8064324" y="4558158"/>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133" name="フローチャート: 結合子 132">
            <a:extLst>
              <a:ext uri="{FF2B5EF4-FFF2-40B4-BE49-F238E27FC236}">
                <a16:creationId xmlns:a16="http://schemas.microsoft.com/office/drawing/2014/main" id="{98C49AC8-3948-8EDB-64A6-539C5C3798C6}"/>
              </a:ext>
            </a:extLst>
          </p:cNvPr>
          <p:cNvSpPr/>
          <p:nvPr/>
        </p:nvSpPr>
        <p:spPr>
          <a:xfrm>
            <a:off x="7578068" y="4558158"/>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134" name="フローチャート: 結合子 133">
            <a:extLst>
              <a:ext uri="{FF2B5EF4-FFF2-40B4-BE49-F238E27FC236}">
                <a16:creationId xmlns:a16="http://schemas.microsoft.com/office/drawing/2014/main" id="{CB86EB6E-6328-78AD-B0DB-991DFB5F0930}"/>
              </a:ext>
            </a:extLst>
          </p:cNvPr>
          <p:cNvSpPr/>
          <p:nvPr/>
        </p:nvSpPr>
        <p:spPr>
          <a:xfrm>
            <a:off x="7475931" y="4671555"/>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136" name="フローチャート: 結合子 135">
            <a:extLst>
              <a:ext uri="{FF2B5EF4-FFF2-40B4-BE49-F238E27FC236}">
                <a16:creationId xmlns:a16="http://schemas.microsoft.com/office/drawing/2014/main" id="{FB0C00F5-F71A-3233-8C39-96162A1BF22B}"/>
              </a:ext>
            </a:extLst>
          </p:cNvPr>
          <p:cNvSpPr/>
          <p:nvPr/>
        </p:nvSpPr>
        <p:spPr>
          <a:xfrm>
            <a:off x="7941985" y="4716273"/>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188" name="フローチャート: 結合子 187">
            <a:extLst>
              <a:ext uri="{FF2B5EF4-FFF2-40B4-BE49-F238E27FC236}">
                <a16:creationId xmlns:a16="http://schemas.microsoft.com/office/drawing/2014/main" id="{0ED4901E-356E-4A9E-6D9D-C4555D1FCFFC}"/>
              </a:ext>
            </a:extLst>
          </p:cNvPr>
          <p:cNvSpPr/>
          <p:nvPr/>
        </p:nvSpPr>
        <p:spPr>
          <a:xfrm>
            <a:off x="6111710" y="4508338"/>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189" name="フローチャート: 結合子 188">
            <a:extLst>
              <a:ext uri="{FF2B5EF4-FFF2-40B4-BE49-F238E27FC236}">
                <a16:creationId xmlns:a16="http://schemas.microsoft.com/office/drawing/2014/main" id="{BE757CB9-D9F8-8D86-EEE9-BE637A5BE80E}"/>
              </a:ext>
            </a:extLst>
          </p:cNvPr>
          <p:cNvSpPr/>
          <p:nvPr/>
        </p:nvSpPr>
        <p:spPr>
          <a:xfrm>
            <a:off x="5228092" y="4700511"/>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190" name="フローチャート: 結合子 189">
            <a:extLst>
              <a:ext uri="{FF2B5EF4-FFF2-40B4-BE49-F238E27FC236}">
                <a16:creationId xmlns:a16="http://schemas.microsoft.com/office/drawing/2014/main" id="{F3E02BB0-0148-B0A9-98F4-8031E107FD6D}"/>
              </a:ext>
            </a:extLst>
          </p:cNvPr>
          <p:cNvSpPr/>
          <p:nvPr/>
        </p:nvSpPr>
        <p:spPr>
          <a:xfrm>
            <a:off x="5541761" y="4648877"/>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191" name="フローチャート: 結合子 190">
            <a:extLst>
              <a:ext uri="{FF2B5EF4-FFF2-40B4-BE49-F238E27FC236}">
                <a16:creationId xmlns:a16="http://schemas.microsoft.com/office/drawing/2014/main" id="{8A55CCD2-67F6-0C43-D34B-53EB0DDEA2AC}"/>
              </a:ext>
            </a:extLst>
          </p:cNvPr>
          <p:cNvSpPr/>
          <p:nvPr/>
        </p:nvSpPr>
        <p:spPr>
          <a:xfrm>
            <a:off x="4693795" y="4658455"/>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192" name="フローチャート: 結合子 191">
            <a:extLst>
              <a:ext uri="{FF2B5EF4-FFF2-40B4-BE49-F238E27FC236}">
                <a16:creationId xmlns:a16="http://schemas.microsoft.com/office/drawing/2014/main" id="{CF3E3BCE-3AF7-E7C8-ADB2-C770EDDA5CAB}"/>
              </a:ext>
            </a:extLst>
          </p:cNvPr>
          <p:cNvSpPr/>
          <p:nvPr/>
        </p:nvSpPr>
        <p:spPr>
          <a:xfrm>
            <a:off x="6464092" y="4648877"/>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193" name="フローチャート: 結合子 192">
            <a:extLst>
              <a:ext uri="{FF2B5EF4-FFF2-40B4-BE49-F238E27FC236}">
                <a16:creationId xmlns:a16="http://schemas.microsoft.com/office/drawing/2014/main" id="{29645681-BE8D-A009-057C-CD8508E6317C}"/>
              </a:ext>
            </a:extLst>
          </p:cNvPr>
          <p:cNvSpPr/>
          <p:nvPr/>
        </p:nvSpPr>
        <p:spPr>
          <a:xfrm>
            <a:off x="7180795" y="4700467"/>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194" name="フローチャート: 結合子 193">
            <a:extLst>
              <a:ext uri="{FF2B5EF4-FFF2-40B4-BE49-F238E27FC236}">
                <a16:creationId xmlns:a16="http://schemas.microsoft.com/office/drawing/2014/main" id="{7A948738-F8AE-9094-525D-A4C5A7C5B083}"/>
              </a:ext>
            </a:extLst>
          </p:cNvPr>
          <p:cNvSpPr/>
          <p:nvPr/>
        </p:nvSpPr>
        <p:spPr>
          <a:xfrm>
            <a:off x="7703128" y="4676000"/>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195" name="フローチャート: 結合子 194">
            <a:extLst>
              <a:ext uri="{FF2B5EF4-FFF2-40B4-BE49-F238E27FC236}">
                <a16:creationId xmlns:a16="http://schemas.microsoft.com/office/drawing/2014/main" id="{BC1EF2F1-F6BD-D052-165C-9B67C1177AC4}"/>
              </a:ext>
            </a:extLst>
          </p:cNvPr>
          <p:cNvSpPr/>
          <p:nvPr/>
        </p:nvSpPr>
        <p:spPr>
          <a:xfrm>
            <a:off x="4583449" y="4478451"/>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233" name="フローチャート: 結合子 232">
            <a:extLst>
              <a:ext uri="{FF2B5EF4-FFF2-40B4-BE49-F238E27FC236}">
                <a16:creationId xmlns:a16="http://schemas.microsoft.com/office/drawing/2014/main" id="{8ACDF0BA-7513-3F32-7252-2587F6168334}"/>
              </a:ext>
            </a:extLst>
          </p:cNvPr>
          <p:cNvSpPr/>
          <p:nvPr/>
        </p:nvSpPr>
        <p:spPr>
          <a:xfrm>
            <a:off x="7803004" y="5420608"/>
            <a:ext cx="109254" cy="106690"/>
          </a:xfrm>
          <a:prstGeom prst="flowChartConnector">
            <a:avLst/>
          </a:prstGeom>
          <a:solidFill>
            <a:schemeClr val="accent6"/>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245" name="フローチャート: 結合子 244">
            <a:extLst>
              <a:ext uri="{FF2B5EF4-FFF2-40B4-BE49-F238E27FC236}">
                <a16:creationId xmlns:a16="http://schemas.microsoft.com/office/drawing/2014/main" id="{8710A9EC-20E0-3B99-7F4D-31778531381C}"/>
              </a:ext>
            </a:extLst>
          </p:cNvPr>
          <p:cNvSpPr/>
          <p:nvPr/>
        </p:nvSpPr>
        <p:spPr>
          <a:xfrm>
            <a:off x="5992561" y="4560181"/>
            <a:ext cx="109254" cy="106690"/>
          </a:xfrm>
          <a:prstGeom prst="flowChartConnector">
            <a:avLst/>
          </a:prstGeom>
          <a:solidFill>
            <a:schemeClr val="accent2"/>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cxnSp>
        <p:nvCxnSpPr>
          <p:cNvPr id="247" name="直線矢印コネクタ 246">
            <a:extLst>
              <a:ext uri="{FF2B5EF4-FFF2-40B4-BE49-F238E27FC236}">
                <a16:creationId xmlns:a16="http://schemas.microsoft.com/office/drawing/2014/main" id="{11E8B57D-1849-7D94-06D0-BB99F61BD2C6}"/>
              </a:ext>
            </a:extLst>
          </p:cNvPr>
          <p:cNvCxnSpPr>
            <a:cxnSpLocks/>
          </p:cNvCxnSpPr>
          <p:nvPr/>
        </p:nvCxnSpPr>
        <p:spPr>
          <a:xfrm>
            <a:off x="6065766" y="4677919"/>
            <a:ext cx="56104" cy="715349"/>
          </a:xfrm>
          <a:prstGeom prst="straightConnector1">
            <a:avLst/>
          </a:prstGeom>
          <a:ln w="38100">
            <a:headEnd type="triangle"/>
            <a:tailEnd type="triangle"/>
          </a:ln>
        </p:spPr>
        <p:style>
          <a:lnRef idx="1">
            <a:schemeClr val="accent2"/>
          </a:lnRef>
          <a:fillRef idx="0">
            <a:schemeClr val="accent2"/>
          </a:fillRef>
          <a:effectRef idx="0">
            <a:schemeClr val="accent2"/>
          </a:effectRef>
          <a:fontRef idx="minor">
            <a:schemeClr val="tx1"/>
          </a:fontRef>
        </p:style>
      </p:cxnSp>
      <p:sp>
        <p:nvSpPr>
          <p:cNvPr id="3" name="フッター プレースホルダー 3">
            <a:extLst>
              <a:ext uri="{FF2B5EF4-FFF2-40B4-BE49-F238E27FC236}">
                <a16:creationId xmlns:a16="http://schemas.microsoft.com/office/drawing/2014/main" id="{B78E232C-3780-75F2-4B28-6E5AB34CE9E2}"/>
              </a:ext>
            </a:extLst>
          </p:cNvPr>
          <p:cNvSpPr>
            <a:spLocks noGrp="1"/>
          </p:cNvSpPr>
          <p:nvPr>
            <p:ph type="ftr" sz="quarter" idx="11"/>
          </p:nvPr>
        </p:nvSpPr>
        <p:spPr>
          <a:xfrm>
            <a:off x="323528" y="6473639"/>
            <a:ext cx="8220995" cy="365125"/>
          </a:xfrm>
        </p:spPr>
        <p:txBody>
          <a:bodyPr/>
          <a:lstStyle/>
          <a:p>
            <a:r>
              <a:rPr lang="en" altLang="ja-JP">
                <a:latin typeface="+mj-lt"/>
              </a:rPr>
              <a:t>ueda 20231013</a:t>
            </a:r>
            <a:endParaRPr kumimoji="1" lang="ja-JP" altLang="en-US"/>
          </a:p>
        </p:txBody>
      </p:sp>
      <p:pic>
        <p:nvPicPr>
          <p:cNvPr id="13" name="グラフィックス 12" descr="無線ルーター 枠線">
            <a:extLst>
              <a:ext uri="{FF2B5EF4-FFF2-40B4-BE49-F238E27FC236}">
                <a16:creationId xmlns:a16="http://schemas.microsoft.com/office/drawing/2014/main" id="{C452D413-8E82-B639-14B2-EC63834CD636}"/>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122753" y="4232680"/>
            <a:ext cx="785150" cy="785150"/>
          </a:xfrm>
          <a:prstGeom prst="rect">
            <a:avLst/>
          </a:prstGeom>
        </p:spPr>
      </p:pic>
      <p:pic>
        <p:nvPicPr>
          <p:cNvPr id="14" name="グラフィックス 13" descr="ユーザー 枠線">
            <a:extLst>
              <a:ext uri="{FF2B5EF4-FFF2-40B4-BE49-F238E27FC236}">
                <a16:creationId xmlns:a16="http://schemas.microsoft.com/office/drawing/2014/main" id="{0CAB9F33-438B-82FF-4B7F-F36911BD6579}"/>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18044" y="5333757"/>
            <a:ext cx="784598" cy="784598"/>
          </a:xfrm>
          <a:prstGeom prst="rect">
            <a:avLst/>
          </a:prstGeom>
        </p:spPr>
      </p:pic>
      <p:sp>
        <p:nvSpPr>
          <p:cNvPr id="16" name="テキスト ボックス 15">
            <a:extLst>
              <a:ext uri="{FF2B5EF4-FFF2-40B4-BE49-F238E27FC236}">
                <a16:creationId xmlns:a16="http://schemas.microsoft.com/office/drawing/2014/main" id="{F688B854-E630-688A-5B1D-94266E67E20E}"/>
              </a:ext>
            </a:extLst>
          </p:cNvPr>
          <p:cNvSpPr txBox="1"/>
          <p:nvPr/>
        </p:nvSpPr>
        <p:spPr>
          <a:xfrm>
            <a:off x="2174151" y="4841478"/>
            <a:ext cx="621817" cy="430887"/>
          </a:xfrm>
          <a:prstGeom prst="rect">
            <a:avLst/>
          </a:prstGeom>
          <a:noFill/>
        </p:spPr>
        <p:txBody>
          <a:bodyPr wrap="square" rtlCol="0">
            <a:spAutoFit/>
          </a:bodyPr>
          <a:lstStyle/>
          <a:p>
            <a:pPr algn="ctr"/>
            <a:r>
              <a:rPr kumimoji="1" lang="en-US" altLang="ja-JP" sz="2200" dirty="0">
                <a:solidFill>
                  <a:srgbClr val="4D4D4D"/>
                </a:solidFill>
              </a:rPr>
              <a:t>AP</a:t>
            </a:r>
          </a:p>
        </p:txBody>
      </p:sp>
      <p:pic>
        <p:nvPicPr>
          <p:cNvPr id="17" name="グラフィックス 16" descr="スマート フォン 枠線">
            <a:extLst>
              <a:ext uri="{FF2B5EF4-FFF2-40B4-BE49-F238E27FC236}">
                <a16:creationId xmlns:a16="http://schemas.microsoft.com/office/drawing/2014/main" id="{9672A4A0-3526-A4B4-7827-E5A8983439A0}"/>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11876352">
            <a:off x="1356294" y="5637668"/>
            <a:ext cx="565821" cy="565821"/>
          </a:xfrm>
          <a:prstGeom prst="rect">
            <a:avLst/>
          </a:prstGeom>
        </p:spPr>
      </p:pic>
      <p:cxnSp>
        <p:nvCxnSpPr>
          <p:cNvPr id="19" name="直線矢印コネクタ 18">
            <a:extLst>
              <a:ext uri="{FF2B5EF4-FFF2-40B4-BE49-F238E27FC236}">
                <a16:creationId xmlns:a16="http://schemas.microsoft.com/office/drawing/2014/main" id="{728B6501-42FA-6A94-890F-92E6886584C8}"/>
              </a:ext>
            </a:extLst>
          </p:cNvPr>
          <p:cNvCxnSpPr>
            <a:cxnSpLocks/>
          </p:cNvCxnSpPr>
          <p:nvPr/>
        </p:nvCxnSpPr>
        <p:spPr>
          <a:xfrm flipV="1">
            <a:off x="1593476" y="4898144"/>
            <a:ext cx="476450" cy="507938"/>
          </a:xfrm>
          <a:prstGeom prst="straightConnector1">
            <a:avLst/>
          </a:prstGeom>
          <a:ln w="38100" cap="sq">
            <a:solidFill>
              <a:schemeClr val="tx1"/>
            </a:solidFill>
            <a:prstDash val="sysDot"/>
            <a:miter lim="800000"/>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0">
            <a:extLst>
              <a:ext uri="{FF2B5EF4-FFF2-40B4-BE49-F238E27FC236}">
                <a16:creationId xmlns:a16="http://schemas.microsoft.com/office/drawing/2014/main" id="{73A02304-B637-B0DE-BBDC-BA11C15F3CB0}"/>
              </a:ext>
            </a:extLst>
          </p:cNvPr>
          <p:cNvCxnSpPr>
            <a:cxnSpLocks/>
          </p:cNvCxnSpPr>
          <p:nvPr/>
        </p:nvCxnSpPr>
        <p:spPr>
          <a:xfrm rot="10800000" flipV="1">
            <a:off x="1745876" y="5050544"/>
            <a:ext cx="476450" cy="507938"/>
          </a:xfrm>
          <a:prstGeom prst="straightConnector1">
            <a:avLst/>
          </a:prstGeom>
          <a:ln w="38100" cap="sq">
            <a:solidFill>
              <a:schemeClr val="tx1"/>
            </a:solidFill>
            <a:prstDash val="sysDot"/>
            <a:miter lim="800000"/>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4" name="下矢印 7">
            <a:extLst>
              <a:ext uri="{FF2B5EF4-FFF2-40B4-BE49-F238E27FC236}">
                <a16:creationId xmlns:a16="http://schemas.microsoft.com/office/drawing/2014/main" id="{9CF923C8-6D32-D371-F43C-724F9C19CA8D}"/>
              </a:ext>
            </a:extLst>
          </p:cNvPr>
          <p:cNvSpPr/>
          <p:nvPr/>
        </p:nvSpPr>
        <p:spPr>
          <a:xfrm rot="16200000">
            <a:off x="2836913" y="4882549"/>
            <a:ext cx="849570" cy="604962"/>
          </a:xfrm>
          <a:prstGeom prst="downArrow">
            <a:avLst/>
          </a:prstGeom>
          <a:solidFill>
            <a:schemeClr val="accent1">
              <a:alpha val="50000"/>
            </a:schemeClr>
          </a:solidFill>
          <a:ln w="7620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solidFill>
                <a:schemeClr val="accent1"/>
              </a:solidFill>
            </a:endParaRPr>
          </a:p>
        </p:txBody>
      </p:sp>
      <p:sp>
        <p:nvSpPr>
          <p:cNvPr id="6" name="テキスト ボックス 5">
            <a:extLst>
              <a:ext uri="{FF2B5EF4-FFF2-40B4-BE49-F238E27FC236}">
                <a16:creationId xmlns:a16="http://schemas.microsoft.com/office/drawing/2014/main" id="{CF834C5D-9720-7D93-0D66-8F96DEABA78A}"/>
              </a:ext>
            </a:extLst>
          </p:cNvPr>
          <p:cNvSpPr txBox="1"/>
          <p:nvPr/>
        </p:nvSpPr>
        <p:spPr>
          <a:xfrm>
            <a:off x="918044" y="6080894"/>
            <a:ext cx="838835" cy="430887"/>
          </a:xfrm>
          <a:prstGeom prst="rect">
            <a:avLst/>
          </a:prstGeom>
          <a:noFill/>
        </p:spPr>
        <p:txBody>
          <a:bodyPr wrap="square" rtlCol="0">
            <a:spAutoFit/>
          </a:bodyPr>
          <a:lstStyle/>
          <a:p>
            <a:pPr algn="ctr"/>
            <a:r>
              <a:rPr kumimoji="1" lang="en-US" altLang="ja-JP" sz="2200" dirty="0">
                <a:solidFill>
                  <a:srgbClr val="4D4D4D"/>
                </a:solidFill>
              </a:rPr>
              <a:t>User</a:t>
            </a:r>
            <a:endParaRPr kumimoji="1" lang="ja-JP" altLang="en-US" sz="2200" dirty="0">
              <a:solidFill>
                <a:srgbClr val="4D4D4D"/>
              </a:solidFill>
            </a:endParaRPr>
          </a:p>
        </p:txBody>
      </p:sp>
      <p:sp>
        <p:nvSpPr>
          <p:cNvPr id="7" name="吹き出し: 円形 171">
            <a:extLst>
              <a:ext uri="{FF2B5EF4-FFF2-40B4-BE49-F238E27FC236}">
                <a16:creationId xmlns:a16="http://schemas.microsoft.com/office/drawing/2014/main" id="{8E609CC1-5CC0-55F5-E3E4-920663ABF12C}"/>
              </a:ext>
            </a:extLst>
          </p:cNvPr>
          <p:cNvSpPr>
            <a:spLocks/>
          </p:cNvSpPr>
          <p:nvPr/>
        </p:nvSpPr>
        <p:spPr>
          <a:xfrm>
            <a:off x="480487" y="4374047"/>
            <a:ext cx="1245600" cy="643308"/>
          </a:xfrm>
          <a:prstGeom prst="wedgeEllipseCallout">
            <a:avLst>
              <a:gd name="adj1" fmla="val 49961"/>
              <a:gd name="adj2" fmla="val 59228"/>
            </a:avLst>
          </a:prstGeom>
          <a:no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kumimoji="1" lang="en" altLang="ja-JP" sz="2200" b="1" dirty="0">
                <a:solidFill>
                  <a:schemeClr val="accent1"/>
                </a:solidFill>
              </a:rPr>
              <a:t>Get RTT</a:t>
            </a:r>
          </a:p>
        </p:txBody>
      </p:sp>
      <p:sp>
        <p:nvSpPr>
          <p:cNvPr id="11" name="吹き出し: 円形 171">
            <a:extLst>
              <a:ext uri="{FF2B5EF4-FFF2-40B4-BE49-F238E27FC236}">
                <a16:creationId xmlns:a16="http://schemas.microsoft.com/office/drawing/2014/main" id="{A3C6DFB4-FB08-120F-CD80-E8AB861C34A2}"/>
              </a:ext>
            </a:extLst>
          </p:cNvPr>
          <p:cNvSpPr>
            <a:spLocks/>
          </p:cNvSpPr>
          <p:nvPr/>
        </p:nvSpPr>
        <p:spPr>
          <a:xfrm>
            <a:off x="6045021" y="3598308"/>
            <a:ext cx="2879255" cy="589120"/>
          </a:xfrm>
          <a:prstGeom prst="wedgeEllipseCallout">
            <a:avLst>
              <a:gd name="adj1" fmla="val -47094"/>
              <a:gd name="adj2" fmla="val 184937"/>
            </a:avLst>
          </a:prstGeom>
          <a:no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kumimoji="1" lang="en" altLang="ja-JP" sz="2200" b="1" dirty="0">
                <a:solidFill>
                  <a:schemeClr val="accent1"/>
                </a:solidFill>
              </a:rPr>
              <a:t>y-axis ratio</a:t>
            </a:r>
          </a:p>
        </p:txBody>
      </p:sp>
    </p:spTree>
    <p:extLst>
      <p:ext uri="{BB962C8B-B14F-4D97-AF65-F5344CB8AC3E}">
        <p14:creationId xmlns:p14="http://schemas.microsoft.com/office/powerpoint/2010/main" val="1634358074"/>
      </p:ext>
    </p:extLst>
  </p:cSld>
  <p:clrMapOvr>
    <a:masterClrMapping/>
  </p:clrMapOvr>
  <p:transition/>
</p:sld>
</file>

<file path=ppt/theme/theme1.xml><?xml version="1.0" encoding="utf-8"?>
<a:theme xmlns:a="http://schemas.openxmlformats.org/drawingml/2006/main" name="Office ​​テーマ">
  <a:themeElements>
    <a:clrScheme name="Water">
      <a:dk1>
        <a:srgbClr val="333333"/>
      </a:dk1>
      <a:lt1>
        <a:sysClr val="window" lastClr="FFFFFF"/>
      </a:lt1>
      <a:dk2>
        <a:srgbClr val="002060"/>
      </a:dk2>
      <a:lt2>
        <a:srgbClr val="EEECE1"/>
      </a:lt2>
      <a:accent1>
        <a:srgbClr val="0084B4"/>
      </a:accent1>
      <a:accent2>
        <a:srgbClr val="FF4040"/>
      </a:accent2>
      <a:accent3>
        <a:srgbClr val="FFC000"/>
      </a:accent3>
      <a:accent4>
        <a:srgbClr val="92D050"/>
      </a:accent4>
      <a:accent5>
        <a:srgbClr val="00B050"/>
      </a:accent5>
      <a:accent6>
        <a:srgbClr val="0084B4"/>
      </a:accent6>
      <a:hlink>
        <a:srgbClr val="0070C0"/>
      </a:hlink>
      <a:folHlink>
        <a:srgbClr val="800080"/>
      </a:folHlink>
    </a:clrScheme>
    <a:fontScheme name="SeeEasy">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lumMod val="95000"/>
          </a:schemeClr>
        </a:solidFill>
        <a:ln w="19050" cap="sq">
          <a:solidFill>
            <a:schemeClr val="accent1"/>
          </a:solidFill>
          <a:miter lim="800000"/>
          <a:headEnd type="none" w="med" len="med"/>
          <a:tailEnd type="none" w="med" len="med"/>
        </a:ln>
      </a:spPr>
      <a:bodyPr rtlCol="0" anchor="ctr"/>
      <a:lstStyle>
        <a:defPPr algn="ctr">
          <a:defRPr kumimoji="1" sz="2800" dirty="0" smtClean="0">
            <a:solidFill>
              <a:schemeClr val="accent1"/>
            </a:solidFill>
          </a:defRPr>
        </a:defPPr>
      </a:lstStyle>
      <a:style>
        <a:lnRef idx="1">
          <a:schemeClr val="accent1"/>
        </a:lnRef>
        <a:fillRef idx="0">
          <a:schemeClr val="accent1"/>
        </a:fillRef>
        <a:effectRef idx="0">
          <a:schemeClr val="accent1"/>
        </a:effectRef>
        <a:fontRef idx="minor">
          <a:schemeClr val="tx1"/>
        </a:fontRef>
      </a:style>
    </a:spDef>
    <a:lnDef>
      <a:spPr>
        <a:ln w="19050" cap="sq">
          <a:solidFill>
            <a:schemeClr val="accent1"/>
          </a:solidFill>
          <a:miter lim="800000"/>
          <a:headEnd type="none" w="med" len="med"/>
          <a:tailEnd type="triangle"/>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kumimoji="1" sz="2800" dirty="0" smtClean="0">
            <a:solidFill>
              <a:srgbClr val="4D4D4D"/>
            </a:solidFill>
          </a:defRPr>
        </a:defPPr>
      </a:lstStyle>
    </a:txDef>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59183</TotalTime>
  <Words>2469</Words>
  <Application>Microsoft Macintosh PowerPoint</Application>
  <PresentationFormat>画面に合わせる (4:3)</PresentationFormat>
  <Paragraphs>453</Paragraphs>
  <Slides>23</Slides>
  <Notes>21</Notes>
  <HiddenSlides>12</HiddenSlides>
  <MMClips>0</MMClips>
  <ScaleCrop>false</ScaleCrop>
  <HeadingPairs>
    <vt:vector size="6" baseType="variant">
      <vt:variant>
        <vt:lpstr>使用されているフォント</vt:lpstr>
      </vt:variant>
      <vt:variant>
        <vt:i4>14</vt:i4>
      </vt:variant>
      <vt:variant>
        <vt:lpstr>テーマ</vt:lpstr>
      </vt:variant>
      <vt:variant>
        <vt:i4>1</vt:i4>
      </vt:variant>
      <vt:variant>
        <vt:lpstr>スライド タイトル</vt:lpstr>
      </vt:variant>
      <vt:variant>
        <vt:i4>23</vt:i4>
      </vt:variant>
    </vt:vector>
  </HeadingPairs>
  <TitlesOfParts>
    <vt:vector size="38" baseType="lpstr">
      <vt:lpstr>MS PGothic</vt:lpstr>
      <vt:lpstr>Noto Sans Symbols</vt:lpstr>
      <vt:lpstr>NotoSansJP</vt:lpstr>
      <vt:lpstr>Segoe UI 本文</vt:lpstr>
      <vt:lpstr>Söhne</vt:lpstr>
      <vt:lpstr>メイリオ</vt:lpstr>
      <vt:lpstr>游ゴシック</vt:lpstr>
      <vt:lpstr>Arial</vt:lpstr>
      <vt:lpstr>Calibri</vt:lpstr>
      <vt:lpstr>Cambria Math</vt:lpstr>
      <vt:lpstr>Helvetica Neue</vt:lpstr>
      <vt:lpstr>Quattrocento Sans</vt:lpstr>
      <vt:lpstr>Segoe UI</vt:lpstr>
      <vt:lpstr>Wingdings</vt:lpstr>
      <vt:lpstr>Office ​​テーマ</vt:lpstr>
      <vt:lpstr>院生ゼミ</vt:lpstr>
      <vt:lpstr>研究の背景と目的</vt:lpstr>
      <vt:lpstr>研究の背景と目的</vt:lpstr>
      <vt:lpstr>想定環境・既存手法</vt:lpstr>
      <vt:lpstr>従来の手法と問題点</vt:lpstr>
      <vt:lpstr>キーアイデア</vt:lpstr>
      <vt:lpstr>キーアイデア</vt:lpstr>
      <vt:lpstr>Experiment flow</vt:lpstr>
      <vt:lpstr>検知方法(1)</vt:lpstr>
      <vt:lpstr>検知方法(2)</vt:lpstr>
      <vt:lpstr>検知方法(3)</vt:lpstr>
      <vt:lpstr>実験環境</vt:lpstr>
      <vt:lpstr>提案手法と対抗手法</vt:lpstr>
      <vt:lpstr>検知結果 (提案手法)</vt:lpstr>
      <vt:lpstr>検知結果 (対抗手法)</vt:lpstr>
      <vt:lpstr>目標</vt:lpstr>
      <vt:lpstr>評価方法</vt:lpstr>
      <vt:lpstr>View of detection results</vt:lpstr>
      <vt:lpstr>Acquisition Result</vt:lpstr>
      <vt:lpstr>Acquisition Result</vt:lpstr>
      <vt:lpstr>Acquisition Result</vt:lpstr>
      <vt:lpstr>Acquisition Result</vt:lpstr>
      <vt:lpstr>PowerPoint プレゼンテーション</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Tomato</dc:creator>
  <cp:lastModifiedBy>上田　智之</cp:lastModifiedBy>
  <cp:revision>667</cp:revision>
  <dcterms:created xsi:type="dcterms:W3CDTF">2013-09-23T07:13:46Z</dcterms:created>
  <dcterms:modified xsi:type="dcterms:W3CDTF">2023-10-13T02:48:30Z</dcterms:modified>
</cp:coreProperties>
</file>