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9" r:id="rId5"/>
    <p:sldId id="261" r:id="rId6"/>
    <p:sldId id="263" r:id="rId7"/>
    <p:sldId id="262" r:id="rId8"/>
    <p:sldId id="264" r:id="rId9"/>
    <p:sldId id="267" r:id="rId10"/>
    <p:sldId id="265" r:id="rId11"/>
    <p:sldId id="266" r:id="rId12"/>
    <p:sldId id="268"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3" d="100"/>
          <a:sy n="113" d="100"/>
        </p:scale>
        <p:origin x="5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CFA70A-1F18-4794-B684-6BFD8B150E2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783C78A-5D1D-4795-BA4C-F856C2FD70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76EC6A98-B37C-40D4-9CCB-99C25CCA44D5}"/>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5" name="Segnaposto piè di pagina 4">
            <a:extLst>
              <a:ext uri="{FF2B5EF4-FFF2-40B4-BE49-F238E27FC236}">
                <a16:creationId xmlns:a16="http://schemas.microsoft.com/office/drawing/2014/main" id="{3C1C67FF-FC53-462E-B718-C9A91A439F0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4B5B82F7-BC82-4D0E-9A81-6B71C2F05B93}"/>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92635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1EBEA1-0F41-466B-9385-8B194A419C6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8A01119-3E5F-4B9B-9A00-12C23D1FB54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2217CE9-C9E2-4C33-A849-2A08EAF63596}"/>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5" name="Segnaposto piè di pagina 4">
            <a:extLst>
              <a:ext uri="{FF2B5EF4-FFF2-40B4-BE49-F238E27FC236}">
                <a16:creationId xmlns:a16="http://schemas.microsoft.com/office/drawing/2014/main" id="{BD52DC0A-2EE1-49CE-836B-46B1586C8C6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414D3510-8369-43FF-B238-1B5447DE86BA}"/>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25549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ED35A75-807B-4DA7-8F78-6F2C5C3484C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2E732F1-31A7-4133-BFA6-904F326078F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BD37214-02C1-4463-8910-85273B5D719C}"/>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5" name="Segnaposto piè di pagina 4">
            <a:extLst>
              <a:ext uri="{FF2B5EF4-FFF2-40B4-BE49-F238E27FC236}">
                <a16:creationId xmlns:a16="http://schemas.microsoft.com/office/drawing/2014/main" id="{488308C5-7081-48B7-9FF2-A786D8DE83F5}"/>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59125D44-BE1A-45C2-9D33-7DC798664C92}"/>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8746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ACBE77-190F-4018-87D8-2BAAB8572C8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0E21DD4-96DE-400F-8FD2-D9B501EEAE5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B54B78-CB54-4765-8AA1-5EBFF3E95D3A}"/>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5" name="Segnaposto piè di pagina 4">
            <a:extLst>
              <a:ext uri="{FF2B5EF4-FFF2-40B4-BE49-F238E27FC236}">
                <a16:creationId xmlns:a16="http://schemas.microsoft.com/office/drawing/2014/main" id="{E6560040-3D19-4E2B-A509-544189287BFC}"/>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C6E02C02-A8A1-46B4-A6EE-B3C9D124896C}"/>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260018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D8C489-6D39-44CA-876C-7CC2DD0EBFA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7123126-EE13-45DF-85EF-1E9BCACB60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42EF4D8-F974-4E94-A68D-472C94C62F5C}"/>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5" name="Segnaposto piè di pagina 4">
            <a:extLst>
              <a:ext uri="{FF2B5EF4-FFF2-40B4-BE49-F238E27FC236}">
                <a16:creationId xmlns:a16="http://schemas.microsoft.com/office/drawing/2014/main" id="{C075DBB9-0E20-4E25-946E-B064ABAB7C2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06954E8-B086-4478-A217-753BB0426033}"/>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228875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19C999-471E-4D05-92DB-F3E07DCE5EE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0028F59-3D17-49CE-BE71-501D2702D76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1212B52-CA8B-4419-AB46-55B23425F08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606BA0D-3C5E-4D50-BE6C-94AF2C1F31A3}"/>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6" name="Segnaposto piè di pagina 5">
            <a:extLst>
              <a:ext uri="{FF2B5EF4-FFF2-40B4-BE49-F238E27FC236}">
                <a16:creationId xmlns:a16="http://schemas.microsoft.com/office/drawing/2014/main" id="{92BF1641-AEBC-434E-99AB-3F8923B0B74B}"/>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C7FD0A81-17F7-4F3D-8A08-37FDDF935507}"/>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418220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E41C0-08A1-48CC-B70F-122AB2C0FB9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652D521-67DE-4BDE-A28C-DE7B2A272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454F9FC-DBC5-4ADC-B9EA-63A4C956AF2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574B8E2-8088-43E0-9653-B6160E16D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03AA18A-EDB9-4D48-8DFA-7306DC9244B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0AC3A36-37B3-45A3-A56C-91A7673D601D}"/>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8" name="Segnaposto piè di pagina 7">
            <a:extLst>
              <a:ext uri="{FF2B5EF4-FFF2-40B4-BE49-F238E27FC236}">
                <a16:creationId xmlns:a16="http://schemas.microsoft.com/office/drawing/2014/main" id="{54F4851F-3ADE-4D48-933A-E76F2BF6040C}"/>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D8E427C4-7D91-4604-8408-918EA5B00C1A}"/>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3270914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0F7823-FA81-4076-864D-F6E525FFF66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6FF388B-3A48-4108-AC8E-1CC7E123CB47}"/>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4" name="Segnaposto piè di pagina 3">
            <a:extLst>
              <a:ext uri="{FF2B5EF4-FFF2-40B4-BE49-F238E27FC236}">
                <a16:creationId xmlns:a16="http://schemas.microsoft.com/office/drawing/2014/main" id="{F31FC614-A9D4-4169-ACB4-37999CFC25DE}"/>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386F106D-D6BA-439D-8EE3-0C8BDB217676}"/>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225260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71E160B-313D-4A96-A439-045EDE8A3AE9}"/>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3" name="Segnaposto piè di pagina 2">
            <a:extLst>
              <a:ext uri="{FF2B5EF4-FFF2-40B4-BE49-F238E27FC236}">
                <a16:creationId xmlns:a16="http://schemas.microsoft.com/office/drawing/2014/main" id="{4186EB7E-A7F8-42C9-8008-5B3EC52461E2}"/>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CF4A2795-AE2A-47D6-A3F5-7F3B14C89610}"/>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161970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846A38-6575-4AE4-81A9-EA1FB0D3CBA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FC69621-B3F2-4E6E-B38B-DB3013506F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3566458-A5C6-4A04-A7C8-B15EB6F7A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49B0126-B571-496E-86BA-FB67BF57B6F2}"/>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6" name="Segnaposto piè di pagina 5">
            <a:extLst>
              <a:ext uri="{FF2B5EF4-FFF2-40B4-BE49-F238E27FC236}">
                <a16:creationId xmlns:a16="http://schemas.microsoft.com/office/drawing/2014/main" id="{1AFAA8FB-E3D6-4DCA-A000-3595118C1B7C}"/>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34C35519-4FEE-4BB0-8347-BEF65F51AB1D}"/>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63513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79CB80-9571-4B5B-892E-DD5DAE03A53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C357B96-AE43-48FD-99D9-CA452269D6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5CB44DF8-96A5-4D61-A05C-6BD6A963F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7093B6C-C373-444B-B0A1-77787061C440}"/>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6" name="Segnaposto piè di pagina 5">
            <a:extLst>
              <a:ext uri="{FF2B5EF4-FFF2-40B4-BE49-F238E27FC236}">
                <a16:creationId xmlns:a16="http://schemas.microsoft.com/office/drawing/2014/main" id="{7ED80336-0959-478F-A9A9-1B113F18396A}"/>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6684D8A8-E0E9-493A-8104-95E829B01275}"/>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3875994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3573E11-5F90-48FB-A0E2-7A6010A5DF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7B1DC36-FB5F-4001-816D-DC0ACFA948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02C7B74-3B3E-41FA-BB8A-8B181FCFF9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E41BA-F14B-49FC-83F3-F6A240803BD9}" type="datetimeFigureOut">
              <a:rPr lang="it-IT" smtClean="0"/>
              <a:t>11/02/22</a:t>
            </a:fld>
            <a:endParaRPr lang="it-IT" dirty="0"/>
          </a:p>
        </p:txBody>
      </p:sp>
      <p:sp>
        <p:nvSpPr>
          <p:cNvPr id="5" name="Segnaposto piè di pagina 4">
            <a:extLst>
              <a:ext uri="{FF2B5EF4-FFF2-40B4-BE49-F238E27FC236}">
                <a16:creationId xmlns:a16="http://schemas.microsoft.com/office/drawing/2014/main" id="{73621CF4-0EBA-4AF8-8996-558CBE5C05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4DBF586B-CAD1-44F2-B991-7F93A673C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A0978-7040-4254-9EA6-DAEFA0CCED6D}" type="slidenum">
              <a:rPr lang="it-IT" smtClean="0"/>
              <a:t>‹N›</a:t>
            </a:fld>
            <a:endParaRPr lang="it-IT" dirty="0"/>
          </a:p>
        </p:txBody>
      </p:sp>
    </p:spTree>
    <p:extLst>
      <p:ext uri="{BB962C8B-B14F-4D97-AF65-F5344CB8AC3E}">
        <p14:creationId xmlns:p14="http://schemas.microsoft.com/office/powerpoint/2010/main" val="3702395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700 mila euro per i lavoratori dello spettacolo">
            <a:extLst>
              <a:ext uri="{FF2B5EF4-FFF2-40B4-BE49-F238E27FC236}">
                <a16:creationId xmlns:a16="http://schemas.microsoft.com/office/drawing/2014/main" id="{E96DF4AC-EEAA-49C8-A7B4-D66CD9EE9E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23010" b="-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7848A02-8980-435E-BA84-21DB9445B8F3}"/>
              </a:ext>
            </a:extLst>
          </p:cNvPr>
          <p:cNvSpPr>
            <a:spLocks noGrp="1"/>
          </p:cNvSpPr>
          <p:nvPr>
            <p:ph type="ctrTitle"/>
          </p:nvPr>
        </p:nvSpPr>
        <p:spPr>
          <a:xfrm>
            <a:off x="477981" y="1122363"/>
            <a:ext cx="4023360" cy="3204134"/>
          </a:xfrm>
        </p:spPr>
        <p:txBody>
          <a:bodyPr anchor="b">
            <a:normAutofit/>
          </a:bodyPr>
          <a:lstStyle/>
          <a:p>
            <a:pPr algn="l"/>
            <a:r>
              <a:rPr lang="it-IT" sz="3700" dirty="0"/>
              <a:t>Posizionamento ottimale di un 3° microfono in uno spettacolo teatrale</a:t>
            </a:r>
          </a:p>
        </p:txBody>
      </p:sp>
      <p:sp>
        <p:nvSpPr>
          <p:cNvPr id="3" name="Sottotitolo 2">
            <a:extLst>
              <a:ext uri="{FF2B5EF4-FFF2-40B4-BE49-F238E27FC236}">
                <a16:creationId xmlns:a16="http://schemas.microsoft.com/office/drawing/2014/main" id="{5BF7CD88-1582-41B3-91BC-4CE7EAA624B2}"/>
              </a:ext>
            </a:extLst>
          </p:cNvPr>
          <p:cNvSpPr>
            <a:spLocks noGrp="1"/>
          </p:cNvSpPr>
          <p:nvPr>
            <p:ph type="subTitle" idx="1"/>
          </p:nvPr>
        </p:nvSpPr>
        <p:spPr>
          <a:xfrm>
            <a:off x="477980" y="4872922"/>
            <a:ext cx="4023359" cy="1208141"/>
          </a:xfrm>
        </p:spPr>
        <p:txBody>
          <a:bodyPr>
            <a:normAutofit/>
          </a:bodyPr>
          <a:lstStyle/>
          <a:p>
            <a:pPr algn="l"/>
            <a:r>
              <a:rPr lang="it-IT" sz="2000" dirty="0"/>
              <a:t>GRUPPO B</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877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Algoritmo FDSA</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9" y="1782981"/>
            <a:ext cx="400838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magine 3">
            <a:extLst>
              <a:ext uri="{FF2B5EF4-FFF2-40B4-BE49-F238E27FC236}">
                <a16:creationId xmlns:a16="http://schemas.microsoft.com/office/drawing/2014/main" id="{0A63F980-0310-42B8-85C7-E58474978E61}"/>
              </a:ext>
            </a:extLst>
          </p:cNvPr>
          <p:cNvPicPr>
            <a:picLocks noChangeAspect="1"/>
          </p:cNvPicPr>
          <p:nvPr/>
        </p:nvPicPr>
        <p:blipFill>
          <a:blip r:embed="rId2"/>
          <a:stretch>
            <a:fillRect/>
          </a:stretch>
        </p:blipFill>
        <p:spPr>
          <a:xfrm>
            <a:off x="5667856" y="1356489"/>
            <a:ext cx="5796000" cy="3492090"/>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22633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Algoritmo Genetico</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9" y="1782981"/>
            <a:ext cx="400838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D3833019-CF12-4A59-81C6-470216CF0A5A}"/>
              </a:ext>
            </a:extLst>
          </p:cNvPr>
          <p:cNvPicPr>
            <a:picLocks noChangeAspect="1"/>
          </p:cNvPicPr>
          <p:nvPr/>
        </p:nvPicPr>
        <p:blipFill>
          <a:blip r:embed="rId2"/>
          <a:stretch>
            <a:fillRect/>
          </a:stretch>
        </p:blipFill>
        <p:spPr>
          <a:xfrm>
            <a:off x="5295322" y="1336498"/>
            <a:ext cx="6253212" cy="3751925"/>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asellaDiTesto 3">
            <a:extLst>
              <a:ext uri="{FF2B5EF4-FFF2-40B4-BE49-F238E27FC236}">
                <a16:creationId xmlns:a16="http://schemas.microsoft.com/office/drawing/2014/main" id="{3415ECF3-FA5E-4C27-A88E-237D788F08AF}"/>
              </a:ext>
            </a:extLst>
          </p:cNvPr>
          <p:cNvSpPr txBox="1"/>
          <p:nvPr/>
        </p:nvSpPr>
        <p:spPr>
          <a:xfrm>
            <a:off x="804692" y="1763902"/>
            <a:ext cx="4329405" cy="3544560"/>
          </a:xfrm>
          <a:prstGeom prst="rect">
            <a:avLst/>
          </a:prstGeom>
          <a:noFill/>
        </p:spPr>
        <p:txBody>
          <a:bodyPr wrap="square" rtlCol="0">
            <a:spAutoFit/>
          </a:bodyPr>
          <a:lstStyle/>
          <a:p>
            <a:pPr>
              <a:spcBef>
                <a:spcPts val="1000"/>
              </a:spcBef>
            </a:pPr>
            <a:r>
              <a:rPr lang="it-IT" sz="2000" dirty="0">
                <a:latin typeface="+mj-lt"/>
              </a:rPr>
              <a:t>Implementando la funzione GA abbiamo ottenuto il seguente risultato: i punti convergono tutti (circa) verso le coordinate  (11;5)</a:t>
            </a:r>
          </a:p>
          <a:p>
            <a:pPr>
              <a:spcBef>
                <a:spcPts val="1000"/>
              </a:spcBef>
            </a:pPr>
            <a:r>
              <a:rPr lang="it-IT" sz="2000" dirty="0">
                <a:latin typeface="+mj-lt"/>
              </a:rPr>
              <a:t>Lo svantaggio di questo algoritmo è la poca chiarezza con quale metodo tra roulette e confronto fra coppie vengano scelti i geni trasmessi alla generazione successiva</a:t>
            </a:r>
          </a:p>
          <a:p>
            <a:endParaRPr lang="it-IT" dirty="0"/>
          </a:p>
          <a:p>
            <a:endParaRPr lang="it-IT" dirty="0"/>
          </a:p>
        </p:txBody>
      </p:sp>
    </p:spTree>
    <p:extLst>
      <p:ext uri="{BB962C8B-B14F-4D97-AF65-F5344CB8AC3E}">
        <p14:creationId xmlns:p14="http://schemas.microsoft.com/office/powerpoint/2010/main" val="3766978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Conclusioni</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8" y="1782981"/>
            <a:ext cx="4538131"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latin typeface="+mj-lt"/>
              </a:rPr>
              <a:t>I risultati migliori sono stati ottenuti dall’algoritmo genetico che ha il vantaggio di essere semplice poichè i parametri non sono impostati a tentativi a differenza dell’algoritmo FDSA</a:t>
            </a:r>
          </a:p>
          <a:p>
            <a:pPr marL="0" indent="0">
              <a:lnSpc>
                <a:spcPct val="100000"/>
              </a:lnSpc>
              <a:buNone/>
            </a:pPr>
            <a:r>
              <a:rPr lang="en-US" sz="2000" dirty="0">
                <a:latin typeface="+mj-lt"/>
              </a:rPr>
              <a:t>L’algoritmo A ottiene risultati abbastanza soddisfacenti rispetto all’algoritmo B la cui debolezza è che rischia di convergere in punti di minimo o massimo locali</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D3833019-CF12-4A59-81C6-470216CF0A5A}"/>
              </a:ext>
            </a:extLst>
          </p:cNvPr>
          <p:cNvPicPr>
            <a:picLocks noChangeAspect="1"/>
          </p:cNvPicPr>
          <p:nvPr/>
        </p:nvPicPr>
        <p:blipFill>
          <a:blip r:embed="rId2"/>
          <a:stretch>
            <a:fillRect/>
          </a:stretch>
        </p:blipFill>
        <p:spPr>
          <a:xfrm>
            <a:off x="5181599" y="1321553"/>
            <a:ext cx="6253212" cy="3751925"/>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6072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a:normAutofit/>
          </a:bodyPr>
          <a:lstStyle/>
          <a:p>
            <a:pPr algn="ctr"/>
            <a:r>
              <a:rPr lang="it-IT" sz="4000" dirty="0"/>
              <a:t>Dati di partenza</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97E42294-9B18-4D0F-AE95-06E1C2358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7523" y="1779204"/>
            <a:ext cx="6071010" cy="324799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805004"/>
            <a:ext cx="4338222" cy="3247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In un teatro c’è un </a:t>
            </a:r>
            <a:r>
              <a:rPr lang="it-IT" sz="2000" b="1" dirty="0">
                <a:latin typeface="+mj-lt"/>
              </a:rPr>
              <a:t>palco di forma rettangolare</a:t>
            </a:r>
            <a:r>
              <a:rPr lang="it-IT" sz="2000" dirty="0">
                <a:latin typeface="+mj-lt"/>
              </a:rPr>
              <a:t> di dimensioni 20x10 metri, modellizzato come il rettangolo [0,20] x [0,10]</a:t>
            </a:r>
          </a:p>
          <a:p>
            <a:r>
              <a:rPr lang="it-IT" sz="2000" dirty="0">
                <a:latin typeface="+mj-lt"/>
              </a:rPr>
              <a:t>Ai due angoli del palco di fronte al pubblico, ovvero in (0,0 </a:t>
            </a:r>
            <a:r>
              <a:rPr lang="it-IT" sz="2000" dirty="0">
                <a:solidFill>
                  <a:srgbClr val="FF0000"/>
                </a:solidFill>
                <a:latin typeface="+mj-lt"/>
              </a:rPr>
              <a:t>△</a:t>
            </a:r>
            <a:r>
              <a:rPr lang="it-IT" sz="2000" dirty="0">
                <a:latin typeface="+mj-lt"/>
              </a:rPr>
              <a:t>) e in (20,0 </a:t>
            </a:r>
            <a:r>
              <a:rPr lang="it-IT" sz="2000" dirty="0">
                <a:solidFill>
                  <a:srgbClr val="FF0000"/>
                </a:solidFill>
                <a:latin typeface="+mj-lt"/>
              </a:rPr>
              <a:t>△</a:t>
            </a:r>
            <a:r>
              <a:rPr lang="it-IT" sz="2000" dirty="0">
                <a:latin typeface="+mj-lt"/>
              </a:rPr>
              <a:t>) sono posizionati </a:t>
            </a:r>
            <a:r>
              <a:rPr lang="it-IT" sz="2000" b="1" dirty="0">
                <a:latin typeface="+mj-lt"/>
              </a:rPr>
              <a:t>due microfoni fissi</a:t>
            </a:r>
          </a:p>
          <a:p>
            <a:endParaRPr lang="it-IT" sz="2000" b="1" dirty="0">
              <a:latin typeface="+mj-lt"/>
            </a:endParaRPr>
          </a:p>
        </p:txBody>
      </p:sp>
      <p:sp>
        <p:nvSpPr>
          <p:cNvPr id="9" name="Rettangolo 8">
            <a:extLst>
              <a:ext uri="{FF2B5EF4-FFF2-40B4-BE49-F238E27FC236}">
                <a16:creationId xmlns:a16="http://schemas.microsoft.com/office/drawing/2014/main" id="{0E5B10CD-6F08-46C3-B096-9AD05EAE7AB0}"/>
              </a:ext>
            </a:extLst>
          </p:cNvPr>
          <p:cNvSpPr/>
          <p:nvPr/>
        </p:nvSpPr>
        <p:spPr>
          <a:xfrm>
            <a:off x="6108495" y="2675042"/>
            <a:ext cx="4956699" cy="1926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4" name="Connettore 2 3">
            <a:extLst>
              <a:ext uri="{FF2B5EF4-FFF2-40B4-BE49-F238E27FC236}">
                <a16:creationId xmlns:a16="http://schemas.microsoft.com/office/drawing/2014/main" id="{19F56BB0-27BC-3141-A66E-CED52E508AD2}"/>
              </a:ext>
            </a:extLst>
          </p:cNvPr>
          <p:cNvCxnSpPr>
            <a:cxnSpLocks/>
          </p:cNvCxnSpPr>
          <p:nvPr/>
        </p:nvCxnSpPr>
        <p:spPr>
          <a:xfrm flipH="1">
            <a:off x="6083506" y="3761608"/>
            <a:ext cx="373738" cy="720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ttore 2 19">
            <a:extLst>
              <a:ext uri="{FF2B5EF4-FFF2-40B4-BE49-F238E27FC236}">
                <a16:creationId xmlns:a16="http://schemas.microsoft.com/office/drawing/2014/main" id="{44B65EAA-F915-3C4F-B110-13CD6C0AE59E}"/>
              </a:ext>
            </a:extLst>
          </p:cNvPr>
          <p:cNvCxnSpPr>
            <a:cxnSpLocks/>
          </p:cNvCxnSpPr>
          <p:nvPr/>
        </p:nvCxnSpPr>
        <p:spPr>
          <a:xfrm>
            <a:off x="10814756" y="3761608"/>
            <a:ext cx="404534" cy="720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2849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a:normAutofit/>
          </a:bodyPr>
          <a:lstStyle/>
          <a:p>
            <a:pPr algn="ctr"/>
            <a:r>
              <a:rPr lang="it-IT" sz="4000" dirty="0"/>
              <a:t>Dati di partenza</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97E42294-9B18-4D0F-AE95-06E1C2358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0067" y="1823085"/>
            <a:ext cx="6071010" cy="324799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823085"/>
            <a:ext cx="4443436" cy="3247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Nello spettacolo recitano </a:t>
            </a:r>
            <a:r>
              <a:rPr lang="it-IT" sz="2000" b="1" dirty="0">
                <a:latin typeface="+mj-lt"/>
              </a:rPr>
              <a:t>due attori        </a:t>
            </a:r>
            <a:r>
              <a:rPr lang="it-IT" sz="2000" dirty="0">
                <a:latin typeface="+mj-lt"/>
              </a:rPr>
              <a:t>(</a:t>
            </a:r>
            <a:r>
              <a:rPr lang="it-IT" sz="2000" dirty="0">
                <a:solidFill>
                  <a:schemeClr val="accent1"/>
                </a:solidFill>
                <a:latin typeface="+mj-lt"/>
              </a:rPr>
              <a:t>A</a:t>
            </a:r>
            <a:r>
              <a:rPr lang="it-IT" sz="2000" dirty="0">
                <a:latin typeface="+mj-lt"/>
              </a:rPr>
              <a:t> e </a:t>
            </a:r>
            <a:r>
              <a:rPr lang="it-IT" sz="2000" dirty="0">
                <a:solidFill>
                  <a:srgbClr val="00B050"/>
                </a:solidFill>
                <a:latin typeface="+mj-lt"/>
              </a:rPr>
              <a:t>B</a:t>
            </a:r>
            <a:r>
              <a:rPr lang="it-IT" sz="2000" dirty="0">
                <a:latin typeface="+mj-lt"/>
              </a:rPr>
              <a:t>) che durante le scene si muovono secondo un </a:t>
            </a:r>
            <a:r>
              <a:rPr lang="it-IT" sz="2000" b="1" dirty="0">
                <a:latin typeface="+mj-lt"/>
              </a:rPr>
              <a:t>percorso </a:t>
            </a:r>
            <a:r>
              <a:rPr lang="it-IT" sz="2000" dirty="0">
                <a:latin typeface="+mj-lt"/>
              </a:rPr>
              <a:t>abbastanza ben definito, ma </a:t>
            </a:r>
            <a:r>
              <a:rPr lang="it-IT" sz="2000" b="1" dirty="0">
                <a:latin typeface="+mj-lt"/>
              </a:rPr>
              <a:t>affetto da rumore</a:t>
            </a:r>
          </a:p>
          <a:p>
            <a:r>
              <a:rPr lang="it-IT" sz="2000" dirty="0">
                <a:latin typeface="+mj-lt"/>
              </a:rPr>
              <a:t>Gli attori si muovono in 5 posizioni principali durante lo spettacolo</a:t>
            </a:r>
          </a:p>
          <a:p>
            <a:r>
              <a:rPr lang="it-IT" sz="2000" dirty="0">
                <a:latin typeface="+mj-lt"/>
              </a:rPr>
              <a:t>L'intensità del suono ricevuto dai microfoni è inversamente proporzionale alla distanza dagli attori</a:t>
            </a:r>
          </a:p>
          <a:p>
            <a:endParaRPr lang="it-IT" sz="2000" dirty="0">
              <a:latin typeface="+mj-lt"/>
            </a:endParaRPr>
          </a:p>
        </p:txBody>
      </p:sp>
    </p:spTree>
    <p:extLst>
      <p:ext uri="{BB962C8B-B14F-4D97-AF65-F5344CB8AC3E}">
        <p14:creationId xmlns:p14="http://schemas.microsoft.com/office/powerpoint/2010/main" val="150628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Microfono su sfondo bianco">
            <a:extLst>
              <a:ext uri="{FF2B5EF4-FFF2-40B4-BE49-F238E27FC236}">
                <a16:creationId xmlns:a16="http://schemas.microsoft.com/office/drawing/2014/main" id="{9BBF60DA-2377-401D-84DA-1190DDE3C8FB}"/>
              </a:ext>
            </a:extLst>
          </p:cNvPr>
          <p:cNvPicPr>
            <a:picLocks noChangeAspect="1"/>
          </p:cNvPicPr>
          <p:nvPr/>
        </p:nvPicPr>
        <p:blipFill rotWithShape="1">
          <a:blip r:embed="rId2"/>
          <a:srcRect l="7399" r="8218" b="-1"/>
          <a:stretch/>
        </p:blipFill>
        <p:spPr>
          <a:xfrm>
            <a:off x="3522468" y="10"/>
            <a:ext cx="8669532" cy="6857990"/>
          </a:xfrm>
          <a:prstGeom prst="rect">
            <a:avLst/>
          </a:prstGeom>
        </p:spPr>
      </p:pic>
      <p:sp>
        <p:nvSpPr>
          <p:cNvPr id="16"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82648A7-B767-5643-A96F-94740C04FF90}"/>
              </a:ext>
            </a:extLst>
          </p:cNvPr>
          <p:cNvSpPr>
            <a:spLocks noGrp="1"/>
          </p:cNvSpPr>
          <p:nvPr>
            <p:ph type="title"/>
          </p:nvPr>
        </p:nvSpPr>
        <p:spPr>
          <a:xfrm>
            <a:off x="371094" y="1161288"/>
            <a:ext cx="3438144" cy="1124712"/>
          </a:xfrm>
        </p:spPr>
        <p:txBody>
          <a:bodyPr anchor="b">
            <a:normAutofit/>
          </a:bodyPr>
          <a:lstStyle/>
          <a:p>
            <a:r>
              <a:rPr lang="it-IT" sz="4000" dirty="0"/>
              <a:t>Obiettivo</a:t>
            </a:r>
          </a:p>
        </p:txBody>
      </p:sp>
      <p:sp>
        <p:nvSpPr>
          <p:cNvPr id="17"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3F168D89-9DC8-9648-A318-C214D8BAFFBD}"/>
              </a:ext>
            </a:extLst>
          </p:cNvPr>
          <p:cNvSpPr>
            <a:spLocks noGrp="1"/>
          </p:cNvSpPr>
          <p:nvPr>
            <p:ph idx="1"/>
          </p:nvPr>
        </p:nvSpPr>
        <p:spPr>
          <a:xfrm>
            <a:off x="371094" y="2718054"/>
            <a:ext cx="3438906" cy="3207258"/>
          </a:xfrm>
        </p:spPr>
        <p:txBody>
          <a:bodyPr anchor="t">
            <a:normAutofit/>
          </a:bodyPr>
          <a:lstStyle/>
          <a:p>
            <a:pPr marL="0" indent="0">
              <a:buNone/>
            </a:pPr>
            <a:r>
              <a:rPr lang="it-IT" sz="2000" dirty="0"/>
              <a:t>Posizionare un terzo microfono fisso che massimizzi la ricezione della voce degli attori</a:t>
            </a:r>
          </a:p>
          <a:p>
            <a:pPr marL="0" indent="0">
              <a:buNone/>
            </a:pPr>
            <a:endParaRPr lang="it-IT" sz="1800" dirty="0"/>
          </a:p>
        </p:txBody>
      </p:sp>
    </p:spTree>
    <p:extLst>
      <p:ext uri="{BB962C8B-B14F-4D97-AF65-F5344CB8AC3E}">
        <p14:creationId xmlns:p14="http://schemas.microsoft.com/office/powerpoint/2010/main" val="273604024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dirty="0"/>
              <a:t>F</a:t>
            </a:r>
            <a:r>
              <a:rPr lang="en-US" sz="4000" kern="1200" dirty="0">
                <a:solidFill>
                  <a:schemeClr val="tx1"/>
                </a:solidFill>
                <a:latin typeface="+mj-lt"/>
                <a:ea typeface="+mj-ea"/>
                <a:cs typeface="+mj-cs"/>
              </a:rPr>
              <a:t>unzione </a:t>
            </a:r>
            <a:r>
              <a:rPr lang="en-US" sz="4000" dirty="0"/>
              <a:t>obiettivo</a:t>
            </a:r>
            <a:endParaRPr lang="en-US" sz="4000" kern="1200" dirty="0">
              <a:solidFill>
                <a:schemeClr val="tx1"/>
              </a:solidFill>
              <a:latin typeface="+mj-lt"/>
              <a:ea typeface="+mj-ea"/>
              <a:cs typeface="+mj-cs"/>
            </a:endParaRP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960744"/>
            <a:ext cx="10905064" cy="28535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La funzione restituisce la </a:t>
            </a:r>
            <a:r>
              <a:rPr lang="it-IT" sz="2000" b="1" dirty="0">
                <a:latin typeface="+mj-lt"/>
              </a:rPr>
              <a:t>somma delle intensità delle voci degli attori</a:t>
            </a:r>
          </a:p>
          <a:p>
            <a:r>
              <a:rPr lang="it-IT" sz="2000" dirty="0">
                <a:latin typeface="+mj-lt"/>
              </a:rPr>
              <a:t>Durante lo spettacolo si attiva solo il </a:t>
            </a:r>
            <a:r>
              <a:rPr lang="it-IT" sz="2000" b="1" dirty="0">
                <a:latin typeface="+mj-lt"/>
              </a:rPr>
              <a:t>microfono che riceve l’intensità di voce maggiore</a:t>
            </a:r>
            <a:r>
              <a:rPr lang="it-IT" sz="2000" dirty="0">
                <a:latin typeface="+mj-lt"/>
              </a:rPr>
              <a:t>, quindi il più vicino ad un attore</a:t>
            </a:r>
          </a:p>
          <a:p>
            <a:r>
              <a:rPr lang="it-IT" sz="2000" dirty="0">
                <a:latin typeface="+mj-lt"/>
              </a:rPr>
              <a:t>Occorre tenere conto del fatto che ciascuno dei cinque movimenti di entrambi gli attori è </a:t>
            </a:r>
            <a:r>
              <a:rPr lang="it-IT" sz="2000" b="1" dirty="0">
                <a:latin typeface="+mj-lt"/>
              </a:rPr>
              <a:t>affetto da rumore</a:t>
            </a:r>
          </a:p>
          <a:p>
            <a:r>
              <a:rPr lang="it-IT" sz="2000" dirty="0">
                <a:latin typeface="+mj-lt"/>
              </a:rPr>
              <a:t>Per risolvere il problema dobbiamo </a:t>
            </a:r>
            <a:r>
              <a:rPr lang="it-IT" sz="2000" b="1" dirty="0">
                <a:latin typeface="+mj-lt"/>
              </a:rPr>
              <a:t>massimizzare la funzione</a:t>
            </a:r>
            <a:endParaRPr lang="en-US" sz="2000" b="1" dirty="0"/>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2021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Struttura del codice</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674668"/>
            <a:ext cx="5734755"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Il codice genera 100 coordinate x, y (N_ROUNDS)</a:t>
            </a:r>
          </a:p>
          <a:p>
            <a:r>
              <a:rPr lang="it-IT" sz="2000" dirty="0">
                <a:latin typeface="+mj-lt"/>
              </a:rPr>
              <a:t>Per generare 1 coordinata vengono fatte 100 iterazioni (N_TESTS)</a:t>
            </a:r>
          </a:p>
          <a:p>
            <a:r>
              <a:rPr lang="it-IT" sz="2000" dirty="0">
                <a:latin typeface="+mj-lt"/>
              </a:rPr>
              <a:t>Ad ogni iterazione calcoliamo l’intensità con una coordinata e la paragoniamo alla migliore trovata fino a quel momento</a:t>
            </a:r>
          </a:p>
          <a:p>
            <a:r>
              <a:rPr lang="it-IT" sz="2000" dirty="0">
                <a:latin typeface="+mj-lt"/>
              </a:rPr>
              <a:t>Qualora la nuova coordinata produca un risultato migliore, diventerà quest’ultima il nuovo metro di paragone</a:t>
            </a:r>
          </a:p>
          <a:p>
            <a:r>
              <a:rPr lang="it-IT" sz="2000" dirty="0">
                <a:latin typeface="+mj-lt"/>
              </a:rPr>
              <a:t>Per lanciare i 4 algoritmi di ottimizzazione è sufficiente modificare la funzione chiamata, poiché tutte le funzioni ritornano la stessa lista</a:t>
            </a:r>
          </a:p>
        </p:txBody>
      </p:sp>
      <p:pic>
        <p:nvPicPr>
          <p:cNvPr id="5" name="Immagine 4">
            <a:extLst>
              <a:ext uri="{FF2B5EF4-FFF2-40B4-BE49-F238E27FC236}">
                <a16:creationId xmlns:a16="http://schemas.microsoft.com/office/drawing/2014/main" id="{EBBD12C0-1447-4167-B946-6EE0E3C5B800}"/>
              </a:ext>
            </a:extLst>
          </p:cNvPr>
          <p:cNvPicPr>
            <a:picLocks noChangeAspect="1"/>
          </p:cNvPicPr>
          <p:nvPr/>
        </p:nvPicPr>
        <p:blipFill>
          <a:blip r:embed="rId2"/>
          <a:stretch>
            <a:fillRect/>
          </a:stretch>
        </p:blipFill>
        <p:spPr>
          <a:xfrm>
            <a:off x="7069606" y="2238324"/>
            <a:ext cx="3628736" cy="1444089"/>
          </a:xfrm>
          <a:prstGeom prst="rect">
            <a:avLst/>
          </a:prstGeom>
        </p:spPr>
      </p:pic>
      <p:pic>
        <p:nvPicPr>
          <p:cNvPr id="7" name="Immagine 6">
            <a:extLst>
              <a:ext uri="{FF2B5EF4-FFF2-40B4-BE49-F238E27FC236}">
                <a16:creationId xmlns:a16="http://schemas.microsoft.com/office/drawing/2014/main" id="{03B40ED2-08BC-4628-8964-378FC2E7337D}"/>
              </a:ext>
            </a:extLst>
          </p:cNvPr>
          <p:cNvPicPr>
            <a:picLocks noChangeAspect="1"/>
          </p:cNvPicPr>
          <p:nvPr/>
        </p:nvPicPr>
        <p:blipFill>
          <a:blip r:embed="rId3"/>
          <a:stretch>
            <a:fillRect/>
          </a:stretch>
        </p:blipFill>
        <p:spPr>
          <a:xfrm>
            <a:off x="7069606" y="3846019"/>
            <a:ext cx="4686300" cy="2800350"/>
          </a:xfrm>
          <a:prstGeom prst="rect">
            <a:avLst/>
          </a:prstGeom>
        </p:spPr>
      </p:pic>
      <p:pic>
        <p:nvPicPr>
          <p:cNvPr id="9" name="Immagine 8">
            <a:extLst>
              <a:ext uri="{FF2B5EF4-FFF2-40B4-BE49-F238E27FC236}">
                <a16:creationId xmlns:a16="http://schemas.microsoft.com/office/drawing/2014/main" id="{DBDED821-695C-4A55-9404-273AD35DD082}"/>
              </a:ext>
            </a:extLst>
          </p:cNvPr>
          <p:cNvPicPr>
            <a:picLocks noChangeAspect="1"/>
          </p:cNvPicPr>
          <p:nvPr/>
        </p:nvPicPr>
        <p:blipFill>
          <a:blip r:embed="rId4"/>
          <a:stretch>
            <a:fillRect/>
          </a:stretch>
        </p:blipFill>
        <p:spPr>
          <a:xfrm>
            <a:off x="7069606" y="1674668"/>
            <a:ext cx="1238250" cy="400050"/>
          </a:xfrm>
          <a:prstGeom prst="rect">
            <a:avLst/>
          </a:prstGeom>
        </p:spPr>
      </p:pic>
    </p:spTree>
    <p:extLst>
      <p:ext uri="{BB962C8B-B14F-4D97-AF65-F5344CB8AC3E}">
        <p14:creationId xmlns:p14="http://schemas.microsoft.com/office/powerpoint/2010/main" val="4860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Simple Random Search (algoritmo A)</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01617" y="1839040"/>
            <a:ext cx="4997671" cy="2936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mj-lt"/>
              </a:rPr>
              <a:t>Scegliere un guess iniziale in modo casuale</a:t>
            </a:r>
          </a:p>
          <a:p>
            <a:r>
              <a:rPr lang="en-US" sz="2000" dirty="0">
                <a:latin typeface="+mj-lt"/>
              </a:rPr>
              <a:t>A ogni passo generare un nuovo guess casuale all’interno del dominio </a:t>
            </a:r>
          </a:p>
          <a:p>
            <a:r>
              <a:rPr lang="en-US" sz="2000" dirty="0">
                <a:latin typeface="+mj-lt"/>
              </a:rPr>
              <a:t>Confrontare la funzione di costo calcolata nel nuovo candidato con la funzione di costo vecchia</a:t>
            </a:r>
          </a:p>
          <a:p>
            <a:r>
              <a:rPr lang="en-US" sz="2000" dirty="0">
                <a:latin typeface="+mj-lt"/>
              </a:rPr>
              <a:t>Se il costo è inferiore aggiornare il parametro</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magine 3">
            <a:extLst>
              <a:ext uri="{FF2B5EF4-FFF2-40B4-BE49-F238E27FC236}">
                <a16:creationId xmlns:a16="http://schemas.microsoft.com/office/drawing/2014/main" id="{3C73C70B-22EF-4455-8506-303887113DDF}"/>
              </a:ext>
            </a:extLst>
          </p:cNvPr>
          <p:cNvPicPr>
            <a:picLocks noChangeAspect="1"/>
          </p:cNvPicPr>
          <p:nvPr/>
        </p:nvPicPr>
        <p:blipFill>
          <a:blip r:embed="rId2"/>
          <a:stretch>
            <a:fillRect/>
          </a:stretch>
        </p:blipFill>
        <p:spPr>
          <a:xfrm>
            <a:off x="5730664" y="1457471"/>
            <a:ext cx="5796000" cy="3448620"/>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asellaDiTesto 2">
            <a:extLst>
              <a:ext uri="{FF2B5EF4-FFF2-40B4-BE49-F238E27FC236}">
                <a16:creationId xmlns:a16="http://schemas.microsoft.com/office/drawing/2014/main" id="{D8985236-722C-5A4B-924D-57305E4F312F}"/>
              </a:ext>
            </a:extLst>
          </p:cNvPr>
          <p:cNvSpPr txBox="1"/>
          <p:nvPr/>
        </p:nvSpPr>
        <p:spPr>
          <a:xfrm>
            <a:off x="1014060" y="5141798"/>
            <a:ext cx="10205230" cy="1015663"/>
          </a:xfrm>
          <a:prstGeom prst="rect">
            <a:avLst/>
          </a:prstGeom>
          <a:noFill/>
        </p:spPr>
        <p:txBody>
          <a:bodyPr wrap="square" rtlCol="0">
            <a:spAutoFit/>
          </a:bodyPr>
          <a:lstStyle/>
          <a:p>
            <a:r>
              <a:rPr lang="it-IT" sz="2000" dirty="0">
                <a:latin typeface="+mj-lt"/>
              </a:rPr>
              <a:t>Come si può notare dal grafico i punti in cui posizionare il terzo microfono convergono quasi tutti nella zona centrale del palco. Una buona soluzione per scegliere solo un punto potrebbe essere quella di scegliere il punto centrale appartenente a questa nuvola di punti</a:t>
            </a:r>
          </a:p>
        </p:txBody>
      </p:sp>
    </p:spTree>
    <p:extLst>
      <p:ext uri="{BB962C8B-B14F-4D97-AF65-F5344CB8AC3E}">
        <p14:creationId xmlns:p14="http://schemas.microsoft.com/office/powerpoint/2010/main" val="89214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Localized Random Search (algoritmo B)</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779204"/>
            <a:ext cx="4953260"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mj-lt"/>
              </a:rPr>
              <a:t>Algoritmo simile al precedente con una differenza: a partire da un guess iniziale scelto in modo casuale tendiamo a non spostarci troppo</a:t>
            </a:r>
          </a:p>
          <a:p>
            <a:r>
              <a:rPr lang="en-US" sz="2000" dirty="0">
                <a:latin typeface="+mj-lt"/>
              </a:rPr>
              <a:t>Questo teoricamente dovrebbe consentire di convergere più velocemente al punto di minimo più vicino al guess iniziale introdotto</a:t>
            </a:r>
          </a:p>
          <a:p>
            <a:r>
              <a:rPr lang="en-US" sz="2000" dirty="0">
                <a:latin typeface="+mj-lt"/>
              </a:rPr>
              <a:t>Con questo metodo tuttavia si rischia di cadere in un minimo locale pensando che esso sia globale</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6BD4FCFC-3C03-420D-8884-899F83A7EE15}"/>
              </a:ext>
            </a:extLst>
          </p:cNvPr>
          <p:cNvPicPr>
            <a:picLocks noChangeAspect="1"/>
          </p:cNvPicPr>
          <p:nvPr/>
        </p:nvPicPr>
        <p:blipFill>
          <a:blip r:embed="rId2"/>
          <a:stretch>
            <a:fillRect/>
          </a:stretch>
        </p:blipFill>
        <p:spPr>
          <a:xfrm>
            <a:off x="5692630" y="1321553"/>
            <a:ext cx="5760000" cy="3470400"/>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CasellaDiTesto 11">
            <a:extLst>
              <a:ext uri="{FF2B5EF4-FFF2-40B4-BE49-F238E27FC236}">
                <a16:creationId xmlns:a16="http://schemas.microsoft.com/office/drawing/2014/main" id="{1262A44A-91E0-9046-A25F-3B4B77DDC527}"/>
              </a:ext>
            </a:extLst>
          </p:cNvPr>
          <p:cNvSpPr txBox="1"/>
          <p:nvPr/>
        </p:nvSpPr>
        <p:spPr>
          <a:xfrm>
            <a:off x="1014060" y="5141798"/>
            <a:ext cx="10205230" cy="1015663"/>
          </a:xfrm>
          <a:prstGeom prst="rect">
            <a:avLst/>
          </a:prstGeom>
          <a:noFill/>
        </p:spPr>
        <p:txBody>
          <a:bodyPr wrap="square" rtlCol="0">
            <a:spAutoFit/>
          </a:bodyPr>
          <a:lstStyle/>
          <a:p>
            <a:r>
              <a:rPr lang="it-IT" sz="2000" dirty="0">
                <a:latin typeface="+mj-lt"/>
              </a:rPr>
              <a:t>Come si può notare dal grafico i punti sono molto dispersi, questo perché se il primo punto si discosta molto dal punto di ottimo allora è difficile che i successivi, allontanandosi poco da quello, arrivino all’ottimo</a:t>
            </a:r>
          </a:p>
        </p:txBody>
      </p:sp>
    </p:spTree>
    <p:extLst>
      <p:ext uri="{BB962C8B-B14F-4D97-AF65-F5344CB8AC3E}">
        <p14:creationId xmlns:p14="http://schemas.microsoft.com/office/powerpoint/2010/main" val="37592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Algoritmo A+B</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590453" y="1577515"/>
            <a:ext cx="4704866"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mj-lt"/>
              </a:rPr>
              <a:t>Per superare i limiti dei due metodi abbiamo provato ad implementarli consecutivamente: attraverso l’algoritmo A abbiamo esplorato la funzione per avvicinarci all’ottimo globale</a:t>
            </a:r>
          </a:p>
          <a:p>
            <a:pPr marL="0" indent="0">
              <a:buNone/>
            </a:pPr>
            <a:r>
              <a:rPr lang="en-US" sz="2000" dirty="0">
                <a:latin typeface="+mj-lt"/>
              </a:rPr>
              <a:t>Partendo dai risultati ottenuti abbiamo implementato l’algoritmo B per verificare se, esplorando l’intorno di tali punti, fosse possible trovare punti migliori</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magine 3">
            <a:extLst>
              <a:ext uri="{FF2B5EF4-FFF2-40B4-BE49-F238E27FC236}">
                <a16:creationId xmlns:a16="http://schemas.microsoft.com/office/drawing/2014/main" id="{87BC74CA-6C44-4FA4-914D-12B78C7C61FD}"/>
              </a:ext>
            </a:extLst>
          </p:cNvPr>
          <p:cNvPicPr>
            <a:picLocks noChangeAspect="1"/>
          </p:cNvPicPr>
          <p:nvPr/>
        </p:nvPicPr>
        <p:blipFill>
          <a:blip r:embed="rId2"/>
          <a:stretch>
            <a:fillRect/>
          </a:stretch>
        </p:blipFill>
        <p:spPr>
          <a:xfrm>
            <a:off x="5541926" y="1311526"/>
            <a:ext cx="5760000" cy="3435916"/>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5932515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635</Words>
  <Application>Microsoft Macintosh PowerPoint</Application>
  <PresentationFormat>Widescreen</PresentationFormat>
  <Paragraphs>43</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Arial</vt:lpstr>
      <vt:lpstr>Calibri</vt:lpstr>
      <vt:lpstr>Calibri Light</vt:lpstr>
      <vt:lpstr>Tema di Office</vt:lpstr>
      <vt:lpstr>Posizionamento ottimale di un 3° microfono in uno spettacolo teatrale</vt:lpstr>
      <vt:lpstr>Dati di partenza</vt:lpstr>
      <vt:lpstr>Dati di partenza</vt:lpstr>
      <vt:lpstr>Obiettivo</vt:lpstr>
      <vt:lpstr>Funzione obiettivo</vt:lpstr>
      <vt:lpstr>Struttura del codice</vt:lpstr>
      <vt:lpstr>Simple Random Search (algoritmo A)</vt:lpstr>
      <vt:lpstr>Localized Random Search (algoritmo B)</vt:lpstr>
      <vt:lpstr>Algoritmo A+B</vt:lpstr>
      <vt:lpstr>Algoritmo FDSA</vt:lpstr>
      <vt:lpstr>Algoritmo Genetico</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Il Posizionamento ottimale di un 3° microfono in uno spettacolo teatrale</dc:title>
  <dc:creator>Andrea</dc:creator>
  <cp:lastModifiedBy>Microsoft Office User</cp:lastModifiedBy>
  <cp:revision>23</cp:revision>
  <dcterms:created xsi:type="dcterms:W3CDTF">2022-02-10T09:09:06Z</dcterms:created>
  <dcterms:modified xsi:type="dcterms:W3CDTF">2022-02-11T09:39:44Z</dcterms:modified>
</cp:coreProperties>
</file>