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1" r:id="rId6"/>
    <p:sldId id="263" r:id="rId7"/>
    <p:sldId id="262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FA70A-1F18-4794-B684-6BFD8B15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83C78A-5D1D-4795-BA4C-F856C2FD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6A98-B37C-40D4-9CCB-99C25CCA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1C67FF-FC53-462E-B718-C9A91A43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5B82F7-BC82-4D0E-9A81-6B71C2F0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3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BEA1-0F41-466B-9385-8B194A41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A01119-3E5F-4B9B-9A00-12C23D1F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217CE9-C9E2-4C33-A849-2A08EAF6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52DC0A-2EE1-49CE-836B-46B1586C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4D3510-8369-43FF-B238-1B5447D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549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ED35A75-807B-4DA7-8F78-6F2C5C348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E732F1-31A7-4133-BFA6-904F3260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37214-02C1-4463-8910-85273B5D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8308C5-7081-48B7-9FF2-A786D8DE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25D44-BE1A-45C2-9D33-7DC79866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46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CBE77-190F-4018-87D8-2BAAB857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21DD4-96DE-400F-8FD2-D9B501EE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B54B78-CB54-4765-8AA1-5EBFF3E9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60040-3D19-4E2B-A509-54418928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E02C02-A8A1-46B4-A6EE-B3C9D124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8C489-6D39-44CA-876C-7CC2DD0E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123126-EE13-45DF-85EF-1E9BCACB6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EF4D8-F974-4E94-A68D-472C94C6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75DBB9-0E20-4E25-946E-B064ABA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6954E8-B086-4478-A217-753BB042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875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9C999-471E-4D05-92DB-F3E07DC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028F59-3D17-49CE-BE71-501D2702D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212B52-CA8B-4419-AB46-55B23425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06BA0D-3C5E-4D50-BE6C-94AF2C1F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BF1641-AEBC-434E-99AB-3F8923B0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FD0A81-17F7-4F3D-8A08-37FDDF93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822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E41C0-08A1-48CC-B70F-122AB2C0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52D521-67DE-4BDE-A28C-DE7B2A27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4F9FC-DBC5-4ADC-B9EA-63A4C956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74B8E2-8088-43E0-9653-B6160E16D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3AA18A-EDB9-4D48-8DFA-7306DC924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AC3A36-37B3-45A3-A56C-91A7673D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F4851F-3ADE-4D48-933A-E76F2BF6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E427C4-7D91-4604-8408-918EA5B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9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F7823-FA81-4076-864D-F6E525FF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FF388B-3A48-4108-AC8E-1CC7E12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1FC614-A9D4-4169-ACB4-37999CF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6F106D-D6BA-439D-8EE3-0C8BDB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6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1E160B-313D-4A96-A439-045EDE8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86EB7E-A7F8-42C9-8008-5B3EC524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4A2795-AE2A-47D6-A3F5-7F3B14C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197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846A38-6575-4AE4-81A9-EA1FB0D3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C69621-B3F2-4E6E-B38B-DB301350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566458-A5C6-4A04-A7C8-B15EB6F7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9B0126-B571-496E-86BA-FB67BF57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FAA8FB-E3D6-4DCA-A000-3595118C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C35519-4FEE-4BB0-8347-BEF65F51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51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9CB80-9571-4B5B-892E-DD5DAE03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357B96-AE43-48FD-99D9-CA452269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B44DF8-96A5-4D61-A05C-6BD6A963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093B6C-C373-444B-B0A1-7778706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80336-0959-478F-A9A9-1B113F1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84D8A8-E0E9-493A-8104-95E829B0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599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573E11-5F90-48FB-A0E2-7A6010A5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B1DC36-FB5F-4001-816D-DC0ACFA9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2C7B74-3B3E-41FA-BB8A-8B181FCFF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621CF4-0EBA-4AF8-8996-558CBE5C0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F586B-CAD1-44F2-B991-7F93A673C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239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700 mila euro per i lavoratori dello spettacolo">
            <a:extLst>
              <a:ext uri="{FF2B5EF4-FFF2-40B4-BE49-F238E27FC236}">
                <a16:creationId xmlns:a16="http://schemas.microsoft.com/office/drawing/2014/main" id="{E96DF4AC-EEAA-49C8-A7B4-D66CD9EE9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010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848A02-8980-435E-BA84-21DB9445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/>
              <a:t>Posizionamento ottimale di un 3° microfono in uno spettacolo teatrale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F7CD88-1582-41B3-91BC-4CE7EAA6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GRUPPO 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8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FDSA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0A63F980-0310-42B8-85C7-E5847497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56" y="1356489"/>
            <a:ext cx="5796000" cy="349209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8A124E3-0D4D-274E-992A-6D3DD658502C}"/>
              </a:ext>
            </a:extLst>
          </p:cNvPr>
          <p:cNvSpPr txBox="1">
            <a:spLocks/>
          </p:cNvSpPr>
          <p:nvPr/>
        </p:nvSpPr>
        <p:spPr>
          <a:xfrm>
            <a:off x="481495" y="1577515"/>
            <a:ext cx="4911028" cy="3023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Questo algoritmo risolve il problema basandosi sull’</a:t>
            </a:r>
            <a:r>
              <a:rPr lang="en-US" sz="2000" b="1" dirty="0">
                <a:latin typeface="+mj-lt"/>
              </a:rPr>
              <a:t>approssimazione del gradiente</a:t>
            </a:r>
          </a:p>
          <a:p>
            <a:r>
              <a:rPr lang="en-US" sz="2000" dirty="0">
                <a:latin typeface="+mj-lt"/>
              </a:rPr>
              <a:t>Il mezzo tradizionale per formare l’approssimazione è il </a:t>
            </a:r>
            <a:r>
              <a:rPr lang="en-US" sz="2000" b="1" dirty="0">
                <a:latin typeface="+mj-lt"/>
              </a:rPr>
              <a:t>metodo delle differenze finite</a:t>
            </a:r>
          </a:p>
          <a:p>
            <a:r>
              <a:rPr lang="en-US" sz="2000" dirty="0">
                <a:latin typeface="+mj-lt"/>
              </a:rPr>
              <a:t>Andando a tentativi abbiamo trovato i parametri che permettono ai punti di convergere verso la coordinata (11;5)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7DF036C-3426-EB42-AFBA-5F1621F97DA0}"/>
              </a:ext>
            </a:extLst>
          </p:cNvPr>
          <p:cNvSpPr txBox="1"/>
          <p:nvPr/>
        </p:nvSpPr>
        <p:spPr>
          <a:xfrm>
            <a:off x="1014060" y="5141798"/>
            <a:ext cx="1020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Seppure tale algoritmo produce ottimi risultati, </a:t>
            </a:r>
            <a:r>
              <a:rPr lang="it-IT" sz="2000" b="1" dirty="0">
                <a:latin typeface="+mj-lt"/>
              </a:rPr>
              <a:t>il tempo speso per la ricerca dei valori da impostare ai parametri lo rende poco utilizzabile</a:t>
            </a:r>
          </a:p>
        </p:txBody>
      </p:sp>
    </p:spTree>
    <p:extLst>
      <p:ext uri="{BB962C8B-B14F-4D97-AF65-F5344CB8AC3E}">
        <p14:creationId xmlns:p14="http://schemas.microsoft.com/office/powerpoint/2010/main" val="382263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Genetico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D3833019-CF12-4A59-81C6-470216CF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2" y="1336498"/>
            <a:ext cx="6253212" cy="375192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15ECF3-FA5E-4C27-A88E-237D788F08AF}"/>
              </a:ext>
            </a:extLst>
          </p:cNvPr>
          <p:cNvSpPr txBox="1"/>
          <p:nvPr/>
        </p:nvSpPr>
        <p:spPr>
          <a:xfrm>
            <a:off x="804692" y="1763902"/>
            <a:ext cx="4329405" cy="35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Implementando la funzione GA abbiamo ottenuto il seguente risultato: i punti convergono tutti (circa) verso le coordinate  (11;5)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Lo svantaggio di questo algoritmo è la poca chiarezza con quale metodo tra roulette e confronto fra coppie vengano scelti i geni trasmessi alla generazione successiva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697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Conclusioni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8" y="1782981"/>
            <a:ext cx="453813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I risultati migliori sono stati ottenuti dall’algoritmo FDSA, tuttavia secondo noi </a:t>
            </a:r>
            <a:r>
              <a:rPr lang="en-US" sz="2000" b="1" dirty="0">
                <a:latin typeface="+mj-lt"/>
              </a:rPr>
              <a:t>il migliore algoritmo è quello genetico per la sua semplicità di utilizzo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L’algoritmo A ottiene risultati abbastanza soddisfacenti rispetto all’algoritmo B la cui debolezza è che rischia di convergere in punti di minimo o massimo locali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D3833019-CF12-4A59-81C6-470216CF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1321553"/>
            <a:ext cx="6253212" cy="375192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072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Dati di partenza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7E42294-9B18-4D0F-AE95-06E1C235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23" y="1779204"/>
            <a:ext cx="6071010" cy="32479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805004"/>
            <a:ext cx="4338222" cy="324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In un teatro c’è un </a:t>
            </a:r>
            <a:r>
              <a:rPr lang="it-IT" sz="2000" b="1" dirty="0">
                <a:latin typeface="+mj-lt"/>
              </a:rPr>
              <a:t>palco di forma rettangolare</a:t>
            </a:r>
            <a:r>
              <a:rPr lang="it-IT" sz="2000" dirty="0">
                <a:latin typeface="+mj-lt"/>
              </a:rPr>
              <a:t> di dimensioni 20x10 metri, modellizzato come il rettangolo [0,20] x [0,10]</a:t>
            </a:r>
          </a:p>
          <a:p>
            <a:r>
              <a:rPr lang="it-IT" sz="2000" dirty="0">
                <a:latin typeface="+mj-lt"/>
              </a:rPr>
              <a:t>Ai due angoli del palco di fronte al pubblico, ovvero in (0,0 </a:t>
            </a:r>
            <a:r>
              <a:rPr lang="it-IT" sz="2000" dirty="0">
                <a:solidFill>
                  <a:srgbClr val="FF0000"/>
                </a:solidFill>
                <a:latin typeface="+mj-lt"/>
              </a:rPr>
              <a:t>△</a:t>
            </a:r>
            <a:r>
              <a:rPr lang="it-IT" sz="2000" dirty="0">
                <a:latin typeface="+mj-lt"/>
              </a:rPr>
              <a:t>) e in (20,0 </a:t>
            </a:r>
            <a:r>
              <a:rPr lang="it-IT" sz="2000" dirty="0">
                <a:solidFill>
                  <a:srgbClr val="FF0000"/>
                </a:solidFill>
                <a:latin typeface="+mj-lt"/>
              </a:rPr>
              <a:t>△</a:t>
            </a:r>
            <a:r>
              <a:rPr lang="it-IT" sz="2000" dirty="0">
                <a:latin typeface="+mj-lt"/>
              </a:rPr>
              <a:t>) sono posizionati </a:t>
            </a:r>
            <a:r>
              <a:rPr lang="it-IT" sz="2000" b="1" dirty="0">
                <a:latin typeface="+mj-lt"/>
              </a:rPr>
              <a:t>due microfoni fissi</a:t>
            </a:r>
          </a:p>
          <a:p>
            <a:endParaRPr lang="it-IT" sz="2000" b="1" dirty="0">
              <a:latin typeface="+mj-lt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E5B10CD-6F08-46C3-B096-9AD05EAE7AB0}"/>
              </a:ext>
            </a:extLst>
          </p:cNvPr>
          <p:cNvSpPr/>
          <p:nvPr/>
        </p:nvSpPr>
        <p:spPr>
          <a:xfrm>
            <a:off x="6108495" y="2675042"/>
            <a:ext cx="4956699" cy="1926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9F56BB0-27BC-3141-A66E-CED52E508AD2}"/>
              </a:ext>
            </a:extLst>
          </p:cNvPr>
          <p:cNvCxnSpPr>
            <a:cxnSpLocks/>
          </p:cNvCxnSpPr>
          <p:nvPr/>
        </p:nvCxnSpPr>
        <p:spPr>
          <a:xfrm flipH="1">
            <a:off x="6083506" y="3761608"/>
            <a:ext cx="373738" cy="72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4B65EAA-F915-3C4F-B110-13CD6C0AE59E}"/>
              </a:ext>
            </a:extLst>
          </p:cNvPr>
          <p:cNvCxnSpPr>
            <a:cxnSpLocks/>
          </p:cNvCxnSpPr>
          <p:nvPr/>
        </p:nvCxnSpPr>
        <p:spPr>
          <a:xfrm>
            <a:off x="10814756" y="3761608"/>
            <a:ext cx="404534" cy="72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Dati di partenza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7E42294-9B18-4D0F-AE95-06E1C235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67" y="1823085"/>
            <a:ext cx="6071010" cy="32479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823085"/>
            <a:ext cx="4443436" cy="324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Nello spettacolo recitano </a:t>
            </a:r>
            <a:r>
              <a:rPr lang="it-IT" sz="2000" b="1" dirty="0">
                <a:latin typeface="+mj-lt"/>
              </a:rPr>
              <a:t>due attori        </a:t>
            </a:r>
            <a:r>
              <a:rPr lang="it-IT" sz="2000" dirty="0">
                <a:latin typeface="+mj-lt"/>
              </a:rPr>
              <a:t>(</a:t>
            </a:r>
            <a:r>
              <a:rPr lang="it-IT" sz="200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it-IT" sz="2000" dirty="0">
                <a:latin typeface="+mj-lt"/>
              </a:rPr>
              <a:t> e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B</a:t>
            </a:r>
            <a:r>
              <a:rPr lang="it-IT" sz="2000" dirty="0">
                <a:latin typeface="+mj-lt"/>
              </a:rPr>
              <a:t>) che durante le scene si muovono secondo un </a:t>
            </a:r>
            <a:r>
              <a:rPr lang="it-IT" sz="2000" b="1" dirty="0">
                <a:latin typeface="+mj-lt"/>
              </a:rPr>
              <a:t>percorso </a:t>
            </a:r>
            <a:r>
              <a:rPr lang="it-IT" sz="2000" dirty="0">
                <a:latin typeface="+mj-lt"/>
              </a:rPr>
              <a:t>abbastanza ben definito, ma </a:t>
            </a:r>
            <a:r>
              <a:rPr lang="it-IT" sz="2000" b="1" dirty="0">
                <a:latin typeface="+mj-lt"/>
              </a:rPr>
              <a:t>affetto da rumore</a:t>
            </a:r>
          </a:p>
          <a:p>
            <a:r>
              <a:rPr lang="it-IT" sz="2000" dirty="0">
                <a:latin typeface="+mj-lt"/>
              </a:rPr>
              <a:t>Gli attori si muovono in 5 posizioni principali durante lo spettacolo</a:t>
            </a:r>
          </a:p>
          <a:p>
            <a:r>
              <a:rPr lang="it-IT" sz="2000" dirty="0">
                <a:latin typeface="+mj-lt"/>
              </a:rPr>
              <a:t>L'intensità del suono ricevuto dai microfoni è inversamente proporzionale alla distanza dagli attori</a:t>
            </a:r>
          </a:p>
          <a:p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28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icrofono su sfondo bianco">
            <a:extLst>
              <a:ext uri="{FF2B5EF4-FFF2-40B4-BE49-F238E27FC236}">
                <a16:creationId xmlns:a16="http://schemas.microsoft.com/office/drawing/2014/main" id="{9BBF60DA-2377-401D-84DA-1190DDE3C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r="821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2648A7-B767-5643-A96F-94740C04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4000" dirty="0"/>
              <a:t>Obiettivo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168D89-9DC8-9648-A318-C214D8BA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dirty="0"/>
              <a:t>Posizionare un terzo microfono fisso che massimizzi la ricezione della voce degli attori</a:t>
            </a: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73604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F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unzione </a:t>
            </a:r>
            <a:r>
              <a:rPr lang="en-US" sz="4000" dirty="0"/>
              <a:t>obiettivo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960744"/>
            <a:ext cx="10905064" cy="285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La funzione restituisce la </a:t>
            </a:r>
            <a:r>
              <a:rPr lang="it-IT" sz="2000" b="1" dirty="0">
                <a:latin typeface="+mj-lt"/>
              </a:rPr>
              <a:t>somma delle intensità delle voci degli attori</a:t>
            </a:r>
          </a:p>
          <a:p>
            <a:r>
              <a:rPr lang="it-IT" sz="2000" dirty="0">
                <a:latin typeface="+mj-lt"/>
              </a:rPr>
              <a:t>Durante lo spettacolo si attiva solo il </a:t>
            </a:r>
            <a:r>
              <a:rPr lang="it-IT" sz="2000" b="1" dirty="0">
                <a:latin typeface="+mj-lt"/>
              </a:rPr>
              <a:t>microfono che riceve l’intensità di voce maggiore</a:t>
            </a:r>
            <a:r>
              <a:rPr lang="it-IT" sz="2000" dirty="0">
                <a:latin typeface="+mj-lt"/>
              </a:rPr>
              <a:t>, quindi il più vicino ad un attore</a:t>
            </a:r>
          </a:p>
          <a:p>
            <a:r>
              <a:rPr lang="it-IT" sz="2000" dirty="0">
                <a:latin typeface="+mj-lt"/>
              </a:rPr>
              <a:t>Occorre tenere conto del fatto che ciascuno dei cinque movimenti di entrambi gli attori è </a:t>
            </a:r>
            <a:r>
              <a:rPr lang="it-IT" sz="2000" b="1" dirty="0">
                <a:latin typeface="+mj-lt"/>
              </a:rPr>
              <a:t>affetto da rumore</a:t>
            </a:r>
            <a:r>
              <a:rPr lang="it-IT" sz="2000" dirty="0">
                <a:latin typeface="+mj-lt"/>
              </a:rPr>
              <a:t> (distribuzione uniforme, da -1 a 1)</a:t>
            </a:r>
            <a:endParaRPr lang="it-IT" sz="2000" b="1" dirty="0">
              <a:latin typeface="+mj-lt"/>
            </a:endParaRPr>
          </a:p>
          <a:p>
            <a:r>
              <a:rPr lang="it-IT" sz="2000" dirty="0">
                <a:latin typeface="+mj-lt"/>
              </a:rPr>
              <a:t>Per risolvere il problema dobbiamo </a:t>
            </a:r>
            <a:r>
              <a:rPr lang="it-IT" sz="2000" b="1" dirty="0">
                <a:latin typeface="+mj-lt"/>
              </a:rPr>
              <a:t>massimizzare la funzione</a:t>
            </a:r>
            <a:endParaRPr lang="en-US" sz="20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2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Struttura del codice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674668"/>
            <a:ext cx="573475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Il codice genera </a:t>
            </a:r>
            <a:r>
              <a:rPr lang="it-IT" sz="2000" b="1" dirty="0">
                <a:latin typeface="+mj-lt"/>
              </a:rPr>
              <a:t>100 coordinate-soluzione x, y</a:t>
            </a:r>
            <a:r>
              <a:rPr lang="it-IT" sz="2000" dirty="0">
                <a:latin typeface="+mj-lt"/>
              </a:rPr>
              <a:t> (N_ROUNDS)</a:t>
            </a:r>
          </a:p>
          <a:p>
            <a:r>
              <a:rPr lang="it-IT" sz="2000" dirty="0">
                <a:latin typeface="+mj-lt"/>
              </a:rPr>
              <a:t>Per generare </a:t>
            </a:r>
            <a:r>
              <a:rPr lang="it-IT" sz="2000" b="1" dirty="0">
                <a:latin typeface="+mj-lt"/>
              </a:rPr>
              <a:t>1 coordinata </a:t>
            </a:r>
            <a:r>
              <a:rPr lang="it-IT" sz="2000" dirty="0">
                <a:latin typeface="+mj-lt"/>
              </a:rPr>
              <a:t>vengono fatte </a:t>
            </a:r>
            <a:r>
              <a:rPr lang="it-IT" sz="2000" b="1" dirty="0">
                <a:latin typeface="+mj-lt"/>
              </a:rPr>
              <a:t>100 iterazioni </a:t>
            </a:r>
            <a:r>
              <a:rPr lang="it-IT" sz="2000" dirty="0">
                <a:latin typeface="+mj-lt"/>
              </a:rPr>
              <a:t>(N_TESTS)</a:t>
            </a:r>
          </a:p>
          <a:p>
            <a:r>
              <a:rPr lang="it-IT" sz="2000" dirty="0">
                <a:latin typeface="+mj-lt"/>
              </a:rPr>
              <a:t>Ad ogni iterazione calcoliamo l’intensità con una coordinata e </a:t>
            </a:r>
            <a:r>
              <a:rPr lang="it-IT" sz="2000" b="1" dirty="0">
                <a:latin typeface="+mj-lt"/>
              </a:rPr>
              <a:t>la paragoniamo alla migliore trovata fino a quel momento</a:t>
            </a:r>
          </a:p>
          <a:p>
            <a:r>
              <a:rPr lang="it-IT" sz="2000" dirty="0">
                <a:latin typeface="+mj-lt"/>
              </a:rPr>
              <a:t>Qualora la nuova coordinata produca un risultato migliore, diventerà quest’ultima il nuovo metro di paragone</a:t>
            </a:r>
          </a:p>
          <a:p>
            <a:r>
              <a:rPr lang="it-IT" sz="2000" dirty="0">
                <a:latin typeface="+mj-lt"/>
              </a:rPr>
              <a:t>Per lanciare i 4 algoritmi di ottimizzazione è sufficiente modificare la funzione chiamata, poiché tutte le funzioni ritornano la stessa lista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D12C0-1447-4167-B946-6EE0E3C5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06" y="2238324"/>
            <a:ext cx="3628736" cy="14440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B40ED2-08BC-4628-8964-378FC2E7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06" y="3846019"/>
            <a:ext cx="4686300" cy="28003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BDED821-695C-4A55-9404-273AD35DD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06" y="1674668"/>
            <a:ext cx="1238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Random Search (algoritmo A)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01617" y="1839040"/>
            <a:ext cx="4997671" cy="29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+mj-lt"/>
              </a:rPr>
              <a:t>Scegliere un </a:t>
            </a:r>
            <a:r>
              <a:rPr lang="en-US" sz="2000" b="1" dirty="0">
                <a:latin typeface="+mj-lt"/>
              </a:rPr>
              <a:t>guess iniziale in modo casuale</a:t>
            </a:r>
          </a:p>
          <a:p>
            <a:r>
              <a:rPr lang="en-US" sz="2000" dirty="0">
                <a:latin typeface="+mj-lt"/>
              </a:rPr>
              <a:t>Ad ogni passo generare </a:t>
            </a:r>
            <a:r>
              <a:rPr lang="en-US" sz="2000" b="1" dirty="0">
                <a:latin typeface="+mj-lt"/>
              </a:rPr>
              <a:t>un nuovo guess casuale </a:t>
            </a:r>
            <a:r>
              <a:rPr lang="en-US" sz="2000" dirty="0">
                <a:latin typeface="+mj-lt"/>
              </a:rPr>
              <a:t>all’interno del dominio </a:t>
            </a:r>
          </a:p>
          <a:p>
            <a:r>
              <a:rPr lang="en-US" sz="2000" dirty="0">
                <a:latin typeface="+mj-lt"/>
              </a:rPr>
              <a:t>Confrontare la funzione di costo calcolata nel nuovo candidato con la funzione di costo vecchia</a:t>
            </a:r>
          </a:p>
          <a:p>
            <a:r>
              <a:rPr lang="en-US" sz="2000" dirty="0">
                <a:latin typeface="+mj-lt"/>
              </a:rPr>
              <a:t>Se il costo è inferiore aggiornare il parametro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3C73C70B-22EF-4455-8506-30388711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64" y="1457471"/>
            <a:ext cx="5796000" cy="344862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985236-722C-5A4B-924D-57305E4F312F}"/>
              </a:ext>
            </a:extLst>
          </p:cNvPr>
          <p:cNvSpPr txBox="1"/>
          <p:nvPr/>
        </p:nvSpPr>
        <p:spPr>
          <a:xfrm>
            <a:off x="1014060" y="5141798"/>
            <a:ext cx="1020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Come si può notare dal grafico i punti in cui posizionare il terzo microfono convergono </a:t>
            </a:r>
            <a:r>
              <a:rPr lang="it-IT" sz="2000" b="1" dirty="0">
                <a:latin typeface="+mj-lt"/>
              </a:rPr>
              <a:t>quasi tutti nella zona centrale del palco</a:t>
            </a:r>
            <a:r>
              <a:rPr lang="it-IT" sz="2000" dirty="0">
                <a:latin typeface="+mj-lt"/>
              </a:rPr>
              <a:t>. Una buona soluzione per scegliere solo un punto potrebbe essere quella di scegliere il punto centrale appartenente a questa nuvola di punti</a:t>
            </a:r>
          </a:p>
        </p:txBody>
      </p:sp>
    </p:spTree>
    <p:extLst>
      <p:ext uri="{BB962C8B-B14F-4D97-AF65-F5344CB8AC3E}">
        <p14:creationId xmlns:p14="http://schemas.microsoft.com/office/powerpoint/2010/main" val="8921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Localized Random Search (algoritmo B)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779204"/>
            <a:ext cx="4953260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Algoritmo simile al precedente con una differenza: a partire </a:t>
            </a:r>
            <a:r>
              <a:rPr lang="en-US" sz="2000" b="1" dirty="0">
                <a:latin typeface="+mj-lt"/>
              </a:rPr>
              <a:t>da un guess iniziale scelto in modo casuale esploriamo l’intorno</a:t>
            </a:r>
          </a:p>
          <a:p>
            <a:r>
              <a:rPr lang="en-US" sz="2000" dirty="0">
                <a:latin typeface="+mj-lt"/>
              </a:rPr>
              <a:t>Questo teoricamente dovrebbe consentire di convergere più velocemente al punto di minimo più vicino al guess iniziale introdotto</a:t>
            </a:r>
          </a:p>
          <a:p>
            <a:r>
              <a:rPr lang="en-US" sz="2000" dirty="0">
                <a:latin typeface="+mj-lt"/>
              </a:rPr>
              <a:t>Con questo metodo tuttavia </a:t>
            </a:r>
            <a:r>
              <a:rPr lang="en-US" sz="2000" b="1" dirty="0">
                <a:latin typeface="+mj-lt"/>
              </a:rPr>
              <a:t>si rischia di cadere in un minimo locale </a:t>
            </a:r>
            <a:r>
              <a:rPr lang="en-US" sz="2000" dirty="0">
                <a:latin typeface="+mj-lt"/>
              </a:rPr>
              <a:t>pensando che esso sia globale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6BD4FCFC-3C03-420D-8884-899F83A7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30" y="1321553"/>
            <a:ext cx="5760000" cy="3470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62A44A-91E0-9046-A25F-3B4B77DDC527}"/>
              </a:ext>
            </a:extLst>
          </p:cNvPr>
          <p:cNvSpPr txBox="1"/>
          <p:nvPr/>
        </p:nvSpPr>
        <p:spPr>
          <a:xfrm>
            <a:off x="1014060" y="5153087"/>
            <a:ext cx="1020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Come si può notare dal grafico i punti sono molto dispersi, questo perché </a:t>
            </a:r>
            <a:r>
              <a:rPr lang="it-IT" sz="2000" b="1" dirty="0">
                <a:latin typeface="+mj-lt"/>
              </a:rPr>
              <a:t>se il primo punto si discosta molto dal punto di ottimo</a:t>
            </a:r>
            <a:r>
              <a:rPr lang="it-IT" sz="2000" dirty="0">
                <a:latin typeface="+mj-lt"/>
              </a:rPr>
              <a:t> allora è difficile che i successivi, allontanandosi poco da quello, </a:t>
            </a:r>
            <a:r>
              <a:rPr lang="it-IT" sz="2000" b="1" dirty="0">
                <a:latin typeface="+mj-lt"/>
              </a:rPr>
              <a:t>arrivino all’ottimo</a:t>
            </a:r>
          </a:p>
        </p:txBody>
      </p:sp>
    </p:spTree>
    <p:extLst>
      <p:ext uri="{BB962C8B-B14F-4D97-AF65-F5344CB8AC3E}">
        <p14:creationId xmlns:p14="http://schemas.microsoft.com/office/powerpoint/2010/main" val="37592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A+B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590453" y="1577515"/>
            <a:ext cx="47048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Per superare i limiti dei due metodi abbiamo provato ad </a:t>
            </a:r>
            <a:r>
              <a:rPr lang="en-US" sz="2000" b="1" dirty="0">
                <a:latin typeface="+mj-lt"/>
              </a:rPr>
              <a:t>implementarli consecutivamente</a:t>
            </a:r>
            <a:r>
              <a:rPr lang="en-US" sz="2000" dirty="0">
                <a:latin typeface="+mj-lt"/>
              </a:rPr>
              <a:t>: attraverso l’algoritmo A abbiamo esplorato la funzione per avvicinarci all’ottimo globale</a:t>
            </a:r>
          </a:p>
          <a:p>
            <a:r>
              <a:rPr lang="en-US" sz="2000" dirty="0">
                <a:latin typeface="+mj-lt"/>
              </a:rPr>
              <a:t>Partendo dai risultati ottenuti abbiamo implementato l’algoritmo B per verificare se, esplorando l’intorno di tali punti, fosse possible trovare punti migliori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87BC74CA-6C44-4FA4-914D-12B78C7C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26" y="1311526"/>
            <a:ext cx="5760000" cy="343591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D2458F-55FF-8B40-9481-A295B24B4958}"/>
              </a:ext>
            </a:extLst>
          </p:cNvPr>
          <p:cNvSpPr txBox="1"/>
          <p:nvPr/>
        </p:nvSpPr>
        <p:spPr>
          <a:xfrm>
            <a:off x="1014060" y="5141798"/>
            <a:ext cx="1020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Come si può notare dal grafico la combinazione dei due algoritmi: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Non genera un miglioramento dei risultati rispetto all’algoritmo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Genera un </a:t>
            </a:r>
            <a:r>
              <a:rPr lang="it-IT" sz="2000" b="1" dirty="0">
                <a:latin typeface="+mj-lt"/>
              </a:rPr>
              <a:t>miglioramento rispetto all’algoritmo B </a:t>
            </a:r>
            <a:r>
              <a:rPr lang="it-IT" sz="2000" dirty="0">
                <a:latin typeface="+mj-lt"/>
              </a:rPr>
              <a:t>preso singolarmente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325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731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Posizionamento ottimale di un 3° microfono in uno spettacolo teatrale</vt:lpstr>
      <vt:lpstr>Dati di partenza</vt:lpstr>
      <vt:lpstr>Dati di partenza</vt:lpstr>
      <vt:lpstr>Obiettivo</vt:lpstr>
      <vt:lpstr>Funzione obiettivo</vt:lpstr>
      <vt:lpstr>Struttura del codice</vt:lpstr>
      <vt:lpstr>Simple Random Search (algoritmo A)</vt:lpstr>
      <vt:lpstr>Localized Random Search (algoritmo B)</vt:lpstr>
      <vt:lpstr>Algoritmo A+B</vt:lpstr>
      <vt:lpstr>Algoritmo FDSA</vt:lpstr>
      <vt:lpstr>Algoritmo Genetico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Il Posizionamento ottimale di un 3° microfono in uno spettacolo teatrale</dc:title>
  <dc:creator>Andrea</dc:creator>
  <cp:lastModifiedBy>Andrea</cp:lastModifiedBy>
  <cp:revision>32</cp:revision>
  <dcterms:created xsi:type="dcterms:W3CDTF">2022-02-10T09:09:06Z</dcterms:created>
  <dcterms:modified xsi:type="dcterms:W3CDTF">2022-02-11T11:28:00Z</dcterms:modified>
</cp:coreProperties>
</file>