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9" r:id="rId5"/>
    <p:sldId id="261" r:id="rId6"/>
    <p:sldId id="263" r:id="rId7"/>
    <p:sldId id="262" r:id="rId8"/>
    <p:sldId id="264" r:id="rId9"/>
    <p:sldId id="267" r:id="rId10"/>
    <p:sldId id="265" r:id="rId11"/>
    <p:sldId id="266" r:id="rId12"/>
    <p:sldId id="268"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3" d="100"/>
          <a:sy n="113" d="100"/>
        </p:scale>
        <p:origin x="5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CFA70A-1F18-4794-B684-6BFD8B150E2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783C78A-5D1D-4795-BA4C-F856C2FD70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6EC6A98-B37C-40D4-9CCB-99C25CCA44D5}"/>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3C1C67FF-FC53-462E-B718-C9A91A439F0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B5B82F7-BC82-4D0E-9A81-6B71C2F05B93}"/>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92635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1EBEA1-0F41-466B-9385-8B194A419C6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8A01119-3E5F-4B9B-9A00-12C23D1FB54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217CE9-C9E2-4C33-A849-2A08EAF63596}"/>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BD52DC0A-2EE1-49CE-836B-46B1586C8C6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14D3510-8369-43FF-B238-1B5447DE86BA}"/>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25549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ED35A75-807B-4DA7-8F78-6F2C5C3484C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2E732F1-31A7-4133-BFA6-904F326078F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BD37214-02C1-4463-8910-85273B5D719C}"/>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488308C5-7081-48B7-9FF2-A786D8DE83F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59125D44-BE1A-45C2-9D33-7DC798664C92}"/>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8746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ACBE77-190F-4018-87D8-2BAAB8572C8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0E21DD4-96DE-400F-8FD2-D9B501EEAE5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B54B78-CB54-4765-8AA1-5EBFF3E95D3A}"/>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E6560040-3D19-4E2B-A509-544189287BFC}"/>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C6E02C02-A8A1-46B4-A6EE-B3C9D124896C}"/>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6001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D8C489-6D39-44CA-876C-7CC2DD0EBFA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7123126-EE13-45DF-85EF-1E9BCACB60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42EF4D8-F974-4E94-A68D-472C94C62F5C}"/>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C075DBB9-0E20-4E25-946E-B064ABAB7C2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06954E8-B086-4478-A217-753BB0426033}"/>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28875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9C999-471E-4D05-92DB-F3E07DCE5EE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0028F59-3D17-49CE-BE71-501D2702D76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1212B52-CA8B-4419-AB46-55B23425F08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606BA0D-3C5E-4D50-BE6C-94AF2C1F31A3}"/>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6" name="Segnaposto piè di pagina 5">
            <a:extLst>
              <a:ext uri="{FF2B5EF4-FFF2-40B4-BE49-F238E27FC236}">
                <a16:creationId xmlns:a16="http://schemas.microsoft.com/office/drawing/2014/main" id="{92BF1641-AEBC-434E-99AB-3F8923B0B74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7FD0A81-17F7-4F3D-8A08-37FDDF935507}"/>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41822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41C0-08A1-48CC-B70F-122AB2C0FB9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652D521-67DE-4BDE-A28C-DE7B2A272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454F9FC-DBC5-4ADC-B9EA-63A4C956AF2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574B8E2-8088-43E0-9653-B6160E16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03AA18A-EDB9-4D48-8DFA-7306DC9244B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0AC3A36-37B3-45A3-A56C-91A7673D601D}"/>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8" name="Segnaposto piè di pagina 7">
            <a:extLst>
              <a:ext uri="{FF2B5EF4-FFF2-40B4-BE49-F238E27FC236}">
                <a16:creationId xmlns:a16="http://schemas.microsoft.com/office/drawing/2014/main" id="{54F4851F-3ADE-4D48-933A-E76F2BF6040C}"/>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D8E427C4-7D91-4604-8408-918EA5B00C1A}"/>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327091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0F7823-FA81-4076-864D-F6E525FFF66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6FF388B-3A48-4108-AC8E-1CC7E123CB47}"/>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4" name="Segnaposto piè di pagina 3">
            <a:extLst>
              <a:ext uri="{FF2B5EF4-FFF2-40B4-BE49-F238E27FC236}">
                <a16:creationId xmlns:a16="http://schemas.microsoft.com/office/drawing/2014/main" id="{F31FC614-A9D4-4169-ACB4-37999CFC25DE}"/>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386F106D-D6BA-439D-8EE3-0C8BDB217676}"/>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25260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71E160B-313D-4A96-A439-045EDE8A3AE9}"/>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3" name="Segnaposto piè di pagina 2">
            <a:extLst>
              <a:ext uri="{FF2B5EF4-FFF2-40B4-BE49-F238E27FC236}">
                <a16:creationId xmlns:a16="http://schemas.microsoft.com/office/drawing/2014/main" id="{4186EB7E-A7F8-42C9-8008-5B3EC52461E2}"/>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CF4A2795-AE2A-47D6-A3F5-7F3B14C89610}"/>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16197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46A38-6575-4AE4-81A9-EA1FB0D3CBA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FC69621-B3F2-4E6E-B38B-DB3013506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3566458-A5C6-4A04-A7C8-B15EB6F7A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49B0126-B571-496E-86BA-FB67BF57B6F2}"/>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6" name="Segnaposto piè di pagina 5">
            <a:extLst>
              <a:ext uri="{FF2B5EF4-FFF2-40B4-BE49-F238E27FC236}">
                <a16:creationId xmlns:a16="http://schemas.microsoft.com/office/drawing/2014/main" id="{1AFAA8FB-E3D6-4DCA-A000-3595118C1B7C}"/>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34C35519-4FEE-4BB0-8347-BEF65F51AB1D}"/>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63513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79CB80-9571-4B5B-892E-DD5DAE03A53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C357B96-AE43-48FD-99D9-CA452269D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5CB44DF8-96A5-4D61-A05C-6BD6A963F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7093B6C-C373-444B-B0A1-77787061C440}"/>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6" name="Segnaposto piè di pagina 5">
            <a:extLst>
              <a:ext uri="{FF2B5EF4-FFF2-40B4-BE49-F238E27FC236}">
                <a16:creationId xmlns:a16="http://schemas.microsoft.com/office/drawing/2014/main" id="{7ED80336-0959-478F-A9A9-1B113F18396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6684D8A8-E0E9-493A-8104-95E829B01275}"/>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387599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3573E11-5F90-48FB-A0E2-7A6010A5D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7B1DC36-FB5F-4001-816D-DC0ACFA948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02C7B74-3B3E-41FA-BB8A-8B181FCFF9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73621CF4-0EBA-4AF8-8996-558CBE5C05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4DBF586B-CAD1-44F2-B991-7F93A673C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A0978-7040-4254-9EA6-DAEFA0CCED6D}" type="slidenum">
              <a:rPr lang="it-IT" smtClean="0"/>
              <a:t>‹N›</a:t>
            </a:fld>
            <a:endParaRPr lang="it-IT" dirty="0"/>
          </a:p>
        </p:txBody>
      </p:sp>
    </p:spTree>
    <p:extLst>
      <p:ext uri="{BB962C8B-B14F-4D97-AF65-F5344CB8AC3E}">
        <p14:creationId xmlns:p14="http://schemas.microsoft.com/office/powerpoint/2010/main" val="3702395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700 mila euro per i lavoratori dello spettacolo">
            <a:extLst>
              <a:ext uri="{FF2B5EF4-FFF2-40B4-BE49-F238E27FC236}">
                <a16:creationId xmlns:a16="http://schemas.microsoft.com/office/drawing/2014/main" id="{E96DF4AC-EEAA-49C8-A7B4-D66CD9EE9E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3010"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7848A02-8980-435E-BA84-21DB9445B8F3}"/>
              </a:ext>
            </a:extLst>
          </p:cNvPr>
          <p:cNvSpPr>
            <a:spLocks noGrp="1"/>
          </p:cNvSpPr>
          <p:nvPr>
            <p:ph type="ctrTitle"/>
          </p:nvPr>
        </p:nvSpPr>
        <p:spPr>
          <a:xfrm>
            <a:off x="477981" y="1122363"/>
            <a:ext cx="4023360" cy="3204134"/>
          </a:xfrm>
        </p:spPr>
        <p:txBody>
          <a:bodyPr anchor="b">
            <a:normAutofit/>
          </a:bodyPr>
          <a:lstStyle/>
          <a:p>
            <a:pPr algn="l"/>
            <a:r>
              <a:rPr lang="it-IT" sz="3700" dirty="0"/>
              <a:t>Posizionamento ottimale di un 3° microfono in uno spettacolo teatrale</a:t>
            </a:r>
          </a:p>
        </p:txBody>
      </p:sp>
      <p:sp>
        <p:nvSpPr>
          <p:cNvPr id="3" name="Sottotitolo 2">
            <a:extLst>
              <a:ext uri="{FF2B5EF4-FFF2-40B4-BE49-F238E27FC236}">
                <a16:creationId xmlns:a16="http://schemas.microsoft.com/office/drawing/2014/main" id="{5BF7CD88-1582-41B3-91BC-4CE7EAA624B2}"/>
              </a:ext>
            </a:extLst>
          </p:cNvPr>
          <p:cNvSpPr>
            <a:spLocks noGrp="1"/>
          </p:cNvSpPr>
          <p:nvPr>
            <p:ph type="subTitle" idx="1"/>
          </p:nvPr>
        </p:nvSpPr>
        <p:spPr>
          <a:xfrm>
            <a:off x="477980" y="4872922"/>
            <a:ext cx="4023359" cy="1208141"/>
          </a:xfrm>
        </p:spPr>
        <p:txBody>
          <a:bodyPr>
            <a:normAutofit/>
          </a:bodyPr>
          <a:lstStyle/>
          <a:p>
            <a:pPr algn="l"/>
            <a:r>
              <a:rPr lang="it-IT" sz="2000" dirty="0"/>
              <a:t>GRUPPO B</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877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Algoritmo FDSA</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aaa</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0A63F980-0310-42B8-85C7-E58474978E61}"/>
              </a:ext>
            </a:extLst>
          </p:cNvPr>
          <p:cNvPicPr>
            <a:picLocks noChangeAspect="1"/>
          </p:cNvPicPr>
          <p:nvPr/>
        </p:nvPicPr>
        <p:blipFill>
          <a:blip r:embed="rId2"/>
          <a:stretch>
            <a:fillRect/>
          </a:stretch>
        </p:blipFill>
        <p:spPr>
          <a:xfrm>
            <a:off x="5667856" y="1356489"/>
            <a:ext cx="5796000" cy="349209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2263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Algoritmo Genetico</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aaa</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D3833019-CF12-4A59-81C6-470216CF0A5A}"/>
              </a:ext>
            </a:extLst>
          </p:cNvPr>
          <p:cNvPicPr>
            <a:picLocks noChangeAspect="1"/>
          </p:cNvPicPr>
          <p:nvPr/>
        </p:nvPicPr>
        <p:blipFill>
          <a:blip r:embed="rId2"/>
          <a:stretch>
            <a:fillRect/>
          </a:stretch>
        </p:blipFill>
        <p:spPr>
          <a:xfrm>
            <a:off x="5295320" y="2087964"/>
            <a:ext cx="6253212" cy="3751925"/>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6697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Conclusioni</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Aaa</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D3833019-CF12-4A59-81C6-470216CF0A5A}"/>
              </a:ext>
            </a:extLst>
          </p:cNvPr>
          <p:cNvPicPr>
            <a:picLocks noChangeAspect="1"/>
          </p:cNvPicPr>
          <p:nvPr/>
        </p:nvPicPr>
        <p:blipFill>
          <a:blip r:embed="rId2"/>
          <a:stretch>
            <a:fillRect/>
          </a:stretch>
        </p:blipFill>
        <p:spPr>
          <a:xfrm>
            <a:off x="5295320" y="2087964"/>
            <a:ext cx="6253212" cy="3751925"/>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6072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a:normAutofit/>
          </a:bodyPr>
          <a:lstStyle/>
          <a:p>
            <a:pPr algn="ctr"/>
            <a:r>
              <a:rPr lang="it-IT" sz="4000" dirty="0"/>
              <a:t>Dati di partenza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97E42294-9B18-4D0F-AE95-06E1C2358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523" y="2125214"/>
            <a:ext cx="6071010" cy="324799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2125215"/>
            <a:ext cx="4338222" cy="3247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In un teatro c’è un </a:t>
            </a:r>
            <a:r>
              <a:rPr lang="it-IT" sz="2000" b="1" dirty="0">
                <a:latin typeface="+mj-lt"/>
              </a:rPr>
              <a:t>palco di forma rettangolare</a:t>
            </a:r>
            <a:r>
              <a:rPr lang="it-IT" sz="2000" dirty="0">
                <a:latin typeface="+mj-lt"/>
              </a:rPr>
              <a:t> di dimensioni 20x10 metri, modellizzato come il rettangolo [0,20] x [0,10]</a:t>
            </a:r>
          </a:p>
          <a:p>
            <a:r>
              <a:rPr lang="it-IT" sz="2000" dirty="0">
                <a:latin typeface="+mj-lt"/>
              </a:rPr>
              <a:t>Ai due angoli del palco di fronte al pubblico, ovvero in (0,0 </a:t>
            </a:r>
            <a:r>
              <a:rPr lang="it-IT" sz="2000" dirty="0">
                <a:solidFill>
                  <a:srgbClr val="FF0000"/>
                </a:solidFill>
                <a:latin typeface="+mj-lt"/>
              </a:rPr>
              <a:t>△</a:t>
            </a:r>
            <a:r>
              <a:rPr lang="it-IT" sz="2000" dirty="0">
                <a:latin typeface="+mj-lt"/>
              </a:rPr>
              <a:t>) e in (20,0 </a:t>
            </a:r>
            <a:r>
              <a:rPr lang="it-IT" sz="2000" dirty="0">
                <a:solidFill>
                  <a:srgbClr val="FF0000"/>
                </a:solidFill>
                <a:latin typeface="+mj-lt"/>
              </a:rPr>
              <a:t>△</a:t>
            </a:r>
            <a:r>
              <a:rPr lang="it-IT" sz="2000" dirty="0">
                <a:latin typeface="+mj-lt"/>
              </a:rPr>
              <a:t>) sono posizionati </a:t>
            </a:r>
            <a:r>
              <a:rPr lang="it-IT" sz="2000" b="1" dirty="0">
                <a:latin typeface="+mj-lt"/>
              </a:rPr>
              <a:t>due microfoni fissi</a:t>
            </a:r>
          </a:p>
          <a:p>
            <a:endParaRPr lang="it-IT" sz="2000" b="1" dirty="0">
              <a:latin typeface="+mj-lt"/>
            </a:endParaRPr>
          </a:p>
        </p:txBody>
      </p:sp>
      <p:sp>
        <p:nvSpPr>
          <p:cNvPr id="9" name="Rettangolo 8">
            <a:extLst>
              <a:ext uri="{FF2B5EF4-FFF2-40B4-BE49-F238E27FC236}">
                <a16:creationId xmlns:a16="http://schemas.microsoft.com/office/drawing/2014/main" id="{0E5B10CD-6F08-46C3-B096-9AD05EAE7AB0}"/>
              </a:ext>
            </a:extLst>
          </p:cNvPr>
          <p:cNvSpPr/>
          <p:nvPr/>
        </p:nvSpPr>
        <p:spPr>
          <a:xfrm>
            <a:off x="6096000" y="2920753"/>
            <a:ext cx="4956699" cy="1926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97284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a:normAutofit/>
          </a:bodyPr>
          <a:lstStyle/>
          <a:p>
            <a:pPr algn="ctr"/>
            <a:r>
              <a:rPr lang="it-IT" sz="4000" dirty="0"/>
              <a:t>Dati di partenza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97E42294-9B18-4D0F-AE95-06E1C2358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067" y="1823085"/>
            <a:ext cx="6071010" cy="324799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823085"/>
            <a:ext cx="4443436" cy="3247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Nello spettacolo recitano </a:t>
            </a:r>
            <a:r>
              <a:rPr lang="it-IT" sz="2000" b="1" dirty="0">
                <a:latin typeface="+mj-lt"/>
              </a:rPr>
              <a:t>due attori        </a:t>
            </a:r>
            <a:r>
              <a:rPr lang="it-IT" sz="2000" dirty="0">
                <a:latin typeface="+mj-lt"/>
              </a:rPr>
              <a:t>(</a:t>
            </a:r>
            <a:r>
              <a:rPr lang="it-IT" sz="2000" dirty="0">
                <a:solidFill>
                  <a:schemeClr val="accent1"/>
                </a:solidFill>
                <a:latin typeface="+mj-lt"/>
              </a:rPr>
              <a:t>A</a:t>
            </a:r>
            <a:r>
              <a:rPr lang="it-IT" sz="2000" dirty="0">
                <a:latin typeface="+mj-lt"/>
              </a:rPr>
              <a:t> e </a:t>
            </a:r>
            <a:r>
              <a:rPr lang="it-IT" sz="2000" dirty="0">
                <a:solidFill>
                  <a:srgbClr val="00B050"/>
                </a:solidFill>
                <a:latin typeface="+mj-lt"/>
              </a:rPr>
              <a:t>B</a:t>
            </a:r>
            <a:r>
              <a:rPr lang="it-IT" sz="2000" dirty="0">
                <a:latin typeface="+mj-lt"/>
              </a:rPr>
              <a:t>), che durante le scene si muovono secondo un </a:t>
            </a:r>
            <a:r>
              <a:rPr lang="it-IT" sz="2000" b="1" dirty="0">
                <a:latin typeface="+mj-lt"/>
              </a:rPr>
              <a:t>percorso </a:t>
            </a:r>
            <a:r>
              <a:rPr lang="it-IT" sz="2000" dirty="0">
                <a:latin typeface="+mj-lt"/>
              </a:rPr>
              <a:t>abbastanza ben definito, ma </a:t>
            </a:r>
            <a:r>
              <a:rPr lang="it-IT" sz="2000" b="1" dirty="0">
                <a:latin typeface="+mj-lt"/>
              </a:rPr>
              <a:t>affetto da rumore</a:t>
            </a:r>
          </a:p>
          <a:p>
            <a:r>
              <a:rPr lang="it-IT" sz="2000" dirty="0">
                <a:latin typeface="+mj-lt"/>
              </a:rPr>
              <a:t>Gli attori si muovono in 5 posizioni principali durante lo spettacolo</a:t>
            </a:r>
          </a:p>
          <a:p>
            <a:r>
              <a:rPr lang="it-IT" sz="2000" dirty="0">
                <a:latin typeface="+mj-lt"/>
              </a:rPr>
              <a:t>L'intensità del suono ricevuto dai microfoni è inversamente proporzionale alla distanza dagli attori</a:t>
            </a:r>
          </a:p>
          <a:p>
            <a:endParaRPr lang="it-IT" sz="2000" dirty="0">
              <a:latin typeface="+mj-lt"/>
            </a:endParaRPr>
          </a:p>
        </p:txBody>
      </p:sp>
    </p:spTree>
    <p:extLst>
      <p:ext uri="{BB962C8B-B14F-4D97-AF65-F5344CB8AC3E}">
        <p14:creationId xmlns:p14="http://schemas.microsoft.com/office/powerpoint/2010/main" val="150628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icrofono su sfondo bianco">
            <a:extLst>
              <a:ext uri="{FF2B5EF4-FFF2-40B4-BE49-F238E27FC236}">
                <a16:creationId xmlns:a16="http://schemas.microsoft.com/office/drawing/2014/main" id="{9BBF60DA-2377-401D-84DA-1190DDE3C8FB}"/>
              </a:ext>
            </a:extLst>
          </p:cNvPr>
          <p:cNvPicPr>
            <a:picLocks noChangeAspect="1"/>
          </p:cNvPicPr>
          <p:nvPr/>
        </p:nvPicPr>
        <p:blipFill rotWithShape="1">
          <a:blip r:embed="rId2"/>
          <a:srcRect l="7399" r="8218" b="-1"/>
          <a:stretch/>
        </p:blipFill>
        <p:spPr>
          <a:xfrm>
            <a:off x="3522468" y="10"/>
            <a:ext cx="8669532" cy="6857990"/>
          </a:xfrm>
          <a:prstGeom prst="rect">
            <a:avLst/>
          </a:prstGeom>
        </p:spPr>
      </p:pic>
      <p:sp>
        <p:nvSpPr>
          <p:cNvPr id="16"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82648A7-B767-5643-A96F-94740C04FF90}"/>
              </a:ext>
            </a:extLst>
          </p:cNvPr>
          <p:cNvSpPr>
            <a:spLocks noGrp="1"/>
          </p:cNvSpPr>
          <p:nvPr>
            <p:ph type="title"/>
          </p:nvPr>
        </p:nvSpPr>
        <p:spPr>
          <a:xfrm>
            <a:off x="371094" y="1161288"/>
            <a:ext cx="3438144" cy="1124712"/>
          </a:xfrm>
        </p:spPr>
        <p:txBody>
          <a:bodyPr anchor="b">
            <a:normAutofit/>
          </a:bodyPr>
          <a:lstStyle/>
          <a:p>
            <a:r>
              <a:rPr lang="it-IT" sz="4000" dirty="0"/>
              <a:t>Obiettivo</a:t>
            </a:r>
          </a:p>
        </p:txBody>
      </p:sp>
      <p:sp>
        <p:nvSpPr>
          <p:cNvPr id="17"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3F168D89-9DC8-9648-A318-C214D8BAFFBD}"/>
              </a:ext>
            </a:extLst>
          </p:cNvPr>
          <p:cNvSpPr>
            <a:spLocks noGrp="1"/>
          </p:cNvSpPr>
          <p:nvPr>
            <p:ph idx="1"/>
          </p:nvPr>
        </p:nvSpPr>
        <p:spPr>
          <a:xfrm>
            <a:off x="371094" y="2718054"/>
            <a:ext cx="3438906" cy="3207258"/>
          </a:xfrm>
        </p:spPr>
        <p:txBody>
          <a:bodyPr anchor="t">
            <a:normAutofit/>
          </a:bodyPr>
          <a:lstStyle/>
          <a:p>
            <a:pPr marL="0" indent="0">
              <a:buNone/>
            </a:pPr>
            <a:r>
              <a:rPr lang="it-IT" sz="2000" dirty="0"/>
              <a:t>Posizionare un terzo microfono fisso che massimizzi la ricezione della voce degli attori</a:t>
            </a:r>
          </a:p>
          <a:p>
            <a:pPr marL="0" indent="0">
              <a:buNone/>
            </a:pPr>
            <a:endParaRPr lang="it-IT" sz="1800" dirty="0"/>
          </a:p>
        </p:txBody>
      </p:sp>
    </p:spTree>
    <p:extLst>
      <p:ext uri="{BB962C8B-B14F-4D97-AF65-F5344CB8AC3E}">
        <p14:creationId xmlns:p14="http://schemas.microsoft.com/office/powerpoint/2010/main" val="27360402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La funzione di costo</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1090506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La funzione restituisce la </a:t>
            </a:r>
            <a:r>
              <a:rPr lang="it-IT" sz="2000" b="1" dirty="0">
                <a:latin typeface="+mj-lt"/>
              </a:rPr>
              <a:t>somma delle intensità delle voci degli attori</a:t>
            </a:r>
          </a:p>
          <a:p>
            <a:r>
              <a:rPr lang="it-IT" sz="2000" dirty="0">
                <a:latin typeface="+mj-lt"/>
              </a:rPr>
              <a:t>Durante lo spettacolo si attiva solo il </a:t>
            </a:r>
            <a:r>
              <a:rPr lang="it-IT" sz="2000" b="1" dirty="0">
                <a:latin typeface="+mj-lt"/>
              </a:rPr>
              <a:t>microfono che riceve l’intensità di voce maggiore</a:t>
            </a:r>
            <a:r>
              <a:rPr lang="it-IT" sz="2000" dirty="0">
                <a:latin typeface="+mj-lt"/>
              </a:rPr>
              <a:t>, quindi il più vicino ad un attore</a:t>
            </a:r>
          </a:p>
          <a:p>
            <a:r>
              <a:rPr lang="it-IT" sz="2000" dirty="0">
                <a:latin typeface="+mj-lt"/>
              </a:rPr>
              <a:t>Occorre tenere conto del fatto che ciascuno dei cinque movimenti di entrambi gli attori è </a:t>
            </a:r>
            <a:r>
              <a:rPr lang="it-IT" sz="2000" b="1" dirty="0">
                <a:latin typeface="+mj-lt"/>
              </a:rPr>
              <a:t>affetto da rumore</a:t>
            </a:r>
          </a:p>
          <a:p>
            <a:r>
              <a:rPr lang="it-IT" sz="2000" dirty="0">
                <a:latin typeface="+mj-lt"/>
              </a:rPr>
              <a:t>Per risolvere il problema dobbiamo </a:t>
            </a:r>
            <a:r>
              <a:rPr lang="it-IT" sz="2000" b="1" dirty="0">
                <a:latin typeface="+mj-lt"/>
              </a:rPr>
              <a:t>massimizzare la funzione di costo</a:t>
            </a:r>
            <a:endParaRPr lang="en-US" sz="2000" b="1"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2021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Struttura del codice</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674668"/>
            <a:ext cx="5734755"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Il codice genera 100 coordinate x, y (N_ROUNDS)</a:t>
            </a:r>
          </a:p>
          <a:p>
            <a:r>
              <a:rPr lang="it-IT" sz="2000" dirty="0">
                <a:latin typeface="+mj-lt"/>
              </a:rPr>
              <a:t>Per generare 1 coordinata vengono fatte 100 iterazioni (N_TESTS)</a:t>
            </a:r>
          </a:p>
          <a:p>
            <a:r>
              <a:rPr lang="it-IT" sz="2000" dirty="0">
                <a:latin typeface="+mj-lt"/>
              </a:rPr>
              <a:t>Ad ogni iterazione calcoliamo l’intensità con una coordinata e la paragoniamo alla migliore trovata fino a quel momento</a:t>
            </a:r>
          </a:p>
          <a:p>
            <a:r>
              <a:rPr lang="it-IT" sz="2000" dirty="0">
                <a:latin typeface="+mj-lt"/>
              </a:rPr>
              <a:t>Qualora la nuova coordinata produca un risultato migliore, diventerà quest’ultima il nuovo metro di paragone</a:t>
            </a:r>
          </a:p>
          <a:p>
            <a:r>
              <a:rPr lang="it-IT" sz="2000" dirty="0">
                <a:latin typeface="+mj-lt"/>
              </a:rPr>
              <a:t>Per lanciare i 4 algoritmi di ottimizzazione, è sufficiente modificare la funzione chiamata, poiché tutte le funzioni ritornano la stessa lista</a:t>
            </a:r>
          </a:p>
        </p:txBody>
      </p:sp>
      <p:pic>
        <p:nvPicPr>
          <p:cNvPr id="5" name="Immagine 4">
            <a:extLst>
              <a:ext uri="{FF2B5EF4-FFF2-40B4-BE49-F238E27FC236}">
                <a16:creationId xmlns:a16="http://schemas.microsoft.com/office/drawing/2014/main" id="{EBBD12C0-1447-4167-B946-6EE0E3C5B800}"/>
              </a:ext>
            </a:extLst>
          </p:cNvPr>
          <p:cNvPicPr>
            <a:picLocks noChangeAspect="1"/>
          </p:cNvPicPr>
          <p:nvPr/>
        </p:nvPicPr>
        <p:blipFill>
          <a:blip r:embed="rId2"/>
          <a:stretch>
            <a:fillRect/>
          </a:stretch>
        </p:blipFill>
        <p:spPr>
          <a:xfrm>
            <a:off x="7069606" y="2238324"/>
            <a:ext cx="3628736" cy="1444089"/>
          </a:xfrm>
          <a:prstGeom prst="rect">
            <a:avLst/>
          </a:prstGeom>
        </p:spPr>
      </p:pic>
      <p:pic>
        <p:nvPicPr>
          <p:cNvPr id="7" name="Immagine 6">
            <a:extLst>
              <a:ext uri="{FF2B5EF4-FFF2-40B4-BE49-F238E27FC236}">
                <a16:creationId xmlns:a16="http://schemas.microsoft.com/office/drawing/2014/main" id="{03B40ED2-08BC-4628-8964-378FC2E7337D}"/>
              </a:ext>
            </a:extLst>
          </p:cNvPr>
          <p:cNvPicPr>
            <a:picLocks noChangeAspect="1"/>
          </p:cNvPicPr>
          <p:nvPr/>
        </p:nvPicPr>
        <p:blipFill>
          <a:blip r:embed="rId3"/>
          <a:stretch>
            <a:fillRect/>
          </a:stretch>
        </p:blipFill>
        <p:spPr>
          <a:xfrm>
            <a:off x="7069606" y="3846019"/>
            <a:ext cx="4686300" cy="2800350"/>
          </a:xfrm>
          <a:prstGeom prst="rect">
            <a:avLst/>
          </a:prstGeom>
        </p:spPr>
      </p:pic>
      <p:pic>
        <p:nvPicPr>
          <p:cNvPr id="9" name="Immagine 8">
            <a:extLst>
              <a:ext uri="{FF2B5EF4-FFF2-40B4-BE49-F238E27FC236}">
                <a16:creationId xmlns:a16="http://schemas.microsoft.com/office/drawing/2014/main" id="{DBDED821-695C-4A55-9404-273AD35DD082}"/>
              </a:ext>
            </a:extLst>
          </p:cNvPr>
          <p:cNvPicPr>
            <a:picLocks noChangeAspect="1"/>
          </p:cNvPicPr>
          <p:nvPr/>
        </p:nvPicPr>
        <p:blipFill>
          <a:blip r:embed="rId4"/>
          <a:stretch>
            <a:fillRect/>
          </a:stretch>
        </p:blipFill>
        <p:spPr>
          <a:xfrm>
            <a:off x="7069606" y="1674668"/>
            <a:ext cx="1238250" cy="400050"/>
          </a:xfrm>
          <a:prstGeom prst="rect">
            <a:avLst/>
          </a:prstGeom>
        </p:spPr>
      </p:pic>
    </p:spTree>
    <p:extLst>
      <p:ext uri="{BB962C8B-B14F-4D97-AF65-F5344CB8AC3E}">
        <p14:creationId xmlns:p14="http://schemas.microsoft.com/office/powerpoint/2010/main" val="4860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Simple Random Search (algoritmo A)</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01617" y="1839040"/>
            <a:ext cx="4997671" cy="2936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Scegliere un guess iniziale in modo casuale</a:t>
            </a:r>
          </a:p>
          <a:p>
            <a:r>
              <a:rPr lang="en-US" sz="2000" dirty="0"/>
              <a:t>A ogni passo generare un nuovo guess casuale all’interno del dominio </a:t>
            </a:r>
          </a:p>
          <a:p>
            <a:r>
              <a:rPr lang="en-US" sz="2000" dirty="0"/>
              <a:t>Confrontare la funzione di costo calcolata nel nuovo candidato con la funzione di costo vecchia</a:t>
            </a:r>
          </a:p>
          <a:p>
            <a:r>
              <a:rPr lang="en-US" sz="2000" dirty="0"/>
              <a:t>Se il costo è inferiore aggiornare il parametro</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3C73C70B-22EF-4455-8506-303887113DDF}"/>
              </a:ext>
            </a:extLst>
          </p:cNvPr>
          <p:cNvPicPr>
            <a:picLocks noChangeAspect="1"/>
          </p:cNvPicPr>
          <p:nvPr/>
        </p:nvPicPr>
        <p:blipFill>
          <a:blip r:embed="rId2"/>
          <a:stretch>
            <a:fillRect/>
          </a:stretch>
        </p:blipFill>
        <p:spPr>
          <a:xfrm>
            <a:off x="5730664" y="1457471"/>
            <a:ext cx="5796000" cy="344862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asellaDiTesto 2">
            <a:extLst>
              <a:ext uri="{FF2B5EF4-FFF2-40B4-BE49-F238E27FC236}">
                <a16:creationId xmlns:a16="http://schemas.microsoft.com/office/drawing/2014/main" id="{D8985236-722C-5A4B-924D-57305E4F312F}"/>
              </a:ext>
            </a:extLst>
          </p:cNvPr>
          <p:cNvSpPr txBox="1"/>
          <p:nvPr/>
        </p:nvSpPr>
        <p:spPr>
          <a:xfrm>
            <a:off x="1014060" y="5141798"/>
            <a:ext cx="10205230" cy="923330"/>
          </a:xfrm>
          <a:prstGeom prst="rect">
            <a:avLst/>
          </a:prstGeom>
          <a:noFill/>
        </p:spPr>
        <p:txBody>
          <a:bodyPr wrap="square" rtlCol="0">
            <a:spAutoFit/>
          </a:bodyPr>
          <a:lstStyle/>
          <a:p>
            <a:r>
              <a:rPr lang="it-IT" dirty="0"/>
              <a:t>Come si può notare dal grafico i punti in cui posizionare il terzo microfono convergono quasi tutti nella zona centrale del palco. Una buona soluzione per scegliere solo un punto potrebbe essere quella di scegliere il punto centrale appartenente a questa nuvola di punti.</a:t>
            </a:r>
          </a:p>
        </p:txBody>
      </p:sp>
    </p:spTree>
    <p:extLst>
      <p:ext uri="{BB962C8B-B14F-4D97-AF65-F5344CB8AC3E}">
        <p14:creationId xmlns:p14="http://schemas.microsoft.com/office/powerpoint/2010/main" val="89214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Localized Random Search (algoritmo B)</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779204"/>
            <a:ext cx="4953260"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Algoritmo simile al precedente con una differenza: a partire da un guess iniziale scelto in modo casuale tendiamo a non spostarci troppo</a:t>
            </a:r>
          </a:p>
          <a:p>
            <a:r>
              <a:rPr lang="en-US" sz="2000" dirty="0"/>
              <a:t>Questo teoricamente dovrebbe consentire di convergere più velocemente al punto di minimo più vicino al guess iniziale introdotto</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6BD4FCFC-3C03-420D-8884-899F83A7EE15}"/>
              </a:ext>
            </a:extLst>
          </p:cNvPr>
          <p:cNvPicPr>
            <a:picLocks noChangeAspect="1"/>
          </p:cNvPicPr>
          <p:nvPr/>
        </p:nvPicPr>
        <p:blipFill>
          <a:blip r:embed="rId2"/>
          <a:stretch>
            <a:fillRect/>
          </a:stretch>
        </p:blipFill>
        <p:spPr>
          <a:xfrm>
            <a:off x="5692630" y="1321553"/>
            <a:ext cx="5760000" cy="347040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CasellaDiTesto 11">
            <a:extLst>
              <a:ext uri="{FF2B5EF4-FFF2-40B4-BE49-F238E27FC236}">
                <a16:creationId xmlns:a16="http://schemas.microsoft.com/office/drawing/2014/main" id="{1262A44A-91E0-9046-A25F-3B4B77DDC527}"/>
              </a:ext>
            </a:extLst>
          </p:cNvPr>
          <p:cNvSpPr txBox="1"/>
          <p:nvPr/>
        </p:nvSpPr>
        <p:spPr>
          <a:xfrm>
            <a:off x="1014060" y="5141798"/>
            <a:ext cx="10205230" cy="646331"/>
          </a:xfrm>
          <a:prstGeom prst="rect">
            <a:avLst/>
          </a:prstGeom>
          <a:noFill/>
        </p:spPr>
        <p:txBody>
          <a:bodyPr wrap="square" rtlCol="0">
            <a:spAutoFit/>
          </a:bodyPr>
          <a:lstStyle/>
          <a:p>
            <a:r>
              <a:rPr lang="it-IT" dirty="0"/>
              <a:t>Come si può notare dal grafico i punti sono molto dispersi, questo perché se il primo punto si discosta molto dal punto di ottimo</a:t>
            </a:r>
          </a:p>
        </p:txBody>
      </p:sp>
    </p:spTree>
    <p:extLst>
      <p:ext uri="{BB962C8B-B14F-4D97-AF65-F5344CB8AC3E}">
        <p14:creationId xmlns:p14="http://schemas.microsoft.com/office/powerpoint/2010/main" val="37592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Algoritmo A+B</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motivo</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87BC74CA-6C44-4FA4-914D-12B78C7C61FD}"/>
              </a:ext>
            </a:extLst>
          </p:cNvPr>
          <p:cNvPicPr>
            <a:picLocks noChangeAspect="1"/>
          </p:cNvPicPr>
          <p:nvPr/>
        </p:nvPicPr>
        <p:blipFill>
          <a:blip r:embed="rId2"/>
          <a:stretch>
            <a:fillRect/>
          </a:stretch>
        </p:blipFill>
        <p:spPr>
          <a:xfrm>
            <a:off x="5541926" y="1311526"/>
            <a:ext cx="5760000" cy="3435916"/>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5932515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467</Words>
  <Application>Microsoft Macintosh PowerPoint</Application>
  <PresentationFormat>Widescreen</PresentationFormat>
  <Paragraphs>40</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Calibri</vt:lpstr>
      <vt:lpstr>Calibri Light</vt:lpstr>
      <vt:lpstr>Tema di Office</vt:lpstr>
      <vt:lpstr>Posizionamento ottimale di un 3° microfono in uno spettacolo teatrale</vt:lpstr>
      <vt:lpstr>Dati di partenza</vt:lpstr>
      <vt:lpstr>Dati di partenza</vt:lpstr>
      <vt:lpstr>Obiettivo</vt:lpstr>
      <vt:lpstr>La funzione di costo</vt:lpstr>
      <vt:lpstr>Struttura del codice</vt:lpstr>
      <vt:lpstr>Simple Random Search (algoritmo A)</vt:lpstr>
      <vt:lpstr>Localized Random Search (algoritmo B)</vt:lpstr>
      <vt:lpstr>Algoritmo A+B</vt:lpstr>
      <vt:lpstr>Algoritmo FDSA</vt:lpstr>
      <vt:lpstr>Algoritmo Genetico</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Il Posizionamento ottimale di un 3° microfono in uno spettacolo teatrale</dc:title>
  <dc:creator>Andrea</dc:creator>
  <cp:lastModifiedBy>Microsoft Office User</cp:lastModifiedBy>
  <cp:revision>11</cp:revision>
  <dcterms:created xsi:type="dcterms:W3CDTF">2022-02-10T09:09:06Z</dcterms:created>
  <dcterms:modified xsi:type="dcterms:W3CDTF">2022-02-10T16:12:34Z</dcterms:modified>
</cp:coreProperties>
</file>