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54FC7-6B15-4175-8C0A-DF094F64C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2B4652-0C72-4D21-8BBB-86E85A714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EA3A62-C9D5-45D8-AC0B-0D0069D7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4CA2-6136-47A5-BE9A-FEFC6F2C949B}" type="datetimeFigureOut">
              <a:rPr lang="it-IT" smtClean="0"/>
              <a:t>21/03/2022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11C4A6-0AD0-4649-9932-F2BC0B22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00865E-B6C1-46CF-B92D-8C09E1FB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4636-6142-4A4F-ADFE-46529596E9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628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0C0490-1FF2-41BD-8088-506E905E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0E5F15-8BC6-40E5-B3A0-A4266C80E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6B4D26-D4CD-4FB2-AE5C-FEEA5C26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4CA2-6136-47A5-BE9A-FEFC6F2C949B}" type="datetimeFigureOut">
              <a:rPr lang="it-IT" smtClean="0"/>
              <a:t>21/03/2022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D65684-6AA7-4A84-84CC-3451461E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9AC84E-2EED-4990-A778-1B2DE24F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4636-6142-4A4F-ADFE-46529596E9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76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8E89638-2CF6-4E07-8999-3B7F1B1AE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10C467-175C-44EA-B626-753024D7D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FB26A3-B5BC-4583-BA46-0622B620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4CA2-6136-47A5-BE9A-FEFC6F2C949B}" type="datetimeFigureOut">
              <a:rPr lang="it-IT" smtClean="0"/>
              <a:t>21/03/2022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0EF06D-CC4D-43C2-8099-5766440E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9DD6B1-CF84-4808-BC78-69CD570D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4636-6142-4A4F-ADFE-46529596E9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14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908497-9A75-4B22-B199-BFF3BFD2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6FBB25-EBB8-4D34-BC0D-9CBE451D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B94B4E-DE46-49C0-B636-90B4955A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4CA2-6136-47A5-BE9A-FEFC6F2C949B}" type="datetimeFigureOut">
              <a:rPr lang="it-IT" smtClean="0"/>
              <a:t>21/03/2022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07F768-538D-4C9B-92B9-283BBCEC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854FB8-5381-4B41-A7B6-60425E19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4636-6142-4A4F-ADFE-46529596E9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183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11A65-5834-4F0D-B927-3427E267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3F068E-653D-44FE-97F7-2AD04FBF7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A7B59B-84BC-4903-9A34-9D31C154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4CA2-6136-47A5-BE9A-FEFC6F2C949B}" type="datetimeFigureOut">
              <a:rPr lang="it-IT" smtClean="0"/>
              <a:t>21/03/2022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FFFAAD-53B6-4842-A7D2-71590CFA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AD4B51-B665-495C-A31F-A79A951E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4636-6142-4A4F-ADFE-46529596E9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2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4FD34-B2A1-4146-A05A-2FBB010C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9E2855-A1B5-49F7-9E3D-970291EBC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C00E67E-30A5-48A8-B7EB-1B104C8A1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E4E56F-6103-475C-A0EC-8628B6B6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4CA2-6136-47A5-BE9A-FEFC6F2C949B}" type="datetimeFigureOut">
              <a:rPr lang="it-IT" smtClean="0"/>
              <a:t>21/03/2022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2DC838-47F7-420D-91BC-D5546127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85C701-1431-465B-8C53-BDE1BD56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4636-6142-4A4F-ADFE-46529596E9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077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FE32B-5C36-4734-A1E7-D7DC87E8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968C64-1E25-43A9-A760-1A576807B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64553A-A186-4C5C-8742-48540C241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DA12654-D119-4B17-BE04-89DA186CA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A8B6E3C-1CEA-481A-A94D-131D6DCEB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6CB4B98-A075-4A67-8E06-9275B18F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4CA2-6136-47A5-BE9A-FEFC6F2C949B}" type="datetimeFigureOut">
              <a:rPr lang="it-IT" smtClean="0"/>
              <a:t>21/03/2022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6B0306E-9E7C-4369-8B75-30D0A679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485DABE-4217-4F4B-8F68-1F94287D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4636-6142-4A4F-ADFE-46529596E9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22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5E1E8F-3581-4A2F-B96F-92300908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99B95F9-FA84-40A5-B175-7A9BD977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4CA2-6136-47A5-BE9A-FEFC6F2C949B}" type="datetimeFigureOut">
              <a:rPr lang="it-IT" smtClean="0"/>
              <a:t>21/03/2022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C040522-68DC-4025-9A6E-E24D95EE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F026F6F-50E1-4A56-A601-CF8518FD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4636-6142-4A4F-ADFE-46529596E9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9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272AD84-49BA-4DAD-815B-96822759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4CA2-6136-47A5-BE9A-FEFC6F2C949B}" type="datetimeFigureOut">
              <a:rPr lang="it-IT" smtClean="0"/>
              <a:t>21/03/2022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69C1799-DAF4-400E-AABF-C43B7C72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08D97C-A8D1-4EE6-A566-1B2B7A3E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4636-6142-4A4F-ADFE-46529596E9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93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4787C7-FF72-4DB8-B749-CABB51CD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B35753-E903-4604-9BF1-1B3773995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CC9AE3C-593B-45FD-BF31-2FA11682D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1A2CE6-F3D6-4550-B05F-A8543CF0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4CA2-6136-47A5-BE9A-FEFC6F2C949B}" type="datetimeFigureOut">
              <a:rPr lang="it-IT" smtClean="0"/>
              <a:t>21/03/2022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AC80C8-36A7-4895-8A12-0BAE7BCD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893050-11C4-45AF-B70F-651580CC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4636-6142-4A4F-ADFE-46529596E9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076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A14F3C-0C61-4366-81AF-D3F2D56C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4DFBDF0-3622-40B8-BF56-A36A8D835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2004CE8-F5AE-43AE-9D23-85A0522E8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256C0E-F95C-4B3B-9DF8-801AB5BF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4CA2-6136-47A5-BE9A-FEFC6F2C949B}" type="datetimeFigureOut">
              <a:rPr lang="it-IT" smtClean="0"/>
              <a:t>21/03/2022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3C4009-47D0-4D7E-9473-703C95B9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135FDE-95F6-47D4-BEA2-70675196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4636-6142-4A4F-ADFE-46529596E9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829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19585AF-C52F-4C90-9859-AC620D5C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C505D3-3FA8-4769-B685-425B1540C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4B61D0-6F79-45C4-B0E4-5E34BC56F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84CA2-6136-47A5-BE9A-FEFC6F2C949B}" type="datetimeFigureOut">
              <a:rPr lang="it-IT" smtClean="0"/>
              <a:t>21/03/2022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3BD813-CBCF-4211-ACBD-30241C2F5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35833F-A817-427A-A302-F2252FBBF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4636-6142-4A4F-ADFE-46529596E9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22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CFC601-B368-4BD2-B999-B96A241D3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MDS Progetto Machine Learning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9809B49-8DEB-40DF-A9C8-834518468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7037"/>
          </a:xfrm>
        </p:spPr>
        <p:txBody>
          <a:bodyPr/>
          <a:lstStyle/>
          <a:p>
            <a:r>
              <a:rPr lang="it-IT" dirty="0"/>
              <a:t>Andrea Ferrari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08BDBCA-7EA3-4AAF-81C3-820D447AD4C6}"/>
              </a:ext>
            </a:extLst>
          </p:cNvPr>
          <p:cNvSpPr txBox="1"/>
          <p:nvPr/>
        </p:nvSpPr>
        <p:spPr>
          <a:xfrm>
            <a:off x="1293018" y="4340225"/>
            <a:ext cx="96059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/>
              <a:t>Un'azienda vuole assumere dei Data Scientist, ha fatto un corso di formazione a molti candidati, e vuole prevedere con quale probabilità un candidato cercherà lavoro altrove o lavorerà per l'azienda.</a:t>
            </a:r>
          </a:p>
        </p:txBody>
      </p:sp>
    </p:spTree>
    <p:extLst>
      <p:ext uri="{BB962C8B-B14F-4D97-AF65-F5344CB8AC3E}">
        <p14:creationId xmlns:p14="http://schemas.microsoft.com/office/powerpoint/2010/main" val="389633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CFC601-B368-4BD2-B999-B96A241D3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896"/>
            <a:ext cx="9144000" cy="913640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Random </a:t>
            </a:r>
            <a:r>
              <a:rPr lang="it-IT" dirty="0" err="1"/>
              <a:t>Forest</a:t>
            </a:r>
            <a:endParaRPr lang="it-IT" dirty="0"/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1DD2B96A-F0BD-4A0E-B401-2E5118162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425" y="1227401"/>
            <a:ext cx="5086350" cy="281955"/>
          </a:xfrm>
        </p:spPr>
        <p:txBody>
          <a:bodyPr>
            <a:normAutofit lnSpcReduction="10000"/>
          </a:bodyPr>
          <a:lstStyle/>
          <a:p>
            <a:r>
              <a:rPr lang="it-IT" sz="1500" dirty="0">
                <a:solidFill>
                  <a:srgbClr val="C00000"/>
                </a:solidFill>
              </a:rPr>
              <a:t>Standard</a:t>
            </a:r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018383D7-2EF7-4986-9499-6B3F011C0A6C}"/>
              </a:ext>
            </a:extLst>
          </p:cNvPr>
          <p:cNvSpPr txBox="1">
            <a:spLocks/>
          </p:cNvSpPr>
          <p:nvPr/>
        </p:nvSpPr>
        <p:spPr>
          <a:xfrm>
            <a:off x="864361" y="3898658"/>
            <a:ext cx="5086350" cy="2819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500" dirty="0">
                <a:solidFill>
                  <a:srgbClr val="C00000"/>
                </a:solidFill>
              </a:rPr>
              <a:t>Over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A6F7C949-496D-490A-9E59-4A671EB714B3}"/>
              </a:ext>
            </a:extLst>
          </p:cNvPr>
          <p:cNvSpPr txBox="1">
            <a:spLocks/>
          </p:cNvSpPr>
          <p:nvPr/>
        </p:nvSpPr>
        <p:spPr>
          <a:xfrm>
            <a:off x="6427806" y="1266526"/>
            <a:ext cx="5086350" cy="2819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500" dirty="0">
                <a:solidFill>
                  <a:srgbClr val="C00000"/>
                </a:solidFill>
              </a:rPr>
              <a:t>Under</a:t>
            </a:r>
          </a:p>
        </p:txBody>
      </p:sp>
      <p:sp>
        <p:nvSpPr>
          <p:cNvPr id="18" name="Sottotitolo 2">
            <a:extLst>
              <a:ext uri="{FF2B5EF4-FFF2-40B4-BE49-F238E27FC236}">
                <a16:creationId xmlns:a16="http://schemas.microsoft.com/office/drawing/2014/main" id="{0E3C0B0C-F084-41DD-B362-6631314729D5}"/>
              </a:ext>
            </a:extLst>
          </p:cNvPr>
          <p:cNvSpPr txBox="1">
            <a:spLocks/>
          </p:cNvSpPr>
          <p:nvPr/>
        </p:nvSpPr>
        <p:spPr>
          <a:xfrm>
            <a:off x="6340996" y="3898659"/>
            <a:ext cx="5454763" cy="29593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500" dirty="0">
                <a:solidFill>
                  <a:srgbClr val="C00000"/>
                </a:solidFill>
              </a:rPr>
              <a:t>Risultati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 dirty="0"/>
              <a:t>Ottimizziamo il parametro ‘</a:t>
            </a:r>
            <a:r>
              <a:rPr lang="it-IT" sz="1500" dirty="0" err="1"/>
              <a:t>max_depth</a:t>
            </a:r>
            <a:r>
              <a:rPr lang="it-IT" sz="1500" dirty="0"/>
              <a:t>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 dirty="0"/>
              <a:t>Accuracy 0.79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 dirty="0"/>
              <a:t>Precision 0.73 | Recall 0.26 | F1 Score 0.39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 dirty="0"/>
              <a:t>Alta differenza utilizzando il </a:t>
            </a:r>
            <a:r>
              <a:rPr lang="it-IT" sz="1500" dirty="0" err="1"/>
              <a:t>resampling</a:t>
            </a:r>
            <a:endParaRPr lang="it-IT" sz="15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 dirty="0"/>
              <a:t>Soprattutto con un ‘max </a:t>
            </a:r>
            <a:r>
              <a:rPr lang="it-IT" sz="1500" dirty="0" err="1"/>
              <a:t>depth</a:t>
            </a:r>
            <a:r>
              <a:rPr lang="it-IT" sz="1500" dirty="0"/>
              <a:t>’ &lt; 5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100" dirty="0"/>
              <a:t>Basso </a:t>
            </a:r>
            <a:r>
              <a:rPr lang="it-IT" sz="1100" dirty="0" err="1"/>
              <a:t>Overfitting</a:t>
            </a:r>
            <a:endParaRPr lang="it-IT" sz="15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100" dirty="0"/>
              <a:t>Ottima stabilità dei risultati (Train – Test)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 dirty="0"/>
              <a:t>Extra </a:t>
            </a:r>
            <a:r>
              <a:rPr lang="it-IT" sz="1500" dirty="0" err="1"/>
              <a:t>Trees</a:t>
            </a:r>
            <a:r>
              <a:rPr lang="it-IT" sz="1500" dirty="0"/>
              <a:t> e ADA </a:t>
            </a:r>
            <a:r>
              <a:rPr lang="it-IT" sz="1500" dirty="0" err="1"/>
              <a:t>Boosting</a:t>
            </a:r>
            <a:r>
              <a:rPr lang="it-IT" sz="1500" dirty="0"/>
              <a:t> generano risultati simili per Accuracy (0.76) e Precision (0.77), ma molto peggiori per Recall (0.05) e F1 score (0.09)</a:t>
            </a:r>
            <a:endParaRPr lang="it-IT" sz="1600" dirty="0"/>
          </a:p>
          <a:p>
            <a:pPr lvl="1" algn="l"/>
            <a:endParaRPr lang="it-IT" sz="1600" dirty="0"/>
          </a:p>
          <a:p>
            <a:pPr lvl="1" algn="l"/>
            <a:r>
              <a:rPr lang="it-IT" sz="1600" dirty="0"/>
              <a:t>NOTE ‘</a:t>
            </a:r>
            <a:r>
              <a:rPr lang="it-IT" sz="1600" dirty="0" err="1"/>
              <a:t>max_depth</a:t>
            </a:r>
            <a:r>
              <a:rPr lang="it-IT" sz="1600" dirty="0"/>
              <a:t>’: la profondità massima di ogni albero. Il valore predefinito per è None, il che significa che ogni albero si espanderà finché ogni foglia non sarà pura.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8A9E792-06A3-4B5F-BED3-017FE1F2B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9356"/>
            <a:ext cx="3528589" cy="2390671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BC3B533-A7AC-4BC9-A041-F3DB91D1B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180613"/>
            <a:ext cx="3528589" cy="24014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5B1849D2-0854-4090-9343-39F452D68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82" y="1514720"/>
            <a:ext cx="3502369" cy="23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4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CFC601-B368-4BD2-B999-B96A241D3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821"/>
            <a:ext cx="9144000" cy="913640"/>
          </a:xfrm>
        </p:spPr>
        <p:txBody>
          <a:bodyPr>
            <a:normAutofit fontScale="90000"/>
          </a:bodyPr>
          <a:lstStyle/>
          <a:p>
            <a:r>
              <a:rPr lang="it-IT" dirty="0"/>
              <a:t>Conclusioni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9809B49-8DEB-40DF-A9C8-834518468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415" y="3562888"/>
            <a:ext cx="10539167" cy="2923291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sz="1800" dirty="0"/>
              <a:t>I modelli che ottengono risultati migliori sono: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1800" u="sng" dirty="0"/>
              <a:t>Accuracy</a:t>
            </a:r>
            <a:r>
              <a:rPr lang="it-IT" sz="1800" dirty="0"/>
              <a:t>: RF, DR, LSVM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1800" u="sng" dirty="0"/>
              <a:t>Precision</a:t>
            </a:r>
            <a:r>
              <a:rPr lang="it-IT" sz="1800" dirty="0"/>
              <a:t>: RF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1800" u="sng" dirty="0"/>
              <a:t>Recall</a:t>
            </a:r>
            <a:r>
              <a:rPr lang="it-IT" sz="1800" dirty="0"/>
              <a:t>: NLSVM(P), L_SVM, LR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1800" u="sng" dirty="0"/>
              <a:t>F1 Score</a:t>
            </a:r>
            <a:r>
              <a:rPr lang="it-IT" sz="1800" dirty="0"/>
              <a:t>: NLSVM(P), LR, DT</a:t>
            </a:r>
          </a:p>
          <a:p>
            <a:pPr algn="just"/>
            <a:r>
              <a:rPr lang="it-IT" sz="1800" dirty="0"/>
              <a:t>Essendo un problema in cui un falso positivo pesa quanto un falso negativo, sceglieremo il modello con l’accuratezza maggiore: il Random </a:t>
            </a:r>
            <a:r>
              <a:rPr lang="it-IT" sz="1800" dirty="0" err="1"/>
              <a:t>Forest</a:t>
            </a:r>
            <a:r>
              <a:rPr lang="it-IT" sz="1800" dirty="0"/>
              <a:t> o il </a:t>
            </a:r>
            <a:r>
              <a:rPr lang="it-IT" sz="1800" dirty="0" err="1"/>
              <a:t>Decision</a:t>
            </a:r>
            <a:r>
              <a:rPr lang="it-IT" sz="1800" dirty="0"/>
              <a:t> </a:t>
            </a:r>
            <a:r>
              <a:rPr lang="it-IT" sz="1800" dirty="0" err="1"/>
              <a:t>Tree</a:t>
            </a:r>
            <a:r>
              <a:rPr lang="it-IT" sz="1800" dirty="0"/>
              <a:t>. Tra i due meglio il DT per il suo F1 score più alto. </a:t>
            </a:r>
          </a:p>
          <a:p>
            <a:pPr algn="just"/>
            <a:r>
              <a:rPr lang="it-IT" sz="1800" dirty="0"/>
              <a:t>Se invece volessimo trovare il modello con il miglior compromesso tra Accuracy, Precision e Recall </a:t>
            </a:r>
            <a:r>
              <a:rPr lang="it-IT" sz="1800" dirty="0" err="1"/>
              <a:t>sceglieemo</a:t>
            </a:r>
            <a:r>
              <a:rPr lang="it-IT" sz="1800" dirty="0"/>
              <a:t> LR, NLSVM(P) o DT.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C963499-83D7-4EF6-BEB0-524E5336A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1189353"/>
            <a:ext cx="5591175" cy="22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3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CFC601-B368-4BD2-B999-B96A241D3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821"/>
            <a:ext cx="9144000" cy="913640"/>
          </a:xfrm>
        </p:spPr>
        <p:txBody>
          <a:bodyPr>
            <a:normAutofit fontScale="90000"/>
          </a:bodyPr>
          <a:lstStyle/>
          <a:p>
            <a:r>
              <a:rPr lang="it-IT" dirty="0"/>
              <a:t>Problema e Obiettivo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9809B49-8DEB-40DF-A9C8-834518468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705" y="1743959"/>
            <a:ext cx="10539167" cy="829559"/>
          </a:xfrm>
        </p:spPr>
        <p:txBody>
          <a:bodyPr>
            <a:normAutofit/>
          </a:bodyPr>
          <a:lstStyle/>
          <a:p>
            <a:pPr algn="just"/>
            <a:r>
              <a:rPr lang="it-IT" sz="2200" dirty="0"/>
              <a:t>Un'azienda vuole assumere Data Scientist tra le persone che superano con successo alcuni corsi tenuti dall'azienda. Molte persone si iscrivono al corso di formazione.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89751652-224C-4C39-8F98-5141E3C1B926}"/>
              </a:ext>
            </a:extLst>
          </p:cNvPr>
          <p:cNvSpPr txBox="1">
            <a:spLocks/>
          </p:cNvSpPr>
          <p:nvPr/>
        </p:nvSpPr>
        <p:spPr>
          <a:xfrm>
            <a:off x="826416" y="2778942"/>
            <a:ext cx="10539167" cy="1850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dirty="0"/>
              <a:t>L'azienda vuole sapere quali di questi candidati vogliono davvero lavorare per l'azienda dopo la formazione o andranno alla ricerca di una nuova occupazione altrove.</a:t>
            </a:r>
          </a:p>
          <a:p>
            <a:pPr algn="just"/>
            <a:r>
              <a:rPr lang="it-IT" dirty="0"/>
              <a:t>Questa conoscenza aiuta l’azienda a ridurre i costi ed i tempi. Le informazioni relative all’azienda riguardo i candidati includono i dati demografici, l’istruzione e l’esperienza lavorativa.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FEB40B6B-2077-48A7-9E9E-6BD5E230AD46}"/>
              </a:ext>
            </a:extLst>
          </p:cNvPr>
          <p:cNvSpPr txBox="1">
            <a:spLocks/>
          </p:cNvSpPr>
          <p:nvPr/>
        </p:nvSpPr>
        <p:spPr>
          <a:xfrm>
            <a:off x="810704" y="4928647"/>
            <a:ext cx="10539167" cy="754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2200" dirty="0"/>
              <a:t>Lo scopo del progetto è utilizzare i dati e predire la probabilità con cui un candidato dopo la formazione cercherà un lavoro altrove oppure se lavorerà per l'azienda.</a:t>
            </a:r>
          </a:p>
        </p:txBody>
      </p:sp>
    </p:spTree>
    <p:extLst>
      <p:ext uri="{BB962C8B-B14F-4D97-AF65-F5344CB8AC3E}">
        <p14:creationId xmlns:p14="http://schemas.microsoft.com/office/powerpoint/2010/main" val="212395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CFC601-B368-4BD2-B999-B96A241D3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389"/>
            <a:ext cx="9144000" cy="913640"/>
          </a:xfrm>
        </p:spPr>
        <p:txBody>
          <a:bodyPr>
            <a:normAutofit fontScale="90000"/>
          </a:bodyPr>
          <a:lstStyle/>
          <a:p>
            <a:r>
              <a:rPr lang="it-IT" dirty="0"/>
              <a:t>Il Codice Python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37C243A-1574-4D33-8C4B-25F76C8CE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60" y="1210046"/>
            <a:ext cx="7010400" cy="5391150"/>
          </a:xfrm>
          <a:prstGeom prst="rect">
            <a:avLst/>
          </a:prstGeom>
        </p:spPr>
      </p:pic>
      <p:sp>
        <p:nvSpPr>
          <p:cNvPr id="17" name="Sottotitolo 2">
            <a:extLst>
              <a:ext uri="{FF2B5EF4-FFF2-40B4-BE49-F238E27FC236}">
                <a16:creationId xmlns:a16="http://schemas.microsoft.com/office/drawing/2014/main" id="{D8B187AF-D9F9-4C43-872C-BEB95EFCD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3295" y="1706252"/>
            <a:ext cx="3355942" cy="418550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it-IT" sz="2200" dirty="0"/>
              <a:t>ETL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1900" dirty="0"/>
              <a:t>19158 righe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0: 14382 (75%)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1: 4776  (25%)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1900" dirty="0"/>
              <a:t>Pipeline </a:t>
            </a:r>
          </a:p>
          <a:p>
            <a:pPr lvl="1" algn="just"/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14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36 colonne</a:t>
            </a:r>
            <a:endParaRPr lang="it-IT" sz="19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1900" dirty="0"/>
              <a:t>Gestione (opzionale) dello sbilanciamento delle classi del target</a:t>
            </a:r>
          </a:p>
          <a:p>
            <a:pPr algn="just"/>
            <a:endParaRPr lang="it-IT" sz="1900" dirty="0"/>
          </a:p>
          <a:p>
            <a:pPr algn="just"/>
            <a:r>
              <a:rPr lang="it-IT" sz="2200" dirty="0"/>
              <a:t>MODELLI DI ML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1900" dirty="0"/>
              <a:t>Un modello, una classe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1900" dirty="0"/>
              <a:t>Statistiche (Acc, Prec, </a:t>
            </a:r>
            <a:r>
              <a:rPr lang="it-IT" sz="1900" dirty="0" err="1"/>
              <a:t>Rec</a:t>
            </a:r>
            <a:r>
              <a:rPr lang="it-IT" sz="1900" dirty="0"/>
              <a:t>, F1)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1900" dirty="0"/>
              <a:t>Learning </a:t>
            </a:r>
            <a:r>
              <a:rPr lang="it-IT" sz="1900" dirty="0" err="1"/>
              <a:t>Curves</a:t>
            </a: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378834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CFC601-B368-4BD2-B999-B96A241D3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896"/>
            <a:ext cx="9144000" cy="913640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</a:t>
            </a:r>
            <a:r>
              <a:rPr lang="it-IT" dirty="0" err="1"/>
              <a:t>Percettrone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50A6D8E-5EB8-4DBB-AA9D-882F50080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94" y="1461731"/>
            <a:ext cx="5480018" cy="246256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79415F6-38CF-4EF6-A5F3-73F22BECA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94" y="4100570"/>
            <a:ext cx="5486285" cy="246256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A2E4AA4-1655-442F-B70D-6F9C08268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290" y="1546782"/>
            <a:ext cx="5272866" cy="2377518"/>
          </a:xfrm>
          <a:prstGeom prst="rect">
            <a:avLst/>
          </a:prstGeom>
        </p:spPr>
      </p:pic>
      <p:sp>
        <p:nvSpPr>
          <p:cNvPr id="15" name="Sottotitolo 2">
            <a:extLst>
              <a:ext uri="{FF2B5EF4-FFF2-40B4-BE49-F238E27FC236}">
                <a16:creationId xmlns:a16="http://schemas.microsoft.com/office/drawing/2014/main" id="{1DD2B96A-F0BD-4A0E-B401-2E5118162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425" y="1227401"/>
            <a:ext cx="5086350" cy="281955"/>
          </a:xfrm>
        </p:spPr>
        <p:txBody>
          <a:bodyPr>
            <a:normAutofit lnSpcReduction="10000"/>
          </a:bodyPr>
          <a:lstStyle/>
          <a:p>
            <a:r>
              <a:rPr lang="it-IT" sz="1500" dirty="0">
                <a:solidFill>
                  <a:srgbClr val="C00000"/>
                </a:solidFill>
              </a:rPr>
              <a:t>Standard</a:t>
            </a:r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018383D7-2EF7-4986-9499-6B3F011C0A6C}"/>
              </a:ext>
            </a:extLst>
          </p:cNvPr>
          <p:cNvSpPr txBox="1">
            <a:spLocks/>
          </p:cNvSpPr>
          <p:nvPr/>
        </p:nvSpPr>
        <p:spPr>
          <a:xfrm>
            <a:off x="864361" y="3898658"/>
            <a:ext cx="5086350" cy="2819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500" dirty="0">
                <a:solidFill>
                  <a:srgbClr val="C00000"/>
                </a:solidFill>
              </a:rPr>
              <a:t>Over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A6F7C949-496D-490A-9E59-4A671EB714B3}"/>
              </a:ext>
            </a:extLst>
          </p:cNvPr>
          <p:cNvSpPr txBox="1">
            <a:spLocks/>
          </p:cNvSpPr>
          <p:nvPr/>
        </p:nvSpPr>
        <p:spPr>
          <a:xfrm>
            <a:off x="6427806" y="1266526"/>
            <a:ext cx="5086350" cy="2819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500" dirty="0">
                <a:solidFill>
                  <a:srgbClr val="C00000"/>
                </a:solidFill>
              </a:rPr>
              <a:t>Under</a:t>
            </a:r>
          </a:p>
        </p:txBody>
      </p:sp>
      <p:sp>
        <p:nvSpPr>
          <p:cNvPr id="18" name="Sottotitolo 2">
            <a:extLst>
              <a:ext uri="{FF2B5EF4-FFF2-40B4-BE49-F238E27FC236}">
                <a16:creationId xmlns:a16="http://schemas.microsoft.com/office/drawing/2014/main" id="{0E3C0B0C-F084-41DD-B362-6631314729D5}"/>
              </a:ext>
            </a:extLst>
          </p:cNvPr>
          <p:cNvSpPr txBox="1">
            <a:spLocks/>
          </p:cNvSpPr>
          <p:nvPr/>
        </p:nvSpPr>
        <p:spPr>
          <a:xfrm>
            <a:off x="6358198" y="4710721"/>
            <a:ext cx="5363108" cy="19373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500">
                <a:solidFill>
                  <a:srgbClr val="C00000"/>
                </a:solidFill>
              </a:rPr>
              <a:t>Risultati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/>
              <a:t>Accuracy 0.65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/>
              <a:t>Precision 0.35 | Recall 0.30 | F1 Score 0.32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/>
              <a:t>Basso Overfitting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/>
              <a:t>Bassa differenza utilizzando il resampling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/>
              <a:t>Bassa stabilità e affidabilità</a:t>
            </a:r>
            <a:endParaRPr lang="it-IT" sz="15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9819736-E81A-4D81-A4F1-CFE0E9301401}"/>
              </a:ext>
            </a:extLst>
          </p:cNvPr>
          <p:cNvSpPr txBox="1"/>
          <p:nvPr/>
        </p:nvSpPr>
        <p:spPr>
          <a:xfrm>
            <a:off x="6338720" y="3971262"/>
            <a:ext cx="5396041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300" b="1" dirty="0"/>
              <a:t>Problema di squilibrio di classe: </a:t>
            </a:r>
            <a:r>
              <a:rPr lang="it-IT" sz="1300" dirty="0"/>
              <a:t>quando le distribuzioni di classi sono molto sbilanciate, molti algoritmi di apprendimento della classificazione hanno una bassa accuratezza predittiva per la classe poco frequente (75-25%)</a:t>
            </a:r>
          </a:p>
        </p:txBody>
      </p:sp>
    </p:spTree>
    <p:extLst>
      <p:ext uri="{BB962C8B-B14F-4D97-AF65-F5344CB8AC3E}">
        <p14:creationId xmlns:p14="http://schemas.microsoft.com/office/powerpoint/2010/main" val="89995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CFC601-B368-4BD2-B999-B96A241D3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896"/>
            <a:ext cx="9144000" cy="913640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it-IT" dirty="0"/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1DD2B96A-F0BD-4A0E-B401-2E5118162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425" y="1227401"/>
            <a:ext cx="5086350" cy="281955"/>
          </a:xfrm>
        </p:spPr>
        <p:txBody>
          <a:bodyPr>
            <a:normAutofit lnSpcReduction="10000"/>
          </a:bodyPr>
          <a:lstStyle/>
          <a:p>
            <a:r>
              <a:rPr lang="it-IT" sz="1500" dirty="0">
                <a:solidFill>
                  <a:srgbClr val="C00000"/>
                </a:solidFill>
              </a:rPr>
              <a:t>Standard</a:t>
            </a:r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018383D7-2EF7-4986-9499-6B3F011C0A6C}"/>
              </a:ext>
            </a:extLst>
          </p:cNvPr>
          <p:cNvSpPr txBox="1">
            <a:spLocks/>
          </p:cNvSpPr>
          <p:nvPr/>
        </p:nvSpPr>
        <p:spPr>
          <a:xfrm>
            <a:off x="864361" y="3898658"/>
            <a:ext cx="5086350" cy="2819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500" dirty="0">
                <a:solidFill>
                  <a:srgbClr val="C00000"/>
                </a:solidFill>
              </a:rPr>
              <a:t>Over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A6F7C949-496D-490A-9E59-4A671EB714B3}"/>
              </a:ext>
            </a:extLst>
          </p:cNvPr>
          <p:cNvSpPr txBox="1">
            <a:spLocks/>
          </p:cNvSpPr>
          <p:nvPr/>
        </p:nvSpPr>
        <p:spPr>
          <a:xfrm>
            <a:off x="6427806" y="1266526"/>
            <a:ext cx="5086350" cy="2819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500" dirty="0">
                <a:solidFill>
                  <a:srgbClr val="C00000"/>
                </a:solidFill>
              </a:rPr>
              <a:t>Under</a:t>
            </a:r>
          </a:p>
        </p:txBody>
      </p:sp>
      <p:sp>
        <p:nvSpPr>
          <p:cNvPr id="18" name="Sottotitolo 2">
            <a:extLst>
              <a:ext uri="{FF2B5EF4-FFF2-40B4-BE49-F238E27FC236}">
                <a16:creationId xmlns:a16="http://schemas.microsoft.com/office/drawing/2014/main" id="{0E3C0B0C-F084-41DD-B362-6631314729D5}"/>
              </a:ext>
            </a:extLst>
          </p:cNvPr>
          <p:cNvSpPr txBox="1">
            <a:spLocks/>
          </p:cNvSpPr>
          <p:nvPr/>
        </p:nvSpPr>
        <p:spPr>
          <a:xfrm>
            <a:off x="6340997" y="4180613"/>
            <a:ext cx="5363108" cy="2377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500" dirty="0">
                <a:solidFill>
                  <a:srgbClr val="C00000"/>
                </a:solidFill>
              </a:rPr>
              <a:t>Risultati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 dirty="0"/>
              <a:t>Accuracy 0.75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 dirty="0"/>
              <a:t>Precision 0.50 | Recall 0.50 | F1 Score 0.50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 dirty="0"/>
              <a:t>Basso </a:t>
            </a:r>
            <a:r>
              <a:rPr lang="it-IT" sz="1500" dirty="0" err="1"/>
              <a:t>Overfitting</a:t>
            </a:r>
            <a:endParaRPr lang="it-IT" sz="15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 dirty="0"/>
              <a:t>Bassa differenza utilizzando il </a:t>
            </a:r>
            <a:r>
              <a:rPr lang="it-IT" sz="1500" dirty="0" err="1"/>
              <a:t>resampling</a:t>
            </a:r>
            <a:endParaRPr lang="it-IT" sz="15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 dirty="0"/>
              <a:t>Buona stabilità dei risultati (Train-Accuracy-Test)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D7A9A95-B76A-44CA-A9DB-DD4B97132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61" y="1516497"/>
            <a:ext cx="5086350" cy="227115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12CD031-FA63-43C8-B42E-39A3C789E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10" y="4127339"/>
            <a:ext cx="5152377" cy="231857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55292A7-38BF-48C8-B163-AC4315BAF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997" y="1509356"/>
            <a:ext cx="5152377" cy="233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0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CFC601-B368-4BD2-B999-B96A241D3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896"/>
            <a:ext cx="9144000" cy="913640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Linear SVM</a:t>
            </a:r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1DD2B96A-F0BD-4A0E-B401-2E5118162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425" y="1227401"/>
            <a:ext cx="5086350" cy="281955"/>
          </a:xfrm>
        </p:spPr>
        <p:txBody>
          <a:bodyPr>
            <a:normAutofit lnSpcReduction="10000"/>
          </a:bodyPr>
          <a:lstStyle/>
          <a:p>
            <a:r>
              <a:rPr lang="it-IT" sz="1500" dirty="0">
                <a:solidFill>
                  <a:srgbClr val="C00000"/>
                </a:solidFill>
              </a:rPr>
              <a:t>Standard</a:t>
            </a:r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018383D7-2EF7-4986-9499-6B3F011C0A6C}"/>
              </a:ext>
            </a:extLst>
          </p:cNvPr>
          <p:cNvSpPr txBox="1">
            <a:spLocks/>
          </p:cNvSpPr>
          <p:nvPr/>
        </p:nvSpPr>
        <p:spPr>
          <a:xfrm>
            <a:off x="864361" y="3898658"/>
            <a:ext cx="5086350" cy="2819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500" dirty="0">
                <a:solidFill>
                  <a:srgbClr val="C00000"/>
                </a:solidFill>
              </a:rPr>
              <a:t>Over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A6F7C949-496D-490A-9E59-4A671EB714B3}"/>
              </a:ext>
            </a:extLst>
          </p:cNvPr>
          <p:cNvSpPr txBox="1">
            <a:spLocks/>
          </p:cNvSpPr>
          <p:nvPr/>
        </p:nvSpPr>
        <p:spPr>
          <a:xfrm>
            <a:off x="6427806" y="1266526"/>
            <a:ext cx="5086350" cy="2819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500" dirty="0">
                <a:solidFill>
                  <a:srgbClr val="C00000"/>
                </a:solidFill>
              </a:rPr>
              <a:t>Under</a:t>
            </a:r>
          </a:p>
        </p:txBody>
      </p:sp>
      <p:sp>
        <p:nvSpPr>
          <p:cNvPr id="18" name="Sottotitolo 2">
            <a:extLst>
              <a:ext uri="{FF2B5EF4-FFF2-40B4-BE49-F238E27FC236}">
                <a16:creationId xmlns:a16="http://schemas.microsoft.com/office/drawing/2014/main" id="{0E3C0B0C-F084-41DD-B362-6631314729D5}"/>
              </a:ext>
            </a:extLst>
          </p:cNvPr>
          <p:cNvSpPr txBox="1">
            <a:spLocks/>
          </p:cNvSpPr>
          <p:nvPr/>
        </p:nvSpPr>
        <p:spPr>
          <a:xfrm>
            <a:off x="6340997" y="4180613"/>
            <a:ext cx="5363108" cy="2377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500" dirty="0">
                <a:solidFill>
                  <a:srgbClr val="C00000"/>
                </a:solidFill>
              </a:rPr>
              <a:t>Risultati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 dirty="0"/>
              <a:t>Accuracy 0.77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 dirty="0"/>
              <a:t>Precision 0.6 | Recall 0.24 | F1 Score 0.35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 dirty="0"/>
              <a:t>Basso </a:t>
            </a:r>
            <a:r>
              <a:rPr lang="it-IT" sz="1500" dirty="0" err="1"/>
              <a:t>Overfitting</a:t>
            </a:r>
            <a:endParaRPr lang="it-IT" sz="15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 dirty="0"/>
              <a:t>Bassa differenza utilizzando il </a:t>
            </a:r>
            <a:r>
              <a:rPr lang="it-IT" sz="1500" dirty="0" err="1"/>
              <a:t>resampling</a:t>
            </a:r>
            <a:endParaRPr lang="it-IT" sz="15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 dirty="0"/>
              <a:t>Buona stabilità dei risultati (Train-Accuracy-Test)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CE79FE3-95A9-49CB-92F9-E0E3289EF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7" y="1483062"/>
            <a:ext cx="5262745" cy="233802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3C05563-7D75-452A-8A8B-536B800AF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4200360"/>
            <a:ext cx="5216607" cy="233802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C14A63D-E3E0-4776-9EFA-EF9CB3987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997" y="1493339"/>
            <a:ext cx="5216608" cy="232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7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CFC601-B368-4BD2-B999-B96A241D3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896"/>
            <a:ext cx="9144000" cy="913640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Non-Linear SVM (Poly)</a:t>
            </a:r>
          </a:p>
        </p:txBody>
      </p:sp>
      <p:sp>
        <p:nvSpPr>
          <p:cNvPr id="18" name="Sottotitolo 2">
            <a:extLst>
              <a:ext uri="{FF2B5EF4-FFF2-40B4-BE49-F238E27FC236}">
                <a16:creationId xmlns:a16="http://schemas.microsoft.com/office/drawing/2014/main" id="{0E3C0B0C-F084-41DD-B362-6631314729D5}"/>
              </a:ext>
            </a:extLst>
          </p:cNvPr>
          <p:cNvSpPr txBox="1">
            <a:spLocks/>
          </p:cNvSpPr>
          <p:nvPr/>
        </p:nvSpPr>
        <p:spPr>
          <a:xfrm>
            <a:off x="6610708" y="2447347"/>
            <a:ext cx="5363108" cy="1963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500" dirty="0">
                <a:solidFill>
                  <a:srgbClr val="C00000"/>
                </a:solidFill>
              </a:rPr>
              <a:t>Risultati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 dirty="0"/>
              <a:t>Risultati migliori con ‘Degree’ =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100" dirty="0"/>
              <a:t>basso </a:t>
            </a:r>
            <a:r>
              <a:rPr lang="it-IT" sz="1100" dirty="0" err="1"/>
              <a:t>Overfitting</a:t>
            </a:r>
            <a:endParaRPr lang="it-IT" sz="11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100" dirty="0"/>
              <a:t>Stabilità dell’</a:t>
            </a:r>
            <a:r>
              <a:rPr lang="it-IT" sz="1100" dirty="0" err="1"/>
              <a:t>Accuracy</a:t>
            </a:r>
            <a:endParaRPr lang="it-IT" sz="1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 dirty="0"/>
              <a:t>Accuracy stabile ma Precision crolla nel Test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100" dirty="0"/>
              <a:t>Train: Accuracy 0.68 | Precision 0.73 | Recall 0.57 | F1 Score 0.64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100" dirty="0"/>
              <a:t>Test:   Accuracy 0.73 | Precision 0.46 | Recall 0.54 | F1 Score 0.5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446E6AB-EF7C-4721-BA61-72A7E635F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5" y="1507940"/>
            <a:ext cx="5667965" cy="384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CFC601-B368-4BD2-B999-B96A241D3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896"/>
            <a:ext cx="9144000" cy="913640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Non-Linear SVM (RBF)</a:t>
            </a:r>
          </a:p>
        </p:txBody>
      </p:sp>
      <p:sp>
        <p:nvSpPr>
          <p:cNvPr id="18" name="Sottotitolo 2">
            <a:extLst>
              <a:ext uri="{FF2B5EF4-FFF2-40B4-BE49-F238E27FC236}">
                <a16:creationId xmlns:a16="http://schemas.microsoft.com/office/drawing/2014/main" id="{0E3C0B0C-F084-41DD-B362-6631314729D5}"/>
              </a:ext>
            </a:extLst>
          </p:cNvPr>
          <p:cNvSpPr txBox="1">
            <a:spLocks/>
          </p:cNvSpPr>
          <p:nvPr/>
        </p:nvSpPr>
        <p:spPr>
          <a:xfrm>
            <a:off x="6610708" y="2447347"/>
            <a:ext cx="5363108" cy="4036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500" dirty="0">
                <a:solidFill>
                  <a:srgbClr val="C00000"/>
                </a:solidFill>
              </a:rPr>
              <a:t>Risultati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 dirty="0"/>
              <a:t>Risultati migliori con ‘C’ = 0.01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100" dirty="0"/>
              <a:t>basso </a:t>
            </a:r>
            <a:r>
              <a:rPr lang="it-IT" sz="1100" dirty="0" err="1"/>
              <a:t>Overfitting</a:t>
            </a:r>
            <a:endParaRPr lang="it-IT" sz="11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100" dirty="0"/>
              <a:t>Stabilità dell’</a:t>
            </a:r>
            <a:r>
              <a:rPr lang="it-IT" sz="1100" dirty="0" err="1"/>
              <a:t>Accuracy</a:t>
            </a:r>
            <a:endParaRPr lang="it-IT" sz="1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 dirty="0"/>
              <a:t>Accuracy stabile ma Precision crolla nel Test. Recall bassa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100" dirty="0"/>
              <a:t>Train: Accuracy 0.66 | Precision 0.72 | Recall 0.30 | F1 Score 0.42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100" dirty="0"/>
              <a:t>Test:   Accuracy 0.73 | Precision 0.43 | Recall 0.26 | F1 Score 0.32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it-IT" sz="1100" dirty="0"/>
          </a:p>
          <a:p>
            <a:pPr lvl="1" algn="l"/>
            <a:endParaRPr lang="it-IT" sz="1100" dirty="0"/>
          </a:p>
          <a:p>
            <a:pPr lvl="1" algn="l"/>
            <a:r>
              <a:rPr lang="it-IT" sz="1100" dirty="0"/>
              <a:t>NOTE</a:t>
            </a:r>
          </a:p>
          <a:p>
            <a:pPr lvl="1" algn="l"/>
            <a:r>
              <a:rPr lang="it-IT" sz="1100" dirty="0"/>
              <a:t>C: Parametro di regolarizzazione. La forza della regolarizzazione è inversamente proporzionale a C</a:t>
            </a:r>
          </a:p>
          <a:p>
            <a:pPr lvl="1" algn="l"/>
            <a:endParaRPr lang="it-IT" sz="11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BB10162-D265-450A-B880-9A9CA4B8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5" y="1507939"/>
            <a:ext cx="5638072" cy="384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4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CFC601-B368-4BD2-B999-B96A241D3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896"/>
            <a:ext cx="9144000" cy="913640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1DD2B96A-F0BD-4A0E-B401-2E5118162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425" y="1227401"/>
            <a:ext cx="5086350" cy="281955"/>
          </a:xfrm>
        </p:spPr>
        <p:txBody>
          <a:bodyPr>
            <a:normAutofit lnSpcReduction="10000"/>
          </a:bodyPr>
          <a:lstStyle/>
          <a:p>
            <a:r>
              <a:rPr lang="it-IT" sz="1500" dirty="0">
                <a:solidFill>
                  <a:srgbClr val="C00000"/>
                </a:solidFill>
              </a:rPr>
              <a:t>Standard</a:t>
            </a:r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018383D7-2EF7-4986-9499-6B3F011C0A6C}"/>
              </a:ext>
            </a:extLst>
          </p:cNvPr>
          <p:cNvSpPr txBox="1">
            <a:spLocks/>
          </p:cNvSpPr>
          <p:nvPr/>
        </p:nvSpPr>
        <p:spPr>
          <a:xfrm>
            <a:off x="864361" y="3898658"/>
            <a:ext cx="5086350" cy="2819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500" dirty="0">
                <a:solidFill>
                  <a:srgbClr val="C00000"/>
                </a:solidFill>
              </a:rPr>
              <a:t>Over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A6F7C949-496D-490A-9E59-4A671EB714B3}"/>
              </a:ext>
            </a:extLst>
          </p:cNvPr>
          <p:cNvSpPr txBox="1">
            <a:spLocks/>
          </p:cNvSpPr>
          <p:nvPr/>
        </p:nvSpPr>
        <p:spPr>
          <a:xfrm>
            <a:off x="6427806" y="1266526"/>
            <a:ext cx="5086350" cy="2819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500" dirty="0">
                <a:solidFill>
                  <a:srgbClr val="C00000"/>
                </a:solidFill>
              </a:rPr>
              <a:t>Under</a:t>
            </a:r>
          </a:p>
        </p:txBody>
      </p:sp>
      <p:sp>
        <p:nvSpPr>
          <p:cNvPr id="18" name="Sottotitolo 2">
            <a:extLst>
              <a:ext uri="{FF2B5EF4-FFF2-40B4-BE49-F238E27FC236}">
                <a16:creationId xmlns:a16="http://schemas.microsoft.com/office/drawing/2014/main" id="{0E3C0B0C-F084-41DD-B362-6631314729D5}"/>
              </a:ext>
            </a:extLst>
          </p:cNvPr>
          <p:cNvSpPr txBox="1">
            <a:spLocks/>
          </p:cNvSpPr>
          <p:nvPr/>
        </p:nvSpPr>
        <p:spPr>
          <a:xfrm>
            <a:off x="6340996" y="4180612"/>
            <a:ext cx="5454763" cy="2677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500" dirty="0">
                <a:solidFill>
                  <a:srgbClr val="C00000"/>
                </a:solidFill>
              </a:rPr>
              <a:t>Risultati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 dirty="0"/>
              <a:t>Ottimizziamo il parametro ‘min sample </a:t>
            </a:r>
            <a:r>
              <a:rPr lang="it-IT" sz="1500" dirty="0" err="1"/>
              <a:t>leaf</a:t>
            </a:r>
            <a:r>
              <a:rPr lang="it-IT" sz="1500" dirty="0"/>
              <a:t>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 dirty="0"/>
              <a:t>Accuracy 0.78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 dirty="0"/>
              <a:t>Precision 0.60 | Recall 0.42 | F1 Score 0.49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 dirty="0"/>
              <a:t>Alta differenza utilizzando il </a:t>
            </a:r>
            <a:r>
              <a:rPr lang="it-IT" sz="1500" dirty="0" err="1"/>
              <a:t>resampling</a:t>
            </a:r>
            <a:endParaRPr lang="it-IT" sz="15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500" dirty="0"/>
              <a:t>Senza il </a:t>
            </a:r>
            <a:r>
              <a:rPr lang="it-IT" sz="1500" dirty="0" err="1"/>
              <a:t>resampling</a:t>
            </a:r>
            <a:r>
              <a:rPr lang="it-IT" sz="1500" dirty="0"/>
              <a:t> e con </a:t>
            </a:r>
            <a:r>
              <a:rPr lang="it-IT" sz="1500" dirty="0" err="1"/>
              <a:t>min_sample_leaf</a:t>
            </a:r>
            <a:r>
              <a:rPr lang="it-IT" sz="1500" dirty="0"/>
              <a:t> &gt;= 100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100" dirty="0"/>
              <a:t>Basso </a:t>
            </a:r>
            <a:r>
              <a:rPr lang="it-IT" sz="1100" dirty="0" err="1"/>
              <a:t>Overfitting</a:t>
            </a:r>
            <a:endParaRPr lang="it-IT" sz="15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100" dirty="0"/>
              <a:t>Buona stabilità dei risultati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it-IT" sz="1100" dirty="0"/>
          </a:p>
          <a:p>
            <a:pPr lvl="1" algn="l"/>
            <a:r>
              <a:rPr lang="it-IT" sz="1100" dirty="0"/>
              <a:t>NOTE</a:t>
            </a:r>
          </a:p>
          <a:p>
            <a:pPr lvl="1" algn="l"/>
            <a:r>
              <a:rPr lang="it-IT" sz="1100" dirty="0"/>
              <a:t>‘min sample </a:t>
            </a:r>
            <a:r>
              <a:rPr lang="it-IT" sz="1100" dirty="0" err="1"/>
              <a:t>leaf</a:t>
            </a:r>
            <a:r>
              <a:rPr lang="it-IT" sz="1100" dirty="0"/>
              <a:t>’: numero minimo di campioni richiesto per essere in un nodo foglia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2EC4597-9CBE-4722-89A5-8CB25AE5F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509356"/>
            <a:ext cx="3415097" cy="23355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26D1C5B-FB86-4F71-9439-0833B3240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180613"/>
            <a:ext cx="3431722" cy="223376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FCDB27A-8604-4445-BD62-3E02CA7EE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903" y="1535725"/>
            <a:ext cx="3415097" cy="23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17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753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Tema di Office</vt:lpstr>
      <vt:lpstr>MDS Progetto Machine Learning</vt:lpstr>
      <vt:lpstr>Problema e Obiettivo</vt:lpstr>
      <vt:lpstr>Il Codice Python</vt:lpstr>
      <vt:lpstr>Risultati Percettrone</vt:lpstr>
      <vt:lpstr>Risultati Logistic Regression</vt:lpstr>
      <vt:lpstr>Risultati Linear SVM</vt:lpstr>
      <vt:lpstr>Risultati Non-Linear SVM (Poly)</vt:lpstr>
      <vt:lpstr>Risultati Non-Linear SVM (RBF)</vt:lpstr>
      <vt:lpstr>Risultati Decision Tree</vt:lpstr>
      <vt:lpstr>Risultati Random Forest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 Progetto Machine Learning</dc:title>
  <dc:creator>Andrea</dc:creator>
  <cp:lastModifiedBy>Andrea</cp:lastModifiedBy>
  <cp:revision>19</cp:revision>
  <dcterms:created xsi:type="dcterms:W3CDTF">2022-03-20T09:17:03Z</dcterms:created>
  <dcterms:modified xsi:type="dcterms:W3CDTF">2022-03-21T11:31:58Z</dcterms:modified>
</cp:coreProperties>
</file>